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3" r:id="rId1"/>
    <p:sldMasterId id="2147483665" r:id="rId2"/>
    <p:sldMasterId id="2147484321" r:id="rId3"/>
  </p:sldMasterIdLst>
  <p:notesMasterIdLst>
    <p:notesMasterId r:id="rId42"/>
  </p:notesMasterIdLst>
  <p:handoutMasterIdLst>
    <p:handoutMasterId r:id="rId43"/>
  </p:handoutMasterIdLst>
  <p:sldIdLst>
    <p:sldId id="672" r:id="rId4"/>
    <p:sldId id="573" r:id="rId5"/>
    <p:sldId id="661" r:id="rId6"/>
    <p:sldId id="662" r:id="rId7"/>
    <p:sldId id="628" r:id="rId8"/>
    <p:sldId id="612" r:id="rId9"/>
    <p:sldId id="613" r:id="rId10"/>
    <p:sldId id="614" r:id="rId11"/>
    <p:sldId id="615" r:id="rId12"/>
    <p:sldId id="616" r:id="rId13"/>
    <p:sldId id="618" r:id="rId14"/>
    <p:sldId id="619" r:id="rId15"/>
    <p:sldId id="663" r:id="rId16"/>
    <p:sldId id="675" r:id="rId17"/>
    <p:sldId id="676" r:id="rId18"/>
    <p:sldId id="677" r:id="rId19"/>
    <p:sldId id="678" r:id="rId20"/>
    <p:sldId id="679" r:id="rId21"/>
    <p:sldId id="680" r:id="rId22"/>
    <p:sldId id="620" r:id="rId23"/>
    <p:sldId id="621" r:id="rId24"/>
    <p:sldId id="622" r:id="rId25"/>
    <p:sldId id="623" r:id="rId26"/>
    <p:sldId id="624" r:id="rId27"/>
    <p:sldId id="625" r:id="rId28"/>
    <p:sldId id="626" r:id="rId29"/>
    <p:sldId id="682" r:id="rId30"/>
    <p:sldId id="681" r:id="rId31"/>
    <p:sldId id="627" r:id="rId32"/>
    <p:sldId id="575" r:id="rId33"/>
    <p:sldId id="609" r:id="rId34"/>
    <p:sldId id="611" r:id="rId35"/>
    <p:sldId id="593" r:id="rId36"/>
    <p:sldId id="605" r:id="rId37"/>
    <p:sldId id="639" r:id="rId38"/>
    <p:sldId id="667" r:id="rId39"/>
    <p:sldId id="634" r:id="rId40"/>
    <p:sldId id="684" r:id="rId4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e" initials="i" lastIdx="1" clrIdx="0"/>
  <p:cmAuthor id="1" name="mavc" initials="m" lastIdx="1" clrIdx="1"/>
  <p:cmAuthor id="2" name="mao" initials="m" lastIdx="34" clrIdx="2"/>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54A"/>
    <a:srgbClr val="404040"/>
    <a:srgbClr val="005FA1"/>
    <a:srgbClr val="808080"/>
    <a:srgbClr val="CCCCCC"/>
    <a:srgbClr val="E17068"/>
    <a:srgbClr val="E10202"/>
    <a:srgbClr val="EF4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6" autoAdjust="0"/>
    <p:restoredTop sz="96601" autoAdjust="0"/>
  </p:normalViewPr>
  <p:slideViewPr>
    <p:cSldViewPr snapToObjects="1">
      <p:cViewPr varScale="1">
        <p:scale>
          <a:sx n="106" d="100"/>
          <a:sy n="106" d="100"/>
        </p:scale>
        <p:origin x="1752" y="108"/>
      </p:cViewPr>
      <p:guideLst>
        <p:guide orient="horz" pos="-4"/>
        <p:guide pos="3"/>
      </p:guideLst>
    </p:cSldViewPr>
  </p:slideViewPr>
  <p:outlineViewPr>
    <p:cViewPr>
      <p:scale>
        <a:sx n="33" d="100"/>
        <a:sy n="33" d="100"/>
      </p:scale>
      <p:origin x="0" y="33224"/>
    </p:cViewPr>
  </p:outlineViewPr>
  <p:notesTextViewPr>
    <p:cViewPr>
      <p:scale>
        <a:sx n="100" d="100"/>
        <a:sy n="100" d="100"/>
      </p:scale>
      <p:origin x="0" y="0"/>
    </p:cViewPr>
  </p:notesTextViewPr>
  <p:sorterViewPr>
    <p:cViewPr>
      <p:scale>
        <a:sx n="150" d="100"/>
        <a:sy n="150" d="100"/>
      </p:scale>
      <p:origin x="0" y="26196"/>
    </p:cViewPr>
  </p:sorterViewPr>
  <p:notesViewPr>
    <p:cSldViewPr snapToGrid="0" snapToObjects="1">
      <p:cViewPr varScale="1">
        <p:scale>
          <a:sx n="66" d="100"/>
          <a:sy n="66" d="100"/>
        </p:scale>
        <p:origin x="-244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Hoja1!$A$2</c:f>
              <c:strCache>
                <c:ptCount val="1"/>
                <c:pt idx="0">
                  <c:v>Balance Efectivo</c:v>
                </c:pt>
              </c:strCache>
            </c:strRef>
          </c:tx>
          <c:spPr>
            <a:solidFill>
              <a:schemeClr val="accent6"/>
            </a:solidFill>
            <a:ln>
              <a:noFill/>
            </a:ln>
            <a:effectLst/>
          </c:spPr>
          <c:invertIfNegative val="0"/>
          <c:dPt>
            <c:idx val="21"/>
            <c:invertIfNegative val="0"/>
            <c:bubble3D val="0"/>
            <c:spPr>
              <a:solidFill>
                <a:schemeClr val="accent6">
                  <a:alpha val="50000"/>
                </a:schemeClr>
              </a:solidFill>
              <a:ln>
                <a:noFill/>
              </a:ln>
              <a:effectLst/>
            </c:spPr>
            <c:extLst>
              <c:ext xmlns:c16="http://schemas.microsoft.com/office/drawing/2014/chart" uri="{C3380CC4-5D6E-409C-BE32-E72D297353CC}">
                <c16:uniqueId val="{00000001-CDD6-4A15-A400-805DE1180F32}"/>
              </c:ext>
            </c:extLst>
          </c:dPt>
          <c:dPt>
            <c:idx val="22"/>
            <c:invertIfNegative val="0"/>
            <c:bubble3D val="0"/>
            <c:spPr>
              <a:solidFill>
                <a:schemeClr val="accent6">
                  <a:alpha val="50000"/>
                </a:schemeClr>
              </a:solidFill>
              <a:ln>
                <a:noFill/>
              </a:ln>
              <a:effectLst/>
            </c:spPr>
            <c:extLst>
              <c:ext xmlns:c16="http://schemas.microsoft.com/office/drawing/2014/chart" uri="{C3380CC4-5D6E-409C-BE32-E72D297353CC}">
                <c16:uniqueId val="{00000003-CDD6-4A15-A400-805DE1180F32}"/>
              </c:ext>
            </c:extLst>
          </c:dPt>
          <c:dPt>
            <c:idx val="23"/>
            <c:invertIfNegative val="0"/>
            <c:bubble3D val="0"/>
            <c:spPr>
              <a:solidFill>
                <a:schemeClr val="accent6">
                  <a:alpha val="50000"/>
                </a:schemeClr>
              </a:solidFill>
              <a:ln>
                <a:noFill/>
              </a:ln>
              <a:effectLst/>
            </c:spPr>
            <c:extLst>
              <c:ext xmlns:c16="http://schemas.microsoft.com/office/drawing/2014/chart" uri="{C3380CC4-5D6E-409C-BE32-E72D297353CC}">
                <c16:uniqueId val="{00000005-CDD6-4A15-A400-805DE1180F32}"/>
              </c:ext>
            </c:extLst>
          </c:dPt>
          <c:dPt>
            <c:idx val="24"/>
            <c:invertIfNegative val="0"/>
            <c:bubble3D val="0"/>
            <c:spPr>
              <a:solidFill>
                <a:schemeClr val="accent6">
                  <a:alpha val="50000"/>
                </a:schemeClr>
              </a:solidFill>
              <a:ln>
                <a:noFill/>
              </a:ln>
              <a:effectLst/>
            </c:spPr>
            <c:extLst>
              <c:ext xmlns:c16="http://schemas.microsoft.com/office/drawing/2014/chart" uri="{C3380CC4-5D6E-409C-BE32-E72D297353CC}">
                <c16:uniqueId val="{00000007-CDD6-4A15-A400-805DE1180F32}"/>
              </c:ext>
            </c:extLst>
          </c:dPt>
          <c:dPt>
            <c:idx val="25"/>
            <c:invertIfNegative val="0"/>
            <c:bubble3D val="0"/>
            <c:spPr>
              <a:solidFill>
                <a:schemeClr val="accent6">
                  <a:alpha val="50000"/>
                </a:schemeClr>
              </a:solidFill>
              <a:ln>
                <a:noFill/>
              </a:ln>
              <a:effectLst/>
            </c:spPr>
            <c:extLst>
              <c:ext xmlns:c16="http://schemas.microsoft.com/office/drawing/2014/chart" uri="{C3380CC4-5D6E-409C-BE32-E72D297353CC}">
                <c16:uniqueId val="{00000009-CDD6-4A15-A400-805DE1180F32}"/>
              </c:ext>
            </c:extLst>
          </c:dPt>
          <c:cat>
            <c:strRef>
              <c:f>Hoja1!$B$1:$AA$1</c:f>
              <c:strCache>
                <c:ptCount val="2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 (p)</c:v>
                </c:pt>
                <c:pt idx="22">
                  <c:v>2023 (p)</c:v>
                </c:pt>
                <c:pt idx="23">
                  <c:v>2024 (p)</c:v>
                </c:pt>
                <c:pt idx="24">
                  <c:v>2025 (p)</c:v>
                </c:pt>
                <c:pt idx="25">
                  <c:v>2026 (p)</c:v>
                </c:pt>
              </c:strCache>
            </c:strRef>
          </c:cat>
          <c:val>
            <c:numRef>
              <c:f>Hoja1!$B$2:$AA$2</c:f>
              <c:numCache>
                <c:formatCode>#,##0.0</c:formatCode>
                <c:ptCount val="26"/>
                <c:pt idx="0">
                  <c:v>-0.51255636352694245</c:v>
                </c:pt>
                <c:pt idx="1">
                  <c:v>-1.1869446760208913</c:v>
                </c:pt>
                <c:pt idx="2">
                  <c:v>-0.43568921384804554</c:v>
                </c:pt>
                <c:pt idx="3">
                  <c:v>2.0606584984018186</c:v>
                </c:pt>
                <c:pt idx="4">
                  <c:v>4.4133707058752121</c:v>
                </c:pt>
                <c:pt idx="5">
                  <c:v>7.3527793912822021</c:v>
                </c:pt>
                <c:pt idx="6">
                  <c:v>7.8207829256669719</c:v>
                </c:pt>
                <c:pt idx="7">
                  <c:v>3.8853040796310094</c:v>
                </c:pt>
                <c:pt idx="8">
                  <c:v>-4.3654416114469861</c:v>
                </c:pt>
                <c:pt idx="9">
                  <c:v>-0.4544666434941268</c:v>
                </c:pt>
                <c:pt idx="10">
                  <c:v>1.283378586717977</c:v>
                </c:pt>
                <c:pt idx="11">
                  <c:v>0.55985854824868597</c:v>
                </c:pt>
                <c:pt idx="12">
                  <c:v>-0.59991589563444714</c:v>
                </c:pt>
                <c:pt idx="13">
                  <c:v>-1.6295540427889925</c:v>
                </c:pt>
                <c:pt idx="14">
                  <c:v>-2.1501172237910504</c:v>
                </c:pt>
                <c:pt idx="15">
                  <c:v>-2.7238332092913398</c:v>
                </c:pt>
                <c:pt idx="16">
                  <c:v>-2.7590448189182104</c:v>
                </c:pt>
                <c:pt idx="17">
                  <c:v>-1.6646025048074702</c:v>
                </c:pt>
                <c:pt idx="18">
                  <c:v>-2.8705975995101078</c:v>
                </c:pt>
                <c:pt idx="19">
                  <c:v>-7.3088996521826726</c:v>
                </c:pt>
                <c:pt idx="20">
                  <c:v>-7.6870776990577756</c:v>
                </c:pt>
                <c:pt idx="21">
                  <c:v>-1.6551111028955536</c:v>
                </c:pt>
                <c:pt idx="22" formatCode="0.0">
                  <c:v>-1.888954064173556</c:v>
                </c:pt>
                <c:pt idx="23" formatCode="0.0">
                  <c:v>-1.5074296306612844</c:v>
                </c:pt>
                <c:pt idx="24" formatCode="0.0">
                  <c:v>-1.0975108413435453</c:v>
                </c:pt>
                <c:pt idx="25" formatCode="0.0">
                  <c:v>-0.58010670767233607</c:v>
                </c:pt>
              </c:numCache>
            </c:numRef>
          </c:val>
          <c:extLst>
            <c:ext xmlns:c16="http://schemas.microsoft.com/office/drawing/2014/chart" uri="{C3380CC4-5D6E-409C-BE32-E72D297353CC}">
              <c16:uniqueId val="{0000000A-CDD6-4A15-A400-805DE1180F32}"/>
            </c:ext>
          </c:extLst>
        </c:ser>
        <c:ser>
          <c:idx val="1"/>
          <c:order val="1"/>
          <c:tx>
            <c:strRef>
              <c:f>Hoja1!$A$3</c:f>
              <c:strCache>
                <c:ptCount val="1"/>
                <c:pt idx="0">
                  <c:v>Balance Estructural</c:v>
                </c:pt>
              </c:strCache>
            </c:strRef>
          </c:tx>
          <c:spPr>
            <a:solidFill>
              <a:schemeClr val="accent1">
                <a:lumMod val="50000"/>
              </a:schemeClr>
            </a:solidFill>
            <a:ln>
              <a:noFill/>
            </a:ln>
            <a:effectLst/>
          </c:spPr>
          <c:invertIfNegative val="0"/>
          <c:dPt>
            <c:idx val="21"/>
            <c:invertIfNegative val="0"/>
            <c:bubble3D val="0"/>
            <c:spPr>
              <a:solidFill>
                <a:schemeClr val="accent1">
                  <a:lumMod val="50000"/>
                  <a:alpha val="50000"/>
                </a:schemeClr>
              </a:solidFill>
              <a:ln>
                <a:noFill/>
              </a:ln>
              <a:effectLst/>
            </c:spPr>
            <c:extLst>
              <c:ext xmlns:c16="http://schemas.microsoft.com/office/drawing/2014/chart" uri="{C3380CC4-5D6E-409C-BE32-E72D297353CC}">
                <c16:uniqueId val="{0000000C-CDD6-4A15-A400-805DE1180F32}"/>
              </c:ext>
            </c:extLst>
          </c:dPt>
          <c:dPt>
            <c:idx val="22"/>
            <c:invertIfNegative val="0"/>
            <c:bubble3D val="0"/>
            <c:spPr>
              <a:solidFill>
                <a:schemeClr val="accent1">
                  <a:lumMod val="50000"/>
                  <a:alpha val="50000"/>
                </a:schemeClr>
              </a:solidFill>
              <a:ln>
                <a:noFill/>
              </a:ln>
              <a:effectLst/>
            </c:spPr>
            <c:extLst>
              <c:ext xmlns:c16="http://schemas.microsoft.com/office/drawing/2014/chart" uri="{C3380CC4-5D6E-409C-BE32-E72D297353CC}">
                <c16:uniqueId val="{0000000E-CDD6-4A15-A400-805DE1180F32}"/>
              </c:ext>
            </c:extLst>
          </c:dPt>
          <c:dPt>
            <c:idx val="23"/>
            <c:invertIfNegative val="0"/>
            <c:bubble3D val="0"/>
            <c:spPr>
              <a:solidFill>
                <a:schemeClr val="accent1">
                  <a:lumMod val="50000"/>
                  <a:alpha val="50000"/>
                </a:schemeClr>
              </a:solidFill>
              <a:ln>
                <a:noFill/>
              </a:ln>
              <a:effectLst/>
            </c:spPr>
            <c:extLst>
              <c:ext xmlns:c16="http://schemas.microsoft.com/office/drawing/2014/chart" uri="{C3380CC4-5D6E-409C-BE32-E72D297353CC}">
                <c16:uniqueId val="{00000010-CDD6-4A15-A400-805DE1180F32}"/>
              </c:ext>
            </c:extLst>
          </c:dPt>
          <c:dPt>
            <c:idx val="24"/>
            <c:invertIfNegative val="0"/>
            <c:bubble3D val="0"/>
            <c:spPr>
              <a:solidFill>
                <a:schemeClr val="accent1">
                  <a:lumMod val="50000"/>
                  <a:alpha val="50000"/>
                </a:schemeClr>
              </a:solidFill>
              <a:ln>
                <a:noFill/>
              </a:ln>
              <a:effectLst/>
            </c:spPr>
            <c:extLst>
              <c:ext xmlns:c16="http://schemas.microsoft.com/office/drawing/2014/chart" uri="{C3380CC4-5D6E-409C-BE32-E72D297353CC}">
                <c16:uniqueId val="{00000012-CDD6-4A15-A400-805DE1180F32}"/>
              </c:ext>
            </c:extLst>
          </c:dPt>
          <c:dPt>
            <c:idx val="25"/>
            <c:invertIfNegative val="0"/>
            <c:bubble3D val="0"/>
            <c:spPr>
              <a:solidFill>
                <a:schemeClr val="accent1">
                  <a:lumMod val="50000"/>
                  <a:alpha val="50000"/>
                </a:schemeClr>
              </a:solidFill>
              <a:ln>
                <a:noFill/>
              </a:ln>
              <a:effectLst/>
            </c:spPr>
            <c:extLst>
              <c:ext xmlns:c16="http://schemas.microsoft.com/office/drawing/2014/chart" uri="{C3380CC4-5D6E-409C-BE32-E72D297353CC}">
                <c16:uniqueId val="{00000014-CDD6-4A15-A400-805DE1180F32}"/>
              </c:ext>
            </c:extLst>
          </c:dPt>
          <c:dLbls>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DD6-4A15-A400-805DE1180F32}"/>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DD6-4A15-A400-805DE1180F32}"/>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DD6-4A15-A400-805DE1180F32}"/>
                </c:ext>
              </c:extLst>
            </c:dLbl>
            <c:dLbl>
              <c:idx val="2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DD6-4A15-A400-805DE1180F32}"/>
                </c:ext>
              </c:extLst>
            </c:dLbl>
            <c:dLbl>
              <c:idx val="2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DD6-4A15-A400-805DE1180F32}"/>
                </c:ext>
              </c:extLst>
            </c:dLbl>
            <c:dLbl>
              <c:idx val="2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DD6-4A15-A400-805DE1180F32}"/>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Hoja1!$B$1:$AA$1</c:f>
              <c:strCache>
                <c:ptCount val="2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 (p)</c:v>
                </c:pt>
                <c:pt idx="22">
                  <c:v>2023 (p)</c:v>
                </c:pt>
                <c:pt idx="23">
                  <c:v>2024 (p)</c:v>
                </c:pt>
                <c:pt idx="24">
                  <c:v>2025 (p)</c:v>
                </c:pt>
                <c:pt idx="25">
                  <c:v>2026 (p)</c:v>
                </c:pt>
              </c:strCache>
            </c:strRef>
          </c:cat>
          <c:val>
            <c:numRef>
              <c:f>Hoja1!$B$3:$AA$3</c:f>
              <c:numCache>
                <c:formatCode>0.0</c:formatCode>
                <c:ptCount val="26"/>
                <c:pt idx="0">
                  <c:v>1.1360737992248171</c:v>
                </c:pt>
                <c:pt idx="1">
                  <c:v>0.84741861420558984</c:v>
                </c:pt>
                <c:pt idx="2">
                  <c:v>0.84432501043915276</c:v>
                </c:pt>
                <c:pt idx="3">
                  <c:v>1.085642515791132</c:v>
                </c:pt>
                <c:pt idx="4">
                  <c:v>1.1377473116823851</c:v>
                </c:pt>
                <c:pt idx="5">
                  <c:v>1.4141343603831502</c:v>
                </c:pt>
                <c:pt idx="6">
                  <c:v>1.0843080758994443</c:v>
                </c:pt>
                <c:pt idx="7">
                  <c:v>-1.0120113091080418</c:v>
                </c:pt>
                <c:pt idx="8">
                  <c:v>-3.3932016528274254</c:v>
                </c:pt>
                <c:pt idx="9">
                  <c:v>-2.0560418912231375</c:v>
                </c:pt>
                <c:pt idx="10">
                  <c:v>-1.0037204099537882</c:v>
                </c:pt>
                <c:pt idx="11">
                  <c:v>-0.37113281522655073</c:v>
                </c:pt>
                <c:pt idx="12">
                  <c:v>-0.51779249286905238</c:v>
                </c:pt>
                <c:pt idx="13">
                  <c:v>-0.50313643152748933</c:v>
                </c:pt>
                <c:pt idx="14">
                  <c:v>0.47477796396912608</c:v>
                </c:pt>
                <c:pt idx="15">
                  <c:v>-1.0833120127637141</c:v>
                </c:pt>
                <c:pt idx="16">
                  <c:v>-2.0322605386299437</c:v>
                </c:pt>
                <c:pt idx="17">
                  <c:v>-1.4035834785786652</c:v>
                </c:pt>
                <c:pt idx="18">
                  <c:v>-1.4438170053529957</c:v>
                </c:pt>
                <c:pt idx="19">
                  <c:v>-2.6656722653346456</c:v>
                </c:pt>
                <c:pt idx="20">
                  <c:v>-10.736127508207478</c:v>
                </c:pt>
                <c:pt idx="21" formatCode="#,##0.0">
                  <c:v>-3.3101088914732824</c:v>
                </c:pt>
                <c:pt idx="22">
                  <c:v>-2.6</c:v>
                </c:pt>
                <c:pt idx="23">
                  <c:v>-1.8</c:v>
                </c:pt>
                <c:pt idx="24">
                  <c:v>-1.1000000000000001</c:v>
                </c:pt>
                <c:pt idx="25">
                  <c:v>-0.3</c:v>
                </c:pt>
              </c:numCache>
            </c:numRef>
          </c:val>
          <c:extLst>
            <c:ext xmlns:c16="http://schemas.microsoft.com/office/drawing/2014/chart" uri="{C3380CC4-5D6E-409C-BE32-E72D297353CC}">
              <c16:uniqueId val="{00000016-CDD6-4A15-A400-805DE1180F32}"/>
            </c:ext>
          </c:extLst>
        </c:ser>
        <c:dLbls>
          <c:showLegendKey val="0"/>
          <c:showVal val="0"/>
          <c:showCatName val="0"/>
          <c:showSerName val="0"/>
          <c:showPercent val="0"/>
          <c:showBubbleSize val="0"/>
        </c:dLbls>
        <c:gapWidth val="100"/>
        <c:axId val="1681223888"/>
        <c:axId val="1681222224"/>
      </c:barChart>
      <c:catAx>
        <c:axId val="1681223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681222224"/>
        <c:crosses val="autoZero"/>
        <c:auto val="1"/>
        <c:lblAlgn val="ctr"/>
        <c:lblOffset val="100"/>
        <c:noMultiLvlLbl val="0"/>
      </c:catAx>
      <c:valAx>
        <c:axId val="1681222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68122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53186602256536E-2"/>
          <c:y val="0.17916064881679813"/>
          <c:w val="0.87498377970280483"/>
          <c:h val="0.64248292478281843"/>
        </c:manualLayout>
      </c:layout>
      <c:lineChart>
        <c:grouping val="standard"/>
        <c:varyColors val="0"/>
        <c:ser>
          <c:idx val="2"/>
          <c:order val="1"/>
          <c:tx>
            <c:strRef>
              <c:f>minería!$A$21</c:f>
              <c:strCache>
                <c:ptCount val="1"/>
                <c:pt idx="0">
                  <c:v>Taxes from other taxpayer (annual var. %)</c:v>
                </c:pt>
              </c:strCache>
            </c:strRef>
          </c:tx>
          <c:spPr>
            <a:ln>
              <a:solidFill>
                <a:schemeClr val="accent6"/>
              </a:solidFill>
            </a:ln>
          </c:spPr>
          <c:marker>
            <c:symbol val="none"/>
          </c:marker>
          <c:cat>
            <c:numRef>
              <c:f>minería!$C$7:$AD$7</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minería!$C$21:$AD$21</c:f>
              <c:numCache>
                <c:formatCode>0.0%</c:formatCode>
                <c:ptCount val="28"/>
                <c:pt idx="0">
                  <c:v>0.31010408171406545</c:v>
                </c:pt>
                <c:pt idx="1">
                  <c:v>0.25578275992851318</c:v>
                </c:pt>
                <c:pt idx="2">
                  <c:v>0.11259159446408162</c:v>
                </c:pt>
                <c:pt idx="3">
                  <c:v>0.10675018307598649</c:v>
                </c:pt>
                <c:pt idx="4">
                  <c:v>0.24259727126707786</c:v>
                </c:pt>
                <c:pt idx="5">
                  <c:v>0.13724525888662087</c:v>
                </c:pt>
                <c:pt idx="6">
                  <c:v>7.1905405587454174E-2</c:v>
                </c:pt>
                <c:pt idx="7">
                  <c:v>-3.5686256476749501E-2</c:v>
                </c:pt>
                <c:pt idx="8">
                  <c:v>-0.12133665923047265</c:v>
                </c:pt>
                <c:pt idx="9">
                  <c:v>8.2170170356418382E-2</c:v>
                </c:pt>
                <c:pt idx="10">
                  <c:v>-8.4277044073739926E-2</c:v>
                </c:pt>
                <c:pt idx="11">
                  <c:v>-1.5605503257515752E-2</c:v>
                </c:pt>
                <c:pt idx="12">
                  <c:v>4.9475194092854835E-2</c:v>
                </c:pt>
                <c:pt idx="13">
                  <c:v>0.27349206967032424</c:v>
                </c:pt>
                <c:pt idx="14">
                  <c:v>0.22201602861613479</c:v>
                </c:pt>
                <c:pt idx="15">
                  <c:v>0.11415389616832861</c:v>
                </c:pt>
                <c:pt idx="16">
                  <c:v>0.21549204338868466</c:v>
                </c:pt>
                <c:pt idx="17">
                  <c:v>0.10845653118772303</c:v>
                </c:pt>
                <c:pt idx="18">
                  <c:v>-0.18243589244609792</c:v>
                </c:pt>
                <c:pt idx="19">
                  <c:v>0.37299839148286296</c:v>
                </c:pt>
                <c:pt idx="20">
                  <c:v>0.26435421646585966</c:v>
                </c:pt>
                <c:pt idx="21">
                  <c:v>9.5134256528641936E-2</c:v>
                </c:pt>
                <c:pt idx="22">
                  <c:v>1.8403876572783417E-2</c:v>
                </c:pt>
                <c:pt idx="23">
                  <c:v>-6.7787514349063271E-2</c:v>
                </c:pt>
                <c:pt idx="24">
                  <c:v>-3.1177165380384952E-3</c:v>
                </c:pt>
                <c:pt idx="25">
                  <c:v>6.1729967444841716E-2</c:v>
                </c:pt>
                <c:pt idx="26">
                  <c:v>7.6532980509277149E-2</c:v>
                </c:pt>
                <c:pt idx="27">
                  <c:v>0.13455022810331418</c:v>
                </c:pt>
              </c:numCache>
            </c:numRef>
          </c:val>
          <c:smooth val="0"/>
          <c:extLst>
            <c:ext xmlns:c16="http://schemas.microsoft.com/office/drawing/2014/chart" uri="{C3380CC4-5D6E-409C-BE32-E72D297353CC}">
              <c16:uniqueId val="{00000000-5BDD-4053-A43A-E7525BB98C01}"/>
            </c:ext>
          </c:extLst>
        </c:ser>
        <c:dLbls>
          <c:showLegendKey val="0"/>
          <c:showVal val="0"/>
          <c:showCatName val="0"/>
          <c:showSerName val="0"/>
          <c:showPercent val="0"/>
          <c:showBubbleSize val="0"/>
        </c:dLbls>
        <c:marker val="1"/>
        <c:smooth val="0"/>
        <c:axId val="43667840"/>
        <c:axId val="43669376"/>
      </c:lineChart>
      <c:lineChart>
        <c:grouping val="standard"/>
        <c:varyColors val="0"/>
        <c:ser>
          <c:idx val="0"/>
          <c:order val="0"/>
          <c:tx>
            <c:strRef>
              <c:f>minería!$A$28</c:f>
              <c:strCache>
                <c:ptCount val="1"/>
                <c:pt idx="0">
                  <c:v>GDP growth (%) </c:v>
                </c:pt>
              </c:strCache>
            </c:strRef>
          </c:tx>
          <c:marker>
            <c:symbol val="none"/>
          </c:marker>
          <c:cat>
            <c:numRef>
              <c:f>minería!$C$7:$AD$7</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minería!$C$29:$AD$29</c:f>
              <c:numCache>
                <c:formatCode>0.0%</c:formatCode>
                <c:ptCount val="28"/>
                <c:pt idx="0">
                  <c:v>7.8043921865742272E-2</c:v>
                </c:pt>
                <c:pt idx="1">
                  <c:v>0.11166707733714332</c:v>
                </c:pt>
                <c:pt idx="2">
                  <c:v>6.588783826595046E-2</c:v>
                </c:pt>
                <c:pt idx="3">
                  <c:v>5.0301979774975969E-2</c:v>
                </c:pt>
                <c:pt idx="4">
                  <c:v>8.9332958694420928E-2</c:v>
                </c:pt>
                <c:pt idx="5">
                  <c:v>6.8029165956900117E-2</c:v>
                </c:pt>
                <c:pt idx="6">
                  <c:v>7.4278898079353395E-2</c:v>
                </c:pt>
                <c:pt idx="7">
                  <c:v>4.3245794968911122E-2</c:v>
                </c:pt>
                <c:pt idx="8">
                  <c:v>-4.1209616711834762E-3</c:v>
                </c:pt>
                <c:pt idx="9">
                  <c:v>5.3269384191981572E-2</c:v>
                </c:pt>
                <c:pt idx="10">
                  <c:v>3.3030473125175819E-2</c:v>
                </c:pt>
                <c:pt idx="11">
                  <c:v>3.1069705322575691E-2</c:v>
                </c:pt>
                <c:pt idx="12">
                  <c:v>4.0910476846627297E-2</c:v>
                </c:pt>
                <c:pt idx="13">
                  <c:v>7.2095397094400049E-2</c:v>
                </c:pt>
                <c:pt idx="14">
                  <c:v>5.7428304894763249E-2</c:v>
                </c:pt>
                <c:pt idx="15">
                  <c:v>6.3171763431684846E-2</c:v>
                </c:pt>
                <c:pt idx="16">
                  <c:v>4.9053245035754811E-2</c:v>
                </c:pt>
                <c:pt idx="17">
                  <c:v>3.5295305532364374E-2</c:v>
                </c:pt>
                <c:pt idx="18">
                  <c:v>-1.5642394430177342E-2</c:v>
                </c:pt>
                <c:pt idx="19">
                  <c:v>5.8441772957916971E-2</c:v>
                </c:pt>
                <c:pt idx="20">
                  <c:v>6.1109188291355254E-2</c:v>
                </c:pt>
                <c:pt idx="21">
                  <c:v>5.3186280004362985E-2</c:v>
                </c:pt>
                <c:pt idx="22">
                  <c:v>4.0450042981773571E-2</c:v>
                </c:pt>
                <c:pt idx="23">
                  <c:v>1.7667397836054199E-2</c:v>
                </c:pt>
                <c:pt idx="24">
                  <c:v>2.3037670361074847E-2</c:v>
                </c:pt>
                <c:pt idx="25">
                  <c:v>1.6705401732950209E-2</c:v>
                </c:pt>
                <c:pt idx="26">
                  <c:v>1.2791833414782072E-2</c:v>
                </c:pt>
                <c:pt idx="27">
                  <c:v>4.0246529652545826E-2</c:v>
                </c:pt>
              </c:numCache>
            </c:numRef>
          </c:val>
          <c:smooth val="0"/>
          <c:extLst>
            <c:ext xmlns:c16="http://schemas.microsoft.com/office/drawing/2014/chart" uri="{C3380CC4-5D6E-409C-BE32-E72D297353CC}">
              <c16:uniqueId val="{00000001-5BDD-4053-A43A-E7525BB98C01}"/>
            </c:ext>
          </c:extLst>
        </c:ser>
        <c:dLbls>
          <c:showLegendKey val="0"/>
          <c:showVal val="0"/>
          <c:showCatName val="0"/>
          <c:showSerName val="0"/>
          <c:showPercent val="0"/>
          <c:showBubbleSize val="0"/>
        </c:dLbls>
        <c:marker val="1"/>
        <c:smooth val="0"/>
        <c:axId val="43676800"/>
        <c:axId val="43670912"/>
      </c:lineChart>
      <c:catAx>
        <c:axId val="43667840"/>
        <c:scaling>
          <c:orientation val="minMax"/>
        </c:scaling>
        <c:delete val="0"/>
        <c:axPos val="b"/>
        <c:numFmt formatCode="General" sourceLinked="1"/>
        <c:majorTickMark val="out"/>
        <c:minorTickMark val="none"/>
        <c:tickLblPos val="low"/>
        <c:spPr>
          <a:ln>
            <a:solidFill>
              <a:schemeClr val="bg1">
                <a:lumMod val="65000"/>
              </a:schemeClr>
            </a:solidFill>
          </a:ln>
        </c:spPr>
        <c:crossAx val="43669376"/>
        <c:crosses val="autoZero"/>
        <c:auto val="1"/>
        <c:lblAlgn val="ctr"/>
        <c:lblOffset val="100"/>
        <c:noMultiLvlLbl val="0"/>
      </c:catAx>
      <c:valAx>
        <c:axId val="43669376"/>
        <c:scaling>
          <c:orientation val="minMax"/>
        </c:scaling>
        <c:delete val="0"/>
        <c:axPos val="l"/>
        <c:majorGridlines>
          <c:spPr>
            <a:ln>
              <a:solidFill>
                <a:schemeClr val="bg1">
                  <a:lumMod val="95000"/>
                </a:schemeClr>
              </a:solidFill>
            </a:ln>
          </c:spPr>
        </c:majorGridlines>
        <c:numFmt formatCode="0%" sourceLinked="0"/>
        <c:majorTickMark val="out"/>
        <c:minorTickMark val="none"/>
        <c:tickLblPos val="nextTo"/>
        <c:spPr>
          <a:ln>
            <a:solidFill>
              <a:schemeClr val="bg1">
                <a:lumMod val="85000"/>
              </a:schemeClr>
            </a:solidFill>
          </a:ln>
        </c:spPr>
        <c:crossAx val="43667840"/>
        <c:crosses val="autoZero"/>
        <c:crossBetween val="between"/>
      </c:valAx>
      <c:valAx>
        <c:axId val="43670912"/>
        <c:scaling>
          <c:orientation val="minMax"/>
        </c:scaling>
        <c:delete val="0"/>
        <c:axPos val="r"/>
        <c:numFmt formatCode="0%" sourceLinked="0"/>
        <c:majorTickMark val="out"/>
        <c:minorTickMark val="none"/>
        <c:tickLblPos val="nextTo"/>
        <c:spPr>
          <a:ln>
            <a:solidFill>
              <a:schemeClr val="bg1">
                <a:lumMod val="65000"/>
              </a:schemeClr>
            </a:solidFill>
          </a:ln>
        </c:spPr>
        <c:crossAx val="43676800"/>
        <c:crosses val="max"/>
        <c:crossBetween val="between"/>
      </c:valAx>
      <c:catAx>
        <c:axId val="43676800"/>
        <c:scaling>
          <c:orientation val="minMax"/>
        </c:scaling>
        <c:delete val="1"/>
        <c:axPos val="b"/>
        <c:numFmt formatCode="General" sourceLinked="1"/>
        <c:majorTickMark val="out"/>
        <c:minorTickMark val="none"/>
        <c:tickLblPos val="none"/>
        <c:crossAx val="43670912"/>
        <c:crosses val="autoZero"/>
        <c:auto val="1"/>
        <c:lblAlgn val="ctr"/>
        <c:lblOffset val="100"/>
        <c:noMultiLvlLbl val="0"/>
      </c:catAx>
      <c:spPr>
        <a:ln>
          <a:solidFill>
            <a:schemeClr val="bg1">
              <a:lumMod val="95000"/>
            </a:schemeClr>
          </a:solidFill>
        </a:ln>
      </c:spPr>
    </c:plotArea>
    <c:legend>
      <c:legendPos val="b"/>
      <c:overlay val="0"/>
    </c:legend>
    <c:plotVisOnly val="1"/>
    <c:dispBlanksAs val="gap"/>
    <c:showDLblsOverMax val="0"/>
  </c:chart>
  <c:txPr>
    <a:bodyPr/>
    <a:lstStyle/>
    <a:p>
      <a:pPr>
        <a:defRPr sz="1200"/>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minería!$A$8</c:f>
              <c:strCache>
                <c:ptCount val="1"/>
                <c:pt idx="0">
                  <c:v>Taxes from private mining (GMP10)</c:v>
                </c:pt>
              </c:strCache>
            </c:strRef>
          </c:tx>
          <c:invertIfNegative val="0"/>
          <c:cat>
            <c:numRef>
              <c:f>minería!$B$7:$AD$7</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minería!$B$8:$AD$8</c:f>
              <c:numCache>
                <c:formatCode>_-* #,##0_-;\-* #,##0_-;_-* "-"??_-;_-@_-</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1710.5652927727324</c:v>
                </c:pt>
                <c:pt idx="16">
                  <c:v>4579.5536829588955</c:v>
                </c:pt>
                <c:pt idx="17">
                  <c:v>6189.7356747824515</c:v>
                </c:pt>
                <c:pt idx="18">
                  <c:v>4149.5126886018961</c:v>
                </c:pt>
                <c:pt idx="19">
                  <c:v>1428.6719474705078</c:v>
                </c:pt>
                <c:pt idx="20">
                  <c:v>3659.9265375622654</c:v>
                </c:pt>
                <c:pt idx="21">
                  <c:v>4737.1217403983383</c:v>
                </c:pt>
                <c:pt idx="22">
                  <c:v>4159.8774500525906</c:v>
                </c:pt>
                <c:pt idx="23">
                  <c:v>2965.6847254451168</c:v>
                </c:pt>
                <c:pt idx="24">
                  <c:v>2493.527632495809</c:v>
                </c:pt>
                <c:pt idx="25">
                  <c:v>1968.5972390220329</c:v>
                </c:pt>
                <c:pt idx="26">
                  <c:v>17.876083280629441</c:v>
                </c:pt>
                <c:pt idx="27">
                  <c:v>1259.1889923435358</c:v>
                </c:pt>
                <c:pt idx="28">
                  <c:v>2393.9134321989636</c:v>
                </c:pt>
              </c:numCache>
            </c:numRef>
          </c:val>
          <c:extLst>
            <c:ext xmlns:c16="http://schemas.microsoft.com/office/drawing/2014/chart" uri="{C3380CC4-5D6E-409C-BE32-E72D297353CC}">
              <c16:uniqueId val="{00000000-A741-4CE3-82C0-611741389016}"/>
            </c:ext>
          </c:extLst>
        </c:ser>
        <c:ser>
          <c:idx val="1"/>
          <c:order val="1"/>
          <c:tx>
            <c:strRef>
              <c:f>minería!$A$9</c:f>
              <c:strCache>
                <c:ptCount val="1"/>
                <c:pt idx="0">
                  <c:v>Codelco</c:v>
                </c:pt>
              </c:strCache>
            </c:strRef>
          </c:tx>
          <c:invertIfNegative val="0"/>
          <c:cat>
            <c:numRef>
              <c:f>minería!$B$7:$AD$7</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minería!$B$9:$AD$9</c:f>
              <c:numCache>
                <c:formatCode>#,##0</c:formatCode>
                <c:ptCount val="29"/>
                <c:pt idx="0">
                  <c:v>1498.6128529457503</c:v>
                </c:pt>
                <c:pt idx="1">
                  <c:v>855.3689192173897</c:v>
                </c:pt>
                <c:pt idx="2">
                  <c:v>869.1407524237826</c:v>
                </c:pt>
                <c:pt idx="3">
                  <c:v>401.78081739966274</c:v>
                </c:pt>
                <c:pt idx="4">
                  <c:v>768.77843918634994</c:v>
                </c:pt>
                <c:pt idx="5">
                  <c:v>1704.7872730164388</c:v>
                </c:pt>
                <c:pt idx="6">
                  <c:v>976.80834926984448</c:v>
                </c:pt>
                <c:pt idx="7">
                  <c:v>1109.6370588243744</c:v>
                </c:pt>
                <c:pt idx="8">
                  <c:v>323.54686078586377</c:v>
                </c:pt>
                <c:pt idx="9">
                  <c:v>270.10560526898212</c:v>
                </c:pt>
                <c:pt idx="10">
                  <c:v>697.04049774304178</c:v>
                </c:pt>
                <c:pt idx="11">
                  <c:v>355.03449053960617</c:v>
                </c:pt>
                <c:pt idx="12">
                  <c:v>312.81880572331983</c:v>
                </c:pt>
                <c:pt idx="13">
                  <c:v>623.5210811140355</c:v>
                </c:pt>
                <c:pt idx="14">
                  <c:v>2894.1007544012286</c:v>
                </c:pt>
                <c:pt idx="15">
                  <c:v>4358.9966985957853</c:v>
                </c:pt>
                <c:pt idx="16">
                  <c:v>8356.4622280242711</c:v>
                </c:pt>
                <c:pt idx="17">
                  <c:v>7923.9827550683749</c:v>
                </c:pt>
                <c:pt idx="18">
                  <c:v>6130.7435894271239</c:v>
                </c:pt>
                <c:pt idx="19">
                  <c:v>2846.417761179981</c:v>
                </c:pt>
                <c:pt idx="20">
                  <c:v>5960.3235367512116</c:v>
                </c:pt>
                <c:pt idx="21">
                  <c:v>5721.1761810210046</c:v>
                </c:pt>
                <c:pt idx="22">
                  <c:v>4034.6863575720513</c:v>
                </c:pt>
                <c:pt idx="23">
                  <c:v>2854.0036559497139</c:v>
                </c:pt>
                <c:pt idx="24">
                  <c:v>2374.7882762203471</c:v>
                </c:pt>
                <c:pt idx="25">
                  <c:v>1075.5997172955013</c:v>
                </c:pt>
                <c:pt idx="26">
                  <c:v>886.07251678109276</c:v>
                </c:pt>
                <c:pt idx="27">
                  <c:v>1384.3521497511956</c:v>
                </c:pt>
                <c:pt idx="28">
                  <c:v>1745.4439232966065</c:v>
                </c:pt>
              </c:numCache>
            </c:numRef>
          </c:val>
          <c:extLst>
            <c:ext xmlns:c16="http://schemas.microsoft.com/office/drawing/2014/chart" uri="{C3380CC4-5D6E-409C-BE32-E72D297353CC}">
              <c16:uniqueId val="{00000001-A741-4CE3-82C0-611741389016}"/>
            </c:ext>
          </c:extLst>
        </c:ser>
        <c:dLbls>
          <c:showLegendKey val="0"/>
          <c:showVal val="0"/>
          <c:showCatName val="0"/>
          <c:showSerName val="0"/>
          <c:showPercent val="0"/>
          <c:showBubbleSize val="0"/>
        </c:dLbls>
        <c:gapWidth val="150"/>
        <c:overlap val="100"/>
        <c:axId val="43704320"/>
        <c:axId val="43705856"/>
      </c:barChart>
      <c:lineChart>
        <c:grouping val="standard"/>
        <c:varyColors val="0"/>
        <c:ser>
          <c:idx val="2"/>
          <c:order val="2"/>
          <c:tx>
            <c:strRef>
              <c:f>minería!$A$12</c:f>
              <c:strCache>
                <c:ptCount val="1"/>
                <c:pt idx="0">
                  <c:v>Copper price (US$/lb.)</c:v>
                </c:pt>
              </c:strCache>
            </c:strRef>
          </c:tx>
          <c:marker>
            <c:symbol val="none"/>
          </c:marker>
          <c:cat>
            <c:numRef>
              <c:f>'[3]datos anuales'!$B$4:$Y$4</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minería!$B$12:$AD$12</c:f>
              <c:numCache>
                <c:formatCode>General</c:formatCode>
                <c:ptCount val="29"/>
                <c:pt idx="0">
                  <c:v>1.2050000000000001</c:v>
                </c:pt>
                <c:pt idx="1">
                  <c:v>1.06</c:v>
                </c:pt>
                <c:pt idx="2">
                  <c:v>1.03416666666667</c:v>
                </c:pt>
                <c:pt idx="3">
                  <c:v>0.86583333333333301</c:v>
                </c:pt>
                <c:pt idx="4">
                  <c:v>1.0475000000000001</c:v>
                </c:pt>
                <c:pt idx="5">
                  <c:v>1.3333333333333299</c:v>
                </c:pt>
                <c:pt idx="6">
                  <c:v>1.0416666666666701</c:v>
                </c:pt>
                <c:pt idx="7">
                  <c:v>1.0325</c:v>
                </c:pt>
                <c:pt idx="8">
                  <c:v>0.75124999999999997</c:v>
                </c:pt>
                <c:pt idx="9">
                  <c:v>0.71333333333333304</c:v>
                </c:pt>
                <c:pt idx="10">
                  <c:v>0.82258270585744997</c:v>
                </c:pt>
                <c:pt idx="11">
                  <c:v>0.71590651365327096</c:v>
                </c:pt>
                <c:pt idx="12">
                  <c:v>0.70737397562672</c:v>
                </c:pt>
                <c:pt idx="13">
                  <c:v>0.80701525597992096</c:v>
                </c:pt>
                <c:pt idx="14">
                  <c:v>1.2999569082826801</c:v>
                </c:pt>
                <c:pt idx="15">
                  <c:v>1.6687312890833299</c:v>
                </c:pt>
                <c:pt idx="16">
                  <c:v>3.0491408117500001</c:v>
                </c:pt>
                <c:pt idx="17">
                  <c:v>3.2289417581666702</c:v>
                </c:pt>
                <c:pt idx="18">
                  <c:v>3.1551664700000002</c:v>
                </c:pt>
                <c:pt idx="19">
                  <c:v>2.3359056066666701</c:v>
                </c:pt>
                <c:pt idx="20">
                  <c:v>3.4177537876666699</c:v>
                </c:pt>
                <c:pt idx="21">
                  <c:v>4.0011748163333296</c:v>
                </c:pt>
                <c:pt idx="22">
                  <c:v>3.60607290808333</c:v>
                </c:pt>
                <c:pt idx="23">
                  <c:v>3.32312702225</c:v>
                </c:pt>
                <c:pt idx="24">
                  <c:v>3.1115025000000003</c:v>
                </c:pt>
                <c:pt idx="25">
                  <c:v>2.4955233333333329</c:v>
                </c:pt>
                <c:pt idx="26">
                  <c:v>2.2056299999999998</c:v>
                </c:pt>
                <c:pt idx="27">
                  <c:v>2.7954141340832788</c:v>
                </c:pt>
                <c:pt idx="28">
                  <c:v>2.9598721612386201</c:v>
                </c:pt>
              </c:numCache>
            </c:numRef>
          </c:val>
          <c:smooth val="0"/>
          <c:extLst>
            <c:ext xmlns:c16="http://schemas.microsoft.com/office/drawing/2014/chart" uri="{C3380CC4-5D6E-409C-BE32-E72D297353CC}">
              <c16:uniqueId val="{00000002-A741-4CE3-82C0-611741389016}"/>
            </c:ext>
          </c:extLst>
        </c:ser>
        <c:dLbls>
          <c:showLegendKey val="0"/>
          <c:showVal val="0"/>
          <c:showCatName val="0"/>
          <c:showSerName val="0"/>
          <c:showPercent val="0"/>
          <c:showBubbleSize val="0"/>
        </c:dLbls>
        <c:marker val="1"/>
        <c:smooth val="0"/>
        <c:axId val="43713280"/>
        <c:axId val="43707392"/>
      </c:lineChart>
      <c:catAx>
        <c:axId val="43704320"/>
        <c:scaling>
          <c:orientation val="minMax"/>
        </c:scaling>
        <c:delete val="0"/>
        <c:axPos val="b"/>
        <c:numFmt formatCode="General" sourceLinked="1"/>
        <c:majorTickMark val="out"/>
        <c:minorTickMark val="none"/>
        <c:tickLblPos val="nextTo"/>
        <c:spPr>
          <a:ln>
            <a:solidFill>
              <a:schemeClr val="bg1">
                <a:lumMod val="65000"/>
              </a:schemeClr>
            </a:solidFill>
          </a:ln>
        </c:spPr>
        <c:txPr>
          <a:bodyPr rot="-5400000" vert="horz"/>
          <a:lstStyle/>
          <a:p>
            <a:pPr>
              <a:defRPr/>
            </a:pPr>
            <a:endParaRPr lang="es-CL"/>
          </a:p>
        </c:txPr>
        <c:crossAx val="43705856"/>
        <c:crosses val="autoZero"/>
        <c:auto val="1"/>
        <c:lblAlgn val="ctr"/>
        <c:lblOffset val="100"/>
        <c:noMultiLvlLbl val="0"/>
      </c:catAx>
      <c:valAx>
        <c:axId val="43705856"/>
        <c:scaling>
          <c:orientation val="minMax"/>
        </c:scaling>
        <c:delete val="0"/>
        <c:axPos val="l"/>
        <c:majorGridlines>
          <c:spPr>
            <a:ln>
              <a:solidFill>
                <a:schemeClr val="bg1">
                  <a:lumMod val="95000"/>
                </a:schemeClr>
              </a:solidFill>
            </a:ln>
          </c:spPr>
        </c:majorGridlines>
        <c:numFmt formatCode="#,##0" sourceLinked="0"/>
        <c:majorTickMark val="out"/>
        <c:minorTickMark val="none"/>
        <c:tickLblPos val="nextTo"/>
        <c:spPr>
          <a:ln>
            <a:solidFill>
              <a:schemeClr val="bg1">
                <a:lumMod val="65000"/>
              </a:schemeClr>
            </a:solidFill>
          </a:ln>
        </c:spPr>
        <c:crossAx val="43704320"/>
        <c:crosses val="autoZero"/>
        <c:crossBetween val="between"/>
      </c:valAx>
      <c:valAx>
        <c:axId val="43707392"/>
        <c:scaling>
          <c:orientation val="minMax"/>
          <c:min val="0.5"/>
        </c:scaling>
        <c:delete val="0"/>
        <c:axPos val="r"/>
        <c:numFmt formatCode="General" sourceLinked="1"/>
        <c:majorTickMark val="out"/>
        <c:minorTickMark val="none"/>
        <c:tickLblPos val="nextTo"/>
        <c:spPr>
          <a:ln>
            <a:solidFill>
              <a:schemeClr val="bg1">
                <a:lumMod val="65000"/>
              </a:schemeClr>
            </a:solidFill>
          </a:ln>
        </c:spPr>
        <c:crossAx val="43713280"/>
        <c:crosses val="max"/>
        <c:crossBetween val="between"/>
      </c:valAx>
      <c:catAx>
        <c:axId val="43713280"/>
        <c:scaling>
          <c:orientation val="minMax"/>
        </c:scaling>
        <c:delete val="1"/>
        <c:axPos val="b"/>
        <c:numFmt formatCode="General" sourceLinked="1"/>
        <c:majorTickMark val="out"/>
        <c:minorTickMark val="none"/>
        <c:tickLblPos val="none"/>
        <c:crossAx val="43707392"/>
        <c:crosses val="autoZero"/>
        <c:auto val="1"/>
        <c:lblAlgn val="ctr"/>
        <c:lblOffset val="100"/>
        <c:noMultiLvlLbl val="0"/>
      </c:catAx>
    </c:plotArea>
    <c:legend>
      <c:legendPos val="b"/>
      <c:overlay val="0"/>
    </c:legend>
    <c:plotVisOnly val="1"/>
    <c:dispBlanksAs val="gap"/>
    <c:showDLblsOverMax val="0"/>
  </c:chart>
  <c:txPr>
    <a:bodyPr/>
    <a:lstStyle/>
    <a:p>
      <a:pPr>
        <a:defRPr sz="1200"/>
      </a:pPr>
      <a:endParaRPr lang="es-C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59" tIns="46579" rIns="93159" bIns="46579" rtlCol="0"/>
          <a:lstStyle>
            <a:lvl1pPr algn="l">
              <a:defRPr sz="1200">
                <a:latin typeface="Arial" charset="0"/>
                <a:ea typeface="ヒラギノ角ゴ Pro W3" charset="0"/>
                <a:cs typeface="ヒラギノ角ゴ Pro W3" charset="0"/>
              </a:defRPr>
            </a:lvl1pPr>
          </a:lstStyle>
          <a:p>
            <a:pPr>
              <a:defRPr/>
            </a:pPr>
            <a:endParaRPr lang="es-ES"/>
          </a:p>
        </p:txBody>
      </p:sp>
      <p:sp>
        <p:nvSpPr>
          <p:cNvPr id="3" name="Marcador de fecha 2"/>
          <p:cNvSpPr>
            <a:spLocks noGrp="1"/>
          </p:cNvSpPr>
          <p:nvPr>
            <p:ph type="dt" sz="quarter" idx="1"/>
          </p:nvPr>
        </p:nvSpPr>
        <p:spPr>
          <a:xfrm>
            <a:off x="3970938" y="0"/>
            <a:ext cx="3037840" cy="464820"/>
          </a:xfrm>
          <a:prstGeom prst="rect">
            <a:avLst/>
          </a:prstGeom>
        </p:spPr>
        <p:txBody>
          <a:bodyPr vert="horz" wrap="square" lIns="93159" tIns="46579" rIns="93159" bIns="46579" numCol="1" anchor="t" anchorCtr="0" compatLnSpc="1">
            <a:prstTxWarp prst="textNoShape">
              <a:avLst/>
            </a:prstTxWarp>
          </a:bodyPr>
          <a:lstStyle>
            <a:lvl1pPr algn="r">
              <a:defRPr sz="1200"/>
            </a:lvl1pPr>
          </a:lstStyle>
          <a:p>
            <a:fld id="{327E2B04-C107-4F32-8707-98FCC2A7658B}" type="datetime1">
              <a:rPr lang="es-ES"/>
              <a:pPr/>
              <a:t>16/06/2022</a:t>
            </a:fld>
            <a:endParaRPr lang="es-ES"/>
          </a:p>
        </p:txBody>
      </p:sp>
      <p:sp>
        <p:nvSpPr>
          <p:cNvPr id="4" name="Marcador de pie de página 3"/>
          <p:cNvSpPr>
            <a:spLocks noGrp="1"/>
          </p:cNvSpPr>
          <p:nvPr>
            <p:ph type="ftr" sz="quarter" idx="2"/>
          </p:nvPr>
        </p:nvSpPr>
        <p:spPr>
          <a:xfrm>
            <a:off x="0" y="8829967"/>
            <a:ext cx="3037840" cy="464820"/>
          </a:xfrm>
          <a:prstGeom prst="rect">
            <a:avLst/>
          </a:prstGeom>
        </p:spPr>
        <p:txBody>
          <a:bodyPr vert="horz" lIns="93159" tIns="46579" rIns="93159" bIns="46579" rtlCol="0" anchor="b"/>
          <a:lstStyle>
            <a:lvl1pPr algn="l">
              <a:defRPr sz="1200">
                <a:latin typeface="Arial" charset="0"/>
                <a:ea typeface="ヒラギノ角ゴ Pro W3" charset="0"/>
                <a:cs typeface="ヒラギノ角ゴ Pro W3" charset="0"/>
              </a:defRPr>
            </a:lvl1pPr>
          </a:lstStyle>
          <a:p>
            <a:pPr>
              <a:defRPr/>
            </a:pPr>
            <a:endParaRPr lang="es-ES"/>
          </a:p>
        </p:txBody>
      </p:sp>
      <p:sp>
        <p:nvSpPr>
          <p:cNvPr id="5" name="Marcador de número de diapositiva 4"/>
          <p:cNvSpPr>
            <a:spLocks noGrp="1"/>
          </p:cNvSpPr>
          <p:nvPr>
            <p:ph type="sldNum" sz="quarter" idx="3"/>
          </p:nvPr>
        </p:nvSpPr>
        <p:spPr>
          <a:xfrm>
            <a:off x="3970938" y="8829967"/>
            <a:ext cx="3037840" cy="464820"/>
          </a:xfrm>
          <a:prstGeom prst="rect">
            <a:avLst/>
          </a:prstGeom>
        </p:spPr>
        <p:txBody>
          <a:bodyPr vert="horz" wrap="square" lIns="93159" tIns="46579" rIns="93159" bIns="46579" numCol="1" anchor="b" anchorCtr="0" compatLnSpc="1">
            <a:prstTxWarp prst="textNoShape">
              <a:avLst/>
            </a:prstTxWarp>
          </a:bodyPr>
          <a:lstStyle>
            <a:lvl1pPr algn="r">
              <a:defRPr sz="1200"/>
            </a:lvl1pPr>
          </a:lstStyle>
          <a:p>
            <a:fld id="{D6C68F45-ABDA-4CA7-A559-BD592CBCE046}" type="slidenum">
              <a:rPr lang="es-ES"/>
              <a:pPr/>
              <a:t>‹Nº›</a:t>
            </a:fld>
            <a:endParaRPr lang="es-ES"/>
          </a:p>
        </p:txBody>
      </p:sp>
    </p:spTree>
    <p:extLst>
      <p:ext uri="{BB962C8B-B14F-4D97-AF65-F5344CB8AC3E}">
        <p14:creationId xmlns:p14="http://schemas.microsoft.com/office/powerpoint/2010/main" val="2644391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59" tIns="46579" rIns="93159" bIns="46579"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970938" y="0"/>
            <a:ext cx="3037840" cy="464820"/>
          </a:xfrm>
          <a:prstGeom prst="rect">
            <a:avLst/>
          </a:prstGeom>
        </p:spPr>
        <p:txBody>
          <a:bodyPr vert="horz" wrap="square" lIns="93159" tIns="46579" rIns="93159" bIns="46579" numCol="1" anchor="t" anchorCtr="0" compatLnSpc="1">
            <a:prstTxWarp prst="textNoShape">
              <a:avLst/>
            </a:prstTxWarp>
          </a:bodyPr>
          <a:lstStyle>
            <a:lvl1pPr algn="r">
              <a:defRPr sz="1200">
                <a:latin typeface="Calibri" pitchFamily="34" charset="0"/>
              </a:defRPr>
            </a:lvl1pPr>
          </a:lstStyle>
          <a:p>
            <a:fld id="{BFBB02D2-C4F3-4BD1-A7FC-51D26EA3763B}" type="datetime1">
              <a:rPr lang="en-US"/>
              <a:pPr/>
              <a:t>6/16/2022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59" tIns="46579" rIns="93159" bIns="46579"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wrap="square" lIns="93159" tIns="46579" rIns="93159" bIns="4657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59" tIns="46579" rIns="93159" bIns="46579"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59" tIns="46579" rIns="93159" bIns="46579" numCol="1" anchor="b" anchorCtr="0" compatLnSpc="1">
            <a:prstTxWarp prst="textNoShape">
              <a:avLst/>
            </a:prstTxWarp>
          </a:bodyPr>
          <a:lstStyle>
            <a:lvl1pPr algn="r">
              <a:defRPr sz="1200">
                <a:latin typeface="Calibri" pitchFamily="34" charset="0"/>
              </a:defRPr>
            </a:lvl1pPr>
          </a:lstStyle>
          <a:p>
            <a:fld id="{B481D0B5-8D2A-484E-B955-7674EB63E73A}" type="slidenum">
              <a:rPr lang="en-US"/>
              <a:pPr/>
              <a:t>‹Nº›</a:t>
            </a:fld>
            <a:endParaRPr lang="en-US"/>
          </a:p>
        </p:txBody>
      </p:sp>
    </p:spTree>
    <p:extLst>
      <p:ext uri="{BB962C8B-B14F-4D97-AF65-F5344CB8AC3E}">
        <p14:creationId xmlns:p14="http://schemas.microsoft.com/office/powerpoint/2010/main" val="17004225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9E3C03EC-8E2D-4A84-A737-BAD60FE6F636}" type="slidenum">
              <a:rPr lang="es-CL" smtClean="0"/>
              <a:pPr/>
              <a:t>6</a:t>
            </a:fld>
            <a:endParaRPr lang="es-CL"/>
          </a:p>
        </p:txBody>
      </p:sp>
    </p:spTree>
    <p:extLst>
      <p:ext uri="{BB962C8B-B14F-4D97-AF65-F5344CB8AC3E}">
        <p14:creationId xmlns:p14="http://schemas.microsoft.com/office/powerpoint/2010/main" val="257540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9E3C03EC-8E2D-4A84-A737-BAD60FE6F636}" type="slidenum">
              <a:rPr lang="es-CL" smtClean="0"/>
              <a:pPr/>
              <a:t>24</a:t>
            </a:fld>
            <a:endParaRPr lang="es-CL"/>
          </a:p>
        </p:txBody>
      </p:sp>
    </p:spTree>
    <p:extLst>
      <p:ext uri="{BB962C8B-B14F-4D97-AF65-F5344CB8AC3E}">
        <p14:creationId xmlns:p14="http://schemas.microsoft.com/office/powerpoint/2010/main" val="236242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5" name="Footer Placeholder 4"/>
          <p:cNvSpPr>
            <a:spLocks noGrp="1"/>
          </p:cNvSpPr>
          <p:nvPr>
            <p:ph type="ftr" sz="quarter" idx="11"/>
          </p:nvPr>
        </p:nvSpPr>
        <p:spPr/>
        <p:txBody>
          <a:bodyPr/>
          <a:lstStyle>
            <a:lvl1pPr>
              <a:defRPr>
                <a:latin typeface="Verdana" charset="0"/>
                <a:ea typeface="ヒラギノ角ゴ Pro W3" charset="0"/>
                <a:cs typeface="Verdana" charset="0"/>
              </a:defRPr>
            </a:lvl1pPr>
          </a:lstStyle>
          <a:p>
            <a:pPr>
              <a:defRPr/>
            </a:pPr>
            <a:r>
              <a:rPr lang="es-ES"/>
              <a:t>Gobierno de Chile | Ministerio del Interior </a:t>
            </a:r>
          </a:p>
        </p:txBody>
      </p:sp>
      <p:sp>
        <p:nvSpPr>
          <p:cNvPr id="6" name="Slide Number Placeholder 5"/>
          <p:cNvSpPr>
            <a:spLocks noGrp="1"/>
          </p:cNvSpPr>
          <p:nvPr>
            <p:ph type="sldNum" sz="quarter" idx="12"/>
          </p:nvPr>
        </p:nvSpPr>
        <p:spPr/>
        <p:txBody>
          <a:bodyPr/>
          <a:lstStyle>
            <a:lvl1pPr>
              <a:defRPr/>
            </a:lvl1pPr>
          </a:lstStyle>
          <a:p>
            <a:fld id="{D02E0D2F-66E7-4548-B56B-5F2B1A103AE6}"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r>
              <a:rPr lang="es-ES"/>
              <a:t>Gobierno de Chile | Ministerio del Interior </a:t>
            </a:r>
          </a:p>
        </p:txBody>
      </p:sp>
      <p:sp>
        <p:nvSpPr>
          <p:cNvPr id="5" name="Slide Number Placeholder 5"/>
          <p:cNvSpPr>
            <a:spLocks noGrp="1"/>
          </p:cNvSpPr>
          <p:nvPr>
            <p:ph type="sldNum" sz="quarter" idx="11"/>
          </p:nvPr>
        </p:nvSpPr>
        <p:spPr/>
        <p:txBody>
          <a:bodyPr/>
          <a:lstStyle>
            <a:lvl1pPr>
              <a:defRPr/>
            </a:lvl1pPr>
          </a:lstStyle>
          <a:p>
            <a:fld id="{A0451280-09A3-4CA9-A7EF-654146F5EB25}"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r>
              <a:rPr lang="es-ES"/>
              <a:t>Gobierno de Chile | Ministerio del Interior </a:t>
            </a:r>
          </a:p>
        </p:txBody>
      </p:sp>
      <p:sp>
        <p:nvSpPr>
          <p:cNvPr id="5" name="Slide Number Placeholder 5"/>
          <p:cNvSpPr>
            <a:spLocks noGrp="1"/>
          </p:cNvSpPr>
          <p:nvPr>
            <p:ph type="sldNum" sz="quarter" idx="11"/>
          </p:nvPr>
        </p:nvSpPr>
        <p:spPr/>
        <p:txBody>
          <a:bodyPr/>
          <a:lstStyle>
            <a:lvl1pPr>
              <a:defRPr/>
            </a:lvl1pPr>
          </a:lstStyle>
          <a:p>
            <a:fld id="{A102119D-2564-4095-963C-A4B51B6348B7}"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ES"/>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E83C292-1550-42D0-A6C5-AE6D4F0ADCD3}"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ES"/>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5701F23-2C9E-4B45-A652-4F73925D2894}"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ES"/>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5FF9327-243B-49E8-8988-F63523F87DA4}" type="slidenum">
              <a:rPr lang="en-US"/>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ES"/>
              <a:t>Gobierno de Chile | Ministerio del Interior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0C1F159-84C7-4371-A53F-F019D4760A55}" type="slidenum">
              <a:rPr lang="en-US"/>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ES"/>
              <a:t>Gobierno de Chile | Ministerio del Interior </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B8AA7B4-FE08-4355-A641-41A55A089259}" type="slidenum">
              <a:rPr lang="en-US"/>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ES"/>
              <a:t>Gobierno de Chile | Ministerio del Interior </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25F3A7D-76BB-454C-8E40-062F2377CA21}" type="slidenum">
              <a:rPr lang="en-US"/>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ES"/>
              <a:t>Gobierno de Chile | Ministerio del Interior </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964B96A-BFA1-4A7A-B4C9-1BEFEC514A65}" type="slidenum">
              <a:rPr lang="en-US"/>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ES"/>
              <a:t>Gobierno de Chile | Ministerio del Interior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2BE7D67A-F627-4D22-861B-F9B7A6C62C10}"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1C40647-8D08-4959-A7DF-2D46E3B702B0}" type="slidenum">
              <a:rPr lang="en-US"/>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ES"/>
              <a:t>Gobierno de Chile | Ministerio del Interior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71275A0-80CB-4E30-B544-4BA521FBF1BD}" type="slidenum">
              <a:rPr lang="en-US"/>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ES"/>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B7BBAAE-A72F-4D16-B219-0C950EAA67E7}" type="slidenum">
              <a:rPr lang="en-US"/>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ES"/>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406A0FA-3A12-451D-92A0-F13710A7A167}" type="slidenum">
              <a:rPr lang="en-US"/>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6/16/2022</a:t>
            </a:fld>
            <a:endParaRPr lang="en-US" dirty="0"/>
          </a:p>
        </p:txBody>
      </p:sp>
      <p:sp>
        <p:nvSpPr>
          <p:cNvPr id="5" name="Footer Placeholder 4"/>
          <p:cNvSpPr>
            <a:spLocks noGrp="1"/>
          </p:cNvSpPr>
          <p:nvPr>
            <p:ph type="ftr" sz="quarter" idx="11"/>
          </p:nvPr>
        </p:nvSpPr>
        <p:spPr/>
        <p:txBody>
          <a:bodyPr/>
          <a:lstStyle/>
          <a:p>
            <a:r>
              <a:rPr lang="es-ES_tradnl"/>
              <a:t>Gobierno de Chile | Ministerio del Interior </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418491088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6/16/2022</a:t>
            </a:fld>
            <a:endParaRPr lang="en-US"/>
          </a:p>
        </p:txBody>
      </p:sp>
      <p:sp>
        <p:nvSpPr>
          <p:cNvPr id="5" name="Footer Placeholder 4"/>
          <p:cNvSpPr>
            <a:spLocks noGrp="1"/>
          </p:cNvSpPr>
          <p:nvPr>
            <p:ph type="ftr" sz="quarter" idx="11"/>
          </p:nvPr>
        </p:nvSpPr>
        <p:spPr/>
        <p:txBody>
          <a:bodyPr/>
          <a:lstStyle/>
          <a:p>
            <a:r>
              <a:rPr lang="es-ES_tradnl"/>
              <a:t>Gobierno de Chile | Ministerio del Interior </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173357776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6F9B8CD-342D-4579-98EC-A8FD6B7370E1}" type="datetimeFigureOut">
              <a:rPr lang="en-US" smtClean="0"/>
              <a:pPr/>
              <a:t>6/16/2022</a:t>
            </a:fld>
            <a:endParaRPr lang="en-US"/>
          </a:p>
        </p:txBody>
      </p:sp>
      <p:sp>
        <p:nvSpPr>
          <p:cNvPr id="5" name="Footer Placeholder 4"/>
          <p:cNvSpPr>
            <a:spLocks noGrp="1"/>
          </p:cNvSpPr>
          <p:nvPr>
            <p:ph type="ftr" sz="quarter" idx="11"/>
          </p:nvPr>
        </p:nvSpPr>
        <p:spPr/>
        <p:txBody>
          <a:bodyPr/>
          <a:lstStyle/>
          <a:p>
            <a:r>
              <a:rPr lang="es-ES_tradnl"/>
              <a:t>Gobierno de Chile | Ministerio del Interior </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421709706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6F9B8CD-342D-4579-98EC-A8FD6B7370E1}" type="datetimeFigureOut">
              <a:rPr lang="en-US" smtClean="0"/>
              <a:pPr/>
              <a:t>6/16/2022</a:t>
            </a:fld>
            <a:endParaRPr lang="en-US"/>
          </a:p>
        </p:txBody>
      </p:sp>
      <p:sp>
        <p:nvSpPr>
          <p:cNvPr id="6" name="Footer Placeholder 5"/>
          <p:cNvSpPr>
            <a:spLocks noGrp="1"/>
          </p:cNvSpPr>
          <p:nvPr>
            <p:ph type="ftr" sz="quarter" idx="11"/>
          </p:nvPr>
        </p:nvSpPr>
        <p:spPr/>
        <p:txBody>
          <a:bodyPr/>
          <a:lstStyle/>
          <a:p>
            <a:r>
              <a:rPr lang="es-ES_tradnl"/>
              <a:t>Gobierno de Chile | Ministerio del Interior </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323343798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F9B8CD-342D-4579-98EC-A8FD6B7370E1}" type="datetimeFigureOut">
              <a:rPr lang="en-US" smtClean="0"/>
              <a:pPr/>
              <a:t>6/16/2022</a:t>
            </a:fld>
            <a:endParaRPr lang="en-US"/>
          </a:p>
        </p:txBody>
      </p:sp>
      <p:sp>
        <p:nvSpPr>
          <p:cNvPr id="8" name="Footer Placeholder 7"/>
          <p:cNvSpPr>
            <a:spLocks noGrp="1"/>
          </p:cNvSpPr>
          <p:nvPr>
            <p:ph type="ftr" sz="quarter" idx="11"/>
          </p:nvPr>
        </p:nvSpPr>
        <p:spPr/>
        <p:txBody>
          <a:bodyPr/>
          <a:lstStyle/>
          <a:p>
            <a:r>
              <a:rPr lang="es-ES_tradnl"/>
              <a:t>Gobierno de Chile | Ministerio del Interior </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51934651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6/16/2022</a:t>
            </a:fld>
            <a:endParaRPr lang="en-US" sz="1400" dirty="0">
              <a:solidFill>
                <a:schemeClr val="tx2"/>
              </a:solidFill>
            </a:endParaRPr>
          </a:p>
        </p:txBody>
      </p:sp>
      <p:sp>
        <p:nvSpPr>
          <p:cNvPr id="4" name="Footer Placeholder 3"/>
          <p:cNvSpPr>
            <a:spLocks noGrp="1"/>
          </p:cNvSpPr>
          <p:nvPr>
            <p:ph type="ftr" sz="quarter" idx="11"/>
          </p:nvPr>
        </p:nvSpPr>
        <p:spPr/>
        <p:txBody>
          <a:bodyPr/>
          <a:lstStyle/>
          <a:p>
            <a:r>
              <a:rPr lang="es-ES_tradnl"/>
              <a:t>Gobierno de Chile | Ministerio del Interior </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354779264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6/16/2022</a:t>
            </a:fld>
            <a:endParaRPr lang="en-US"/>
          </a:p>
        </p:txBody>
      </p:sp>
      <p:sp>
        <p:nvSpPr>
          <p:cNvPr id="3" name="Footer Placeholder 2"/>
          <p:cNvSpPr>
            <a:spLocks noGrp="1"/>
          </p:cNvSpPr>
          <p:nvPr>
            <p:ph type="ftr" sz="quarter" idx="11"/>
          </p:nvPr>
        </p:nvSpPr>
        <p:spPr/>
        <p:txBody>
          <a:bodyPr/>
          <a:lstStyle/>
          <a:p>
            <a:r>
              <a:rPr lang="es-ES_tradnl"/>
              <a:t>Gobierno de Chile | Ministerio del Interior </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331595963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5" name="Footer Placeholder 4"/>
          <p:cNvSpPr>
            <a:spLocks noGrp="1"/>
          </p:cNvSpPr>
          <p:nvPr>
            <p:ph type="ftr" sz="quarter" idx="11"/>
          </p:nvPr>
        </p:nvSpPr>
        <p:spPr/>
        <p:txBody>
          <a:bodyPr/>
          <a:lstStyle>
            <a:lvl1pPr>
              <a:defRPr>
                <a:latin typeface="Verdana" charset="0"/>
                <a:ea typeface="ヒラギノ角ゴ Pro W3" charset="0"/>
                <a:cs typeface="Verdana" charset="0"/>
              </a:defRPr>
            </a:lvl1pPr>
          </a:lstStyle>
          <a:p>
            <a:pPr>
              <a:defRPr/>
            </a:pPr>
            <a:r>
              <a:rPr lang="es-ES"/>
              <a:t>Gobierno de Chile | Ministerio del Interior </a:t>
            </a:r>
          </a:p>
        </p:txBody>
      </p:sp>
      <p:sp>
        <p:nvSpPr>
          <p:cNvPr id="6" name="Slide Number Placeholder 5"/>
          <p:cNvSpPr>
            <a:spLocks noGrp="1"/>
          </p:cNvSpPr>
          <p:nvPr>
            <p:ph type="sldNum" sz="quarter" idx="12"/>
          </p:nvPr>
        </p:nvSpPr>
        <p:spPr/>
        <p:txBody>
          <a:bodyPr/>
          <a:lstStyle>
            <a:lvl1pPr>
              <a:defRPr/>
            </a:lvl1pPr>
          </a:lstStyle>
          <a:p>
            <a:fld id="{2E8848AD-1A60-4315-A779-C8C37D11B786}" type="slidenum">
              <a:rPr lang="en-US"/>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6/16/2022</a:t>
            </a:fld>
            <a:endParaRPr lang="en-US" dirty="0"/>
          </a:p>
        </p:txBody>
      </p:sp>
      <p:sp>
        <p:nvSpPr>
          <p:cNvPr id="6" name="Footer Placeholder 5"/>
          <p:cNvSpPr>
            <a:spLocks noGrp="1"/>
          </p:cNvSpPr>
          <p:nvPr>
            <p:ph type="ftr" sz="quarter" idx="11"/>
          </p:nvPr>
        </p:nvSpPr>
        <p:spPr/>
        <p:txBody>
          <a:bodyPr/>
          <a:lstStyle/>
          <a:p>
            <a:r>
              <a:rPr lang="es-ES_tradnl"/>
              <a:t>Gobierno de Chile | Ministerio del Interior </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167945816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6/16/2022</a:t>
            </a:fld>
            <a:endParaRPr lang="en-US"/>
          </a:p>
        </p:txBody>
      </p:sp>
      <p:sp>
        <p:nvSpPr>
          <p:cNvPr id="6" name="Footer Placeholder 5"/>
          <p:cNvSpPr>
            <a:spLocks noGrp="1"/>
          </p:cNvSpPr>
          <p:nvPr>
            <p:ph type="ftr" sz="quarter" idx="11"/>
          </p:nvPr>
        </p:nvSpPr>
        <p:spPr/>
        <p:txBody>
          <a:bodyPr/>
          <a:lstStyle/>
          <a:p>
            <a:r>
              <a:rPr lang="es-ES_tradnl"/>
              <a:t>Gobierno de Chile | Ministerio del Interior </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305130814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230F90F-612C-4D9C-AFB8-DD1E4181F8D2}" type="datetimeFigureOut">
              <a:rPr lang="es-CL" smtClean="0"/>
              <a:t>16-06-2022</a:t>
            </a:fld>
            <a:endParaRPr lang="es-CL"/>
          </a:p>
        </p:txBody>
      </p:sp>
      <p:sp>
        <p:nvSpPr>
          <p:cNvPr id="5" name="Footer Placeholder 4"/>
          <p:cNvSpPr>
            <a:spLocks noGrp="1"/>
          </p:cNvSpPr>
          <p:nvPr>
            <p:ph type="ftr" sz="quarter" idx="11"/>
          </p:nvPr>
        </p:nvSpPr>
        <p:spPr/>
        <p:txBody>
          <a:bodyPr/>
          <a:lstStyle/>
          <a:p>
            <a:r>
              <a:rPr lang="es-ES_tradnl"/>
              <a:t>Gobierno de Chile | Ministerio del Interior </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351223434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230F90F-612C-4D9C-AFB8-DD1E4181F8D2}" type="datetimeFigureOut">
              <a:rPr lang="es-CL" smtClean="0"/>
              <a:t>16-06-2022</a:t>
            </a:fld>
            <a:endParaRPr lang="es-CL"/>
          </a:p>
        </p:txBody>
      </p:sp>
      <p:sp>
        <p:nvSpPr>
          <p:cNvPr id="5" name="Footer Placeholder 4"/>
          <p:cNvSpPr>
            <a:spLocks noGrp="1"/>
          </p:cNvSpPr>
          <p:nvPr>
            <p:ph type="ftr" sz="quarter" idx="11"/>
          </p:nvPr>
        </p:nvSpPr>
        <p:spPr/>
        <p:txBody>
          <a:bodyPr/>
          <a:lstStyle/>
          <a:p>
            <a:r>
              <a:rPr lang="es-ES_tradnl"/>
              <a:t>Gobierno de Chile | Ministerio del Interior </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61CC54-AD49-4678-92F9-EB66F674A6DC}" type="slidenum">
              <a:rPr lang="en-US" smtClean="0"/>
              <a:pPr/>
              <a:t>‹Nº›</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0533410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F230F90F-612C-4D9C-AFB8-DD1E4181F8D2}" type="datetimeFigureOut">
              <a:rPr lang="es-CL" smtClean="0"/>
              <a:t>16-06-2022</a:t>
            </a:fld>
            <a:endParaRPr lang="es-CL"/>
          </a:p>
        </p:txBody>
      </p:sp>
      <p:sp>
        <p:nvSpPr>
          <p:cNvPr id="6" name="Footer Placeholder 5"/>
          <p:cNvSpPr>
            <a:spLocks noGrp="1"/>
          </p:cNvSpPr>
          <p:nvPr>
            <p:ph type="ftr" sz="quarter" idx="11"/>
          </p:nvPr>
        </p:nvSpPr>
        <p:spPr/>
        <p:txBody>
          <a:bodyPr/>
          <a:lstStyle/>
          <a:p>
            <a:r>
              <a:rPr lang="es-ES_tradnl"/>
              <a:t>Gobierno de Chile | Ministerio del Interior </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249198536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F230F90F-612C-4D9C-AFB8-DD1E4181F8D2}" type="datetimeFigureOut">
              <a:rPr lang="es-CL" smtClean="0"/>
              <a:t>16-06-2022</a:t>
            </a:fld>
            <a:endParaRPr lang="es-CL"/>
          </a:p>
        </p:txBody>
      </p:sp>
      <p:sp>
        <p:nvSpPr>
          <p:cNvPr id="6" name="Footer Placeholder 5"/>
          <p:cNvSpPr>
            <a:spLocks noGrp="1"/>
          </p:cNvSpPr>
          <p:nvPr>
            <p:ph type="ftr" sz="quarter" idx="11"/>
          </p:nvPr>
        </p:nvSpPr>
        <p:spPr/>
        <p:txBody>
          <a:bodyPr/>
          <a:lstStyle/>
          <a:p>
            <a:r>
              <a:rPr lang="es-ES_tradnl"/>
              <a:t>Gobierno de Chile | Ministerio del Interior </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61CC54-AD49-4678-92F9-EB66F674A6DC}" type="slidenum">
              <a:rPr lang="en-US" smtClean="0"/>
              <a:pPr/>
              <a:t>‹Nº›</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351020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F230F90F-612C-4D9C-AFB8-DD1E4181F8D2}" type="datetimeFigureOut">
              <a:rPr lang="es-CL" smtClean="0"/>
              <a:t>16-06-2022</a:t>
            </a:fld>
            <a:endParaRPr lang="es-CL"/>
          </a:p>
        </p:txBody>
      </p:sp>
      <p:sp>
        <p:nvSpPr>
          <p:cNvPr id="6" name="Footer Placeholder 5"/>
          <p:cNvSpPr>
            <a:spLocks noGrp="1"/>
          </p:cNvSpPr>
          <p:nvPr>
            <p:ph type="ftr" sz="quarter" idx="11"/>
          </p:nvPr>
        </p:nvSpPr>
        <p:spPr/>
        <p:txBody>
          <a:bodyPr/>
          <a:lstStyle/>
          <a:p>
            <a:r>
              <a:rPr lang="es-ES_tradnl"/>
              <a:t>Gobierno de Chile | Ministerio del Interior </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356219817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6/16/2022</a:t>
            </a:fld>
            <a:endParaRPr lang="en-US"/>
          </a:p>
        </p:txBody>
      </p:sp>
      <p:sp>
        <p:nvSpPr>
          <p:cNvPr id="5" name="Footer Placeholder 4"/>
          <p:cNvSpPr>
            <a:spLocks noGrp="1"/>
          </p:cNvSpPr>
          <p:nvPr>
            <p:ph type="ftr" sz="quarter" idx="11"/>
          </p:nvPr>
        </p:nvSpPr>
        <p:spPr/>
        <p:txBody>
          <a:bodyPr/>
          <a:lstStyle/>
          <a:p>
            <a:r>
              <a:rPr lang="es-ES_tradnl"/>
              <a:t>Gobierno de Chile | Ministerio del Interior </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346102294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6/16/2022</a:t>
            </a:fld>
            <a:endParaRPr lang="en-US"/>
          </a:p>
        </p:txBody>
      </p:sp>
      <p:sp>
        <p:nvSpPr>
          <p:cNvPr id="5" name="Footer Placeholder 4"/>
          <p:cNvSpPr>
            <a:spLocks noGrp="1"/>
          </p:cNvSpPr>
          <p:nvPr>
            <p:ph type="ftr" sz="quarter" idx="11"/>
          </p:nvPr>
        </p:nvSpPr>
        <p:spPr/>
        <p:txBody>
          <a:bodyPr/>
          <a:lstStyle/>
          <a:p>
            <a:r>
              <a:rPr lang="es-ES_tradnl"/>
              <a:t>Gobierno de Chile | Ministerio del Interior </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61CC54-AD49-4678-92F9-EB66F674A6DC}" type="slidenum">
              <a:rPr lang="en-US" smtClean="0"/>
              <a:pPr/>
              <a:t>‹Nº›</a:t>
            </a:fld>
            <a:endParaRPr lang="en-US"/>
          </a:p>
        </p:txBody>
      </p:sp>
    </p:spTree>
    <p:extLst>
      <p:ext uri="{BB962C8B-B14F-4D97-AF65-F5344CB8AC3E}">
        <p14:creationId xmlns:p14="http://schemas.microsoft.com/office/powerpoint/2010/main" val="56680451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6" name="Footer Placeholder 5"/>
          <p:cNvSpPr>
            <a:spLocks noGrp="1"/>
          </p:cNvSpPr>
          <p:nvPr>
            <p:ph type="ftr" sz="quarter" idx="11"/>
          </p:nvPr>
        </p:nvSpPr>
        <p:spPr/>
        <p:txBody>
          <a:bodyPr/>
          <a:lstStyle>
            <a:lvl1pPr>
              <a:defRPr>
                <a:latin typeface="Verdana" charset="0"/>
                <a:ea typeface="ヒラギノ角ゴ Pro W3" charset="0"/>
                <a:cs typeface="Verdana" charset="0"/>
              </a:defRPr>
            </a:lvl1pPr>
          </a:lstStyle>
          <a:p>
            <a:pPr>
              <a:defRPr/>
            </a:pPr>
            <a:r>
              <a:rPr lang="es-ES"/>
              <a:t>Gobierno de Chile | Ministerio del Interior </a:t>
            </a:r>
          </a:p>
        </p:txBody>
      </p:sp>
      <p:sp>
        <p:nvSpPr>
          <p:cNvPr id="7" name="Slide Number Placeholder 6"/>
          <p:cNvSpPr>
            <a:spLocks noGrp="1"/>
          </p:cNvSpPr>
          <p:nvPr>
            <p:ph type="sldNum" sz="quarter" idx="12"/>
          </p:nvPr>
        </p:nvSpPr>
        <p:spPr/>
        <p:txBody>
          <a:bodyPr/>
          <a:lstStyle>
            <a:lvl1pPr>
              <a:defRPr/>
            </a:lvl1pPr>
          </a:lstStyle>
          <a:p>
            <a:fld id="{F7918CC6-C1AA-432B-8D73-3806AFA7C4D8}"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8" name="Footer Placeholder 7"/>
          <p:cNvSpPr>
            <a:spLocks noGrp="1"/>
          </p:cNvSpPr>
          <p:nvPr>
            <p:ph type="ftr" sz="quarter" idx="11"/>
          </p:nvPr>
        </p:nvSpPr>
        <p:spPr/>
        <p:txBody>
          <a:bodyPr/>
          <a:lstStyle>
            <a:lvl1pPr>
              <a:defRPr>
                <a:latin typeface="Verdana" charset="0"/>
                <a:ea typeface="ヒラギノ角ゴ Pro W3" charset="0"/>
                <a:cs typeface="Verdana" charset="0"/>
              </a:defRPr>
            </a:lvl1pPr>
          </a:lstStyle>
          <a:p>
            <a:pPr>
              <a:defRPr/>
            </a:pPr>
            <a:r>
              <a:rPr lang="es-ES"/>
              <a:t>Gobierno de Chile | Ministerio del Interior </a:t>
            </a:r>
          </a:p>
        </p:txBody>
      </p:sp>
      <p:sp>
        <p:nvSpPr>
          <p:cNvPr id="9" name="Slide Number Placeholder 8"/>
          <p:cNvSpPr>
            <a:spLocks noGrp="1"/>
          </p:cNvSpPr>
          <p:nvPr>
            <p:ph type="sldNum" sz="quarter" idx="12"/>
          </p:nvPr>
        </p:nvSpPr>
        <p:spPr/>
        <p:txBody>
          <a:bodyPr/>
          <a:lstStyle>
            <a:lvl1pPr>
              <a:defRPr/>
            </a:lvl1pPr>
          </a:lstStyle>
          <a:p>
            <a:fld id="{488B69B9-287F-4837-A4D3-AF56839D590B}"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r>
              <a:rPr lang="es-ES"/>
              <a:t>Gobierno de Chile | Ministerio del Interior </a:t>
            </a:r>
          </a:p>
        </p:txBody>
      </p:sp>
      <p:sp>
        <p:nvSpPr>
          <p:cNvPr id="4" name="Slide Number Placeholder 4"/>
          <p:cNvSpPr>
            <a:spLocks noGrp="1"/>
          </p:cNvSpPr>
          <p:nvPr>
            <p:ph type="sldNum" sz="quarter" idx="11"/>
          </p:nvPr>
        </p:nvSpPr>
        <p:spPr/>
        <p:txBody>
          <a:bodyPr/>
          <a:lstStyle>
            <a:lvl1pPr>
              <a:defRPr/>
            </a:lvl1pPr>
          </a:lstStyle>
          <a:p>
            <a:fld id="{297A4493-267D-4AFD-9A54-8C39776037CB}"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r>
              <a:rPr lang="es-ES"/>
              <a:t>Gobierno de Chile | Ministerio del Interior </a:t>
            </a:r>
          </a:p>
        </p:txBody>
      </p:sp>
      <p:sp>
        <p:nvSpPr>
          <p:cNvPr id="3" name="Slide Number Placeholder 3"/>
          <p:cNvSpPr>
            <a:spLocks noGrp="1"/>
          </p:cNvSpPr>
          <p:nvPr>
            <p:ph type="sldNum" sz="quarter" idx="11"/>
          </p:nvPr>
        </p:nvSpPr>
        <p:spPr/>
        <p:txBody>
          <a:bodyPr/>
          <a:lstStyle>
            <a:lvl1pPr>
              <a:defRPr/>
            </a:lvl1pPr>
          </a:lstStyle>
          <a:p>
            <a:fld id="{A30DE125-67F4-463F-965B-7E748700A690}"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r>
              <a:rPr lang="es-ES"/>
              <a:t>Gobierno de Chile | Ministerio del Interior </a:t>
            </a:r>
          </a:p>
        </p:txBody>
      </p:sp>
      <p:sp>
        <p:nvSpPr>
          <p:cNvPr id="6" name="Slide Number Placeholder 6"/>
          <p:cNvSpPr>
            <a:spLocks noGrp="1"/>
          </p:cNvSpPr>
          <p:nvPr>
            <p:ph type="sldNum" sz="quarter" idx="11"/>
          </p:nvPr>
        </p:nvSpPr>
        <p:spPr/>
        <p:txBody>
          <a:bodyPr/>
          <a:lstStyle>
            <a:lvl1pPr>
              <a:defRPr/>
            </a:lvl1pPr>
          </a:lstStyle>
          <a:p>
            <a:fld id="{E035759B-4AE7-4332-89C2-FB31CCD20443}"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r>
              <a:rPr lang="es-ES"/>
              <a:t>Gobierno de Chile | Ministerio del Interior </a:t>
            </a:r>
          </a:p>
        </p:txBody>
      </p:sp>
      <p:sp>
        <p:nvSpPr>
          <p:cNvPr id="6" name="Slide Number Placeholder 6"/>
          <p:cNvSpPr>
            <a:spLocks noGrp="1"/>
          </p:cNvSpPr>
          <p:nvPr>
            <p:ph type="sldNum" sz="quarter" idx="11"/>
          </p:nvPr>
        </p:nvSpPr>
        <p:spPr/>
        <p:txBody>
          <a:bodyPr/>
          <a:lstStyle>
            <a:lvl1pPr>
              <a:defRPr/>
            </a:lvl1pPr>
          </a:lstStyle>
          <a:p>
            <a:fld id="{37557B63-5E8B-454C-A6BC-D31528557F30}"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r>
              <a:rPr lang="es-ES_tradnl"/>
              <a:t>Gobierno de Chile | Ministerio del Interior </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fld id="{AC61CC54-AD49-4678-92F9-EB66F674A6DC}" type="slidenum">
              <a:rPr lang="en-US"/>
              <a:pPr/>
              <a:t>‹Nº›</a:t>
            </a:fld>
            <a:endParaRPr lang="en-US"/>
          </a:p>
        </p:txBody>
      </p:sp>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1935163"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8435" name="Picture 12"/>
          <p:cNvPicPr>
            <a:picLocks noChangeAspect="1" noChangeArrowheads="1"/>
          </p:cNvPicPr>
          <p:nvPr userDrawn="1"/>
        </p:nvPicPr>
        <p:blipFill>
          <a:blip r:embed="rId13"/>
          <a:srcRect/>
          <a:stretch>
            <a:fillRect/>
          </a:stretch>
        </p:blipFill>
        <p:spPr bwMode="auto">
          <a:xfrm>
            <a:off x="7924800" y="2206625"/>
            <a:ext cx="1157288" cy="384175"/>
          </a:xfrm>
          <a:prstGeom prst="rect">
            <a:avLst/>
          </a:prstGeom>
          <a:noFill/>
          <a:ln w="9525">
            <a:noFill/>
            <a:miter lim="800000"/>
            <a:headEnd/>
            <a:tailEnd/>
          </a:ln>
        </p:spPr>
      </p:pic>
      <p:pic>
        <p:nvPicPr>
          <p:cNvPr id="18436" name="Picture 13"/>
          <p:cNvPicPr>
            <a:picLocks noChangeAspect="1" noChangeArrowheads="1"/>
          </p:cNvPicPr>
          <p:nvPr userDrawn="1"/>
        </p:nvPicPr>
        <p:blipFill>
          <a:blip r:embed="rId14"/>
          <a:srcRect/>
          <a:stretch>
            <a:fillRect/>
          </a:stretch>
        </p:blipFill>
        <p:spPr bwMode="auto">
          <a:xfrm>
            <a:off x="7920038" y="3886200"/>
            <a:ext cx="1147762" cy="104775"/>
          </a:xfrm>
          <a:prstGeom prst="rect">
            <a:avLst/>
          </a:prstGeom>
          <a:noFill/>
          <a:ln w="9525">
            <a:noFill/>
            <a:miter lim="800000"/>
            <a:headEnd/>
            <a:tailEnd/>
          </a:ln>
        </p:spPr>
      </p:pic>
      <p:sp>
        <p:nvSpPr>
          <p:cNvPr id="12" name="Rectangle 64"/>
          <p:cNvSpPr>
            <a:spLocks noChangeArrowheads="1"/>
          </p:cNvSpPr>
          <p:nvPr userDrawn="1"/>
        </p:nvSpPr>
        <p:spPr bwMode="auto">
          <a:xfrm>
            <a:off x="6645275" y="5181600"/>
            <a:ext cx="760413" cy="16764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6" name="Rectangle 65"/>
          <p:cNvSpPr>
            <a:spLocks noChangeArrowheads="1"/>
          </p:cNvSpPr>
          <p:nvPr userDrawn="1"/>
        </p:nvSpPr>
        <p:spPr bwMode="auto">
          <a:xfrm>
            <a:off x="7405688" y="5181600"/>
            <a:ext cx="1035050" cy="16764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pic>
        <p:nvPicPr>
          <p:cNvPr id="18439" name="Picture 1"/>
          <p:cNvPicPr>
            <a:picLocks noChangeAspect="1" noChangeArrowheads="1"/>
          </p:cNvPicPr>
          <p:nvPr userDrawn="1"/>
        </p:nvPicPr>
        <p:blipFill>
          <a:blip r:embed="rId15"/>
          <a:srcRect/>
          <a:stretch>
            <a:fillRect/>
          </a:stretch>
        </p:blipFill>
        <p:spPr bwMode="auto">
          <a:xfrm>
            <a:off x="6764338" y="5264150"/>
            <a:ext cx="569912" cy="415925"/>
          </a:xfrm>
          <a:prstGeom prst="rect">
            <a:avLst/>
          </a:prstGeom>
          <a:noFill/>
          <a:ln w="12700">
            <a:noFill/>
            <a:miter lim="800000"/>
            <a:headEnd/>
            <a:tailEnd/>
          </a:ln>
        </p:spPr>
      </p:pic>
      <p:sp>
        <p:nvSpPr>
          <p:cNvPr id="18" name="Rectangle 70"/>
          <p:cNvSpPr>
            <a:spLocks noChangeArrowheads="1"/>
          </p:cNvSpPr>
          <p:nvPr userDrawn="1"/>
        </p:nvSpPr>
        <p:spPr bwMode="auto">
          <a:xfrm>
            <a:off x="6645275" y="0"/>
            <a:ext cx="760413" cy="793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9" name="Rectangle 71"/>
          <p:cNvSpPr>
            <a:spLocks noChangeArrowheads="1"/>
          </p:cNvSpPr>
          <p:nvPr userDrawn="1"/>
        </p:nvSpPr>
        <p:spPr bwMode="auto">
          <a:xfrm flipV="1">
            <a:off x="7405688" y="0"/>
            <a:ext cx="1035050" cy="7937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pic>
        <p:nvPicPr>
          <p:cNvPr id="18442" name="Picture 8"/>
          <p:cNvPicPr>
            <a:picLocks noChangeAspect="1" noChangeArrowheads="1"/>
          </p:cNvPicPr>
          <p:nvPr userDrawn="1"/>
        </p:nvPicPr>
        <p:blipFill>
          <a:blip r:embed="rId13"/>
          <a:srcRect/>
          <a:stretch>
            <a:fillRect/>
          </a:stretch>
        </p:blipFill>
        <p:spPr bwMode="auto">
          <a:xfrm>
            <a:off x="7518400" y="5372100"/>
            <a:ext cx="869950" cy="288925"/>
          </a:xfrm>
          <a:prstGeom prst="rect">
            <a:avLst/>
          </a:prstGeom>
          <a:noFill/>
          <a:ln w="9525">
            <a:noFill/>
            <a:miter lim="800000"/>
            <a:headEnd/>
            <a:tailEnd/>
          </a:ln>
        </p:spPr>
      </p:pic>
      <p:pic>
        <p:nvPicPr>
          <p:cNvPr id="18443" name="Picture 9"/>
          <p:cNvPicPr>
            <a:picLocks noChangeAspect="1" noChangeArrowheads="1"/>
          </p:cNvPicPr>
          <p:nvPr userDrawn="1"/>
        </p:nvPicPr>
        <p:blipFill>
          <a:blip r:embed="rId14"/>
          <a:srcRect/>
          <a:stretch>
            <a:fillRect/>
          </a:stretch>
        </p:blipFill>
        <p:spPr bwMode="auto">
          <a:xfrm>
            <a:off x="7508875" y="6734175"/>
            <a:ext cx="862013" cy="79375"/>
          </a:xfrm>
          <a:prstGeom prst="rect">
            <a:avLst/>
          </a:prstGeom>
          <a:noFill/>
          <a:ln w="9525">
            <a:noFill/>
            <a:miter lim="800000"/>
            <a:headEnd/>
            <a:tailEnd/>
          </a:ln>
        </p:spPr>
      </p:pic>
      <p:sp>
        <p:nvSpPr>
          <p:cNvPr id="22" name="Rectangle 64"/>
          <p:cNvSpPr>
            <a:spLocks noChangeArrowheads="1"/>
          </p:cNvSpPr>
          <p:nvPr userDrawn="1"/>
        </p:nvSpPr>
        <p:spPr bwMode="auto">
          <a:xfrm>
            <a:off x="179388" y="6350"/>
            <a:ext cx="114300" cy="68516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23" name="Rectangle 65"/>
          <p:cNvSpPr>
            <a:spLocks noChangeArrowheads="1"/>
          </p:cNvSpPr>
          <p:nvPr userDrawn="1"/>
        </p:nvSpPr>
        <p:spPr bwMode="auto">
          <a:xfrm>
            <a:off x="457200" y="-6350"/>
            <a:ext cx="238125" cy="47688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24" name="Rectangle 64"/>
          <p:cNvSpPr>
            <a:spLocks noChangeArrowheads="1"/>
          </p:cNvSpPr>
          <p:nvPr userDrawn="1"/>
        </p:nvSpPr>
        <p:spPr bwMode="auto">
          <a:xfrm>
            <a:off x="906463" y="3471863"/>
            <a:ext cx="352425" cy="3386137"/>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25" name="Rectangle 65"/>
          <p:cNvSpPr>
            <a:spLocks noChangeArrowheads="1"/>
          </p:cNvSpPr>
          <p:nvPr userDrawn="1"/>
        </p:nvSpPr>
        <p:spPr bwMode="auto">
          <a:xfrm>
            <a:off x="1466850" y="2087563"/>
            <a:ext cx="111125" cy="4770437"/>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6/16/2022</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s-ES_tradnl"/>
              <a:t>Gobierno de Chile | Ministerio del Interior </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C61CC54-AD49-4678-92F9-EB66F674A6DC}" type="slidenum">
              <a:rPr lang="en-US" smtClean="0"/>
              <a:pPr/>
              <a:t>‹Nº›</a:t>
            </a:fld>
            <a:endParaRPr lang="en-US"/>
          </a:p>
        </p:txBody>
      </p:sp>
    </p:spTree>
    <p:extLst>
      <p:ext uri="{BB962C8B-B14F-4D97-AF65-F5344CB8AC3E}">
        <p14:creationId xmlns:p14="http://schemas.microsoft.com/office/powerpoint/2010/main" val="2574526835"/>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36" r:id="rId15"/>
    <p:sldLayoutId id="2147484337"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imf.org/external/datamapper/FiscalRules/map/map.htm"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imf.org/external/datamapper/FiscalRules/map/map.htm"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imf.org/external/datamapper/FiscalRules/map/map.htm"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imf.org/external/datamapper/FiscalRules/map/map.htm"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imf.org/external/datamapper/FiscalRules/map/map.htm"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imf.org/external/datamapper/FiscalRules/map/map.htm" TargetMode="Externa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imf.org/external/datamapper/FiscalRules/map/map.htm"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http://www.dipres.gob.cl/594/w3-propertyvalue-15889.html" TargetMode="External"/><Relationship Id="rId7" Type="http://schemas.openxmlformats.org/officeDocument/2006/relationships/hyperlink" Target="http://www.dipres.gob.cl/594/articles-148871_doc_pdf.pdf" TargetMode="External"/><Relationship Id="rId2" Type="http://schemas.openxmlformats.org/officeDocument/2006/relationships/hyperlink" Target="http://www.dipres.gob.cl/594/w3-propertyvalue-16156.html" TargetMode="External"/><Relationship Id="rId1" Type="http://schemas.openxmlformats.org/officeDocument/2006/relationships/slideLayout" Target="../slideLayouts/slideLayout24.xml"/><Relationship Id="rId6" Type="http://schemas.openxmlformats.org/officeDocument/2006/relationships/hyperlink" Target="http://www.dipres.gob.cl/594/articles-148870_doc_pdf.pdf" TargetMode="External"/><Relationship Id="rId5" Type="http://schemas.openxmlformats.org/officeDocument/2006/relationships/hyperlink" Target="http://www.leychile.cl/Navegar?idNorma=1082432" TargetMode="External"/><Relationship Id="rId4" Type="http://schemas.openxmlformats.org/officeDocument/2006/relationships/hyperlink" Target="http://www.leychile.cl/Navegar?idNorma=1063905"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oleObject" Target="../embeddings/oleObject6.bin"/><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8"/>
          <p:cNvSpPr>
            <a:spLocks noChangeArrowheads="1"/>
          </p:cNvSpPr>
          <p:nvPr/>
        </p:nvSpPr>
        <p:spPr bwMode="auto">
          <a:xfrm rot="-5400000">
            <a:off x="8068073" y="2722300"/>
            <a:ext cx="373856" cy="17991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51" name="Rectangle 42"/>
          <p:cNvSpPr>
            <a:spLocks noChangeArrowheads="1"/>
          </p:cNvSpPr>
          <p:nvPr/>
        </p:nvSpPr>
        <p:spPr bwMode="auto">
          <a:xfrm>
            <a:off x="7355419" y="3711178"/>
            <a:ext cx="1824567" cy="15001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52" name="Rectangle 41"/>
          <p:cNvSpPr>
            <a:spLocks noChangeArrowheads="1"/>
          </p:cNvSpPr>
          <p:nvPr/>
        </p:nvSpPr>
        <p:spPr bwMode="auto">
          <a:xfrm rot="-5400000">
            <a:off x="8149500" y="3569826"/>
            <a:ext cx="270272" cy="18245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53" name="Rectangle 37"/>
          <p:cNvSpPr>
            <a:spLocks noChangeArrowheads="1"/>
          </p:cNvSpPr>
          <p:nvPr/>
        </p:nvSpPr>
        <p:spPr bwMode="auto">
          <a:xfrm rot="-5400000">
            <a:off x="8182571" y="1189767"/>
            <a:ext cx="170260" cy="18245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54" name="Rectangle 15"/>
          <p:cNvSpPr>
            <a:spLocks noChangeArrowheads="1"/>
          </p:cNvSpPr>
          <p:nvPr/>
        </p:nvSpPr>
        <p:spPr bwMode="auto">
          <a:xfrm rot="-5400000">
            <a:off x="8132565" y="-777146"/>
            <a:ext cx="270272" cy="18245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55" name="Rectangle 2"/>
          <p:cNvSpPr>
            <a:spLocks noGrp="1" noChangeArrowheads="1"/>
          </p:cNvSpPr>
          <p:nvPr>
            <p:ph type="ctrTitle"/>
          </p:nvPr>
        </p:nvSpPr>
        <p:spPr>
          <a:xfrm>
            <a:off x="1333502" y="1655737"/>
            <a:ext cx="5830786" cy="2997399"/>
          </a:xfrm>
        </p:spPr>
        <p:txBody>
          <a:bodyPr>
            <a:normAutofit fontScale="90000"/>
          </a:bodyPr>
          <a:lstStyle/>
          <a:p>
            <a:pPr eaLnBrk="1" hangingPunct="1"/>
            <a:r>
              <a:rPr lang="es-ES" altLang="es-CL" sz="2800" dirty="0">
                <a:solidFill>
                  <a:schemeClr val="tx1"/>
                </a:solidFill>
                <a:latin typeface="Century Gothic" pitchFamily="34" charset="0"/>
              </a:rPr>
              <a:t>Diploma de </a:t>
            </a:r>
            <a:r>
              <a:rPr lang="es-ES" altLang="es-CL" sz="2800" dirty="0" err="1">
                <a:solidFill>
                  <a:schemeClr val="tx1"/>
                </a:solidFill>
                <a:latin typeface="Century Gothic" pitchFamily="34" charset="0"/>
              </a:rPr>
              <a:t>Postítulo</a:t>
            </a:r>
            <a:br>
              <a:rPr lang="es-ES" altLang="es-CL" sz="2800" b="1" dirty="0">
                <a:solidFill>
                  <a:schemeClr val="tx1"/>
                </a:solidFill>
                <a:latin typeface="Century Gothic" pitchFamily="34" charset="0"/>
              </a:rPr>
            </a:br>
            <a:r>
              <a:rPr lang="es-ES" altLang="es-CL" sz="2800" b="1" dirty="0">
                <a:solidFill>
                  <a:schemeClr val="tx1"/>
                </a:solidFill>
                <a:cs typeface="Arial" charset="0"/>
              </a:rPr>
              <a:t>Gestión Financiera de Instituciones Públicas</a:t>
            </a:r>
            <a:br>
              <a:rPr lang="es-ES" altLang="es-CL" sz="2800" b="1" dirty="0">
                <a:solidFill>
                  <a:schemeClr val="tx1"/>
                </a:solidFill>
                <a:cs typeface="Arial" charset="0"/>
              </a:rPr>
            </a:br>
            <a:br>
              <a:rPr lang="es-ES" altLang="es-CL" sz="2800" b="1" dirty="0">
                <a:solidFill>
                  <a:schemeClr val="tx1"/>
                </a:solidFill>
                <a:cs typeface="Arial" charset="0"/>
              </a:rPr>
            </a:br>
            <a:r>
              <a:rPr lang="es-ES" altLang="es-CL" sz="2800" dirty="0">
                <a:solidFill>
                  <a:schemeClr val="tx1"/>
                </a:solidFill>
                <a:cs typeface="Arial" charset="0"/>
              </a:rPr>
              <a:t>Módulo: </a:t>
            </a:r>
            <a:br>
              <a:rPr lang="es-ES" altLang="es-CL" sz="2800" b="1" dirty="0">
                <a:solidFill>
                  <a:schemeClr val="tx1"/>
                </a:solidFill>
                <a:cs typeface="Arial" charset="0"/>
              </a:rPr>
            </a:br>
            <a:r>
              <a:rPr lang="es-ES" altLang="es-CL" sz="2800" b="1" dirty="0">
                <a:solidFill>
                  <a:schemeClr val="tx1"/>
                </a:solidFill>
                <a:cs typeface="Arial" charset="0"/>
              </a:rPr>
              <a:t>Los Presupuestos y las Reglas Fiscales</a:t>
            </a:r>
          </a:p>
        </p:txBody>
      </p:sp>
      <p:pic>
        <p:nvPicPr>
          <p:cNvPr id="20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419" y="2185988"/>
            <a:ext cx="1799167" cy="14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2353" y="4455320"/>
            <a:ext cx="1824567" cy="7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8" name="Object 10"/>
          <p:cNvGraphicFramePr>
            <a:graphicFrameLocks noChangeAspect="1"/>
          </p:cNvGraphicFramePr>
          <p:nvPr/>
        </p:nvGraphicFramePr>
        <p:xfrm>
          <a:off x="7355419" y="134542"/>
          <a:ext cx="1824567" cy="847725"/>
        </p:xfrm>
        <a:graphic>
          <a:graphicData uri="http://schemas.openxmlformats.org/presentationml/2006/ole">
            <mc:AlternateContent xmlns:mc="http://schemas.openxmlformats.org/markup-compatibility/2006">
              <mc:Choice xmlns:v="urn:schemas-microsoft-com:vml" Requires="v">
                <p:oleObj spid="_x0000_s11273" name="Imagen de mapa de bits" r:id="rId5" imgW="971686" imgH="971686" progId="Paint.Picture">
                  <p:embed/>
                </p:oleObj>
              </mc:Choice>
              <mc:Fallback>
                <p:oleObj name="Imagen de mapa de bits" r:id="rId5" imgW="971686" imgH="971686" progId="Paint.Picture">
                  <p:embed/>
                  <p:pic>
                    <p:nvPicPr>
                      <p:cNvPr id="2058"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5419" y="134542"/>
                        <a:ext cx="182456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9" name="Rectangle 37"/>
          <p:cNvSpPr>
            <a:spLocks noChangeArrowheads="1"/>
          </p:cNvSpPr>
          <p:nvPr/>
        </p:nvSpPr>
        <p:spPr bwMode="auto">
          <a:xfrm rot="-5400000">
            <a:off x="8182573" y="171782"/>
            <a:ext cx="170259" cy="18245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60" name="Rectangle 43"/>
          <p:cNvSpPr>
            <a:spLocks noChangeArrowheads="1"/>
          </p:cNvSpPr>
          <p:nvPr/>
        </p:nvSpPr>
        <p:spPr bwMode="auto">
          <a:xfrm>
            <a:off x="1333502" y="3161111"/>
            <a:ext cx="4322233"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p>
            <a:pPr algn="r" defTabSz="914400"/>
            <a:endParaRPr lang="es-CL" altLang="es-CL" sz="2000">
              <a:solidFill>
                <a:srgbClr val="000000"/>
              </a:solidFill>
              <a:latin typeface="Century Gothic" pitchFamily="34" charset="0"/>
              <a:ea typeface="+mn-ea"/>
            </a:endParaRPr>
          </a:p>
        </p:txBody>
      </p:sp>
      <p:graphicFrame>
        <p:nvGraphicFramePr>
          <p:cNvPr id="2117" name="Group 69"/>
          <p:cNvGraphicFramePr>
            <a:graphicFrameLocks noGrp="1"/>
          </p:cNvGraphicFramePr>
          <p:nvPr>
            <p:extLst>
              <p:ext uri="{D42A27DB-BD31-4B8C-83A1-F6EECF244321}">
                <p14:modId xmlns:p14="http://schemas.microsoft.com/office/powerpoint/2010/main" val="1697824460"/>
              </p:ext>
            </p:extLst>
          </p:nvPr>
        </p:nvGraphicFramePr>
        <p:xfrm>
          <a:off x="2" y="5750720"/>
          <a:ext cx="7372351" cy="325041"/>
        </p:xfrm>
        <a:graphic>
          <a:graphicData uri="http://schemas.openxmlformats.org/drawingml/2006/table">
            <a:tbl>
              <a:tblPr/>
              <a:tblGrid>
                <a:gridCol w="2569356">
                  <a:extLst>
                    <a:ext uri="{9D8B030D-6E8A-4147-A177-3AD203B41FA5}">
                      <a16:colId xmlns:a16="http://schemas.microsoft.com/office/drawing/2014/main" val="20000"/>
                    </a:ext>
                  </a:extLst>
                </a:gridCol>
                <a:gridCol w="4802995">
                  <a:extLst>
                    <a:ext uri="{9D8B030D-6E8A-4147-A177-3AD203B41FA5}">
                      <a16:colId xmlns:a16="http://schemas.microsoft.com/office/drawing/2014/main" val="20001"/>
                    </a:ext>
                  </a:extLst>
                </a:gridCol>
              </a:tblGrid>
              <a:tr h="325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chemeClr val="bg1"/>
                          </a:solidFill>
                          <a:effectLst/>
                          <a:latin typeface="Century Gothic" pitchFamily="34" charset="0"/>
                        </a:rPr>
                        <a:t>2022</a:t>
                      </a:r>
                    </a:p>
                  </a:txBody>
                  <a:tcPr marL="121935" marR="121935" marT="34322" marB="34322" anchor="ctr" horzOverflow="overflow">
                    <a:lnL cap="flat">
                      <a:noFill/>
                    </a:lnL>
                    <a:lnR>
                      <a:noFill/>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chemeClr val="bg1"/>
                          </a:solidFill>
                          <a:effectLst/>
                          <a:latin typeface="Century Gothic" pitchFamily="34" charset="0"/>
                        </a:rPr>
                        <a:t>Cuadragésima Quinta Versión    </a:t>
                      </a:r>
                    </a:p>
                  </a:txBody>
                  <a:tcPr marL="121935" marR="121935" marT="34322" marB="34322" anchor="ctr" horzOverflow="overflow">
                    <a:lnL>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sp>
        <p:nvSpPr>
          <p:cNvPr id="2064" name="Rectangle 70"/>
          <p:cNvSpPr>
            <a:spLocks noChangeArrowheads="1"/>
          </p:cNvSpPr>
          <p:nvPr/>
        </p:nvSpPr>
        <p:spPr bwMode="auto">
          <a:xfrm rot="-5400000">
            <a:off x="8193088" y="4326468"/>
            <a:ext cx="161925" cy="18245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65" name="Rectangle 24"/>
          <p:cNvSpPr>
            <a:spLocks noChangeArrowheads="1"/>
          </p:cNvSpPr>
          <p:nvPr/>
        </p:nvSpPr>
        <p:spPr bwMode="auto">
          <a:xfrm>
            <a:off x="4481761" y="-4877"/>
            <a:ext cx="1847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spAutoFit/>
          </a:bodyPr>
          <a:lstStyle/>
          <a:p>
            <a:pPr algn="ctr" defTabSz="914400"/>
            <a:endParaRPr lang="es-CL" altLang="es-CL">
              <a:solidFill>
                <a:srgbClr val="000000"/>
              </a:solidFill>
              <a:latin typeface="Arial"/>
              <a:ea typeface="+mn-ea"/>
            </a:endParaRPr>
          </a:p>
        </p:txBody>
      </p:sp>
      <p:sp>
        <p:nvSpPr>
          <p:cNvPr id="2066" name="Rectangle 26"/>
          <p:cNvSpPr>
            <a:spLocks noChangeArrowheads="1"/>
          </p:cNvSpPr>
          <p:nvPr/>
        </p:nvSpPr>
        <p:spPr bwMode="auto">
          <a:xfrm>
            <a:off x="4481761" y="-4877"/>
            <a:ext cx="1847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spAutoFit/>
          </a:bodyPr>
          <a:lstStyle/>
          <a:p>
            <a:pPr algn="ctr" defTabSz="914400"/>
            <a:endParaRPr lang="es-CL" altLang="es-CL">
              <a:solidFill>
                <a:srgbClr val="000000"/>
              </a:solidFill>
              <a:latin typeface="Arial"/>
              <a:ea typeface="+mn-ea"/>
            </a:endParaRPr>
          </a:p>
        </p:txBody>
      </p:sp>
      <p:pic>
        <p:nvPicPr>
          <p:cNvPr id="2067"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419" y="3807620"/>
            <a:ext cx="182456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68"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5419" y="1157288"/>
            <a:ext cx="1824567" cy="86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 name="Picture 12"/>
          <p:cNvPicPr>
            <a:picLocks noChangeAspect="1" noChangeArrowheads="1"/>
          </p:cNvPicPr>
          <p:nvPr/>
        </p:nvPicPr>
        <p:blipFill>
          <a:blip r:embed="rId9">
            <a:duotone>
              <a:schemeClr val="accent2">
                <a:shade val="45000"/>
                <a:satMod val="135000"/>
              </a:schemeClr>
              <a:prstClr val="white"/>
            </a:duotone>
          </a:blip>
          <a:srcRect/>
          <a:stretch>
            <a:fillRect/>
          </a:stretch>
        </p:blipFill>
        <p:spPr bwMode="auto">
          <a:xfrm>
            <a:off x="7356310" y="5321796"/>
            <a:ext cx="1839705" cy="1563588"/>
          </a:xfrm>
          <a:prstGeom prst="rect">
            <a:avLst/>
          </a:prstGeom>
          <a:noFill/>
          <a:ln w="9525">
            <a:noFill/>
            <a:miter lim="800000"/>
            <a:headEnd/>
            <a:tailEnd/>
          </a:ln>
          <a:effectLst/>
        </p:spPr>
      </p:pic>
      <p:pic>
        <p:nvPicPr>
          <p:cNvPr id="2070" name="Picture 26"/>
          <p:cNvPicPr>
            <a:picLocks noChangeAspect="1" noChangeArrowheads="1"/>
          </p:cNvPicPr>
          <p:nvPr/>
        </p:nvPicPr>
        <p:blipFill>
          <a:blip r:embed="rId10">
            <a:extLst>
              <a:ext uri="{28A0092B-C50C-407E-A947-70E740481C1C}">
                <a14:useLocalDpi xmlns:a14="http://schemas.microsoft.com/office/drawing/2010/main" val="0"/>
              </a:ext>
            </a:extLst>
          </a:blip>
          <a:srcRect l="7690" t="4990" r="5847" b="50000"/>
          <a:stretch>
            <a:fillRect/>
          </a:stretch>
        </p:blipFill>
        <p:spPr bwMode="auto">
          <a:xfrm>
            <a:off x="74084" y="26194"/>
            <a:ext cx="3705828" cy="143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1 CuadroTexto"/>
          <p:cNvSpPr txBox="1">
            <a:spLocks noChangeArrowheads="1"/>
          </p:cNvSpPr>
          <p:nvPr/>
        </p:nvSpPr>
        <p:spPr bwMode="auto">
          <a:xfrm>
            <a:off x="2790825" y="5003884"/>
            <a:ext cx="3732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auto" hangingPunct="1">
              <a:spcBef>
                <a:spcPts val="0"/>
              </a:spcBef>
              <a:spcAft>
                <a:spcPts val="0"/>
              </a:spcAft>
            </a:pPr>
            <a:r>
              <a:rPr lang="es-CL" b="1" dirty="0">
                <a:solidFill>
                  <a:srgbClr val="000000"/>
                </a:solidFill>
                <a:latin typeface="Bookman Old Style" panose="02050604050505020204" pitchFamily="18" charset="0"/>
                <a:ea typeface="+mn-ea"/>
              </a:rPr>
              <a:t>Prof. Maximiliano Acevedo O.</a:t>
            </a:r>
          </a:p>
        </p:txBody>
      </p:sp>
    </p:spTree>
    <p:extLst>
      <p:ext uri="{BB962C8B-B14F-4D97-AF65-F5344CB8AC3E}">
        <p14:creationId xmlns:p14="http://schemas.microsoft.com/office/powerpoint/2010/main" val="1768943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706686"/>
            <a:ext cx="7772400" cy="850106"/>
          </a:xfrm>
        </p:spPr>
        <p:txBody>
          <a:bodyPr>
            <a:normAutofit/>
          </a:bodyPr>
          <a:lstStyle/>
          <a:p>
            <a:r>
              <a:rPr lang="es-CL" sz="2800" dirty="0"/>
              <a:t>¿Qué</a:t>
            </a:r>
            <a:r>
              <a:rPr lang="es-CL" sz="2800" b="1" dirty="0"/>
              <a:t> costos </a:t>
            </a:r>
            <a:r>
              <a:rPr lang="es-CL" sz="2800" dirty="0"/>
              <a:t>traen las reglas?</a:t>
            </a:r>
          </a:p>
        </p:txBody>
      </p:sp>
      <p:sp>
        <p:nvSpPr>
          <p:cNvPr id="3" name="2 Marcador de contenido"/>
          <p:cNvSpPr>
            <a:spLocks noGrp="1"/>
          </p:cNvSpPr>
          <p:nvPr>
            <p:ph idx="1"/>
          </p:nvPr>
        </p:nvSpPr>
        <p:spPr>
          <a:xfrm>
            <a:off x="3401009" y="1951998"/>
            <a:ext cx="5042521" cy="4896544"/>
          </a:xfrm>
        </p:spPr>
        <p:txBody>
          <a:bodyPr>
            <a:normAutofit/>
          </a:bodyPr>
          <a:lstStyle/>
          <a:p>
            <a:pPr algn="just"/>
            <a:r>
              <a:rPr lang="es-CL" dirty="0"/>
              <a:t>Son una restricción: En el corto plazo puede parecer poco adecuado políticamente.</a:t>
            </a:r>
          </a:p>
          <a:p>
            <a:pPr algn="just"/>
            <a:endParaRPr lang="es-CL" dirty="0"/>
          </a:p>
          <a:p>
            <a:pPr algn="just"/>
            <a:r>
              <a:rPr lang="es-CL" dirty="0"/>
              <a:t>Pueden favorecer tendencia a contabilidad creativa.</a:t>
            </a:r>
          </a:p>
          <a:p>
            <a:pPr algn="just"/>
            <a:endParaRPr lang="es-CL" dirty="0"/>
          </a:p>
          <a:p>
            <a:pPr algn="just"/>
            <a:r>
              <a:rPr lang="es-CL" dirty="0"/>
              <a:t>Pueden ser una camisa de fuerza en casos inesperados de emergencias de gran magnitud.</a:t>
            </a:r>
          </a:p>
          <a:p>
            <a:pPr marL="0" indent="0" algn="just">
              <a:buNone/>
            </a:pPr>
            <a:endParaRPr lang="es-CL"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10</a:t>
            </a:fld>
            <a:endParaRPr lang="en-US" dirty="0"/>
          </a:p>
        </p:txBody>
      </p:sp>
      <p:pic>
        <p:nvPicPr>
          <p:cNvPr id="6" name="object 5">
            <a:extLst>
              <a:ext uri="{FF2B5EF4-FFF2-40B4-BE49-F238E27FC236}">
                <a16:creationId xmlns:a16="http://schemas.microsoft.com/office/drawing/2014/main" id="{7434A61C-FC91-4E04-B5A1-D9A02F2F2D74}"/>
              </a:ext>
            </a:extLst>
          </p:cNvPr>
          <p:cNvPicPr/>
          <p:nvPr/>
        </p:nvPicPr>
        <p:blipFill>
          <a:blip r:embed="rId2" cstate="print"/>
          <a:stretch>
            <a:fillRect/>
          </a:stretch>
        </p:blipFill>
        <p:spPr>
          <a:xfrm>
            <a:off x="1835696" y="1485730"/>
            <a:ext cx="1257934" cy="1080120"/>
          </a:xfrm>
          <a:prstGeom prst="rect">
            <a:avLst/>
          </a:prstGeom>
        </p:spPr>
      </p:pic>
      <p:pic>
        <p:nvPicPr>
          <p:cNvPr id="7" name="object 6">
            <a:extLst>
              <a:ext uri="{FF2B5EF4-FFF2-40B4-BE49-F238E27FC236}">
                <a16:creationId xmlns:a16="http://schemas.microsoft.com/office/drawing/2014/main" id="{1283A9B4-901C-4FC1-A76D-EDA8788BD52E}"/>
              </a:ext>
            </a:extLst>
          </p:cNvPr>
          <p:cNvPicPr/>
          <p:nvPr/>
        </p:nvPicPr>
        <p:blipFill>
          <a:blip r:embed="rId3" cstate="print"/>
          <a:stretch>
            <a:fillRect/>
          </a:stretch>
        </p:blipFill>
        <p:spPr>
          <a:xfrm>
            <a:off x="2006316" y="2940429"/>
            <a:ext cx="1080120" cy="977141"/>
          </a:xfrm>
          <a:prstGeom prst="rect">
            <a:avLst/>
          </a:prstGeom>
        </p:spPr>
      </p:pic>
      <p:pic>
        <p:nvPicPr>
          <p:cNvPr id="8" name="object 7">
            <a:extLst>
              <a:ext uri="{FF2B5EF4-FFF2-40B4-BE49-F238E27FC236}">
                <a16:creationId xmlns:a16="http://schemas.microsoft.com/office/drawing/2014/main" id="{2F3CCFCB-EA8F-4C04-B7C3-A1508F3A70B9}"/>
              </a:ext>
            </a:extLst>
          </p:cNvPr>
          <p:cNvPicPr/>
          <p:nvPr/>
        </p:nvPicPr>
        <p:blipFill>
          <a:blip r:embed="rId4" cstate="print"/>
          <a:stretch>
            <a:fillRect/>
          </a:stretch>
        </p:blipFill>
        <p:spPr>
          <a:xfrm>
            <a:off x="1961108" y="4283031"/>
            <a:ext cx="1132522" cy="1143335"/>
          </a:xfrm>
          <a:prstGeom prst="rect">
            <a:avLst/>
          </a:prstGeom>
        </p:spPr>
      </p:pic>
    </p:spTree>
    <p:extLst>
      <p:ext uri="{BB962C8B-B14F-4D97-AF65-F5344CB8AC3E}">
        <p14:creationId xmlns:p14="http://schemas.microsoft.com/office/powerpoint/2010/main" val="1768709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692696"/>
            <a:ext cx="7772400" cy="850106"/>
          </a:xfrm>
        </p:spPr>
        <p:txBody>
          <a:bodyPr>
            <a:normAutofit/>
          </a:bodyPr>
          <a:lstStyle/>
          <a:p>
            <a:r>
              <a:rPr lang="es-CL" sz="2800" dirty="0"/>
              <a:t>Historia y contexto de las reglas fiscales</a:t>
            </a:r>
          </a:p>
        </p:txBody>
      </p:sp>
      <p:sp>
        <p:nvSpPr>
          <p:cNvPr id="3" name="2 Marcador de contenido"/>
          <p:cNvSpPr>
            <a:spLocks noGrp="1"/>
          </p:cNvSpPr>
          <p:nvPr>
            <p:ph idx="1"/>
          </p:nvPr>
        </p:nvSpPr>
        <p:spPr>
          <a:xfrm>
            <a:off x="1336104" y="1600200"/>
            <a:ext cx="7350696" cy="4525963"/>
          </a:xfrm>
        </p:spPr>
        <p:txBody>
          <a:bodyPr>
            <a:normAutofit/>
          </a:bodyPr>
          <a:lstStyle/>
          <a:p>
            <a:pPr algn="just">
              <a:buFont typeface="Wingdings" pitchFamily="2" charset="2"/>
              <a:buChar char="v"/>
            </a:pPr>
            <a:r>
              <a:rPr lang="es-CL" dirty="0"/>
              <a:t>Las reglas fiscales han proliferado en varios países del mundo desde inicios de la década de los 2000.</a:t>
            </a:r>
          </a:p>
          <a:p>
            <a:pPr algn="just">
              <a:buFont typeface="Wingdings" pitchFamily="2" charset="2"/>
              <a:buChar char="v"/>
            </a:pPr>
            <a:endParaRPr lang="es-CL" dirty="0"/>
          </a:p>
          <a:p>
            <a:pPr algn="just">
              <a:buFont typeface="Wingdings" pitchFamily="2" charset="2"/>
              <a:buChar char="v"/>
            </a:pPr>
            <a:r>
              <a:rPr lang="es-CL" dirty="0"/>
              <a:t>Las reglas son parte de una tendencia generalizada, en que los países han buscado a través de éstas limitar el crecimiento del gasto público y reducir las tasas de endeudamiento.</a:t>
            </a:r>
          </a:p>
          <a:p>
            <a:pPr algn="just">
              <a:buFont typeface="Wingdings" pitchFamily="2" charset="2"/>
              <a:buChar char="v"/>
            </a:pPr>
            <a:endParaRPr lang="es-CL" dirty="0"/>
          </a:p>
          <a:p>
            <a:pPr algn="just">
              <a:buFont typeface="Wingdings" pitchFamily="2" charset="2"/>
              <a:buChar char="v"/>
            </a:pPr>
            <a:r>
              <a:rPr lang="es-CL" dirty="0"/>
              <a:t>Algunos países se las han autoimpuesto a través de normativa (Leyes de Responsabilidad Fiscal) y otros sólo como acuerdos voluntarios.</a:t>
            </a:r>
          </a:p>
          <a:p>
            <a:pPr algn="just">
              <a:buFont typeface="Wingdings" pitchFamily="2" charset="2"/>
              <a:buChar char="v"/>
            </a:pPr>
            <a:endParaRPr lang="es-CL" dirty="0"/>
          </a:p>
          <a:p>
            <a:pPr algn="just">
              <a:buFont typeface="Wingdings" pitchFamily="2" charset="2"/>
              <a:buChar char="v"/>
            </a:pPr>
            <a:endParaRPr lang="es-CL"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11</a:t>
            </a:fld>
            <a:endParaRPr lang="en-US" dirty="0"/>
          </a:p>
        </p:txBody>
      </p:sp>
    </p:spTree>
    <p:extLst>
      <p:ext uri="{BB962C8B-B14F-4D97-AF65-F5344CB8AC3E}">
        <p14:creationId xmlns:p14="http://schemas.microsoft.com/office/powerpoint/2010/main" val="1947382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706686"/>
            <a:ext cx="7772400" cy="850106"/>
          </a:xfrm>
        </p:spPr>
        <p:txBody>
          <a:bodyPr>
            <a:normAutofit/>
          </a:bodyPr>
          <a:lstStyle/>
          <a:p>
            <a:r>
              <a:rPr lang="es-CL" sz="2800" dirty="0"/>
              <a:t>Historia y contexto de las reglas fiscales</a:t>
            </a:r>
          </a:p>
        </p:txBody>
      </p:sp>
      <p:sp>
        <p:nvSpPr>
          <p:cNvPr id="3" name="2 Marcador de contenido"/>
          <p:cNvSpPr>
            <a:spLocks noGrp="1"/>
          </p:cNvSpPr>
          <p:nvPr>
            <p:ph idx="1"/>
          </p:nvPr>
        </p:nvSpPr>
        <p:spPr>
          <a:xfrm>
            <a:off x="1691680" y="1447800"/>
            <a:ext cx="6995120" cy="4572000"/>
          </a:xfrm>
        </p:spPr>
        <p:txBody>
          <a:bodyPr/>
          <a:lstStyle/>
          <a:p>
            <a:pPr algn="just"/>
            <a:r>
              <a:rPr lang="es-CL" dirty="0"/>
              <a:t>Regiones tanto de la zona europea como de Latinoamérica han estado buscando implementar reglas fiscales de diversos tipos, en distintos grados de profundidad y con diferentes grados de éxito.</a:t>
            </a:r>
          </a:p>
          <a:p>
            <a:pPr algn="just"/>
            <a:endParaRPr lang="es-CL" dirty="0"/>
          </a:p>
          <a:p>
            <a:pPr algn="just"/>
            <a:r>
              <a:rPr lang="es-CL" dirty="0"/>
              <a:t>Las reglas fiscales imponen ciertos procedimientos en el ciclo presupuestario, como rendiciones durante la etapa de ejecución del gasto, para el monitoreo sobre el cumplimiento de tales reglas.</a:t>
            </a:r>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12</a:t>
            </a:fld>
            <a:endParaRPr lang="en-US" dirty="0"/>
          </a:p>
        </p:txBody>
      </p:sp>
    </p:spTree>
    <p:extLst>
      <p:ext uri="{BB962C8B-B14F-4D97-AF65-F5344CB8AC3E}">
        <p14:creationId xmlns:p14="http://schemas.microsoft.com/office/powerpoint/2010/main" val="1155882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38" y="2092"/>
            <a:ext cx="7995373" cy="760162"/>
          </a:xfrm>
        </p:spPr>
        <p:txBody>
          <a:bodyPr>
            <a:noAutofit/>
          </a:bodyPr>
          <a:lstStyle/>
          <a:p>
            <a:br>
              <a:rPr lang="en-US" sz="2100" dirty="0"/>
            </a:br>
            <a:r>
              <a:rPr lang="es-CL" sz="2100" dirty="0"/>
              <a:t>Historia y contexto de las reglas fiscales</a:t>
            </a:r>
            <a:endParaRPr lang="en-US" sz="2100" dirty="0"/>
          </a:p>
        </p:txBody>
      </p:sp>
      <p:sp>
        <p:nvSpPr>
          <p:cNvPr id="4" name="Slide Number Placeholder 3"/>
          <p:cNvSpPr>
            <a:spLocks noGrp="1"/>
          </p:cNvSpPr>
          <p:nvPr>
            <p:ph type="sldNum" sz="quarter" idx="12"/>
          </p:nvPr>
        </p:nvSpPr>
        <p:spPr/>
        <p:txBody>
          <a:bodyPr/>
          <a:lstStyle/>
          <a:p>
            <a:fld id="{7199FE57-B04B-4B7C-816D-A15AF53620B8}" type="slidenum">
              <a:rPr lang="en-US" smtClean="0"/>
              <a:pPr/>
              <a:t>13</a:t>
            </a:fld>
            <a:endParaRPr lang="en-US" dirty="0"/>
          </a:p>
        </p:txBody>
      </p:sp>
      <p:sp>
        <p:nvSpPr>
          <p:cNvPr id="6" name="TextBox 5"/>
          <p:cNvSpPr txBox="1"/>
          <p:nvPr/>
        </p:nvSpPr>
        <p:spPr>
          <a:xfrm>
            <a:off x="1907704" y="879432"/>
            <a:ext cx="5976664" cy="784830"/>
          </a:xfrm>
          <a:prstGeom prst="rect">
            <a:avLst/>
          </a:prstGeom>
          <a:noFill/>
        </p:spPr>
        <p:txBody>
          <a:bodyPr wrap="square" rtlCol="0">
            <a:spAutoFit/>
          </a:bodyPr>
          <a:lstStyle/>
          <a:p>
            <a:pPr algn="ctr"/>
            <a:r>
              <a:rPr lang="es-ES" sz="1500" b="1" dirty="0">
                <a:solidFill>
                  <a:srgbClr val="000066"/>
                </a:solidFill>
                <a:latin typeface="+mj-lt"/>
              </a:rPr>
              <a:t>Países con Reglas Fiscales</a:t>
            </a:r>
          </a:p>
          <a:p>
            <a:pPr algn="ctr"/>
            <a:r>
              <a:rPr lang="en-US" sz="1500" dirty="0">
                <a:hlinkClick r:id="rId2"/>
              </a:rPr>
              <a:t>http://www.imf.org/external/datamapper/FiscalRules/map/map.htm</a:t>
            </a:r>
            <a:endParaRPr lang="en-US" sz="1500" dirty="0">
              <a:latin typeface="Franklin Gothic Medium" pitchFamily="34" charset="0"/>
            </a:endParaRPr>
          </a:p>
          <a:p>
            <a:pPr algn="ctr"/>
            <a:endParaRPr lang="en-US" sz="1500" b="1" dirty="0">
              <a:latin typeface="+mj-lt"/>
            </a:endParaRPr>
          </a:p>
        </p:txBody>
      </p:sp>
      <p:pic>
        <p:nvPicPr>
          <p:cNvPr id="7" name="object 4">
            <a:extLst>
              <a:ext uri="{FF2B5EF4-FFF2-40B4-BE49-F238E27FC236}">
                <a16:creationId xmlns:a16="http://schemas.microsoft.com/office/drawing/2014/main" id="{3F30F36F-5F00-4DCF-9A25-2F1E085A6698}"/>
              </a:ext>
            </a:extLst>
          </p:cNvPr>
          <p:cNvPicPr/>
          <p:nvPr/>
        </p:nvPicPr>
        <p:blipFill>
          <a:blip r:embed="rId3" cstate="print"/>
          <a:stretch>
            <a:fillRect/>
          </a:stretch>
        </p:blipFill>
        <p:spPr>
          <a:xfrm>
            <a:off x="971600" y="1628800"/>
            <a:ext cx="8073763" cy="51136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38" y="2092"/>
            <a:ext cx="7995373" cy="760162"/>
          </a:xfrm>
        </p:spPr>
        <p:txBody>
          <a:bodyPr>
            <a:noAutofit/>
          </a:bodyPr>
          <a:lstStyle/>
          <a:p>
            <a:br>
              <a:rPr lang="en-US" sz="2100" dirty="0"/>
            </a:br>
            <a:r>
              <a:rPr lang="es-CL" sz="2100" dirty="0"/>
              <a:t>Historia y contexto de las reglas fiscales</a:t>
            </a:r>
            <a:endParaRPr lang="en-US" sz="2100" dirty="0"/>
          </a:p>
        </p:txBody>
      </p:sp>
      <p:sp>
        <p:nvSpPr>
          <p:cNvPr id="4" name="Slide Number Placeholder 3"/>
          <p:cNvSpPr>
            <a:spLocks noGrp="1"/>
          </p:cNvSpPr>
          <p:nvPr>
            <p:ph type="sldNum" sz="quarter" idx="12"/>
          </p:nvPr>
        </p:nvSpPr>
        <p:spPr/>
        <p:txBody>
          <a:bodyPr/>
          <a:lstStyle/>
          <a:p>
            <a:fld id="{7199FE57-B04B-4B7C-816D-A15AF53620B8}" type="slidenum">
              <a:rPr lang="en-US" smtClean="0"/>
              <a:pPr/>
              <a:t>14</a:t>
            </a:fld>
            <a:endParaRPr lang="en-US" dirty="0"/>
          </a:p>
        </p:txBody>
      </p:sp>
      <p:sp>
        <p:nvSpPr>
          <p:cNvPr id="6" name="TextBox 5"/>
          <p:cNvSpPr txBox="1"/>
          <p:nvPr/>
        </p:nvSpPr>
        <p:spPr>
          <a:xfrm>
            <a:off x="1907704" y="879432"/>
            <a:ext cx="5976664" cy="784830"/>
          </a:xfrm>
          <a:prstGeom prst="rect">
            <a:avLst/>
          </a:prstGeom>
          <a:noFill/>
        </p:spPr>
        <p:txBody>
          <a:bodyPr wrap="square" rtlCol="0">
            <a:spAutoFit/>
          </a:bodyPr>
          <a:lstStyle/>
          <a:p>
            <a:pPr algn="ctr"/>
            <a:r>
              <a:rPr lang="es-ES" sz="1500" b="1" dirty="0">
                <a:solidFill>
                  <a:srgbClr val="000066"/>
                </a:solidFill>
                <a:latin typeface="+mj-lt"/>
              </a:rPr>
              <a:t>Países con Reglas Fiscales</a:t>
            </a:r>
          </a:p>
          <a:p>
            <a:pPr algn="ctr"/>
            <a:r>
              <a:rPr lang="en-US" sz="1500" dirty="0">
                <a:hlinkClick r:id="rId2"/>
              </a:rPr>
              <a:t>http://www.imf.org/external/datamapper/FiscalRules/map/map.htm</a:t>
            </a:r>
            <a:endParaRPr lang="en-US" sz="1500" dirty="0">
              <a:latin typeface="Franklin Gothic Medium" pitchFamily="34" charset="0"/>
            </a:endParaRPr>
          </a:p>
          <a:p>
            <a:pPr algn="ctr"/>
            <a:endParaRPr lang="en-US" sz="1500" b="1" dirty="0">
              <a:latin typeface="+mj-lt"/>
            </a:endParaRPr>
          </a:p>
        </p:txBody>
      </p:sp>
      <p:pic>
        <p:nvPicPr>
          <p:cNvPr id="8" name="object 4">
            <a:extLst>
              <a:ext uri="{FF2B5EF4-FFF2-40B4-BE49-F238E27FC236}">
                <a16:creationId xmlns:a16="http://schemas.microsoft.com/office/drawing/2014/main" id="{06FB6E70-1E34-4134-BB3C-24F626DD9154}"/>
              </a:ext>
            </a:extLst>
          </p:cNvPr>
          <p:cNvPicPr/>
          <p:nvPr/>
        </p:nvPicPr>
        <p:blipFill>
          <a:blip r:embed="rId3" cstate="print"/>
          <a:stretch>
            <a:fillRect/>
          </a:stretch>
        </p:blipFill>
        <p:spPr>
          <a:xfrm>
            <a:off x="872827" y="1556792"/>
            <a:ext cx="8046417" cy="5095894"/>
          </a:xfrm>
          <a:prstGeom prst="rect">
            <a:avLst/>
          </a:prstGeom>
        </p:spPr>
      </p:pic>
    </p:spTree>
    <p:extLst>
      <p:ext uri="{BB962C8B-B14F-4D97-AF65-F5344CB8AC3E}">
        <p14:creationId xmlns:p14="http://schemas.microsoft.com/office/powerpoint/2010/main" val="21337136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38" y="2092"/>
            <a:ext cx="7995373" cy="760162"/>
          </a:xfrm>
        </p:spPr>
        <p:txBody>
          <a:bodyPr>
            <a:noAutofit/>
          </a:bodyPr>
          <a:lstStyle/>
          <a:p>
            <a:br>
              <a:rPr lang="en-US" sz="2100" dirty="0"/>
            </a:br>
            <a:r>
              <a:rPr lang="es-CL" sz="2100" dirty="0"/>
              <a:t>Historia y contexto de las reglas fiscales</a:t>
            </a:r>
            <a:endParaRPr lang="en-US" sz="2100" dirty="0"/>
          </a:p>
        </p:txBody>
      </p:sp>
      <p:sp>
        <p:nvSpPr>
          <p:cNvPr id="4" name="Slide Number Placeholder 3"/>
          <p:cNvSpPr>
            <a:spLocks noGrp="1"/>
          </p:cNvSpPr>
          <p:nvPr>
            <p:ph type="sldNum" sz="quarter" idx="12"/>
          </p:nvPr>
        </p:nvSpPr>
        <p:spPr/>
        <p:txBody>
          <a:bodyPr/>
          <a:lstStyle/>
          <a:p>
            <a:fld id="{7199FE57-B04B-4B7C-816D-A15AF53620B8}" type="slidenum">
              <a:rPr lang="en-US" smtClean="0"/>
              <a:pPr/>
              <a:t>15</a:t>
            </a:fld>
            <a:endParaRPr lang="en-US" dirty="0"/>
          </a:p>
        </p:txBody>
      </p:sp>
      <p:sp>
        <p:nvSpPr>
          <p:cNvPr id="6" name="TextBox 5"/>
          <p:cNvSpPr txBox="1"/>
          <p:nvPr/>
        </p:nvSpPr>
        <p:spPr>
          <a:xfrm>
            <a:off x="1907704" y="879432"/>
            <a:ext cx="5976664" cy="784830"/>
          </a:xfrm>
          <a:prstGeom prst="rect">
            <a:avLst/>
          </a:prstGeom>
          <a:noFill/>
        </p:spPr>
        <p:txBody>
          <a:bodyPr wrap="square" rtlCol="0">
            <a:spAutoFit/>
          </a:bodyPr>
          <a:lstStyle/>
          <a:p>
            <a:pPr algn="ctr"/>
            <a:r>
              <a:rPr lang="es-ES" sz="1500" b="1" dirty="0">
                <a:solidFill>
                  <a:srgbClr val="000066"/>
                </a:solidFill>
                <a:latin typeface="+mj-lt"/>
              </a:rPr>
              <a:t>Países con Reglas Fiscales</a:t>
            </a:r>
          </a:p>
          <a:p>
            <a:pPr algn="ctr"/>
            <a:r>
              <a:rPr lang="en-US" sz="1500" dirty="0">
                <a:hlinkClick r:id="rId2"/>
              </a:rPr>
              <a:t>http://www.imf.org/external/datamapper/FiscalRules/map/map.htm</a:t>
            </a:r>
            <a:endParaRPr lang="en-US" sz="1500" dirty="0">
              <a:latin typeface="Franklin Gothic Medium" pitchFamily="34" charset="0"/>
            </a:endParaRPr>
          </a:p>
          <a:p>
            <a:pPr algn="ctr"/>
            <a:endParaRPr lang="en-US" sz="1500" b="1" dirty="0">
              <a:latin typeface="+mj-lt"/>
            </a:endParaRPr>
          </a:p>
        </p:txBody>
      </p:sp>
      <p:pic>
        <p:nvPicPr>
          <p:cNvPr id="7" name="object 4">
            <a:extLst>
              <a:ext uri="{FF2B5EF4-FFF2-40B4-BE49-F238E27FC236}">
                <a16:creationId xmlns:a16="http://schemas.microsoft.com/office/drawing/2014/main" id="{F7A4CA4B-9BF2-45B8-8B4A-ABA1A2EEBF18}"/>
              </a:ext>
            </a:extLst>
          </p:cNvPr>
          <p:cNvPicPr/>
          <p:nvPr/>
        </p:nvPicPr>
        <p:blipFill>
          <a:blip r:embed="rId3" cstate="print"/>
          <a:stretch>
            <a:fillRect/>
          </a:stretch>
        </p:blipFill>
        <p:spPr>
          <a:xfrm>
            <a:off x="867492" y="1556792"/>
            <a:ext cx="8057088" cy="5103419"/>
          </a:xfrm>
          <a:prstGeom prst="rect">
            <a:avLst/>
          </a:prstGeom>
        </p:spPr>
      </p:pic>
    </p:spTree>
    <p:extLst>
      <p:ext uri="{BB962C8B-B14F-4D97-AF65-F5344CB8AC3E}">
        <p14:creationId xmlns:p14="http://schemas.microsoft.com/office/powerpoint/2010/main" val="39851583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38" y="2092"/>
            <a:ext cx="7995373" cy="760162"/>
          </a:xfrm>
        </p:spPr>
        <p:txBody>
          <a:bodyPr>
            <a:noAutofit/>
          </a:bodyPr>
          <a:lstStyle/>
          <a:p>
            <a:br>
              <a:rPr lang="en-US" sz="2100" dirty="0"/>
            </a:br>
            <a:r>
              <a:rPr lang="es-CL" sz="2100" dirty="0"/>
              <a:t>Historia y contexto de las reglas fiscales</a:t>
            </a:r>
            <a:endParaRPr lang="en-US" sz="2100" dirty="0"/>
          </a:p>
        </p:txBody>
      </p:sp>
      <p:sp>
        <p:nvSpPr>
          <p:cNvPr id="4" name="Slide Number Placeholder 3"/>
          <p:cNvSpPr>
            <a:spLocks noGrp="1"/>
          </p:cNvSpPr>
          <p:nvPr>
            <p:ph type="sldNum" sz="quarter" idx="12"/>
          </p:nvPr>
        </p:nvSpPr>
        <p:spPr/>
        <p:txBody>
          <a:bodyPr/>
          <a:lstStyle/>
          <a:p>
            <a:fld id="{7199FE57-B04B-4B7C-816D-A15AF53620B8}" type="slidenum">
              <a:rPr lang="en-US" smtClean="0"/>
              <a:pPr/>
              <a:t>16</a:t>
            </a:fld>
            <a:endParaRPr lang="en-US" dirty="0"/>
          </a:p>
        </p:txBody>
      </p:sp>
      <p:sp>
        <p:nvSpPr>
          <p:cNvPr id="6" name="TextBox 5"/>
          <p:cNvSpPr txBox="1"/>
          <p:nvPr/>
        </p:nvSpPr>
        <p:spPr>
          <a:xfrm>
            <a:off x="1907704" y="879432"/>
            <a:ext cx="5976664" cy="784830"/>
          </a:xfrm>
          <a:prstGeom prst="rect">
            <a:avLst/>
          </a:prstGeom>
          <a:noFill/>
        </p:spPr>
        <p:txBody>
          <a:bodyPr wrap="square" rtlCol="0">
            <a:spAutoFit/>
          </a:bodyPr>
          <a:lstStyle/>
          <a:p>
            <a:pPr algn="ctr"/>
            <a:r>
              <a:rPr lang="es-ES" sz="1500" b="1" dirty="0">
                <a:solidFill>
                  <a:srgbClr val="000066"/>
                </a:solidFill>
                <a:latin typeface="+mj-lt"/>
              </a:rPr>
              <a:t>Países con Reglas Fiscales</a:t>
            </a:r>
          </a:p>
          <a:p>
            <a:pPr algn="ctr"/>
            <a:r>
              <a:rPr lang="en-US" sz="1500" dirty="0">
                <a:hlinkClick r:id="rId2"/>
              </a:rPr>
              <a:t>http://www.imf.org/external/datamapper/FiscalRules/map/map.htm</a:t>
            </a:r>
            <a:endParaRPr lang="en-US" sz="1500" dirty="0">
              <a:latin typeface="Franklin Gothic Medium" pitchFamily="34" charset="0"/>
            </a:endParaRPr>
          </a:p>
          <a:p>
            <a:pPr algn="ctr"/>
            <a:endParaRPr lang="en-US" sz="1500" b="1" dirty="0">
              <a:latin typeface="+mj-lt"/>
            </a:endParaRPr>
          </a:p>
        </p:txBody>
      </p:sp>
      <p:pic>
        <p:nvPicPr>
          <p:cNvPr id="8" name="object 4">
            <a:extLst>
              <a:ext uri="{FF2B5EF4-FFF2-40B4-BE49-F238E27FC236}">
                <a16:creationId xmlns:a16="http://schemas.microsoft.com/office/drawing/2014/main" id="{53441231-5148-4235-8BD6-9624DCF2BACE}"/>
              </a:ext>
            </a:extLst>
          </p:cNvPr>
          <p:cNvPicPr/>
          <p:nvPr/>
        </p:nvPicPr>
        <p:blipFill>
          <a:blip r:embed="rId3" cstate="print"/>
          <a:stretch>
            <a:fillRect/>
          </a:stretch>
        </p:blipFill>
        <p:spPr>
          <a:xfrm>
            <a:off x="872827" y="1556792"/>
            <a:ext cx="8046417" cy="5095894"/>
          </a:xfrm>
          <a:prstGeom prst="rect">
            <a:avLst/>
          </a:prstGeom>
        </p:spPr>
      </p:pic>
    </p:spTree>
    <p:extLst>
      <p:ext uri="{BB962C8B-B14F-4D97-AF65-F5344CB8AC3E}">
        <p14:creationId xmlns:p14="http://schemas.microsoft.com/office/powerpoint/2010/main" val="25976095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38" y="2092"/>
            <a:ext cx="7995373" cy="760162"/>
          </a:xfrm>
        </p:spPr>
        <p:txBody>
          <a:bodyPr>
            <a:noAutofit/>
          </a:bodyPr>
          <a:lstStyle/>
          <a:p>
            <a:br>
              <a:rPr lang="en-US" sz="2100" dirty="0"/>
            </a:br>
            <a:r>
              <a:rPr lang="es-CL" sz="2100" dirty="0"/>
              <a:t>Historia y contexto de las reglas fiscales</a:t>
            </a:r>
            <a:endParaRPr lang="en-US" sz="2100" dirty="0"/>
          </a:p>
        </p:txBody>
      </p:sp>
      <p:sp>
        <p:nvSpPr>
          <p:cNvPr id="4" name="Slide Number Placeholder 3"/>
          <p:cNvSpPr>
            <a:spLocks noGrp="1"/>
          </p:cNvSpPr>
          <p:nvPr>
            <p:ph type="sldNum" sz="quarter" idx="12"/>
          </p:nvPr>
        </p:nvSpPr>
        <p:spPr/>
        <p:txBody>
          <a:bodyPr/>
          <a:lstStyle/>
          <a:p>
            <a:fld id="{7199FE57-B04B-4B7C-816D-A15AF53620B8}" type="slidenum">
              <a:rPr lang="en-US" smtClean="0"/>
              <a:pPr/>
              <a:t>17</a:t>
            </a:fld>
            <a:endParaRPr lang="en-US" dirty="0"/>
          </a:p>
        </p:txBody>
      </p:sp>
      <p:sp>
        <p:nvSpPr>
          <p:cNvPr id="6" name="TextBox 5"/>
          <p:cNvSpPr txBox="1"/>
          <p:nvPr/>
        </p:nvSpPr>
        <p:spPr>
          <a:xfrm>
            <a:off x="1907704" y="879432"/>
            <a:ext cx="5976664" cy="784830"/>
          </a:xfrm>
          <a:prstGeom prst="rect">
            <a:avLst/>
          </a:prstGeom>
          <a:noFill/>
        </p:spPr>
        <p:txBody>
          <a:bodyPr wrap="square" rtlCol="0">
            <a:spAutoFit/>
          </a:bodyPr>
          <a:lstStyle/>
          <a:p>
            <a:pPr algn="ctr"/>
            <a:r>
              <a:rPr lang="es-ES" sz="1500" b="1" dirty="0">
                <a:solidFill>
                  <a:srgbClr val="000066"/>
                </a:solidFill>
                <a:latin typeface="+mj-lt"/>
              </a:rPr>
              <a:t>Países con Reglas Fiscales</a:t>
            </a:r>
          </a:p>
          <a:p>
            <a:pPr algn="ctr"/>
            <a:r>
              <a:rPr lang="en-US" sz="1500" dirty="0">
                <a:hlinkClick r:id="rId2"/>
              </a:rPr>
              <a:t>http://www.imf.org/external/datamapper/FiscalRules/map/map.htm</a:t>
            </a:r>
            <a:endParaRPr lang="en-US" sz="1500" dirty="0">
              <a:latin typeface="Franklin Gothic Medium" pitchFamily="34" charset="0"/>
            </a:endParaRPr>
          </a:p>
          <a:p>
            <a:pPr algn="ctr"/>
            <a:endParaRPr lang="en-US" sz="1500" b="1" dirty="0">
              <a:latin typeface="+mj-lt"/>
            </a:endParaRPr>
          </a:p>
        </p:txBody>
      </p:sp>
      <p:pic>
        <p:nvPicPr>
          <p:cNvPr id="7" name="object 4">
            <a:extLst>
              <a:ext uri="{FF2B5EF4-FFF2-40B4-BE49-F238E27FC236}">
                <a16:creationId xmlns:a16="http://schemas.microsoft.com/office/drawing/2014/main" id="{629D0B68-FC63-4DD3-B5B1-A53E67152B6F}"/>
              </a:ext>
            </a:extLst>
          </p:cNvPr>
          <p:cNvPicPr/>
          <p:nvPr/>
        </p:nvPicPr>
        <p:blipFill>
          <a:blip r:embed="rId3" cstate="print"/>
          <a:stretch>
            <a:fillRect/>
          </a:stretch>
        </p:blipFill>
        <p:spPr>
          <a:xfrm>
            <a:off x="867492" y="1556792"/>
            <a:ext cx="8057088" cy="5103270"/>
          </a:xfrm>
          <a:prstGeom prst="rect">
            <a:avLst/>
          </a:prstGeom>
        </p:spPr>
      </p:pic>
    </p:spTree>
    <p:extLst>
      <p:ext uri="{BB962C8B-B14F-4D97-AF65-F5344CB8AC3E}">
        <p14:creationId xmlns:p14="http://schemas.microsoft.com/office/powerpoint/2010/main" val="38659981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38" y="2092"/>
            <a:ext cx="7995373" cy="760162"/>
          </a:xfrm>
        </p:spPr>
        <p:txBody>
          <a:bodyPr>
            <a:noAutofit/>
          </a:bodyPr>
          <a:lstStyle/>
          <a:p>
            <a:br>
              <a:rPr lang="en-US" sz="2100" dirty="0"/>
            </a:br>
            <a:r>
              <a:rPr lang="es-CL" sz="2100" dirty="0"/>
              <a:t>Historia y contexto de las reglas fiscales</a:t>
            </a:r>
            <a:endParaRPr lang="en-US" sz="2100" dirty="0"/>
          </a:p>
        </p:txBody>
      </p:sp>
      <p:sp>
        <p:nvSpPr>
          <p:cNvPr id="4" name="Slide Number Placeholder 3"/>
          <p:cNvSpPr>
            <a:spLocks noGrp="1"/>
          </p:cNvSpPr>
          <p:nvPr>
            <p:ph type="sldNum" sz="quarter" idx="12"/>
          </p:nvPr>
        </p:nvSpPr>
        <p:spPr/>
        <p:txBody>
          <a:bodyPr/>
          <a:lstStyle/>
          <a:p>
            <a:fld id="{7199FE57-B04B-4B7C-816D-A15AF53620B8}" type="slidenum">
              <a:rPr lang="en-US" smtClean="0"/>
              <a:pPr/>
              <a:t>18</a:t>
            </a:fld>
            <a:endParaRPr lang="en-US" dirty="0"/>
          </a:p>
        </p:txBody>
      </p:sp>
      <p:sp>
        <p:nvSpPr>
          <p:cNvPr id="6" name="TextBox 5"/>
          <p:cNvSpPr txBox="1"/>
          <p:nvPr/>
        </p:nvSpPr>
        <p:spPr>
          <a:xfrm>
            <a:off x="1907704" y="879432"/>
            <a:ext cx="5976664" cy="784830"/>
          </a:xfrm>
          <a:prstGeom prst="rect">
            <a:avLst/>
          </a:prstGeom>
          <a:noFill/>
        </p:spPr>
        <p:txBody>
          <a:bodyPr wrap="square" rtlCol="0">
            <a:spAutoFit/>
          </a:bodyPr>
          <a:lstStyle/>
          <a:p>
            <a:pPr algn="ctr"/>
            <a:r>
              <a:rPr lang="es-ES" sz="1500" b="1" dirty="0">
                <a:solidFill>
                  <a:srgbClr val="000066"/>
                </a:solidFill>
                <a:latin typeface="+mj-lt"/>
              </a:rPr>
              <a:t>Países con Reglas Fiscales</a:t>
            </a:r>
          </a:p>
          <a:p>
            <a:pPr algn="ctr"/>
            <a:r>
              <a:rPr lang="en-US" sz="1500" dirty="0">
                <a:hlinkClick r:id="rId2"/>
              </a:rPr>
              <a:t>http://www.imf.org/external/datamapper/FiscalRules/map/map.htm</a:t>
            </a:r>
            <a:endParaRPr lang="en-US" sz="1500" dirty="0">
              <a:latin typeface="Franklin Gothic Medium" pitchFamily="34" charset="0"/>
            </a:endParaRPr>
          </a:p>
          <a:p>
            <a:pPr algn="ctr"/>
            <a:endParaRPr lang="en-US" sz="1500" b="1" dirty="0">
              <a:latin typeface="+mj-lt"/>
            </a:endParaRPr>
          </a:p>
        </p:txBody>
      </p:sp>
      <p:pic>
        <p:nvPicPr>
          <p:cNvPr id="8" name="object 4">
            <a:extLst>
              <a:ext uri="{FF2B5EF4-FFF2-40B4-BE49-F238E27FC236}">
                <a16:creationId xmlns:a16="http://schemas.microsoft.com/office/drawing/2014/main" id="{7862BC02-974A-4DB4-BAA9-22731A74A308}"/>
              </a:ext>
            </a:extLst>
          </p:cNvPr>
          <p:cNvPicPr/>
          <p:nvPr/>
        </p:nvPicPr>
        <p:blipFill>
          <a:blip r:embed="rId3" cstate="print"/>
          <a:stretch>
            <a:fillRect/>
          </a:stretch>
        </p:blipFill>
        <p:spPr>
          <a:xfrm>
            <a:off x="872827" y="1556792"/>
            <a:ext cx="8046417" cy="5095894"/>
          </a:xfrm>
          <a:prstGeom prst="rect">
            <a:avLst/>
          </a:prstGeom>
        </p:spPr>
      </p:pic>
    </p:spTree>
    <p:extLst>
      <p:ext uri="{BB962C8B-B14F-4D97-AF65-F5344CB8AC3E}">
        <p14:creationId xmlns:p14="http://schemas.microsoft.com/office/powerpoint/2010/main" val="10798251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38" y="2092"/>
            <a:ext cx="7995373" cy="760162"/>
          </a:xfrm>
        </p:spPr>
        <p:txBody>
          <a:bodyPr>
            <a:noAutofit/>
          </a:bodyPr>
          <a:lstStyle/>
          <a:p>
            <a:br>
              <a:rPr lang="en-US" sz="2100" dirty="0"/>
            </a:br>
            <a:r>
              <a:rPr lang="es-CL" sz="2100" dirty="0"/>
              <a:t>Historia y contexto de las reglas fiscales</a:t>
            </a:r>
            <a:endParaRPr lang="en-US" sz="2100" dirty="0"/>
          </a:p>
        </p:txBody>
      </p:sp>
      <p:sp>
        <p:nvSpPr>
          <p:cNvPr id="4" name="Slide Number Placeholder 3"/>
          <p:cNvSpPr>
            <a:spLocks noGrp="1"/>
          </p:cNvSpPr>
          <p:nvPr>
            <p:ph type="sldNum" sz="quarter" idx="12"/>
          </p:nvPr>
        </p:nvSpPr>
        <p:spPr/>
        <p:txBody>
          <a:bodyPr/>
          <a:lstStyle/>
          <a:p>
            <a:fld id="{7199FE57-B04B-4B7C-816D-A15AF53620B8}" type="slidenum">
              <a:rPr lang="en-US" smtClean="0"/>
              <a:pPr/>
              <a:t>19</a:t>
            </a:fld>
            <a:endParaRPr lang="en-US" dirty="0"/>
          </a:p>
        </p:txBody>
      </p:sp>
      <p:sp>
        <p:nvSpPr>
          <p:cNvPr id="6" name="TextBox 5"/>
          <p:cNvSpPr txBox="1"/>
          <p:nvPr/>
        </p:nvSpPr>
        <p:spPr>
          <a:xfrm>
            <a:off x="1907704" y="879432"/>
            <a:ext cx="5976664" cy="784830"/>
          </a:xfrm>
          <a:prstGeom prst="rect">
            <a:avLst/>
          </a:prstGeom>
          <a:noFill/>
        </p:spPr>
        <p:txBody>
          <a:bodyPr wrap="square" rtlCol="0">
            <a:spAutoFit/>
          </a:bodyPr>
          <a:lstStyle/>
          <a:p>
            <a:pPr algn="ctr"/>
            <a:r>
              <a:rPr lang="es-ES" sz="1500" b="1" dirty="0">
                <a:solidFill>
                  <a:srgbClr val="000066"/>
                </a:solidFill>
                <a:latin typeface="+mj-lt"/>
              </a:rPr>
              <a:t>Países con Reglas Fiscales</a:t>
            </a:r>
          </a:p>
          <a:p>
            <a:pPr algn="ctr"/>
            <a:r>
              <a:rPr lang="en-US" sz="1500" dirty="0">
                <a:hlinkClick r:id="rId2"/>
              </a:rPr>
              <a:t>http://www.imf.org/external/datamapper/FiscalRules/map/map.htm</a:t>
            </a:r>
            <a:endParaRPr lang="en-US" sz="1500" dirty="0">
              <a:latin typeface="Franklin Gothic Medium" pitchFamily="34" charset="0"/>
            </a:endParaRPr>
          </a:p>
          <a:p>
            <a:pPr algn="ctr"/>
            <a:endParaRPr lang="en-US" sz="1500" b="1" dirty="0">
              <a:latin typeface="+mj-lt"/>
            </a:endParaRPr>
          </a:p>
        </p:txBody>
      </p:sp>
      <p:pic>
        <p:nvPicPr>
          <p:cNvPr id="7" name="object 4">
            <a:extLst>
              <a:ext uri="{FF2B5EF4-FFF2-40B4-BE49-F238E27FC236}">
                <a16:creationId xmlns:a16="http://schemas.microsoft.com/office/drawing/2014/main" id="{D875C3A5-A56F-4DDC-B6D2-C1A184FDF153}"/>
              </a:ext>
            </a:extLst>
          </p:cNvPr>
          <p:cNvPicPr/>
          <p:nvPr/>
        </p:nvPicPr>
        <p:blipFill>
          <a:blip r:embed="rId3" cstate="print"/>
          <a:stretch>
            <a:fillRect/>
          </a:stretch>
        </p:blipFill>
        <p:spPr>
          <a:xfrm>
            <a:off x="807762" y="1556792"/>
            <a:ext cx="8072059" cy="5112356"/>
          </a:xfrm>
          <a:prstGeom prst="rect">
            <a:avLst/>
          </a:prstGeom>
        </p:spPr>
      </p:pic>
    </p:spTree>
    <p:extLst>
      <p:ext uri="{BB962C8B-B14F-4D97-AF65-F5344CB8AC3E}">
        <p14:creationId xmlns:p14="http://schemas.microsoft.com/office/powerpoint/2010/main" val="34925966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692696"/>
            <a:ext cx="7126560" cy="1512168"/>
          </a:xfrm>
        </p:spPr>
        <p:txBody>
          <a:bodyPr/>
          <a:lstStyle/>
          <a:p>
            <a:r>
              <a:rPr lang="es-CL" sz="3400" b="1" dirty="0"/>
              <a:t>Reglas fiscales y Regla del Balance Estructural chilena</a:t>
            </a:r>
            <a:endParaRPr lang="es-ES" sz="3400" b="1" dirty="0"/>
          </a:p>
        </p:txBody>
      </p:sp>
      <p:sp>
        <p:nvSpPr>
          <p:cNvPr id="5" name="2 Subtítulo"/>
          <p:cNvSpPr>
            <a:spLocks noGrp="1"/>
          </p:cNvSpPr>
          <p:nvPr>
            <p:ph type="subTitle" idx="1"/>
          </p:nvPr>
        </p:nvSpPr>
        <p:spPr>
          <a:xfrm>
            <a:off x="1547664" y="3284984"/>
            <a:ext cx="7596336" cy="2618679"/>
          </a:xfrm>
        </p:spPr>
        <p:txBody>
          <a:bodyPr>
            <a:noAutofit/>
          </a:bodyPr>
          <a:lstStyle/>
          <a:p>
            <a:r>
              <a:rPr lang="es-CL" sz="2500" b="1" dirty="0">
                <a:latin typeface="Arial" pitchFamily="34" charset="0"/>
                <a:cs typeface="Arial" pitchFamily="34" charset="0"/>
              </a:rPr>
              <a:t>Módulo 2, Clase 1</a:t>
            </a:r>
          </a:p>
          <a:p>
            <a:endParaRPr lang="es-CL" sz="2500" dirty="0">
              <a:solidFill>
                <a:schemeClr val="accent5"/>
              </a:solidFill>
              <a:latin typeface="Arial" pitchFamily="34" charset="0"/>
              <a:cs typeface="Arial" pitchFamily="34" charset="0"/>
            </a:endParaRPr>
          </a:p>
          <a:p>
            <a:r>
              <a:rPr lang="es-CL" sz="2000" dirty="0">
                <a:solidFill>
                  <a:schemeClr val="accent5"/>
                </a:solidFill>
                <a:latin typeface="Arial" pitchFamily="34" charset="0"/>
                <a:cs typeface="Arial" pitchFamily="34" charset="0"/>
              </a:rPr>
              <a:t>Santiago, 16 de junio de 2022</a:t>
            </a:r>
          </a:p>
          <a:p>
            <a:endParaRPr lang="es-CL" sz="1800" b="1" dirty="0">
              <a:latin typeface="Arial" pitchFamily="34" charset="0"/>
              <a:cs typeface="Arial" pitchFamily="34" charset="0"/>
            </a:endParaRPr>
          </a:p>
          <a:p>
            <a:r>
              <a:rPr lang="es-CL" sz="1800" dirty="0">
                <a:latin typeface="Arial" pitchFamily="34" charset="0"/>
                <a:cs typeface="Arial" pitchFamily="34" charset="0"/>
              </a:rPr>
              <a:t>Maximiliano Acevedo Olavarría</a:t>
            </a:r>
          </a:p>
          <a:p>
            <a:r>
              <a:rPr lang="es-CL" sz="1800" dirty="0">
                <a:latin typeface="Arial" pitchFamily="34" charset="0"/>
                <a:cs typeface="Arial" pitchFamily="34" charset="0"/>
              </a:rPr>
              <a:t>Economista. Universidad de Chile</a:t>
            </a:r>
          </a:p>
          <a:p>
            <a:r>
              <a:rPr lang="es-CL" dirty="0">
                <a:latin typeface="Arial" pitchFamily="34" charset="0"/>
                <a:cs typeface="Arial" pitchFamily="34" charset="0"/>
              </a:rPr>
              <a:t>Coordinador Macroeconómico en Dirección de Presupuestos (DIPRES)</a:t>
            </a:r>
            <a:endParaRPr lang="es-CL" sz="1800" dirty="0">
              <a:latin typeface="Arial" pitchFamily="34" charset="0"/>
              <a:cs typeface="Arial" pitchFamily="34" charset="0"/>
            </a:endParaRPr>
          </a:p>
        </p:txBody>
      </p:sp>
      <p:sp>
        <p:nvSpPr>
          <p:cNvPr id="4" name="3 Marcador de número de diapositiva">
            <a:extLst>
              <a:ext uri="{FF2B5EF4-FFF2-40B4-BE49-F238E27FC236}">
                <a16:creationId xmlns:a16="http://schemas.microsoft.com/office/drawing/2014/main" id="{BA3B0420-9798-4A67-9094-B6E460F0C8FB}"/>
              </a:ext>
            </a:extLst>
          </p:cNvPr>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706686"/>
            <a:ext cx="7772400" cy="850106"/>
          </a:xfrm>
        </p:spPr>
        <p:txBody>
          <a:bodyPr>
            <a:normAutofit/>
          </a:bodyPr>
          <a:lstStyle/>
          <a:p>
            <a:r>
              <a:rPr lang="es-CL" sz="2800" dirty="0"/>
              <a:t>Qué debiese complementar a las reglas?</a:t>
            </a:r>
          </a:p>
        </p:txBody>
      </p:sp>
      <p:sp>
        <p:nvSpPr>
          <p:cNvPr id="3" name="2 Marcador de contenido"/>
          <p:cNvSpPr>
            <a:spLocks noGrp="1"/>
          </p:cNvSpPr>
          <p:nvPr>
            <p:ph idx="1"/>
          </p:nvPr>
        </p:nvSpPr>
        <p:spPr>
          <a:xfrm>
            <a:off x="1187624" y="1556791"/>
            <a:ext cx="7346776" cy="4513425"/>
          </a:xfrm>
        </p:spPr>
        <p:txBody>
          <a:bodyPr>
            <a:normAutofit/>
          </a:bodyPr>
          <a:lstStyle/>
          <a:p>
            <a:pPr algn="just"/>
            <a:r>
              <a:rPr lang="es-CL" dirty="0"/>
              <a:t>Se suman a las reglas la necesidad o «</a:t>
            </a:r>
            <a:r>
              <a:rPr lang="es-CL" dirty="0" err="1"/>
              <a:t>recomendabilidad</a:t>
            </a:r>
            <a:r>
              <a:rPr lang="es-CL" dirty="0"/>
              <a:t>» de adopción de normativa sobre estabilidad fiscal y presupuestaria  </a:t>
            </a:r>
          </a:p>
          <a:p>
            <a:pPr algn="just">
              <a:buNone/>
            </a:pPr>
            <a:r>
              <a:rPr lang="es-CL" dirty="0">
                <a:sym typeface="Wingdings" pitchFamily="2" charset="2"/>
              </a:rPr>
              <a:t>		 </a:t>
            </a:r>
          </a:p>
          <a:p>
            <a:pPr marL="0" indent="0" algn="just">
              <a:buNone/>
            </a:pPr>
            <a:r>
              <a:rPr lang="es-CL" dirty="0">
                <a:sym typeface="Wingdings" pitchFamily="2" charset="2"/>
              </a:rPr>
              <a:t>	</a:t>
            </a:r>
            <a:r>
              <a:rPr lang="es-CL" sz="1800" dirty="0">
                <a:sym typeface="Wingdings" pitchFamily="2" charset="2"/>
              </a:rPr>
              <a:t>leyes de responsabilidad fiscal y  mecanismos de descentralización junto con coordinación para la gestión presupuestaria y de las políticas fiscales en casos de </a:t>
            </a:r>
            <a:r>
              <a:rPr lang="es-CL" sz="1800" dirty="0" err="1">
                <a:sym typeface="Wingdings" pitchFamily="2" charset="2"/>
              </a:rPr>
              <a:t>gob</a:t>
            </a:r>
            <a:r>
              <a:rPr lang="es-CL" sz="1800" dirty="0">
                <a:sym typeface="Wingdings" pitchFamily="2" charset="2"/>
              </a:rPr>
              <a:t>. federales (también caso de UE y sus estados 	miembros.).</a:t>
            </a:r>
          </a:p>
          <a:p>
            <a:pPr algn="just"/>
            <a:endParaRPr lang="es-CL" dirty="0">
              <a:sym typeface="Wingdings" pitchFamily="2" charset="2"/>
            </a:endParaRPr>
          </a:p>
          <a:p>
            <a:pPr algn="just"/>
            <a:r>
              <a:rPr lang="es-CL" dirty="0"/>
              <a:t>La adopción de reglas fiscales no son una «panacea» (</a:t>
            </a:r>
            <a:r>
              <a:rPr lang="es-CL" dirty="0" err="1"/>
              <a:t>Kopits</a:t>
            </a:r>
            <a:r>
              <a:rPr lang="es-CL" dirty="0"/>
              <a:t> (2001)) pero deben servir para ofrecer </a:t>
            </a:r>
            <a:r>
              <a:rPr lang="es-CL" b="1" u="sng" dirty="0"/>
              <a:t>mecanismos que faciliten la creación de reputación de disciplina fiscal</a:t>
            </a:r>
            <a:r>
              <a:rPr lang="es-CL" dirty="0"/>
              <a:t>, atributo de alto valor económico, de costosa acumulación y de muy sencilla erosión.  </a:t>
            </a:r>
          </a:p>
          <a:p>
            <a:pPr algn="just"/>
            <a:endParaRPr lang="es-CL" dirty="0"/>
          </a:p>
          <a:p>
            <a:pPr algn="just"/>
            <a:endParaRPr lang="es-CL"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20</a:t>
            </a:fld>
            <a:endParaRPr lang="en-US" dirty="0"/>
          </a:p>
        </p:txBody>
      </p:sp>
    </p:spTree>
    <p:extLst>
      <p:ext uri="{BB962C8B-B14F-4D97-AF65-F5344CB8AC3E}">
        <p14:creationId xmlns:p14="http://schemas.microsoft.com/office/powerpoint/2010/main" val="2302757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692696"/>
            <a:ext cx="7772400" cy="778098"/>
          </a:xfrm>
        </p:spPr>
        <p:txBody>
          <a:bodyPr>
            <a:normAutofit/>
          </a:bodyPr>
          <a:lstStyle/>
          <a:p>
            <a:r>
              <a:rPr lang="es-CL" sz="2800" dirty="0"/>
              <a:t>Tipos de reglas fiscales</a:t>
            </a:r>
          </a:p>
        </p:txBody>
      </p:sp>
      <p:sp>
        <p:nvSpPr>
          <p:cNvPr id="3" name="2 Marcador de contenido"/>
          <p:cNvSpPr>
            <a:spLocks noGrp="1"/>
          </p:cNvSpPr>
          <p:nvPr>
            <p:ph idx="1"/>
          </p:nvPr>
        </p:nvSpPr>
        <p:spPr>
          <a:xfrm>
            <a:off x="971601" y="1470794"/>
            <a:ext cx="7562800" cy="4440428"/>
          </a:xfrm>
        </p:spPr>
        <p:txBody>
          <a:bodyPr>
            <a:normAutofit/>
          </a:bodyPr>
          <a:lstStyle/>
          <a:p>
            <a:pPr marL="0" indent="0">
              <a:buNone/>
            </a:pPr>
            <a:r>
              <a:rPr lang="es-CL" dirty="0"/>
              <a:t>El tipo de regla que un país elija depende de los objetivos, la cobertura institucional y la estrategia de implementación (</a:t>
            </a:r>
            <a:r>
              <a:rPr lang="es-CL" dirty="0" err="1"/>
              <a:t>Kopits</a:t>
            </a:r>
            <a:r>
              <a:rPr lang="es-CL" dirty="0"/>
              <a:t>, 2001).</a:t>
            </a:r>
          </a:p>
          <a:p>
            <a:endParaRPr lang="es-CL" dirty="0"/>
          </a:p>
          <a:p>
            <a:r>
              <a:rPr lang="es-CL" dirty="0"/>
              <a:t>Las reglas fiscales pueden ser de dos tipos:</a:t>
            </a:r>
          </a:p>
          <a:p>
            <a:endParaRPr lang="es-CL" dirty="0"/>
          </a:p>
          <a:p>
            <a:pPr lvl="8"/>
            <a:r>
              <a:rPr lang="es-CL" sz="2000" i="1" dirty="0">
                <a:solidFill>
                  <a:srgbClr val="7030A0"/>
                </a:solidFill>
              </a:rPr>
              <a:t>Cuantitativas </a:t>
            </a:r>
          </a:p>
          <a:p>
            <a:pPr lvl="8"/>
            <a:endParaRPr lang="es-CL" sz="2000" i="1" dirty="0">
              <a:solidFill>
                <a:srgbClr val="7030A0"/>
              </a:solidFill>
            </a:endParaRPr>
          </a:p>
          <a:p>
            <a:pPr lvl="8"/>
            <a:endParaRPr lang="es-CL" sz="2000" i="1" dirty="0">
              <a:solidFill>
                <a:srgbClr val="7030A0"/>
              </a:solidFill>
            </a:endParaRPr>
          </a:p>
          <a:p>
            <a:pPr lvl="8"/>
            <a:endParaRPr lang="es-CL" sz="2000" i="1" dirty="0">
              <a:solidFill>
                <a:srgbClr val="7030A0"/>
              </a:solidFill>
            </a:endParaRPr>
          </a:p>
          <a:p>
            <a:pPr lvl="8"/>
            <a:r>
              <a:rPr lang="es-CL" sz="2000" i="1" dirty="0">
                <a:solidFill>
                  <a:srgbClr val="7030A0"/>
                </a:solidFill>
              </a:rPr>
              <a:t>Cualitativas</a:t>
            </a:r>
          </a:p>
          <a:p>
            <a:endParaRPr lang="es-CL" dirty="0"/>
          </a:p>
          <a:p>
            <a:endParaRPr lang="es-CL" dirty="0"/>
          </a:p>
          <a:p>
            <a:endParaRPr lang="es-CL" dirty="0"/>
          </a:p>
          <a:p>
            <a:endParaRPr lang="es-CL" dirty="0"/>
          </a:p>
          <a:p>
            <a:endParaRPr lang="es-CL" dirty="0"/>
          </a:p>
          <a:p>
            <a:endParaRPr lang="es-CL" dirty="0"/>
          </a:p>
          <a:p>
            <a:endParaRPr lang="es-CL" dirty="0"/>
          </a:p>
          <a:p>
            <a:pPr marL="0" indent="0">
              <a:buNone/>
            </a:pPr>
            <a:endParaRPr lang="es-CL" dirty="0"/>
          </a:p>
          <a:p>
            <a:pPr lvl="2"/>
            <a:endParaRPr lang="es-CL" dirty="0"/>
          </a:p>
          <a:p>
            <a:pPr lvl="2"/>
            <a:endParaRPr lang="es-CL" dirty="0"/>
          </a:p>
        </p:txBody>
      </p:sp>
      <p:sp>
        <p:nvSpPr>
          <p:cNvPr id="4" name="3 Abrir llave"/>
          <p:cNvSpPr/>
          <p:nvPr/>
        </p:nvSpPr>
        <p:spPr>
          <a:xfrm>
            <a:off x="3815917" y="3691008"/>
            <a:ext cx="756083" cy="21602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5"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6"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21</a:t>
            </a:fld>
            <a:endParaRPr lang="en-US" dirty="0"/>
          </a:p>
        </p:txBody>
      </p:sp>
    </p:spTree>
    <p:extLst>
      <p:ext uri="{BB962C8B-B14F-4D97-AF65-F5344CB8AC3E}">
        <p14:creationId xmlns:p14="http://schemas.microsoft.com/office/powerpoint/2010/main" val="1763898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692696"/>
            <a:ext cx="8075240" cy="836712"/>
          </a:xfrm>
        </p:spPr>
        <p:txBody>
          <a:bodyPr>
            <a:normAutofit/>
          </a:bodyPr>
          <a:lstStyle/>
          <a:p>
            <a:r>
              <a:rPr lang="es-CL" sz="2800" dirty="0"/>
              <a:t>Reglas cuantitativas</a:t>
            </a:r>
          </a:p>
        </p:txBody>
      </p:sp>
      <p:sp>
        <p:nvSpPr>
          <p:cNvPr id="3" name="2 Marcador de contenido"/>
          <p:cNvSpPr>
            <a:spLocks noGrp="1"/>
          </p:cNvSpPr>
          <p:nvPr>
            <p:ph idx="1"/>
          </p:nvPr>
        </p:nvSpPr>
        <p:spPr>
          <a:xfrm>
            <a:off x="673224" y="1447800"/>
            <a:ext cx="8075240" cy="4789512"/>
          </a:xfrm>
        </p:spPr>
        <p:txBody>
          <a:bodyPr>
            <a:noAutofit/>
          </a:bodyPr>
          <a:lstStyle/>
          <a:p>
            <a:pPr algn="just"/>
            <a:r>
              <a:rPr lang="es-CL" sz="2400" dirty="0"/>
              <a:t>Cuantitativas o numéricas (deben ser fácilmente cuantificables):</a:t>
            </a:r>
            <a:r>
              <a:rPr lang="es-CL" sz="2400" dirty="0">
                <a:sym typeface="Wingdings" pitchFamily="2" charset="2"/>
              </a:rPr>
              <a:t></a:t>
            </a:r>
          </a:p>
          <a:p>
            <a:r>
              <a:rPr lang="es-CL" sz="2400" i="1" dirty="0">
                <a:solidFill>
                  <a:srgbClr val="7030A0"/>
                </a:solidFill>
              </a:rPr>
              <a:t>Las reglas cuantitativas o numéricas son restricciones a la política fiscal, medibles a través de indicadores de resultados fiscales.</a:t>
            </a:r>
          </a:p>
          <a:p>
            <a:endParaRPr lang="es-CL" sz="100" i="1" dirty="0">
              <a:solidFill>
                <a:srgbClr val="7030A0"/>
              </a:solidFill>
            </a:endParaRPr>
          </a:p>
          <a:p>
            <a:r>
              <a:rPr lang="es-CL" sz="1400" b="1" i="1" u="sng" dirty="0">
                <a:solidFill>
                  <a:srgbClr val="7030A0"/>
                </a:solidFill>
              </a:rPr>
              <a:t>Ejemplos:</a:t>
            </a:r>
          </a:p>
          <a:p>
            <a:pPr lvl="1">
              <a:buFont typeface="Wingdings" pitchFamily="2" charset="2"/>
              <a:buChar char="Ø"/>
            </a:pPr>
            <a:r>
              <a:rPr lang="es-CL" sz="1400" dirty="0"/>
              <a:t>límites al gasto (tasa de crecimiento  c/r a crecimiento de ingresos anual)</a:t>
            </a:r>
          </a:p>
          <a:p>
            <a:pPr lvl="1">
              <a:buFont typeface="Wingdings" pitchFamily="2" charset="2"/>
              <a:buChar char="Ø"/>
            </a:pPr>
            <a:r>
              <a:rPr lang="es-CL" sz="1400" dirty="0"/>
              <a:t>Limites a la tasa de deuda pública anual</a:t>
            </a:r>
          </a:p>
          <a:p>
            <a:pPr lvl="1">
              <a:buFont typeface="Wingdings" pitchFamily="2" charset="2"/>
              <a:buChar char="Ø"/>
            </a:pPr>
            <a:r>
              <a:rPr lang="es-CL" sz="1400" dirty="0"/>
              <a:t>Techo a los ingresos (impuestos)</a:t>
            </a:r>
          </a:p>
          <a:p>
            <a:pPr lvl="1">
              <a:buFont typeface="Wingdings" pitchFamily="2" charset="2"/>
              <a:buChar char="Ø"/>
            </a:pPr>
            <a:r>
              <a:rPr lang="es-CL" sz="1400" dirty="0"/>
              <a:t>Saldos de balance global o primario</a:t>
            </a:r>
          </a:p>
          <a:p>
            <a:pPr lvl="1">
              <a:buFont typeface="Wingdings" pitchFamily="2" charset="2"/>
              <a:buChar char="Ø"/>
            </a:pPr>
            <a:r>
              <a:rPr lang="es-CL" sz="1400" dirty="0"/>
              <a:t>Balances cíclicamente ajustados anuales</a:t>
            </a:r>
          </a:p>
          <a:p>
            <a:pPr lvl="1">
              <a:buFont typeface="Wingdings" pitchFamily="2" charset="2"/>
              <a:buChar char="Ø"/>
            </a:pPr>
            <a:r>
              <a:rPr lang="es-CL" sz="1400" dirty="0"/>
              <a:t>Balances o superávit estructurales anuales</a:t>
            </a:r>
          </a:p>
          <a:p>
            <a:pPr lvl="1">
              <a:buFont typeface="Wingdings" pitchFamily="2" charset="2"/>
              <a:buChar char="Ø"/>
            </a:pPr>
            <a:r>
              <a:rPr lang="es-CL" sz="1400" dirty="0"/>
              <a:t>Equilibrio a lo largo del ciclo económico (varios años)</a:t>
            </a:r>
          </a:p>
          <a:p>
            <a:pPr lvl="1">
              <a:buFont typeface="Wingdings" pitchFamily="2" charset="2"/>
              <a:buChar char="Ø"/>
            </a:pPr>
            <a:r>
              <a:rPr lang="es-CL" sz="1400" dirty="0"/>
              <a:t>Balance en el mediano plazo (varios años)</a:t>
            </a:r>
          </a:p>
          <a:p>
            <a:pPr lvl="1">
              <a:buFont typeface="Wingdings" pitchFamily="2" charset="2"/>
              <a:buChar char="Ø"/>
            </a:pPr>
            <a:endParaRPr lang="es-CL" sz="1400" dirty="0"/>
          </a:p>
          <a:p>
            <a:pPr lvl="1">
              <a:buFont typeface="Wingdings" pitchFamily="2" charset="2"/>
              <a:buChar char="Ø"/>
            </a:pPr>
            <a:endParaRPr lang="es-CL" dirty="0"/>
          </a:p>
          <a:p>
            <a:pPr lvl="1">
              <a:buFont typeface="Wingdings" pitchFamily="2" charset="2"/>
              <a:buChar char="Ø"/>
            </a:pPr>
            <a:endParaRPr lang="es-CL" dirty="0"/>
          </a:p>
          <a:p>
            <a:endParaRPr lang="es-CL" sz="2400"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22</a:t>
            </a:fld>
            <a:endParaRPr lang="en-US" dirty="0"/>
          </a:p>
        </p:txBody>
      </p:sp>
    </p:spTree>
    <p:extLst>
      <p:ext uri="{BB962C8B-B14F-4D97-AF65-F5344CB8AC3E}">
        <p14:creationId xmlns:p14="http://schemas.microsoft.com/office/powerpoint/2010/main" val="4046756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706686"/>
            <a:ext cx="7772400" cy="922114"/>
          </a:xfrm>
        </p:spPr>
        <p:txBody>
          <a:bodyPr>
            <a:normAutofit/>
          </a:bodyPr>
          <a:lstStyle/>
          <a:p>
            <a:r>
              <a:rPr lang="es-CL" sz="2800" dirty="0"/>
              <a:t>Reglas cualitativas</a:t>
            </a:r>
          </a:p>
        </p:txBody>
      </p:sp>
      <p:sp>
        <p:nvSpPr>
          <p:cNvPr id="3" name="2 Marcador de contenido"/>
          <p:cNvSpPr>
            <a:spLocks noGrp="1"/>
          </p:cNvSpPr>
          <p:nvPr>
            <p:ph idx="1"/>
          </p:nvPr>
        </p:nvSpPr>
        <p:spPr>
          <a:xfrm>
            <a:off x="1187625" y="1412776"/>
            <a:ext cx="7346776" cy="4498446"/>
          </a:xfrm>
        </p:spPr>
        <p:txBody>
          <a:bodyPr>
            <a:normAutofit/>
          </a:bodyPr>
          <a:lstStyle/>
          <a:p>
            <a:pPr algn="just"/>
            <a:endParaRPr lang="es-CL" dirty="0"/>
          </a:p>
          <a:p>
            <a:pPr algn="just"/>
            <a:r>
              <a:rPr lang="es-CL" dirty="0"/>
              <a:t>Cualitativas o de procedimientos:</a:t>
            </a:r>
          </a:p>
          <a:p>
            <a:pPr algn="just"/>
            <a:endParaRPr lang="es-CL" dirty="0"/>
          </a:p>
          <a:p>
            <a:pPr algn="just"/>
            <a:r>
              <a:rPr lang="es-CL" dirty="0"/>
              <a:t>Ejemplos:</a:t>
            </a:r>
          </a:p>
          <a:p>
            <a:pPr algn="just"/>
            <a:r>
              <a:rPr lang="es-CL" dirty="0"/>
              <a:t>Prohibiciones (ejemplo: no endeudarse)</a:t>
            </a:r>
          </a:p>
          <a:p>
            <a:pPr algn="just"/>
            <a:r>
              <a:rPr lang="es-CL" dirty="0"/>
              <a:t>Limitaciones al financiamiento fiscal </a:t>
            </a:r>
          </a:p>
          <a:p>
            <a:pPr algn="just"/>
            <a:r>
              <a:rPr lang="es-CL" dirty="0"/>
              <a:t>Promover la transparencia fiscal</a:t>
            </a:r>
          </a:p>
          <a:p>
            <a:pPr algn="just"/>
            <a:r>
              <a:rPr lang="es-CL" dirty="0"/>
              <a:t>Promover publicación de resultados y rendición de cuentas.</a:t>
            </a:r>
          </a:p>
          <a:p>
            <a:pPr algn="just"/>
            <a:r>
              <a:rPr lang="es-CL" dirty="0"/>
              <a:t>Etc.</a:t>
            </a:r>
          </a:p>
          <a:p>
            <a:pPr algn="just"/>
            <a:endParaRPr lang="es-CL"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23</a:t>
            </a:fld>
            <a:endParaRPr lang="en-US" dirty="0"/>
          </a:p>
        </p:txBody>
      </p:sp>
    </p:spTree>
    <p:extLst>
      <p:ext uri="{BB962C8B-B14F-4D97-AF65-F5344CB8AC3E}">
        <p14:creationId xmlns:p14="http://schemas.microsoft.com/office/powerpoint/2010/main" val="1645248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9" y="476672"/>
            <a:ext cx="7130752" cy="1280890"/>
          </a:xfrm>
        </p:spPr>
        <p:txBody>
          <a:bodyPr>
            <a:normAutofit/>
          </a:bodyPr>
          <a:lstStyle/>
          <a:p>
            <a:r>
              <a:rPr lang="es-CL" sz="2800" dirty="0"/>
              <a:t>Qué requisitos se deben cumplir para implementar reglas exitosas ?</a:t>
            </a:r>
          </a:p>
        </p:txBody>
      </p:sp>
      <p:sp>
        <p:nvSpPr>
          <p:cNvPr id="3" name="2 Marcador de contenido"/>
          <p:cNvSpPr>
            <a:spLocks noGrp="1"/>
          </p:cNvSpPr>
          <p:nvPr>
            <p:ph idx="1"/>
          </p:nvPr>
        </p:nvSpPr>
        <p:spPr>
          <a:xfrm>
            <a:off x="806896" y="1817712"/>
            <a:ext cx="8229600" cy="4876800"/>
          </a:xfrm>
        </p:spPr>
        <p:txBody>
          <a:bodyPr>
            <a:normAutofit fontScale="32500" lnSpcReduction="20000"/>
          </a:bodyPr>
          <a:lstStyle/>
          <a:p>
            <a:r>
              <a:rPr lang="es-CL" sz="6000" b="1" i="1" dirty="0"/>
              <a:t>Fortaleza del sistema fiscal- institucional – presupuestario</a:t>
            </a:r>
            <a:r>
              <a:rPr lang="es-CL" sz="6000" dirty="0"/>
              <a:t>.</a:t>
            </a:r>
          </a:p>
          <a:p>
            <a:pPr marL="0" indent="0">
              <a:buNone/>
            </a:pPr>
            <a:r>
              <a:rPr lang="es-CL" sz="6000" dirty="0"/>
              <a:t>Se requiere marco institucional que permita conseguir simultáneamente asignaciones eficientes de recursos públicos y respeto al equilibrio presupuestario, compatible con la exigencia de estabilidad económica.</a:t>
            </a:r>
          </a:p>
          <a:p>
            <a:endParaRPr lang="es-CL" sz="6000" dirty="0"/>
          </a:p>
          <a:p>
            <a:r>
              <a:rPr lang="es-CL" sz="6000" b="1" i="1" dirty="0"/>
              <a:t>Transparencia en la formulación de las reglas y en su rendición de cuentas.</a:t>
            </a:r>
          </a:p>
          <a:p>
            <a:endParaRPr lang="es-CL" sz="6000" b="1" i="1" dirty="0"/>
          </a:p>
          <a:p>
            <a:r>
              <a:rPr lang="es-CL" sz="6000" b="1" i="1" dirty="0"/>
              <a:t>Que las reglas sean creíbles y se perciban como compromiso estable</a:t>
            </a:r>
            <a:endParaRPr lang="es-CL" sz="6000" dirty="0"/>
          </a:p>
          <a:p>
            <a:pPr marL="0" indent="0">
              <a:buNone/>
            </a:pPr>
            <a:r>
              <a:rPr lang="es-CL" sz="6000" dirty="0"/>
              <a:t>Cualquier diseño de coordinación de política fiscal que persigue estabilizar las finanzas públicas, para que sea efectivo debe contener reglas permanentes y válidas en cualquier coyuntura (</a:t>
            </a:r>
            <a:r>
              <a:rPr lang="es-CL" sz="6000" dirty="0" err="1"/>
              <a:t>Wyplosz</a:t>
            </a:r>
            <a:r>
              <a:rPr lang="es-CL" sz="6000" dirty="0"/>
              <a:t>, 2002).</a:t>
            </a:r>
          </a:p>
          <a:p>
            <a:pPr marL="0" indent="0">
              <a:buNone/>
            </a:pPr>
            <a:endParaRPr lang="es-CL" sz="4900" dirty="0">
              <a:latin typeface="+mj-lt"/>
            </a:endParaRPr>
          </a:p>
          <a:p>
            <a:pPr marL="0" indent="0">
              <a:buNone/>
            </a:pPr>
            <a:endParaRPr lang="es-CL" sz="4900" b="1" i="1" dirty="0">
              <a:latin typeface="+mj-lt"/>
            </a:endParaRPr>
          </a:p>
          <a:p>
            <a:endParaRPr lang="es-CL" sz="3400" dirty="0"/>
          </a:p>
          <a:p>
            <a:pPr marL="0" indent="0">
              <a:buNone/>
            </a:pPr>
            <a:endParaRPr lang="es-CL" sz="3400" dirty="0"/>
          </a:p>
          <a:p>
            <a:endParaRPr lang="es-CL" sz="3400" dirty="0"/>
          </a:p>
          <a:p>
            <a:endParaRPr lang="es-CL" dirty="0"/>
          </a:p>
          <a:p>
            <a:endParaRPr lang="es-CL" dirty="0"/>
          </a:p>
          <a:p>
            <a:endParaRPr lang="es-CL"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24</a:t>
            </a:fld>
            <a:endParaRPr lang="en-US" dirty="0"/>
          </a:p>
        </p:txBody>
      </p:sp>
    </p:spTree>
    <p:extLst>
      <p:ext uri="{BB962C8B-B14F-4D97-AF65-F5344CB8AC3E}">
        <p14:creationId xmlns:p14="http://schemas.microsoft.com/office/powerpoint/2010/main" val="1936955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9" y="476672"/>
            <a:ext cx="7130752" cy="1428328"/>
          </a:xfrm>
        </p:spPr>
        <p:txBody>
          <a:bodyPr>
            <a:normAutofit/>
          </a:bodyPr>
          <a:lstStyle/>
          <a:p>
            <a:r>
              <a:rPr lang="es-CL" sz="2800" dirty="0"/>
              <a:t>Qué requisitos se deben cumplir para implementar reglas exitosas ?</a:t>
            </a:r>
          </a:p>
        </p:txBody>
      </p:sp>
      <p:sp>
        <p:nvSpPr>
          <p:cNvPr id="3" name="2 Marcador de contenido"/>
          <p:cNvSpPr>
            <a:spLocks noGrp="1"/>
          </p:cNvSpPr>
          <p:nvPr>
            <p:ph idx="1"/>
          </p:nvPr>
        </p:nvSpPr>
        <p:spPr>
          <a:xfrm>
            <a:off x="457200" y="2080592"/>
            <a:ext cx="8229600" cy="4876800"/>
          </a:xfrm>
        </p:spPr>
        <p:txBody>
          <a:bodyPr>
            <a:normAutofit/>
          </a:bodyPr>
          <a:lstStyle/>
          <a:p>
            <a:r>
              <a:rPr lang="es-CL" b="1" i="1" dirty="0"/>
              <a:t>Que las reglas sean simples y comprensibles y fácilmente medibles.  Evitando que se preste para la reinterpretación de sus cláusulas y procedimientos.</a:t>
            </a:r>
          </a:p>
          <a:p>
            <a:endParaRPr lang="es-CL" b="1" i="1" dirty="0"/>
          </a:p>
          <a:p>
            <a:r>
              <a:rPr lang="es-CL" b="1" i="1" dirty="0"/>
              <a:t>Que sea posible la existencia de algún tipo de sanción efectiva si no se cumplen reglas</a:t>
            </a:r>
            <a:r>
              <a:rPr lang="es-CL" dirty="0"/>
              <a:t> (normativa o moral).</a:t>
            </a:r>
          </a:p>
          <a:p>
            <a:endParaRPr lang="es-CL"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25</a:t>
            </a:fld>
            <a:endParaRPr lang="en-US" dirty="0"/>
          </a:p>
        </p:txBody>
      </p:sp>
    </p:spTree>
    <p:extLst>
      <p:ext uri="{BB962C8B-B14F-4D97-AF65-F5344CB8AC3E}">
        <p14:creationId xmlns:p14="http://schemas.microsoft.com/office/powerpoint/2010/main" val="1584668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476672"/>
            <a:ext cx="7772400" cy="922114"/>
          </a:xfrm>
        </p:spPr>
        <p:txBody>
          <a:bodyPr>
            <a:noAutofit/>
          </a:bodyPr>
          <a:lstStyle/>
          <a:p>
            <a:r>
              <a:rPr lang="es-CL" sz="2800" dirty="0"/>
              <a:t>Que se debe evitar que ocurra cuando se opta por usar reglas fiscales?</a:t>
            </a:r>
          </a:p>
        </p:txBody>
      </p:sp>
      <p:sp>
        <p:nvSpPr>
          <p:cNvPr id="3" name="2 Marcador de contenido"/>
          <p:cNvSpPr>
            <a:spLocks noGrp="1"/>
          </p:cNvSpPr>
          <p:nvPr>
            <p:ph idx="1"/>
          </p:nvPr>
        </p:nvSpPr>
        <p:spPr>
          <a:xfrm>
            <a:off x="628389" y="1654988"/>
            <a:ext cx="8075240" cy="4572000"/>
          </a:xfrm>
        </p:spPr>
        <p:txBody>
          <a:bodyPr>
            <a:noAutofit/>
          </a:bodyPr>
          <a:lstStyle/>
          <a:p>
            <a:pPr lvl="2"/>
            <a:r>
              <a:rPr lang="es-CL" sz="2400" dirty="0"/>
              <a:t>Poner metas irreales y plazos inalcanzables</a:t>
            </a:r>
          </a:p>
          <a:p>
            <a:pPr lvl="2"/>
            <a:r>
              <a:rPr lang="es-CL" sz="2400" dirty="0"/>
              <a:t>Contabilidad creativa (poca transparencia en el manejo de las cuentas fiscales)</a:t>
            </a:r>
          </a:p>
          <a:p>
            <a:pPr marL="0" indent="0">
              <a:buNone/>
            </a:pPr>
            <a:endParaRPr lang="es-CL" sz="1000" dirty="0"/>
          </a:p>
          <a:p>
            <a:pPr marL="0" indent="0">
              <a:buNone/>
            </a:pPr>
            <a:endParaRPr lang="es-CL" sz="1400" i="1" dirty="0">
              <a:solidFill>
                <a:srgbClr val="7030A0"/>
              </a:solidFill>
            </a:endParaRPr>
          </a:p>
          <a:p>
            <a:endParaRPr lang="es-CL" sz="1400"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26</a:t>
            </a:fld>
            <a:endParaRPr lang="en-US" dirty="0"/>
          </a:p>
        </p:txBody>
      </p:sp>
      <p:pic>
        <p:nvPicPr>
          <p:cNvPr id="6" name="object 4">
            <a:extLst>
              <a:ext uri="{FF2B5EF4-FFF2-40B4-BE49-F238E27FC236}">
                <a16:creationId xmlns:a16="http://schemas.microsoft.com/office/drawing/2014/main" id="{FF4818E7-C0D8-49F6-B880-0C4A576442DC}"/>
              </a:ext>
            </a:extLst>
          </p:cNvPr>
          <p:cNvPicPr/>
          <p:nvPr/>
        </p:nvPicPr>
        <p:blipFill>
          <a:blip r:embed="rId2" cstate="print"/>
          <a:stretch>
            <a:fillRect/>
          </a:stretch>
        </p:blipFill>
        <p:spPr>
          <a:xfrm>
            <a:off x="2051720" y="2982420"/>
            <a:ext cx="6162025" cy="3712092"/>
          </a:xfrm>
          <a:prstGeom prst="rect">
            <a:avLst/>
          </a:prstGeom>
        </p:spPr>
      </p:pic>
    </p:spTree>
    <p:extLst>
      <p:ext uri="{BB962C8B-B14F-4D97-AF65-F5344CB8AC3E}">
        <p14:creationId xmlns:p14="http://schemas.microsoft.com/office/powerpoint/2010/main" val="493442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476672"/>
            <a:ext cx="7772400" cy="922114"/>
          </a:xfrm>
        </p:spPr>
        <p:txBody>
          <a:bodyPr>
            <a:noAutofit/>
          </a:bodyPr>
          <a:lstStyle/>
          <a:p>
            <a:r>
              <a:rPr lang="es-CL" sz="2800" dirty="0"/>
              <a:t>Que se debe evitar que ocurra cuando se opta por usar reglas fiscales?</a:t>
            </a:r>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27</a:t>
            </a:fld>
            <a:endParaRPr lang="en-US" dirty="0"/>
          </a:p>
        </p:txBody>
      </p:sp>
      <p:sp>
        <p:nvSpPr>
          <p:cNvPr id="12" name="CuadroTexto 11">
            <a:extLst>
              <a:ext uri="{FF2B5EF4-FFF2-40B4-BE49-F238E27FC236}">
                <a16:creationId xmlns:a16="http://schemas.microsoft.com/office/drawing/2014/main" id="{63F6E993-8CC2-4984-A6BB-882CA908FCAC}"/>
              </a:ext>
            </a:extLst>
          </p:cNvPr>
          <p:cNvSpPr txBox="1"/>
          <p:nvPr/>
        </p:nvSpPr>
        <p:spPr>
          <a:xfrm>
            <a:off x="2483768" y="1531796"/>
            <a:ext cx="4798243" cy="1323439"/>
          </a:xfrm>
          <a:prstGeom prst="rect">
            <a:avLst/>
          </a:prstGeom>
          <a:noFill/>
        </p:spPr>
        <p:txBody>
          <a:bodyPr wrap="square" lIns="91440" tIns="45720" rIns="91440" bIns="45720" rtlCol="0" anchor="t">
            <a:spAutoFit/>
          </a:bodyPr>
          <a:lstStyle/>
          <a:p>
            <a:pPr algn="ctr"/>
            <a:r>
              <a:rPr lang="es-CL" sz="1600" b="1" dirty="0">
                <a:solidFill>
                  <a:schemeClr val="accent1">
                    <a:lumMod val="50000"/>
                  </a:schemeClr>
                </a:solidFill>
                <a:latin typeface="gobCL" pitchFamily="2" charset="77"/>
              </a:rPr>
              <a:t>Balance Efectivo y Estructural</a:t>
            </a:r>
          </a:p>
          <a:p>
            <a:pPr algn="ctr"/>
            <a:r>
              <a:rPr lang="es-CL" sz="1600" b="1" dirty="0">
                <a:solidFill>
                  <a:schemeClr val="accent1">
                    <a:lumMod val="50000"/>
                  </a:schemeClr>
                </a:solidFill>
                <a:latin typeface="gobCL" pitchFamily="2" charset="77"/>
              </a:rPr>
              <a:t>Gobierno Central Total 2001 – 2026(p)</a:t>
            </a:r>
          </a:p>
          <a:p>
            <a:pPr algn="ctr"/>
            <a:r>
              <a:rPr lang="es-CL" sz="1400" dirty="0">
                <a:solidFill>
                  <a:schemeClr val="accent1">
                    <a:lumMod val="50000"/>
                  </a:schemeClr>
                </a:solidFill>
                <a:latin typeface="gobCL" pitchFamily="2" charset="77"/>
              </a:rPr>
              <a:t>(% del PIB de cada año)</a:t>
            </a:r>
          </a:p>
          <a:p>
            <a:pPr algn="just"/>
            <a:endParaRPr lang="es-ES" sz="1600" dirty="0">
              <a:solidFill>
                <a:schemeClr val="bg2">
                  <a:lumMod val="25000"/>
                </a:schemeClr>
              </a:solidFill>
              <a:latin typeface="gobCL"/>
            </a:endParaRPr>
          </a:p>
          <a:p>
            <a:pPr algn="just"/>
            <a:endParaRPr lang="es-ES" sz="1600" dirty="0">
              <a:solidFill>
                <a:schemeClr val="bg2">
                  <a:lumMod val="25000"/>
                </a:schemeClr>
              </a:solidFill>
              <a:latin typeface="gobCL"/>
            </a:endParaRPr>
          </a:p>
        </p:txBody>
      </p:sp>
      <p:sp>
        <p:nvSpPr>
          <p:cNvPr id="13" name="Rectángulo 12">
            <a:extLst>
              <a:ext uri="{FF2B5EF4-FFF2-40B4-BE49-F238E27FC236}">
                <a16:creationId xmlns:a16="http://schemas.microsoft.com/office/drawing/2014/main" id="{A90D2AA0-5EAA-4C99-9692-DBEBC6DBC917}"/>
              </a:ext>
            </a:extLst>
          </p:cNvPr>
          <p:cNvSpPr/>
          <p:nvPr/>
        </p:nvSpPr>
        <p:spPr>
          <a:xfrm>
            <a:off x="2625170" y="5942796"/>
            <a:ext cx="3987538" cy="707886"/>
          </a:xfrm>
          <a:prstGeom prst="rect">
            <a:avLst/>
          </a:prstGeom>
        </p:spPr>
        <p:txBody>
          <a:bodyPr wrap="square">
            <a:spAutoFit/>
          </a:bodyPr>
          <a:lstStyle/>
          <a:p>
            <a:pPr algn="just" defTabSz="457200" fontAlgn="base">
              <a:spcBef>
                <a:spcPct val="0"/>
              </a:spcBef>
              <a:spcAft>
                <a:spcPct val="0"/>
              </a:spcAft>
              <a:defRPr/>
            </a:pPr>
            <a:r>
              <a:rPr lang="es-CL" sz="800" dirty="0">
                <a:ea typeface="Verdana" panose="020B0604030504040204" pitchFamily="34" charset="0"/>
                <a:cs typeface="Arial" panose="020B0604020202020204" pitchFamily="34" charset="0"/>
              </a:rPr>
              <a:t>(p): Proyección.</a:t>
            </a:r>
          </a:p>
          <a:p>
            <a:pPr algn="just" defTabSz="457200" fontAlgn="base">
              <a:spcBef>
                <a:spcPct val="0"/>
              </a:spcBef>
              <a:spcAft>
                <a:spcPct val="0"/>
              </a:spcAft>
              <a:defRPr/>
            </a:pPr>
            <a:r>
              <a:rPr lang="es-CL" sz="800" dirty="0">
                <a:ea typeface="Verdana" panose="020B0604030504040204" pitchFamily="34" charset="0"/>
                <a:cs typeface="Arial" panose="020B0604020202020204" pitchFamily="34" charset="0"/>
              </a:rPr>
              <a:t>Nota: </a:t>
            </a:r>
            <a:r>
              <a:rPr lang="es-ES" sz="800" dirty="0">
                <a:ea typeface="Verdana" panose="020B0604030504040204" pitchFamily="34" charset="0"/>
                <a:cs typeface="Arial" panose="020B0604020202020204" pitchFamily="34" charset="0"/>
              </a:rPr>
              <a:t>Cifras 2001 a 2010 usan Cuentas Nacionales 2003, las cifras entre 2011 y 2015 utilizan Cuentas Nacionales 2008 y el cierre entre los años 2016 y 2020 se realiza con las Cuentas Nacionales 2013. 2021 utiliza Cuentas Nacionales 2018 y 2022 el PIB proyectado en el IFP 1T22.</a:t>
            </a:r>
            <a:endParaRPr lang="es-CL" sz="800" dirty="0">
              <a:ea typeface="Verdana" panose="020B0604030504040204" pitchFamily="34" charset="0"/>
              <a:cs typeface="Arial" panose="020B0604020202020204" pitchFamily="34" charset="0"/>
            </a:endParaRPr>
          </a:p>
        </p:txBody>
      </p:sp>
      <p:graphicFrame>
        <p:nvGraphicFramePr>
          <p:cNvPr id="14" name="Gráfico 13">
            <a:extLst>
              <a:ext uri="{FF2B5EF4-FFF2-40B4-BE49-F238E27FC236}">
                <a16:creationId xmlns:a16="http://schemas.microsoft.com/office/drawing/2014/main" id="{846AA99C-960D-4B29-ABFE-82F1D45629F7}"/>
              </a:ext>
            </a:extLst>
          </p:cNvPr>
          <p:cNvGraphicFramePr>
            <a:graphicFrameLocks/>
          </p:cNvGraphicFramePr>
          <p:nvPr>
            <p:extLst>
              <p:ext uri="{D42A27DB-BD31-4B8C-83A1-F6EECF244321}">
                <p14:modId xmlns:p14="http://schemas.microsoft.com/office/powerpoint/2010/main" val="880967171"/>
              </p:ext>
            </p:extLst>
          </p:nvPr>
        </p:nvGraphicFramePr>
        <p:xfrm>
          <a:off x="1736678" y="2179966"/>
          <a:ext cx="5764292" cy="3905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27781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476672"/>
            <a:ext cx="7772400" cy="922114"/>
          </a:xfrm>
        </p:spPr>
        <p:txBody>
          <a:bodyPr>
            <a:noAutofit/>
          </a:bodyPr>
          <a:lstStyle/>
          <a:p>
            <a:r>
              <a:rPr lang="es-CL" sz="2800" dirty="0"/>
              <a:t>Que se debe evitar que ocurra cuando se opta por usar reglas fiscales?</a:t>
            </a:r>
          </a:p>
        </p:txBody>
      </p:sp>
      <p:sp>
        <p:nvSpPr>
          <p:cNvPr id="3" name="2 Marcador de contenido"/>
          <p:cNvSpPr>
            <a:spLocks noGrp="1"/>
          </p:cNvSpPr>
          <p:nvPr>
            <p:ph idx="1"/>
          </p:nvPr>
        </p:nvSpPr>
        <p:spPr>
          <a:xfrm>
            <a:off x="1475655" y="1772816"/>
            <a:ext cx="7227973" cy="4454172"/>
          </a:xfrm>
        </p:spPr>
        <p:txBody>
          <a:bodyPr>
            <a:noAutofit/>
          </a:bodyPr>
          <a:lstStyle/>
          <a:p>
            <a:pPr marL="0" indent="0">
              <a:buNone/>
            </a:pPr>
            <a:endParaRPr lang="es-CL" sz="1000" dirty="0"/>
          </a:p>
          <a:p>
            <a:pPr marL="0" indent="0">
              <a:buNone/>
            </a:pPr>
            <a:r>
              <a:rPr lang="es-CL" sz="2000" i="1" dirty="0">
                <a:solidFill>
                  <a:srgbClr val="7030A0"/>
                </a:solidFill>
              </a:rPr>
              <a:t>¿Cómo salir de eventuales «cuellos de botella» que nos impongan las reglas ante situaciones puntuales?</a:t>
            </a:r>
          </a:p>
          <a:p>
            <a:endParaRPr lang="es-CL" sz="2000" i="1" dirty="0">
              <a:solidFill>
                <a:srgbClr val="7030A0"/>
              </a:solidFill>
            </a:endParaRPr>
          </a:p>
          <a:p>
            <a:pPr lvl="2">
              <a:buFont typeface="Arial" pitchFamily="34" charset="0"/>
              <a:buChar char="•"/>
            </a:pPr>
            <a:r>
              <a:rPr lang="es-CL" sz="1600" b="1" i="1" u="sng" dirty="0">
                <a:solidFill>
                  <a:srgbClr val="7030A0"/>
                </a:solidFill>
              </a:rPr>
              <a:t>Cláusulas de Escape:</a:t>
            </a:r>
          </a:p>
          <a:p>
            <a:pPr marL="548640" lvl="2" indent="0">
              <a:buNone/>
            </a:pPr>
            <a:r>
              <a:rPr lang="es-CL" sz="1600" i="1" dirty="0">
                <a:solidFill>
                  <a:srgbClr val="7030A0"/>
                </a:solidFill>
              </a:rPr>
              <a:t>« Una manera de resguardar la estabilidad de la regla fiscal es reconocer que existen contingencias cuya </a:t>
            </a:r>
            <a:r>
              <a:rPr lang="es-CL" sz="1600" i="1" dirty="0" err="1">
                <a:solidFill>
                  <a:srgbClr val="7030A0"/>
                </a:solidFill>
              </a:rPr>
              <a:t>impredictibilidad</a:t>
            </a:r>
            <a:r>
              <a:rPr lang="es-CL" sz="1600" i="1" dirty="0">
                <a:solidFill>
                  <a:srgbClr val="7030A0"/>
                </a:solidFill>
              </a:rPr>
              <a:t> y envergadura justifica un tratamiento excepcional y transitorio, fuera de la regla» (En Marcel 2010). </a:t>
            </a:r>
          </a:p>
          <a:p>
            <a:pPr marL="548640" lvl="2" indent="0">
              <a:buNone/>
            </a:pPr>
            <a:r>
              <a:rPr lang="es-CL" sz="1600" i="1" dirty="0">
                <a:solidFill>
                  <a:srgbClr val="7030A0"/>
                </a:solidFill>
              </a:rPr>
              <a:t>(ejemplos desastres naturales, recesiones mundiales… )</a:t>
            </a:r>
          </a:p>
          <a:p>
            <a:pPr lvl="2">
              <a:buFont typeface="Arial" pitchFamily="34" charset="0"/>
              <a:buChar char="•"/>
            </a:pPr>
            <a:endParaRPr lang="es-CL" i="1" dirty="0">
              <a:solidFill>
                <a:srgbClr val="7030A0"/>
              </a:solidFill>
            </a:endParaRPr>
          </a:p>
          <a:p>
            <a:endParaRPr lang="es-CL" sz="1400" i="1" dirty="0">
              <a:solidFill>
                <a:srgbClr val="7030A0"/>
              </a:solidFill>
            </a:endParaRPr>
          </a:p>
          <a:p>
            <a:endParaRPr lang="es-CL" sz="1400"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28</a:t>
            </a:fld>
            <a:endParaRPr lang="en-US" dirty="0"/>
          </a:p>
        </p:txBody>
      </p:sp>
    </p:spTree>
    <p:extLst>
      <p:ext uri="{BB962C8B-B14F-4D97-AF65-F5344CB8AC3E}">
        <p14:creationId xmlns:p14="http://schemas.microsoft.com/office/powerpoint/2010/main" val="8409651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692696"/>
            <a:ext cx="7772400" cy="864096"/>
          </a:xfrm>
        </p:spPr>
        <p:txBody>
          <a:bodyPr>
            <a:normAutofit/>
          </a:bodyPr>
          <a:lstStyle/>
          <a:p>
            <a:r>
              <a:rPr lang="es-CL" sz="2800" dirty="0"/>
              <a:t>Cláusulas de escape</a:t>
            </a:r>
          </a:p>
        </p:txBody>
      </p:sp>
      <p:sp>
        <p:nvSpPr>
          <p:cNvPr id="3" name="2 Marcador de contenido"/>
          <p:cNvSpPr>
            <a:spLocks noGrp="1"/>
          </p:cNvSpPr>
          <p:nvPr>
            <p:ph idx="1"/>
          </p:nvPr>
        </p:nvSpPr>
        <p:spPr>
          <a:xfrm>
            <a:off x="611560" y="1268760"/>
            <a:ext cx="7920880" cy="5184576"/>
          </a:xfrm>
        </p:spPr>
        <p:txBody>
          <a:bodyPr>
            <a:noAutofit/>
          </a:bodyPr>
          <a:lstStyle/>
          <a:p>
            <a:r>
              <a:rPr lang="es-CL" dirty="0"/>
              <a:t>Frente a situaciones que se escapan a lo que ocurre dentro de un ciclo normal, algunos países han contemplado cláusulas de escape en el diseño de sus reglas fiscales. </a:t>
            </a:r>
          </a:p>
          <a:p>
            <a:endParaRPr lang="es-CL" dirty="0"/>
          </a:p>
          <a:p>
            <a:r>
              <a:rPr lang="es-CL" dirty="0"/>
              <a:t>Ter-</a:t>
            </a:r>
            <a:r>
              <a:rPr lang="es-CL" dirty="0" err="1"/>
              <a:t>Minassian</a:t>
            </a:r>
            <a:r>
              <a:rPr lang="es-CL" dirty="0"/>
              <a:t> (2010) proporciona varios ejemplos de cláusulas de escape de reglas fiscales en operación en otros países. Para que una cláusula de escape no erosione la credibilidad de una regla fiscal, debe establecerse de antemano qué se entenderá como </a:t>
            </a:r>
            <a:r>
              <a:rPr lang="es-CL" b="1" u="sng" dirty="0"/>
              <a:t>una contingencia excepcional </a:t>
            </a:r>
            <a:r>
              <a:rPr lang="es-CL" dirty="0"/>
              <a:t>y cómo se recobrará el funcionamiento de la regla una vez superada la contingencia.</a:t>
            </a:r>
          </a:p>
          <a:p>
            <a:endParaRPr lang="es-CL" dirty="0"/>
          </a:p>
          <a:p>
            <a:r>
              <a:rPr lang="es-CL" dirty="0"/>
              <a:t>Marcel 2010 señala que «Una cláusula de escape sería mejor alternativa que la suspensión o abandono improvisado de una regla fiscal (erosión de credibilidad) o que la eliminación del compromiso de cumplimiento ex post de la meta (se da espacios para la manipulación de la política fiscal, sesgo a excesivo optimismo al fijar presupuestos y posterior no cumplimiento). </a:t>
            </a:r>
          </a:p>
          <a:p>
            <a:endParaRPr lang="es-CL"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29</a:t>
            </a:fld>
            <a:endParaRPr lang="en-US" dirty="0"/>
          </a:p>
        </p:txBody>
      </p:sp>
    </p:spTree>
    <p:extLst>
      <p:ext uri="{BB962C8B-B14F-4D97-AF65-F5344CB8AC3E}">
        <p14:creationId xmlns:p14="http://schemas.microsoft.com/office/powerpoint/2010/main" val="2100941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5DF120-0F4E-4F47-985C-7D2AD18B44F4}"/>
              </a:ext>
            </a:extLst>
          </p:cNvPr>
          <p:cNvSpPr>
            <a:spLocks noGrp="1"/>
          </p:cNvSpPr>
          <p:nvPr>
            <p:ph type="title"/>
          </p:nvPr>
        </p:nvSpPr>
        <p:spPr>
          <a:xfrm>
            <a:off x="1475656" y="624110"/>
            <a:ext cx="7488831" cy="1280890"/>
          </a:xfrm>
        </p:spPr>
        <p:txBody>
          <a:bodyPr>
            <a:noAutofit/>
          </a:bodyPr>
          <a:lstStyle/>
          <a:p>
            <a:r>
              <a:rPr lang="es-MX" sz="1800" b="1" dirty="0"/>
              <a:t>Módulo 2: Los presupuestos y las reglas fiscales</a:t>
            </a:r>
            <a:br>
              <a:rPr lang="es-MX" sz="1800" dirty="0"/>
            </a:br>
            <a:br>
              <a:rPr lang="es-MX" sz="1800" dirty="0"/>
            </a:br>
            <a:r>
              <a:rPr lang="es-MX" sz="1800" b="1" dirty="0"/>
              <a:t>Objetivo:</a:t>
            </a:r>
            <a:r>
              <a:rPr lang="es-MX" sz="1800" dirty="0"/>
              <a:t> Se espera que los alumnos comprendan el papel y la importancia del presupuesto público, sus características y su relación con las reglas fiscales. </a:t>
            </a:r>
            <a:br>
              <a:rPr lang="es-MX" sz="1800" dirty="0"/>
            </a:br>
            <a:endParaRPr lang="es-CL" sz="1800" dirty="0"/>
          </a:p>
        </p:txBody>
      </p:sp>
      <p:sp>
        <p:nvSpPr>
          <p:cNvPr id="3" name="Marcador de contenido 2">
            <a:extLst>
              <a:ext uri="{FF2B5EF4-FFF2-40B4-BE49-F238E27FC236}">
                <a16:creationId xmlns:a16="http://schemas.microsoft.com/office/drawing/2014/main" id="{701343D1-8B14-42E5-8E3A-61D9A5A457DD}"/>
              </a:ext>
            </a:extLst>
          </p:cNvPr>
          <p:cNvSpPr>
            <a:spLocks noGrp="1"/>
          </p:cNvSpPr>
          <p:nvPr>
            <p:ph idx="1"/>
          </p:nvPr>
        </p:nvSpPr>
        <p:spPr>
          <a:xfrm>
            <a:off x="1475655" y="2276872"/>
            <a:ext cx="6964131" cy="4209670"/>
          </a:xfrm>
        </p:spPr>
        <p:txBody>
          <a:bodyPr>
            <a:normAutofit fontScale="85000" lnSpcReduction="20000"/>
          </a:bodyPr>
          <a:lstStyle/>
          <a:p>
            <a:r>
              <a:rPr lang="es-MX" dirty="0"/>
              <a:t>Se espera, también, que los alumnos comprendan la regla fiscal del Balance Estructural o cíclicamente ajustado vigente en Chile, sus instrumentos asociados (Fondos Soberanos) así como el rol del Consejo Fiscal Autónomo.</a:t>
            </a:r>
            <a:br>
              <a:rPr lang="es-MX" dirty="0"/>
            </a:br>
            <a:endParaRPr lang="es-MX" dirty="0"/>
          </a:p>
          <a:p>
            <a:pPr marL="0" indent="0">
              <a:buNone/>
            </a:pPr>
            <a:endParaRPr lang="es-MX" dirty="0"/>
          </a:p>
          <a:p>
            <a:r>
              <a:rPr lang="es-MX" b="1" dirty="0"/>
              <a:t>Contenidos:</a:t>
            </a:r>
            <a:endParaRPr lang="es-MX" dirty="0"/>
          </a:p>
          <a:p>
            <a:r>
              <a:rPr lang="es-MX" dirty="0"/>
              <a:t>- Las reglas fiscales</a:t>
            </a:r>
          </a:p>
          <a:p>
            <a:r>
              <a:rPr lang="es-MX" dirty="0"/>
              <a:t>- La regla fiscal del Balance Estructural o cíclicamente ajustado</a:t>
            </a:r>
          </a:p>
          <a:p>
            <a:r>
              <a:rPr lang="es-MX" dirty="0"/>
              <a:t>- La Ley de Responsabilidad Fiscal</a:t>
            </a:r>
          </a:p>
          <a:p>
            <a:r>
              <a:rPr lang="es-MX" dirty="0"/>
              <a:t>- Los Fondos Soberanos</a:t>
            </a:r>
          </a:p>
          <a:p>
            <a:r>
              <a:rPr lang="es-MX" dirty="0"/>
              <a:t>- Los Comités Consultivos</a:t>
            </a:r>
          </a:p>
          <a:p>
            <a:r>
              <a:rPr lang="es-MX" dirty="0"/>
              <a:t>- El Consejo Fiscal Autónomo</a:t>
            </a:r>
          </a:p>
          <a:p>
            <a:pPr marL="0" indent="0">
              <a:buNone/>
            </a:pPr>
            <a:br>
              <a:rPr lang="es-MX" dirty="0"/>
            </a:br>
            <a:endParaRPr lang="es-CL" dirty="0"/>
          </a:p>
        </p:txBody>
      </p:sp>
      <p:sp>
        <p:nvSpPr>
          <p:cNvPr id="4" name="Marcador de número de diapositiva 3">
            <a:extLst>
              <a:ext uri="{FF2B5EF4-FFF2-40B4-BE49-F238E27FC236}">
                <a16:creationId xmlns:a16="http://schemas.microsoft.com/office/drawing/2014/main" id="{0982F52F-AAB0-4625-81C7-62B1A14FDE1F}"/>
              </a:ext>
            </a:extLst>
          </p:cNvPr>
          <p:cNvSpPr>
            <a:spLocks noGrp="1"/>
          </p:cNvSpPr>
          <p:nvPr>
            <p:ph type="sldNum" sz="quarter" idx="12"/>
          </p:nvPr>
        </p:nvSpPr>
        <p:spPr/>
        <p:txBody>
          <a:bodyPr/>
          <a:lstStyle/>
          <a:p>
            <a:fld id="{AC61CC54-AD49-4678-92F9-EB66F674A6DC}" type="slidenum">
              <a:rPr lang="en-US" smtClean="0"/>
              <a:pPr/>
              <a:t>3</a:t>
            </a:fld>
            <a:endParaRPr lang="en-US"/>
          </a:p>
        </p:txBody>
      </p:sp>
      <p:sp>
        <p:nvSpPr>
          <p:cNvPr id="5" name="3 Marcador de número de diapositiva">
            <a:extLst>
              <a:ext uri="{FF2B5EF4-FFF2-40B4-BE49-F238E27FC236}">
                <a16:creationId xmlns:a16="http://schemas.microsoft.com/office/drawing/2014/main" id="{6EA67810-B290-4978-99AB-17F32661754C}"/>
              </a:ext>
            </a:extLst>
          </p:cNvPr>
          <p:cNvSpPr txBox="1">
            <a:spLocks/>
          </p:cNvSpPr>
          <p:nvPr/>
        </p:nvSpPr>
        <p:spPr>
          <a:xfrm>
            <a:off x="154360" y="6212160"/>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3481047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7"/>
          <p:cNvSpPr>
            <a:spLocks noGrp="1"/>
          </p:cNvSpPr>
          <p:nvPr>
            <p:ph type="title"/>
          </p:nvPr>
        </p:nvSpPr>
        <p:spPr>
          <a:xfrm>
            <a:off x="1387202" y="504056"/>
            <a:ext cx="8585398" cy="836712"/>
          </a:xfrm>
        </p:spPr>
        <p:txBody>
          <a:bodyPr>
            <a:noAutofit/>
          </a:bodyPr>
          <a:lstStyle/>
          <a:p>
            <a:pPr eaLnBrk="1" hangingPunct="1"/>
            <a:r>
              <a:rPr lang="es-MX" sz="2800" dirty="0"/>
              <a:t>Marco </a:t>
            </a:r>
            <a:r>
              <a:rPr lang="es-MX" sz="2800" dirty="0" err="1"/>
              <a:t>Macrofiscal</a:t>
            </a:r>
            <a:r>
              <a:rPr lang="es-MX" sz="2800" dirty="0"/>
              <a:t>: </a:t>
            </a:r>
            <a:br>
              <a:rPr lang="es-MX" sz="2800" dirty="0"/>
            </a:br>
            <a:r>
              <a:rPr lang="es-MX" sz="2800" dirty="0"/>
              <a:t>Regla de Balance Estructural en Chile</a:t>
            </a:r>
            <a:endParaRPr lang="es-ES_tradnl" sz="2800" dirty="0">
              <a:solidFill>
                <a:srgbClr val="EF4144"/>
              </a:solidFill>
              <a:latin typeface="Verdana" pitchFamily="34" charset="0"/>
              <a:cs typeface="Verdana" pitchFamily="34" charset="0"/>
            </a:endParaRPr>
          </a:p>
        </p:txBody>
      </p:sp>
      <p:sp>
        <p:nvSpPr>
          <p:cNvPr id="31747" name="Content Placeholder 8"/>
          <p:cNvSpPr>
            <a:spLocks noGrp="1"/>
          </p:cNvSpPr>
          <p:nvPr>
            <p:ph idx="1"/>
          </p:nvPr>
        </p:nvSpPr>
        <p:spPr>
          <a:xfrm>
            <a:off x="787275" y="1628800"/>
            <a:ext cx="8177213" cy="4896544"/>
          </a:xfrm>
        </p:spPr>
        <p:txBody>
          <a:bodyPr>
            <a:normAutofit fontScale="85000" lnSpcReduction="20000"/>
          </a:bodyPr>
          <a:lstStyle/>
          <a:p>
            <a:pPr algn="just"/>
            <a:r>
              <a:rPr lang="es-ES" sz="2400" dirty="0"/>
              <a:t>El Balance Estructural (BE) o cíclicamente ajustado refleja </a:t>
            </a:r>
            <a:r>
              <a:rPr lang="es-ES" sz="2400" b="1" dirty="0"/>
              <a:t>el balance presupuestario que se produciría si el PIB evolucionara de acuerdo a su tendencia y si el precio del cobre fuera el de largo plazo.</a:t>
            </a:r>
          </a:p>
          <a:p>
            <a:pPr algn="just"/>
            <a:endParaRPr lang="es-ES" sz="2400" dirty="0"/>
          </a:p>
          <a:p>
            <a:pPr algn="just"/>
            <a:r>
              <a:rPr lang="es-ES" sz="2400" dirty="0"/>
              <a:t>Por lo tanto, se trata de </a:t>
            </a:r>
            <a:r>
              <a:rPr lang="es-ES" sz="2400" b="1" dirty="0"/>
              <a:t>un balance que aísla los efectos cíclicos de la economía que tienen impactos en los ingresos fiscales </a:t>
            </a:r>
            <a:r>
              <a:rPr lang="es-ES" sz="2400" dirty="0"/>
              <a:t>y por lo tanto, permite que el gasto fiscal evolucione </a:t>
            </a:r>
            <a:r>
              <a:rPr lang="es-ES" sz="2400" b="1" dirty="0"/>
              <a:t>de acuerdo a los ingresos estructurales (largo plazo) y no a los efectivos </a:t>
            </a:r>
            <a:r>
              <a:rPr lang="es-ES" sz="2400" dirty="0"/>
              <a:t>(corto plazo) afectados por el ciclo. Así el gasto sigue una evolución estable en el tiempo. </a:t>
            </a:r>
          </a:p>
          <a:p>
            <a:pPr algn="just"/>
            <a:endParaRPr lang="es-ES" sz="2400" dirty="0"/>
          </a:p>
          <a:p>
            <a:pPr algn="just"/>
            <a:r>
              <a:rPr lang="es-CL" sz="2400" dirty="0"/>
              <a:t>Así, </a:t>
            </a:r>
            <a:r>
              <a:rPr lang="es-CL" sz="2400" b="1" dirty="0"/>
              <a:t>el  nivel de gasto presupuestado cada año se determina de acuerdo al nivel de ingresos estructurales y a una meta de balance estructural establecida por el Gobierno </a:t>
            </a:r>
            <a:r>
              <a:rPr lang="es-CL" sz="2400" dirty="0"/>
              <a:t>(como porcentaje del PIB).</a:t>
            </a:r>
            <a:endParaRPr lang="es-ES" sz="2400" dirty="0"/>
          </a:p>
          <a:p>
            <a:endParaRPr lang="es-ES" sz="1600" dirty="0"/>
          </a:p>
          <a:p>
            <a:pPr algn="just"/>
            <a:endParaRPr lang="es-ES" sz="1600" dirty="0"/>
          </a:p>
          <a:p>
            <a:pPr algn="just"/>
            <a:endParaRPr lang="es-ES" sz="1600" dirty="0"/>
          </a:p>
        </p:txBody>
      </p:sp>
      <p:sp>
        <p:nvSpPr>
          <p:cNvPr id="31748" name="Slide Number Placeholder 9"/>
          <p:cNvSpPr>
            <a:spLocks noGrp="1"/>
          </p:cNvSpPr>
          <p:nvPr>
            <p:ph type="sldNum" sz="quarter" idx="12"/>
          </p:nvPr>
        </p:nvSpPr>
        <p:spPr bwMode="auto">
          <a:noFill/>
          <a:ln>
            <a:miter lim="800000"/>
            <a:headEnd/>
            <a:tailEnd/>
          </a:ln>
        </p:spPr>
        <p:txBody>
          <a:bodyPr/>
          <a:lstStyle/>
          <a:p>
            <a:fld id="{5EFFFDC2-68C0-4154-9BCF-2DDC04F5580E}" type="slidenum">
              <a:rPr lang="en-US"/>
              <a:pPr/>
              <a:t>30</a:t>
            </a:fld>
            <a:endParaRPr lang="en-US" dirty="0"/>
          </a:p>
        </p:txBody>
      </p:sp>
      <p:sp>
        <p:nvSpPr>
          <p:cNvPr id="6" name="3 Marcador de número de diapositiva"/>
          <p:cNvSpPr txBox="1">
            <a:spLocks/>
          </p:cNvSpPr>
          <p:nvPr/>
        </p:nvSpPr>
        <p:spPr>
          <a:xfrm>
            <a:off x="107504"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8112" y="692696"/>
            <a:ext cx="7772400" cy="864096"/>
          </a:xfrm>
        </p:spPr>
        <p:txBody>
          <a:bodyPr>
            <a:normAutofit/>
          </a:bodyPr>
          <a:lstStyle/>
          <a:p>
            <a:r>
              <a:rPr lang="es-CL" sz="2800" dirty="0"/>
              <a:t>Ingresos tributarios y PIB</a:t>
            </a:r>
          </a:p>
        </p:txBody>
      </p:sp>
      <p:graphicFrame>
        <p:nvGraphicFramePr>
          <p:cNvPr id="7" name="1 Gráfico"/>
          <p:cNvGraphicFramePr>
            <a:graphicFrameLocks noGrp="1"/>
          </p:cNvGraphicFramePr>
          <p:nvPr>
            <p:ph idx="1"/>
            <p:extLst>
              <p:ext uri="{D42A27DB-BD31-4B8C-83A1-F6EECF244321}">
                <p14:modId xmlns:p14="http://schemas.microsoft.com/office/powerpoint/2010/main" val="712465135"/>
              </p:ext>
            </p:extLst>
          </p:nvPr>
        </p:nvGraphicFramePr>
        <p:xfrm>
          <a:off x="395536" y="1340768"/>
          <a:ext cx="8119814" cy="4836195"/>
        </p:xfrm>
        <a:graphic>
          <a:graphicData uri="http://schemas.openxmlformats.org/drawingml/2006/chart">
            <c:chart xmlns:c="http://schemas.openxmlformats.org/drawingml/2006/chart" xmlns:r="http://schemas.openxmlformats.org/officeDocument/2006/relationships" r:id="rId2"/>
          </a:graphicData>
        </a:graphic>
      </p:graphicFrame>
      <p:sp>
        <p:nvSpPr>
          <p:cNvPr id="3" name="2 Marcador de número de diapositiva"/>
          <p:cNvSpPr>
            <a:spLocks noGrp="1"/>
          </p:cNvSpPr>
          <p:nvPr>
            <p:ph type="sldNum" sz="quarter" idx="12"/>
          </p:nvPr>
        </p:nvSpPr>
        <p:spPr/>
        <p:txBody>
          <a:bodyPr/>
          <a:lstStyle/>
          <a:p>
            <a:fld id="{AC61CC54-AD49-4678-92F9-EB66F674A6DC}" type="slidenum">
              <a:rPr lang="en-US" smtClean="0"/>
              <a:pPr/>
              <a:t>31</a:t>
            </a:fld>
            <a:endParaRPr lang="en-US" dirty="0"/>
          </a:p>
        </p:txBody>
      </p:sp>
      <p:sp>
        <p:nvSpPr>
          <p:cNvPr id="5"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8112" y="692696"/>
            <a:ext cx="7772400" cy="936104"/>
          </a:xfrm>
        </p:spPr>
        <p:txBody>
          <a:bodyPr>
            <a:normAutofit/>
          </a:bodyPr>
          <a:lstStyle/>
          <a:p>
            <a:r>
              <a:rPr lang="es-CL" sz="2800" dirty="0"/>
              <a:t>Ingresos del cobre y precio del cobre</a:t>
            </a:r>
          </a:p>
        </p:txBody>
      </p:sp>
      <p:graphicFrame>
        <p:nvGraphicFramePr>
          <p:cNvPr id="7" name="2 Gráfico"/>
          <p:cNvGraphicFramePr>
            <a:graphicFrameLocks noGrp="1"/>
          </p:cNvGraphicFramePr>
          <p:nvPr>
            <p:ph idx="1"/>
            <p:extLst>
              <p:ext uri="{D42A27DB-BD31-4B8C-83A1-F6EECF244321}">
                <p14:modId xmlns:p14="http://schemas.microsoft.com/office/powerpoint/2010/main" val="4034734041"/>
              </p:ext>
            </p:extLst>
          </p:nvPr>
        </p:nvGraphicFramePr>
        <p:xfrm>
          <a:off x="467544" y="1412776"/>
          <a:ext cx="8047806" cy="4764187"/>
        </p:xfrm>
        <a:graphic>
          <a:graphicData uri="http://schemas.openxmlformats.org/drawingml/2006/chart">
            <c:chart xmlns:c="http://schemas.openxmlformats.org/drawingml/2006/chart" xmlns:r="http://schemas.openxmlformats.org/officeDocument/2006/relationships" r:id="rId2"/>
          </a:graphicData>
        </a:graphic>
      </p:graphicFrame>
      <p:sp>
        <p:nvSpPr>
          <p:cNvPr id="4" name="2 Marcador de número de diapositiva"/>
          <p:cNvSpPr>
            <a:spLocks noGrp="1"/>
          </p:cNvSpPr>
          <p:nvPr>
            <p:ph type="sldNum" sz="quarter" idx="12"/>
          </p:nvPr>
        </p:nvSpPr>
        <p:spPr/>
        <p:txBody>
          <a:bodyPr/>
          <a:lstStyle/>
          <a:p>
            <a:fld id="{AC61CC54-AD49-4678-92F9-EB66F674A6DC}" type="slidenum">
              <a:rPr lang="en-US" smtClean="0"/>
              <a:pPr/>
              <a:t>32</a:t>
            </a:fld>
            <a:endParaRPr lang="en-US" dirty="0"/>
          </a:p>
        </p:txBody>
      </p:sp>
      <p:sp>
        <p:nvSpPr>
          <p:cNvPr id="5"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873986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a:spLocks noGrp="1"/>
          </p:cNvSpPr>
          <p:nvPr>
            <p:ph type="title"/>
          </p:nvPr>
        </p:nvSpPr>
        <p:spPr>
          <a:xfrm>
            <a:off x="1357808" y="469032"/>
            <a:ext cx="8686800" cy="1447800"/>
          </a:xfrm>
        </p:spPr>
        <p:txBody>
          <a:bodyPr>
            <a:noAutofit/>
          </a:bodyPr>
          <a:lstStyle/>
          <a:p>
            <a:pPr eaLnBrk="1" hangingPunct="1"/>
            <a:r>
              <a:rPr lang="es-MX" sz="2800" dirty="0"/>
              <a:t>Marco </a:t>
            </a:r>
            <a:r>
              <a:rPr lang="es-MX" sz="2800" dirty="0" err="1"/>
              <a:t>Macrofiscal</a:t>
            </a:r>
            <a:r>
              <a:rPr lang="es-MX" sz="2800" dirty="0"/>
              <a:t>: </a:t>
            </a:r>
            <a:br>
              <a:rPr lang="es-MX" sz="2800" dirty="0"/>
            </a:br>
            <a:r>
              <a:rPr lang="es-MX" sz="2800" dirty="0"/>
              <a:t>Regla de Balance Estructural en Chile</a:t>
            </a:r>
            <a:br>
              <a:rPr lang="es-ES" sz="2800" dirty="0"/>
            </a:br>
            <a:endParaRPr lang="es-ES_tradnl" sz="2800" dirty="0">
              <a:solidFill>
                <a:srgbClr val="EF4144"/>
              </a:solidFill>
              <a:latin typeface="Verdana" pitchFamily="34" charset="0"/>
              <a:cs typeface="Verdana" pitchFamily="34" charset="0"/>
            </a:endParaRPr>
          </a:p>
        </p:txBody>
      </p:sp>
      <p:sp>
        <p:nvSpPr>
          <p:cNvPr id="3" name="2 Marcador de contenido"/>
          <p:cNvSpPr>
            <a:spLocks noGrp="1"/>
          </p:cNvSpPr>
          <p:nvPr>
            <p:ph idx="1"/>
          </p:nvPr>
        </p:nvSpPr>
        <p:spPr>
          <a:xfrm>
            <a:off x="603504" y="1447800"/>
            <a:ext cx="8083296" cy="4572000"/>
          </a:xfrm>
        </p:spPr>
        <p:txBody>
          <a:bodyPr>
            <a:normAutofit/>
          </a:bodyPr>
          <a:lstStyle/>
          <a:p>
            <a:r>
              <a:rPr lang="es-ES" sz="2400" dirty="0"/>
              <a:t>La regla fiscal entonces implica:</a:t>
            </a:r>
          </a:p>
          <a:p>
            <a:endParaRPr lang="es-ES" sz="2400" dirty="0"/>
          </a:p>
          <a:p>
            <a:pPr lvl="1" algn="just"/>
            <a:r>
              <a:rPr lang="es-ES" dirty="0"/>
              <a:t>Ahorro en tiempos de bonanza, es decir, cuando la actividad o el precio efectivo del cobre está por sobre la tendencia (el balance efectivo es mayor que el estructural).</a:t>
            </a:r>
          </a:p>
          <a:p>
            <a:pPr lvl="1" algn="just"/>
            <a:endParaRPr lang="es-ES" dirty="0"/>
          </a:p>
          <a:p>
            <a:pPr lvl="1" algn="just"/>
            <a:r>
              <a:rPr lang="es-ES" dirty="0"/>
              <a:t>Permite gastar más que los ingresos efectivos en tiempos de menor actividad económica o si el precio del cobre está por debajo de su tendencia de largo plazo (el balance efectivo es menor que el estructural, o es déficit).</a:t>
            </a:r>
          </a:p>
        </p:txBody>
      </p:sp>
      <p:sp>
        <p:nvSpPr>
          <p:cNvPr id="4" name="3 Marcador de número de diapositiva"/>
          <p:cNvSpPr>
            <a:spLocks noGrp="1"/>
          </p:cNvSpPr>
          <p:nvPr>
            <p:ph type="sldNum" sz="quarter" idx="12"/>
          </p:nvPr>
        </p:nvSpPr>
        <p:spPr/>
        <p:txBody>
          <a:bodyPr/>
          <a:lstStyle/>
          <a:p>
            <a:fld id="{21C40647-8D08-4959-A7DF-2D46E3B702B0}" type="slidenum">
              <a:rPr lang="en-US" smtClean="0"/>
              <a:pPr/>
              <a:t>33</a:t>
            </a:fld>
            <a:endParaRPr lang="en-US"/>
          </a:p>
        </p:txBody>
      </p:sp>
      <p:sp>
        <p:nvSpPr>
          <p:cNvPr id="5"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6039" y="476672"/>
            <a:ext cx="8164513" cy="1143000"/>
          </a:xfrm>
        </p:spPr>
        <p:txBody>
          <a:bodyPr>
            <a:normAutofit/>
          </a:bodyPr>
          <a:lstStyle/>
          <a:p>
            <a:r>
              <a:rPr lang="es-ES" sz="2500" dirty="0"/>
              <a:t>Institucionalidad Relacionada:</a:t>
            </a:r>
            <a:br>
              <a:rPr lang="es-ES" sz="2500" dirty="0"/>
            </a:br>
            <a:r>
              <a:rPr lang="es-ES" sz="2500" dirty="0"/>
              <a:t>Proceso en cada presupuesto</a:t>
            </a:r>
            <a:endParaRPr lang="es-CL" sz="2500" dirty="0"/>
          </a:p>
        </p:txBody>
      </p:sp>
      <p:sp>
        <p:nvSpPr>
          <p:cNvPr id="3" name="2 Marcador de contenido"/>
          <p:cNvSpPr>
            <a:spLocks noGrp="1"/>
          </p:cNvSpPr>
          <p:nvPr>
            <p:ph idx="1"/>
          </p:nvPr>
        </p:nvSpPr>
        <p:spPr>
          <a:xfrm>
            <a:off x="827584" y="1440160"/>
            <a:ext cx="8236521" cy="5661248"/>
          </a:xfrm>
        </p:spPr>
        <p:txBody>
          <a:bodyPr>
            <a:normAutofit fontScale="85000" lnSpcReduction="10000"/>
          </a:bodyPr>
          <a:lstStyle/>
          <a:p>
            <a:r>
              <a:rPr lang="es-CL" sz="1700" b="1" u="sng" dirty="0"/>
              <a:t>Escenario macro</a:t>
            </a:r>
            <a:r>
              <a:rPr lang="es-CL" sz="1700" dirty="0"/>
              <a:t>: Ministerio de Hacienda: construye escenario macroeconómico (PIB, demanda interna, tipo de cambio, precio del cobre, inflación, importaciones, etc.).</a:t>
            </a:r>
          </a:p>
          <a:p>
            <a:endParaRPr lang="es-CL" sz="1700" dirty="0"/>
          </a:p>
          <a:p>
            <a:r>
              <a:rPr lang="es-CL" sz="1700" b="1" u="sng" dirty="0"/>
              <a:t>Ingresos efectivos</a:t>
            </a:r>
            <a:r>
              <a:rPr lang="es-CL" sz="1700" dirty="0"/>
              <a:t>: Dipres: proyecta ingresos efectivos a partir de ejecución histórica, información de registros (</a:t>
            </a:r>
            <a:r>
              <a:rPr lang="es-CL" sz="1700" dirty="0" err="1"/>
              <a:t>SII,Tesorería</a:t>
            </a:r>
            <a:r>
              <a:rPr lang="es-CL" sz="1700" dirty="0"/>
              <a:t>, etc.) y de escenario macro.</a:t>
            </a:r>
          </a:p>
          <a:p>
            <a:pPr>
              <a:buNone/>
            </a:pPr>
            <a:endParaRPr lang="es-CL" sz="1700" dirty="0"/>
          </a:p>
          <a:p>
            <a:r>
              <a:rPr lang="es-CL" sz="1700" b="1" u="sng" dirty="0"/>
              <a:t>Ingresos estructurales</a:t>
            </a:r>
            <a:r>
              <a:rPr lang="es-CL" sz="1700" dirty="0"/>
              <a:t>: Se convoca a comités consultivos de precio de referencia del cobre y PIB tendencial (año a años se mantiene un gran número de expertos históricos). El CFA entre sus funciones puede ser observador de las sesiones y revisa los resultados de variables estructurales.  Se publican las actas respectivas.</a:t>
            </a:r>
          </a:p>
          <a:p>
            <a:endParaRPr lang="es-CL" sz="1700" dirty="0"/>
          </a:p>
          <a:p>
            <a:r>
              <a:rPr lang="es-CL" sz="1700" b="1" u="sng" dirty="0"/>
              <a:t>Gasto fiscal</a:t>
            </a:r>
            <a:r>
              <a:rPr lang="es-CL" sz="1700" dirty="0"/>
              <a:t>: Se presenta el proyecto de Ley de Presupuestos, que establece el máximo nivel de gasto compatible con la regla fiscal, esto es, de acuerdo a nivel de ingresos estructurales y meta de balance estructural definida por la autoridad fiscal.</a:t>
            </a:r>
          </a:p>
          <a:p>
            <a:endParaRPr lang="es-CL" sz="1700" b="1" u="sng" dirty="0"/>
          </a:p>
          <a:p>
            <a:r>
              <a:rPr lang="es-CL" sz="1700" b="1" u="sng" dirty="0"/>
              <a:t>Balance Estructural: </a:t>
            </a:r>
            <a:r>
              <a:rPr lang="es-CL" sz="1700" dirty="0"/>
              <a:t>La proyección se presenta al CFA.</a:t>
            </a:r>
          </a:p>
          <a:p>
            <a:endParaRPr lang="es-CL" sz="1700" b="1" u="sng" dirty="0"/>
          </a:p>
          <a:p>
            <a:r>
              <a:rPr lang="es-CL" sz="1700" b="1" u="sng" dirty="0"/>
              <a:t>Resultados: </a:t>
            </a:r>
            <a:r>
              <a:rPr lang="es-CL" sz="1700" dirty="0"/>
              <a:t>Desde 2013 durante el primer semestre de cada año se publica documento con metodología y resultados del año anterior, previamente presentados al CFA.</a:t>
            </a:r>
          </a:p>
        </p:txBody>
      </p:sp>
      <p:sp>
        <p:nvSpPr>
          <p:cNvPr id="4" name="3 Marcador de número de diapositiva"/>
          <p:cNvSpPr>
            <a:spLocks noGrp="1"/>
          </p:cNvSpPr>
          <p:nvPr>
            <p:ph type="sldNum" sz="quarter" idx="12"/>
          </p:nvPr>
        </p:nvSpPr>
        <p:spPr/>
        <p:txBody>
          <a:bodyPr/>
          <a:lstStyle/>
          <a:p>
            <a:fld id="{21C40647-8D08-4959-A7DF-2D46E3B702B0}" type="slidenum">
              <a:rPr lang="en-US" smtClean="0"/>
              <a:pPr/>
              <a:t>34</a:t>
            </a:fld>
            <a:endParaRPr lang="en-US"/>
          </a:p>
        </p:txBody>
      </p:sp>
      <p:sp>
        <p:nvSpPr>
          <p:cNvPr id="5" name="3 Marcador de número de diapositiva"/>
          <p:cNvSpPr txBox="1">
            <a:spLocks/>
          </p:cNvSpPr>
          <p:nvPr/>
        </p:nvSpPr>
        <p:spPr>
          <a:xfrm>
            <a:off x="154360" y="6284168"/>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3951821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8"/>
          <p:cNvSpPr>
            <a:spLocks noGrp="1"/>
          </p:cNvSpPr>
          <p:nvPr>
            <p:ph idx="1"/>
          </p:nvPr>
        </p:nvSpPr>
        <p:spPr>
          <a:xfrm>
            <a:off x="643259" y="1484784"/>
            <a:ext cx="8177213" cy="4464496"/>
          </a:xfrm>
        </p:spPr>
        <p:txBody>
          <a:bodyPr>
            <a:normAutofit lnSpcReduction="10000"/>
          </a:bodyPr>
          <a:lstStyle/>
          <a:p>
            <a:pPr algn="just"/>
            <a:r>
              <a:rPr lang="es-ES" sz="1800" dirty="0"/>
              <a:t>La fórmula del indicador de Balance Estructural (balance cíclicamente ajustado: BCA) en un período dado es el siguiente:</a:t>
            </a:r>
          </a:p>
          <a:p>
            <a:pPr algn="just"/>
            <a:endParaRPr lang="es-ES" sz="1600" dirty="0"/>
          </a:p>
          <a:p>
            <a:pPr algn="just"/>
            <a:endParaRPr lang="es-ES" sz="1600" dirty="0"/>
          </a:p>
          <a:p>
            <a:pPr algn="just"/>
            <a:endParaRPr lang="es-ES" sz="1600" dirty="0"/>
          </a:p>
          <a:p>
            <a:pPr algn="just"/>
            <a:r>
              <a:rPr lang="es-ES" sz="1800" dirty="0"/>
              <a:t>Donde </a:t>
            </a:r>
            <a:r>
              <a:rPr lang="es-ES" sz="1800" i="1" dirty="0"/>
              <a:t>BD </a:t>
            </a:r>
            <a:r>
              <a:rPr lang="es-ES" sz="1800" dirty="0"/>
              <a:t>corresponde al balance devengado o efectivo y </a:t>
            </a:r>
            <a:r>
              <a:rPr lang="es-ES" sz="1800" i="1" dirty="0"/>
              <a:t>AC </a:t>
            </a:r>
            <a:r>
              <a:rPr lang="es-ES" sz="1800" dirty="0"/>
              <a:t>corresponde a los ajustes cíclicos de los ingresos.</a:t>
            </a:r>
          </a:p>
          <a:p>
            <a:pPr algn="just"/>
            <a:endParaRPr lang="es-ES" sz="1600" dirty="0"/>
          </a:p>
          <a:p>
            <a:pPr algn="just"/>
            <a:r>
              <a:rPr lang="es-ES" sz="1800" dirty="0"/>
              <a:t>Son cuatro las categorías de ingresos que se ajustan por el ciclo:</a:t>
            </a:r>
          </a:p>
          <a:p>
            <a:pPr marL="1257300" lvl="2" indent="-457200" algn="just">
              <a:buFont typeface="+mj-lt"/>
              <a:buAutoNum type="arabicPeriod"/>
            </a:pPr>
            <a:r>
              <a:rPr lang="es-ES" dirty="0"/>
              <a:t>Ingresos tributarios no mineros (</a:t>
            </a:r>
            <a:r>
              <a:rPr lang="es-ES" i="1" dirty="0"/>
              <a:t>ITNM</a:t>
            </a:r>
            <a:r>
              <a:rPr lang="es-ES" dirty="0"/>
              <a:t>)</a:t>
            </a:r>
          </a:p>
          <a:p>
            <a:pPr marL="1257300" lvl="2" indent="-457200" algn="just">
              <a:buFont typeface="+mj-lt"/>
              <a:buAutoNum type="arabicPeriod"/>
            </a:pPr>
            <a:r>
              <a:rPr lang="es-ES" dirty="0"/>
              <a:t>Ingresos por cotizaciones de salud (</a:t>
            </a:r>
            <a:r>
              <a:rPr lang="es-ES" i="1" dirty="0"/>
              <a:t>ICS</a:t>
            </a:r>
            <a:r>
              <a:rPr lang="es-ES" dirty="0"/>
              <a:t>)</a:t>
            </a:r>
          </a:p>
          <a:p>
            <a:pPr marL="1257300" lvl="2" indent="-457200" algn="just">
              <a:buFont typeface="+mj-lt"/>
              <a:buAutoNum type="arabicPeriod"/>
            </a:pPr>
            <a:r>
              <a:rPr lang="es-ES" dirty="0"/>
              <a:t>Ingresos tributarios de la gran minería privada (</a:t>
            </a:r>
            <a:r>
              <a:rPr lang="es-ES" i="1" dirty="0"/>
              <a:t>ITM</a:t>
            </a:r>
            <a:r>
              <a:rPr lang="es-ES" dirty="0"/>
              <a:t>)</a:t>
            </a:r>
          </a:p>
          <a:p>
            <a:pPr marL="1257300" lvl="2" indent="-457200" algn="just">
              <a:buFont typeface="+mj-lt"/>
              <a:buAutoNum type="arabicPeriod"/>
            </a:pPr>
            <a:r>
              <a:rPr lang="es-ES" dirty="0"/>
              <a:t>Ingresos provenientes de Codelco por cobre y molibdeno (</a:t>
            </a:r>
            <a:r>
              <a:rPr lang="es-ES" i="1" dirty="0"/>
              <a:t>IC</a:t>
            </a:r>
            <a:r>
              <a:rPr lang="es-ES" dirty="0"/>
              <a:t>) </a:t>
            </a:r>
          </a:p>
          <a:p>
            <a:pPr algn="just"/>
            <a:endParaRPr lang="es-ES" sz="1600" dirty="0"/>
          </a:p>
        </p:txBody>
      </p:sp>
      <p:sp>
        <p:nvSpPr>
          <p:cNvPr id="11" name="3 Marcador de número de diapositiva"/>
          <p:cNvSpPr>
            <a:spLocks noGrp="1"/>
          </p:cNvSpPr>
          <p:nvPr>
            <p:ph type="sldNum" sz="quarter" idx="12"/>
          </p:nvPr>
        </p:nvSpPr>
        <p:spPr/>
        <p:txBody>
          <a:bodyPr/>
          <a:lstStyle/>
          <a:p>
            <a:fld id="{21C40647-8D08-4959-A7DF-2D46E3B702B0}" type="slidenum">
              <a:rPr lang="en-US" smtClean="0"/>
              <a:pPr/>
              <a:t>35</a:t>
            </a:fld>
            <a:endParaRPr lang="en-US" dirty="0"/>
          </a:p>
        </p:txBody>
      </p:sp>
      <p:graphicFrame>
        <p:nvGraphicFramePr>
          <p:cNvPr id="1027" name="Object 3"/>
          <p:cNvGraphicFramePr>
            <a:graphicFrameLocks noChangeAspect="1"/>
          </p:cNvGraphicFramePr>
          <p:nvPr>
            <p:extLst>
              <p:ext uri="{D42A27DB-BD31-4B8C-83A1-F6EECF244321}">
                <p14:modId xmlns:p14="http://schemas.microsoft.com/office/powerpoint/2010/main" val="2460082684"/>
              </p:ext>
            </p:extLst>
          </p:nvPr>
        </p:nvGraphicFramePr>
        <p:xfrm>
          <a:off x="3779912" y="2378596"/>
          <a:ext cx="2762093" cy="546348"/>
        </p:xfrm>
        <a:graphic>
          <a:graphicData uri="http://schemas.openxmlformats.org/presentationml/2006/ole">
            <mc:AlternateContent xmlns:mc="http://schemas.openxmlformats.org/markup-compatibility/2006">
              <mc:Choice xmlns:v="urn:schemas-microsoft-com:vml" Requires="v">
                <p:oleObj spid="_x0000_s3212" name="Ecuación" r:id="rId3" imgW="1155600" imgH="228600" progId="Equation.3">
                  <p:embed/>
                </p:oleObj>
              </mc:Choice>
              <mc:Fallback>
                <p:oleObj name="Ecuación" r:id="rId3" imgW="11556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378596"/>
                        <a:ext cx="2762093" cy="54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3"/>
          <p:cNvGraphicFramePr>
            <a:graphicFrameLocks noChangeAspect="1"/>
          </p:cNvGraphicFramePr>
          <p:nvPr>
            <p:extLst>
              <p:ext uri="{D42A27DB-BD31-4B8C-83A1-F6EECF244321}">
                <p14:modId xmlns:p14="http://schemas.microsoft.com/office/powerpoint/2010/main" val="2695964182"/>
              </p:ext>
            </p:extLst>
          </p:nvPr>
        </p:nvGraphicFramePr>
        <p:xfrm>
          <a:off x="1801911" y="6062935"/>
          <a:ext cx="5494337" cy="606425"/>
        </p:xfrm>
        <a:graphic>
          <a:graphicData uri="http://schemas.openxmlformats.org/presentationml/2006/ole">
            <mc:AlternateContent xmlns:mc="http://schemas.openxmlformats.org/markup-compatibility/2006">
              <mc:Choice xmlns:v="urn:schemas-microsoft-com:vml" Requires="v">
                <p:oleObj spid="_x0000_s3213" name="Ecuación" r:id="rId5" imgW="2298600" imgH="253800" progId="Equation.3">
                  <p:embed/>
                </p:oleObj>
              </mc:Choice>
              <mc:Fallback>
                <p:oleObj name="Ecuación" r:id="rId5" imgW="2298600" imgH="253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911" y="6062935"/>
                        <a:ext cx="54943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itle 7"/>
          <p:cNvSpPr txBox="1">
            <a:spLocks/>
          </p:cNvSpPr>
          <p:nvPr/>
        </p:nvSpPr>
        <p:spPr>
          <a:xfrm>
            <a:off x="1357808" y="288032"/>
            <a:ext cx="8686800" cy="1124744"/>
          </a:xfrm>
          <a:prstGeom prst="rect">
            <a:avLst/>
          </a:prstGeom>
        </p:spPr>
        <p:txBody>
          <a:bodyPr bIns="91440" anchor="b" anchorCtr="0">
            <a:noAutofit/>
          </a:bodyPr>
          <a:lstStyle/>
          <a:p>
            <a:pPr marR="0" lvl="0" algn="l" defTabSz="914400" rtl="0" eaLnBrk="1" fontAlgn="auto" latinLnBrk="0" hangingPunct="1">
              <a:lnSpc>
                <a:spcPct val="100000"/>
              </a:lnSpc>
              <a:spcBef>
                <a:spcPct val="0"/>
              </a:spcBef>
              <a:spcAft>
                <a:spcPts val="0"/>
              </a:spcAft>
              <a:buClrTx/>
              <a:buSzTx/>
              <a:tabLst/>
              <a:defRPr/>
            </a:pPr>
            <a:r>
              <a:rPr kumimoji="0" lang="es-MX" sz="2000" b="0" i="0" u="none" strike="noStrike" kern="1200" cap="none" spc="0" normalizeH="0" baseline="0" noProof="0" dirty="0">
                <a:ln>
                  <a:noFill/>
                </a:ln>
                <a:solidFill>
                  <a:schemeClr val="tx2"/>
                </a:solidFill>
                <a:effectLst/>
                <a:uLnTx/>
                <a:uFillTx/>
                <a:latin typeface="+mj-lt"/>
                <a:ea typeface="+mj-ea"/>
                <a:cs typeface="+mj-cs"/>
              </a:rPr>
              <a:t>Marco </a:t>
            </a:r>
            <a:r>
              <a:rPr kumimoji="0" lang="es-MX" sz="2000" b="0" i="0" u="none" strike="noStrike" kern="1200" cap="none" spc="0" normalizeH="0" baseline="0" noProof="0" dirty="0" err="1">
                <a:ln>
                  <a:noFill/>
                </a:ln>
                <a:solidFill>
                  <a:schemeClr val="tx2"/>
                </a:solidFill>
                <a:effectLst/>
                <a:uLnTx/>
                <a:uFillTx/>
                <a:latin typeface="+mj-lt"/>
                <a:ea typeface="+mj-ea"/>
                <a:cs typeface="+mj-cs"/>
              </a:rPr>
              <a:t>Macrofiscal</a:t>
            </a:r>
            <a:r>
              <a:rPr kumimoji="0" lang="es-MX" sz="2000" b="0" i="0" u="none" strike="noStrike" kern="1200" cap="none" spc="0" normalizeH="0" baseline="0" noProof="0" dirty="0">
                <a:ln>
                  <a:noFill/>
                </a:ln>
                <a:solidFill>
                  <a:schemeClr val="tx2"/>
                </a:solidFill>
                <a:effectLst/>
                <a:uLnTx/>
                <a:uFillTx/>
                <a:latin typeface="+mj-lt"/>
                <a:ea typeface="+mj-ea"/>
                <a:cs typeface="+mj-cs"/>
              </a:rPr>
              <a:t>: </a:t>
            </a:r>
          </a:p>
          <a:p>
            <a:pPr marR="0" lvl="0" algn="l" defTabSz="914400" rtl="0" eaLnBrk="1" fontAlgn="auto" latinLnBrk="0" hangingPunct="1">
              <a:lnSpc>
                <a:spcPct val="100000"/>
              </a:lnSpc>
              <a:spcBef>
                <a:spcPct val="0"/>
              </a:spcBef>
              <a:spcAft>
                <a:spcPts val="0"/>
              </a:spcAft>
              <a:buClrTx/>
              <a:buSzTx/>
              <a:tabLst/>
              <a:defRPr/>
            </a:pPr>
            <a:r>
              <a:rPr kumimoji="0" lang="es-MX" sz="2000" b="0" i="0" u="none" strike="noStrike" kern="1200" cap="none" spc="0" normalizeH="0" baseline="0" noProof="0" dirty="0">
                <a:ln>
                  <a:noFill/>
                </a:ln>
                <a:solidFill>
                  <a:schemeClr val="tx2"/>
                </a:solidFill>
                <a:effectLst/>
                <a:uLnTx/>
                <a:uFillTx/>
                <a:latin typeface="+mj-lt"/>
                <a:ea typeface="+mj-ea"/>
                <a:cs typeface="+mj-cs"/>
              </a:rPr>
              <a:t>Regla de Balance Estructural en Chile. </a:t>
            </a:r>
          </a:p>
          <a:p>
            <a:pPr marR="0" lvl="0" algn="l" defTabSz="914400" rtl="0" eaLnBrk="1" fontAlgn="auto" latinLnBrk="0" hangingPunct="1">
              <a:lnSpc>
                <a:spcPct val="100000"/>
              </a:lnSpc>
              <a:spcBef>
                <a:spcPct val="0"/>
              </a:spcBef>
              <a:spcAft>
                <a:spcPts val="0"/>
              </a:spcAft>
              <a:buClrTx/>
              <a:buSzTx/>
              <a:tabLst/>
              <a:defRPr/>
            </a:pPr>
            <a:r>
              <a:rPr lang="es-ES_tradnl" sz="2000" dirty="0">
                <a:solidFill>
                  <a:schemeClr val="tx2"/>
                </a:solidFill>
                <a:latin typeface="+mj-lt"/>
                <a:ea typeface="+mj-ea"/>
                <a:cs typeface="+mj-cs"/>
              </a:rPr>
              <a:t>El cálculo del indicador del Balance Estructural</a:t>
            </a:r>
            <a:endParaRPr kumimoji="0" lang="es-ES_tradnl" sz="2000" b="0" i="0" u="none" strike="noStrike" kern="1200" cap="none" spc="0" normalizeH="0" baseline="0" noProof="0" dirty="0">
              <a:ln>
                <a:noFill/>
              </a:ln>
              <a:solidFill>
                <a:srgbClr val="EF4144"/>
              </a:solidFill>
              <a:effectLst/>
              <a:uLnTx/>
              <a:uFillTx/>
              <a:latin typeface="Verdana" pitchFamily="34" charset="0"/>
              <a:ea typeface="+mj-ea"/>
              <a:cs typeface="Verdana" pitchFamily="34" charset="0"/>
            </a:endParaRPr>
          </a:p>
        </p:txBody>
      </p:sp>
      <p:sp>
        <p:nvSpPr>
          <p:cNvPr id="7"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a:spLocks noGrp="1"/>
          </p:cNvSpPr>
          <p:nvPr>
            <p:ph type="title"/>
          </p:nvPr>
        </p:nvSpPr>
        <p:spPr>
          <a:xfrm>
            <a:off x="1357808" y="469032"/>
            <a:ext cx="8686800" cy="1447800"/>
          </a:xfrm>
        </p:spPr>
        <p:txBody>
          <a:bodyPr>
            <a:noAutofit/>
          </a:bodyPr>
          <a:lstStyle/>
          <a:p>
            <a:pPr eaLnBrk="1" hangingPunct="1"/>
            <a:r>
              <a:rPr lang="es-MX" sz="2800" dirty="0"/>
              <a:t>Marco </a:t>
            </a:r>
            <a:r>
              <a:rPr lang="es-MX" sz="2800" dirty="0" err="1"/>
              <a:t>Macrofiscal</a:t>
            </a:r>
            <a:r>
              <a:rPr lang="es-MX" sz="2800" dirty="0"/>
              <a:t>: </a:t>
            </a:r>
            <a:br>
              <a:rPr lang="es-MX" sz="2800" dirty="0"/>
            </a:br>
            <a:r>
              <a:rPr lang="es-MX" sz="2800" dirty="0"/>
              <a:t>Regla de Balance Estructural en Chile</a:t>
            </a:r>
            <a:br>
              <a:rPr lang="es-ES" sz="2800" dirty="0"/>
            </a:br>
            <a:endParaRPr lang="es-ES_tradnl" sz="2800" dirty="0">
              <a:solidFill>
                <a:srgbClr val="EF4144"/>
              </a:solidFill>
              <a:latin typeface="Verdana" pitchFamily="34" charset="0"/>
              <a:cs typeface="Verdana" pitchFamily="34" charset="0"/>
            </a:endParaRPr>
          </a:p>
        </p:txBody>
      </p:sp>
      <p:sp>
        <p:nvSpPr>
          <p:cNvPr id="3" name="2 Marcador de contenido"/>
          <p:cNvSpPr>
            <a:spLocks noGrp="1"/>
          </p:cNvSpPr>
          <p:nvPr>
            <p:ph idx="1"/>
          </p:nvPr>
        </p:nvSpPr>
        <p:spPr>
          <a:xfrm>
            <a:off x="639913" y="1665312"/>
            <a:ext cx="8083296" cy="4572000"/>
          </a:xfrm>
        </p:spPr>
        <p:txBody>
          <a:bodyPr>
            <a:normAutofit/>
          </a:bodyPr>
          <a:lstStyle/>
          <a:p>
            <a:r>
              <a:rPr lang="es-ES" sz="2400" dirty="0"/>
              <a:t>Institucionalidad de nuestra regla:</a:t>
            </a:r>
          </a:p>
          <a:p>
            <a:r>
              <a:rPr lang="es-ES" sz="2400" dirty="0"/>
              <a:t>Fue primero autoimpuesta, por acuerdo.</a:t>
            </a:r>
          </a:p>
          <a:p>
            <a:r>
              <a:rPr lang="es-ES" sz="2400" dirty="0"/>
              <a:t>Luego vino una ley que la normó.</a:t>
            </a:r>
          </a:p>
          <a:p>
            <a:r>
              <a:rPr lang="es-ES" sz="2400" dirty="0"/>
              <a:t>En esencia la regla es mantener una política fiscal (de gasto) anticíclica. </a:t>
            </a:r>
          </a:p>
          <a:p>
            <a:r>
              <a:rPr lang="es-ES" sz="2400" dirty="0"/>
              <a:t>Funciona desde 2001 hasta ahora, con diversos cambios (institucionales y </a:t>
            </a:r>
            <a:r>
              <a:rPr lang="es-ES" sz="2400" dirty="0" err="1"/>
              <a:t>métodológicos</a:t>
            </a:r>
            <a:r>
              <a:rPr lang="es-ES" sz="2400" dirty="0"/>
              <a:t>)</a:t>
            </a:r>
          </a:p>
          <a:p>
            <a:r>
              <a:rPr lang="es-ES" sz="2400" dirty="0"/>
              <a:t>Sus implicancias son de diversa índole: reputacional, financiera, clima político, estabilidad….</a:t>
            </a:r>
          </a:p>
          <a:p>
            <a:endParaRPr lang="es-ES" sz="2400" dirty="0"/>
          </a:p>
        </p:txBody>
      </p:sp>
      <p:sp>
        <p:nvSpPr>
          <p:cNvPr id="4" name="3 Marcador de número de diapositiva"/>
          <p:cNvSpPr>
            <a:spLocks noGrp="1"/>
          </p:cNvSpPr>
          <p:nvPr>
            <p:ph type="sldNum" sz="quarter" idx="12"/>
          </p:nvPr>
        </p:nvSpPr>
        <p:spPr/>
        <p:txBody>
          <a:bodyPr/>
          <a:lstStyle/>
          <a:p>
            <a:fld id="{21C40647-8D08-4959-A7DF-2D46E3B702B0}" type="slidenum">
              <a:rPr lang="en-US" smtClean="0"/>
              <a:pPr/>
              <a:t>36</a:t>
            </a:fld>
            <a:endParaRPr lang="en-US"/>
          </a:p>
        </p:txBody>
      </p:sp>
      <p:sp>
        <p:nvSpPr>
          <p:cNvPr id="5"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1997622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701824"/>
            <a:ext cx="8164513" cy="422920"/>
          </a:xfrm>
        </p:spPr>
        <p:txBody>
          <a:bodyPr>
            <a:noAutofit/>
          </a:bodyPr>
          <a:lstStyle/>
          <a:p>
            <a:r>
              <a:rPr lang="es-ES" sz="2800" dirty="0">
                <a:solidFill>
                  <a:schemeClr val="tx2"/>
                </a:solidFill>
              </a:rPr>
              <a:t>Links de referencia (complementarios y optativos)</a:t>
            </a:r>
          </a:p>
        </p:txBody>
      </p:sp>
      <p:sp>
        <p:nvSpPr>
          <p:cNvPr id="7" name="4 Marcador de contenido"/>
          <p:cNvSpPr>
            <a:spLocks noGrp="1"/>
          </p:cNvSpPr>
          <p:nvPr>
            <p:ph idx="1"/>
          </p:nvPr>
        </p:nvSpPr>
        <p:spPr>
          <a:xfrm>
            <a:off x="1096206" y="1700808"/>
            <a:ext cx="7364226" cy="4993704"/>
          </a:xfrm>
        </p:spPr>
        <p:txBody>
          <a:bodyPr>
            <a:normAutofit fontScale="70000" lnSpcReduction="20000"/>
          </a:bodyPr>
          <a:lstStyle/>
          <a:p>
            <a:pPr lvl="0"/>
            <a:r>
              <a:rPr lang="es-CL" sz="1600" b="1" dirty="0"/>
              <a:t>Política de Balance Estructural en Chile:</a:t>
            </a:r>
          </a:p>
          <a:p>
            <a:pPr lvl="0">
              <a:buNone/>
            </a:pPr>
            <a:r>
              <a:rPr lang="es-CL" sz="1600" dirty="0">
                <a:hlinkClick r:id="rId2"/>
              </a:rPr>
              <a:t>http://www.dipres.gob.cl/594/w3-propertyvalue-16156.html</a:t>
            </a:r>
            <a:endParaRPr lang="es-CL" sz="1600" dirty="0"/>
          </a:p>
          <a:p>
            <a:pPr lvl="0">
              <a:buNone/>
            </a:pPr>
            <a:r>
              <a:rPr lang="es-CL" sz="1600" dirty="0">
                <a:hlinkClick r:id="rId2"/>
              </a:rPr>
              <a:t>http://www.dipres.gob.cl/572/articles-81713_doc_pdf.pdf</a:t>
            </a:r>
          </a:p>
          <a:p>
            <a:pPr lvl="0">
              <a:buNone/>
            </a:pPr>
            <a:r>
              <a:rPr lang="es-CL" sz="1600" dirty="0">
                <a:hlinkClick r:id="rId2"/>
              </a:rPr>
              <a:t>http://www.dipres.gob.cl/594/articles-147512_doc_pdf.pdf</a:t>
            </a:r>
          </a:p>
          <a:p>
            <a:pPr lvl="0">
              <a:buNone/>
            </a:pPr>
            <a:endParaRPr lang="es-CL" sz="1600" dirty="0"/>
          </a:p>
          <a:p>
            <a:r>
              <a:rPr lang="es-CL" sz="1600" b="1" dirty="0"/>
              <a:t>Comité Corbo: </a:t>
            </a:r>
            <a:r>
              <a:rPr lang="es-CL" sz="1600" dirty="0"/>
              <a:t>“Comité Asesor para el Diseño de una Política Fiscal de Balance Estructural de Segunda  Generación para Chile: Propuestas para perfeccionar la regla fiscal”. </a:t>
            </a:r>
          </a:p>
          <a:p>
            <a:pPr>
              <a:buNone/>
            </a:pPr>
            <a:r>
              <a:rPr lang="es-CL" sz="1600" dirty="0"/>
              <a:t>	</a:t>
            </a:r>
            <a:r>
              <a:rPr lang="es-CL" sz="1600" dirty="0">
                <a:hlinkClick r:id="rId3"/>
              </a:rPr>
              <a:t>http://www.dipres.gob.cl/572/articles-76544_doc_pdf.pdf</a:t>
            </a:r>
          </a:p>
          <a:p>
            <a:pPr lvl="0">
              <a:buNone/>
            </a:pPr>
            <a:endParaRPr lang="es-CL" sz="1000" dirty="0"/>
          </a:p>
          <a:p>
            <a:pPr lvl="0"/>
            <a:r>
              <a:rPr lang="es-CL" sz="1600" b="1" dirty="0"/>
              <a:t>Informe de Finanzas Públicas del Proyecto de Ley de Presupuestos del Sector Público:</a:t>
            </a:r>
          </a:p>
          <a:p>
            <a:pPr lvl="0">
              <a:buNone/>
            </a:pPr>
            <a:r>
              <a:rPr lang="es-CL" sz="1600" b="1" dirty="0"/>
              <a:t>	</a:t>
            </a:r>
            <a:r>
              <a:rPr lang="es-CL" sz="1600" dirty="0">
                <a:hlinkClick r:id="rId3"/>
              </a:rPr>
              <a:t>http://www.dipres.gob.cl/594/w3-propertyvalue-15889.html</a:t>
            </a:r>
            <a:endParaRPr lang="es-CL" sz="1600" dirty="0"/>
          </a:p>
          <a:p>
            <a:pPr>
              <a:buNone/>
            </a:pPr>
            <a:endParaRPr lang="es-CL" sz="1000" dirty="0"/>
          </a:p>
          <a:p>
            <a:r>
              <a:rPr lang="es-CL" sz="1600" b="1" dirty="0"/>
              <a:t>Ejemplos de Decretos de Política Fiscal:</a:t>
            </a:r>
          </a:p>
          <a:p>
            <a:pPr lvl="1"/>
            <a:r>
              <a:rPr lang="es-CL" sz="1600" b="1" dirty="0">
                <a:cs typeface="ヒラギノ角ゴ Pro W3" charset="-128"/>
              </a:rPr>
              <a:t>2014: </a:t>
            </a:r>
            <a:r>
              <a:rPr lang="es-CL" sz="1600" u="sng" dirty="0">
                <a:hlinkClick r:id="rId4"/>
              </a:rPr>
              <a:t>http://www.leychile.cl/Navegar?idNorma=1063905</a:t>
            </a:r>
            <a:endParaRPr lang="es-CL" sz="1600" dirty="0">
              <a:cs typeface="ヒラギノ角ゴ Pro W3" charset="-128"/>
            </a:endParaRPr>
          </a:p>
          <a:p>
            <a:pPr lvl="1"/>
            <a:r>
              <a:rPr lang="es-CL" sz="1600" b="1" dirty="0">
                <a:cs typeface="ヒラギノ角ゴ Pro W3" charset="-128"/>
              </a:rPr>
              <a:t>2015: </a:t>
            </a:r>
            <a:r>
              <a:rPr lang="es-CL" sz="1600" u="sng" dirty="0">
                <a:hlinkClick r:id="rId5"/>
              </a:rPr>
              <a:t>http://www.leychile.cl/Navegar?idNorma=1082432</a:t>
            </a:r>
            <a:endParaRPr lang="es-CL" sz="1600" u="sng" dirty="0"/>
          </a:p>
          <a:p>
            <a:pPr lvl="1"/>
            <a:endParaRPr lang="es-CL" sz="1000" b="1" dirty="0">
              <a:cs typeface="ヒラギノ角ゴ Pro W3" charset="-128"/>
            </a:endParaRPr>
          </a:p>
          <a:p>
            <a:r>
              <a:rPr lang="es-CL" sz="1600" b="1" dirty="0"/>
              <a:t>Ejemplos de Actas Comités Consultivos:</a:t>
            </a:r>
          </a:p>
          <a:p>
            <a:pPr lvl="1"/>
            <a:r>
              <a:rPr lang="es-CL" sz="1600" b="1" dirty="0">
                <a:cs typeface="ヒラギノ角ゴ Pro W3" charset="-128"/>
              </a:rPr>
              <a:t>PIB Tendencial 2016:  </a:t>
            </a:r>
            <a:r>
              <a:rPr lang="es-CL" u="sng" dirty="0">
                <a:hlinkClick r:id="rId6"/>
              </a:rPr>
              <a:t>http://www.dipres.gob.cl/594/articles-148870_doc_pdf.pdf</a:t>
            </a:r>
            <a:endParaRPr lang="es-CL" b="1" dirty="0">
              <a:cs typeface="ヒラギノ角ゴ Pro W3" charset="-128"/>
            </a:endParaRPr>
          </a:p>
          <a:p>
            <a:pPr lvl="1"/>
            <a:r>
              <a:rPr lang="es-CL" sz="1600" b="1" dirty="0">
                <a:cs typeface="ヒラギノ角ゴ Pro W3" charset="-128"/>
              </a:rPr>
              <a:t>Precio de Referencia del Cobre 2016:</a:t>
            </a:r>
            <a:r>
              <a:rPr lang="es-CL" sz="1600" dirty="0"/>
              <a:t>  </a:t>
            </a:r>
            <a:r>
              <a:rPr lang="es-CL" u="sng" dirty="0">
                <a:hlinkClick r:id="rId7"/>
              </a:rPr>
              <a:t>http://www.dipres.gob.cl/594/articles-148871_doc_pdf.pdf</a:t>
            </a:r>
            <a:endParaRPr lang="es-CL" u="sng" dirty="0"/>
          </a:p>
          <a:p>
            <a:pPr lvl="2">
              <a:buNone/>
            </a:pPr>
            <a:endParaRPr lang="es-CL" sz="1000" u="sng" dirty="0"/>
          </a:p>
        </p:txBody>
      </p:sp>
      <p:sp>
        <p:nvSpPr>
          <p:cNvPr id="6" name="3 Marcador de número de diapositiva"/>
          <p:cNvSpPr>
            <a:spLocks noGrp="1"/>
          </p:cNvSpPr>
          <p:nvPr>
            <p:ph type="sldNum" sz="quarter" idx="12"/>
          </p:nvPr>
        </p:nvSpPr>
        <p:spPr/>
        <p:txBody>
          <a:bodyPr/>
          <a:lstStyle/>
          <a:p>
            <a:fld id="{21C40647-8D08-4959-A7DF-2D46E3B702B0}" type="slidenum">
              <a:rPr lang="en-US" smtClean="0"/>
              <a:pPr/>
              <a:t>37</a:t>
            </a:fld>
            <a:endParaRPr lang="en-US"/>
          </a:p>
        </p:txBody>
      </p:sp>
      <p:sp>
        <p:nvSpPr>
          <p:cNvPr id="5"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8"/>
          <p:cNvSpPr>
            <a:spLocks noChangeArrowheads="1"/>
          </p:cNvSpPr>
          <p:nvPr/>
        </p:nvSpPr>
        <p:spPr bwMode="auto">
          <a:xfrm rot="-5400000">
            <a:off x="8068073" y="2722300"/>
            <a:ext cx="373856" cy="17991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51" name="Rectangle 42"/>
          <p:cNvSpPr>
            <a:spLocks noChangeArrowheads="1"/>
          </p:cNvSpPr>
          <p:nvPr/>
        </p:nvSpPr>
        <p:spPr bwMode="auto">
          <a:xfrm>
            <a:off x="7355419" y="3711178"/>
            <a:ext cx="1824567" cy="15001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52" name="Rectangle 41"/>
          <p:cNvSpPr>
            <a:spLocks noChangeArrowheads="1"/>
          </p:cNvSpPr>
          <p:nvPr/>
        </p:nvSpPr>
        <p:spPr bwMode="auto">
          <a:xfrm rot="-5400000">
            <a:off x="8149500" y="3569826"/>
            <a:ext cx="270272" cy="18245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53" name="Rectangle 37"/>
          <p:cNvSpPr>
            <a:spLocks noChangeArrowheads="1"/>
          </p:cNvSpPr>
          <p:nvPr/>
        </p:nvSpPr>
        <p:spPr bwMode="auto">
          <a:xfrm rot="-5400000">
            <a:off x="8182571" y="1189767"/>
            <a:ext cx="170260" cy="18245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54" name="Rectangle 15"/>
          <p:cNvSpPr>
            <a:spLocks noChangeArrowheads="1"/>
          </p:cNvSpPr>
          <p:nvPr/>
        </p:nvSpPr>
        <p:spPr bwMode="auto">
          <a:xfrm rot="-5400000">
            <a:off x="8132565" y="-777146"/>
            <a:ext cx="270272" cy="18245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55" name="Rectangle 2"/>
          <p:cNvSpPr>
            <a:spLocks noGrp="1" noChangeArrowheads="1"/>
          </p:cNvSpPr>
          <p:nvPr>
            <p:ph type="ctrTitle"/>
          </p:nvPr>
        </p:nvSpPr>
        <p:spPr>
          <a:xfrm>
            <a:off x="1333502" y="1655737"/>
            <a:ext cx="5830786" cy="2997399"/>
          </a:xfrm>
        </p:spPr>
        <p:txBody>
          <a:bodyPr>
            <a:normAutofit fontScale="90000"/>
          </a:bodyPr>
          <a:lstStyle/>
          <a:p>
            <a:pPr eaLnBrk="1" hangingPunct="1"/>
            <a:r>
              <a:rPr lang="es-ES" altLang="es-CL" sz="2800" dirty="0">
                <a:solidFill>
                  <a:schemeClr val="tx1"/>
                </a:solidFill>
                <a:latin typeface="Century Gothic" pitchFamily="34" charset="0"/>
              </a:rPr>
              <a:t>Diploma de </a:t>
            </a:r>
            <a:r>
              <a:rPr lang="es-ES" altLang="es-CL" sz="2800" dirty="0" err="1">
                <a:solidFill>
                  <a:schemeClr val="tx1"/>
                </a:solidFill>
                <a:latin typeface="Century Gothic" pitchFamily="34" charset="0"/>
              </a:rPr>
              <a:t>Postítulo</a:t>
            </a:r>
            <a:br>
              <a:rPr lang="es-ES" altLang="es-CL" sz="2800" b="1" dirty="0">
                <a:solidFill>
                  <a:schemeClr val="tx1"/>
                </a:solidFill>
                <a:latin typeface="Century Gothic" pitchFamily="34" charset="0"/>
              </a:rPr>
            </a:br>
            <a:r>
              <a:rPr lang="es-ES" altLang="es-CL" sz="2800" b="1" dirty="0">
                <a:solidFill>
                  <a:schemeClr val="tx1"/>
                </a:solidFill>
                <a:cs typeface="Arial" charset="0"/>
              </a:rPr>
              <a:t>Gestión Financiera de Instituciones Públicas</a:t>
            </a:r>
            <a:br>
              <a:rPr lang="es-ES" altLang="es-CL" sz="2800" b="1" dirty="0">
                <a:solidFill>
                  <a:schemeClr val="tx1"/>
                </a:solidFill>
                <a:cs typeface="Arial" charset="0"/>
              </a:rPr>
            </a:br>
            <a:br>
              <a:rPr lang="es-ES" altLang="es-CL" sz="2800" b="1" dirty="0">
                <a:solidFill>
                  <a:schemeClr val="tx1"/>
                </a:solidFill>
                <a:cs typeface="Arial" charset="0"/>
              </a:rPr>
            </a:br>
            <a:r>
              <a:rPr lang="es-ES" altLang="es-CL" sz="2800" dirty="0">
                <a:solidFill>
                  <a:schemeClr val="tx1"/>
                </a:solidFill>
                <a:cs typeface="Arial" charset="0"/>
              </a:rPr>
              <a:t>Módulo: </a:t>
            </a:r>
            <a:br>
              <a:rPr lang="es-ES" altLang="es-CL" sz="2800" b="1" dirty="0">
                <a:solidFill>
                  <a:schemeClr val="tx1"/>
                </a:solidFill>
                <a:cs typeface="Arial" charset="0"/>
              </a:rPr>
            </a:br>
            <a:r>
              <a:rPr lang="es-ES" altLang="es-CL" sz="2800" b="1" dirty="0">
                <a:solidFill>
                  <a:schemeClr val="tx1"/>
                </a:solidFill>
                <a:cs typeface="Arial" charset="0"/>
              </a:rPr>
              <a:t>Los Presupuestos y las Reglas Fiscales</a:t>
            </a:r>
          </a:p>
        </p:txBody>
      </p:sp>
      <p:pic>
        <p:nvPicPr>
          <p:cNvPr id="20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419" y="2185988"/>
            <a:ext cx="1799167" cy="14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2353" y="4455320"/>
            <a:ext cx="1824567" cy="7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8" name="Object 10"/>
          <p:cNvGraphicFramePr>
            <a:graphicFrameLocks noChangeAspect="1"/>
          </p:cNvGraphicFramePr>
          <p:nvPr/>
        </p:nvGraphicFramePr>
        <p:xfrm>
          <a:off x="7355419" y="134542"/>
          <a:ext cx="1824567" cy="847725"/>
        </p:xfrm>
        <a:graphic>
          <a:graphicData uri="http://schemas.openxmlformats.org/presentationml/2006/ole">
            <mc:AlternateContent xmlns:mc="http://schemas.openxmlformats.org/markup-compatibility/2006">
              <mc:Choice xmlns:v="urn:schemas-microsoft-com:vml" Requires="v">
                <p:oleObj spid="_x0000_s16387" name="Imagen de mapa de bits" r:id="rId5" imgW="971686" imgH="971686" progId="Paint.Picture">
                  <p:embed/>
                </p:oleObj>
              </mc:Choice>
              <mc:Fallback>
                <p:oleObj name="Imagen de mapa de bits" r:id="rId5" imgW="971686" imgH="971686" progId="Paint.Picture">
                  <p:embed/>
                  <p:pic>
                    <p:nvPicPr>
                      <p:cNvPr id="2058"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5419" y="134542"/>
                        <a:ext cx="182456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9" name="Rectangle 37"/>
          <p:cNvSpPr>
            <a:spLocks noChangeArrowheads="1"/>
          </p:cNvSpPr>
          <p:nvPr/>
        </p:nvSpPr>
        <p:spPr bwMode="auto">
          <a:xfrm rot="-5400000">
            <a:off x="8182573" y="171782"/>
            <a:ext cx="170259" cy="18245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60" name="Rectangle 43"/>
          <p:cNvSpPr>
            <a:spLocks noChangeArrowheads="1"/>
          </p:cNvSpPr>
          <p:nvPr/>
        </p:nvSpPr>
        <p:spPr bwMode="auto">
          <a:xfrm>
            <a:off x="1333502" y="3161111"/>
            <a:ext cx="4322233"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p>
            <a:pPr algn="r" defTabSz="914400"/>
            <a:endParaRPr lang="es-CL" altLang="es-CL" sz="2000">
              <a:solidFill>
                <a:srgbClr val="000000"/>
              </a:solidFill>
              <a:latin typeface="Century Gothic" pitchFamily="34" charset="0"/>
              <a:ea typeface="+mn-ea"/>
            </a:endParaRPr>
          </a:p>
        </p:txBody>
      </p:sp>
      <p:graphicFrame>
        <p:nvGraphicFramePr>
          <p:cNvPr id="2117" name="Group 69"/>
          <p:cNvGraphicFramePr>
            <a:graphicFrameLocks noGrp="1"/>
          </p:cNvGraphicFramePr>
          <p:nvPr/>
        </p:nvGraphicFramePr>
        <p:xfrm>
          <a:off x="2" y="5750720"/>
          <a:ext cx="7372351" cy="325041"/>
        </p:xfrm>
        <a:graphic>
          <a:graphicData uri="http://schemas.openxmlformats.org/drawingml/2006/table">
            <a:tbl>
              <a:tblPr/>
              <a:tblGrid>
                <a:gridCol w="2569356">
                  <a:extLst>
                    <a:ext uri="{9D8B030D-6E8A-4147-A177-3AD203B41FA5}">
                      <a16:colId xmlns:a16="http://schemas.microsoft.com/office/drawing/2014/main" val="20000"/>
                    </a:ext>
                  </a:extLst>
                </a:gridCol>
                <a:gridCol w="4802995">
                  <a:extLst>
                    <a:ext uri="{9D8B030D-6E8A-4147-A177-3AD203B41FA5}">
                      <a16:colId xmlns:a16="http://schemas.microsoft.com/office/drawing/2014/main" val="20001"/>
                    </a:ext>
                  </a:extLst>
                </a:gridCol>
              </a:tblGrid>
              <a:tr h="325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chemeClr val="bg1"/>
                          </a:solidFill>
                          <a:effectLst/>
                          <a:latin typeface="Century Gothic" pitchFamily="34" charset="0"/>
                        </a:rPr>
                        <a:t>2022</a:t>
                      </a:r>
                    </a:p>
                  </a:txBody>
                  <a:tcPr marL="121935" marR="121935" marT="34322" marB="34322" anchor="ctr" horzOverflow="overflow">
                    <a:lnL cap="flat">
                      <a:noFill/>
                    </a:lnL>
                    <a:lnR>
                      <a:noFill/>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chemeClr val="bg1"/>
                          </a:solidFill>
                          <a:effectLst/>
                          <a:latin typeface="Century Gothic" pitchFamily="34" charset="0"/>
                        </a:rPr>
                        <a:t>Cuadragésima Quinta Versión    </a:t>
                      </a:r>
                    </a:p>
                  </a:txBody>
                  <a:tcPr marL="121935" marR="121935" marT="34322" marB="34322" anchor="ctr" horzOverflow="overflow">
                    <a:lnL>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sp>
        <p:nvSpPr>
          <p:cNvPr id="2064" name="Rectangle 70"/>
          <p:cNvSpPr>
            <a:spLocks noChangeArrowheads="1"/>
          </p:cNvSpPr>
          <p:nvPr/>
        </p:nvSpPr>
        <p:spPr bwMode="auto">
          <a:xfrm rot="-5400000">
            <a:off x="8193088" y="4326468"/>
            <a:ext cx="161925" cy="1824567"/>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defTabSz="914400"/>
            <a:endParaRPr lang="es-CL" altLang="es-CL">
              <a:solidFill>
                <a:srgbClr val="000000"/>
              </a:solidFill>
              <a:latin typeface="Arial"/>
              <a:ea typeface="+mn-ea"/>
            </a:endParaRPr>
          </a:p>
        </p:txBody>
      </p:sp>
      <p:sp>
        <p:nvSpPr>
          <p:cNvPr id="2065" name="Rectangle 24"/>
          <p:cNvSpPr>
            <a:spLocks noChangeArrowheads="1"/>
          </p:cNvSpPr>
          <p:nvPr/>
        </p:nvSpPr>
        <p:spPr bwMode="auto">
          <a:xfrm>
            <a:off x="4481761" y="-4877"/>
            <a:ext cx="1847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spAutoFit/>
          </a:bodyPr>
          <a:lstStyle/>
          <a:p>
            <a:pPr algn="ctr" defTabSz="914400"/>
            <a:endParaRPr lang="es-CL" altLang="es-CL">
              <a:solidFill>
                <a:srgbClr val="000000"/>
              </a:solidFill>
              <a:latin typeface="Arial"/>
              <a:ea typeface="+mn-ea"/>
            </a:endParaRPr>
          </a:p>
        </p:txBody>
      </p:sp>
      <p:sp>
        <p:nvSpPr>
          <p:cNvPr id="2066" name="Rectangle 26"/>
          <p:cNvSpPr>
            <a:spLocks noChangeArrowheads="1"/>
          </p:cNvSpPr>
          <p:nvPr/>
        </p:nvSpPr>
        <p:spPr bwMode="auto">
          <a:xfrm>
            <a:off x="4481761" y="-4877"/>
            <a:ext cx="1847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spAutoFit/>
          </a:bodyPr>
          <a:lstStyle/>
          <a:p>
            <a:pPr algn="ctr" defTabSz="914400"/>
            <a:endParaRPr lang="es-CL" altLang="es-CL">
              <a:solidFill>
                <a:srgbClr val="000000"/>
              </a:solidFill>
              <a:latin typeface="Arial"/>
              <a:ea typeface="+mn-ea"/>
            </a:endParaRPr>
          </a:p>
        </p:txBody>
      </p:sp>
      <p:pic>
        <p:nvPicPr>
          <p:cNvPr id="2067"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419" y="3807620"/>
            <a:ext cx="182456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68"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5419" y="1157288"/>
            <a:ext cx="1824567" cy="86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 name="Picture 12"/>
          <p:cNvPicPr>
            <a:picLocks noChangeAspect="1" noChangeArrowheads="1"/>
          </p:cNvPicPr>
          <p:nvPr/>
        </p:nvPicPr>
        <p:blipFill>
          <a:blip r:embed="rId9">
            <a:duotone>
              <a:schemeClr val="accent2">
                <a:shade val="45000"/>
                <a:satMod val="135000"/>
              </a:schemeClr>
              <a:prstClr val="white"/>
            </a:duotone>
          </a:blip>
          <a:srcRect/>
          <a:stretch>
            <a:fillRect/>
          </a:stretch>
        </p:blipFill>
        <p:spPr bwMode="auto">
          <a:xfrm>
            <a:off x="7356310" y="5321796"/>
            <a:ext cx="1839705" cy="1563588"/>
          </a:xfrm>
          <a:prstGeom prst="rect">
            <a:avLst/>
          </a:prstGeom>
          <a:noFill/>
          <a:ln w="9525">
            <a:noFill/>
            <a:miter lim="800000"/>
            <a:headEnd/>
            <a:tailEnd/>
          </a:ln>
          <a:effectLst/>
        </p:spPr>
      </p:pic>
      <p:pic>
        <p:nvPicPr>
          <p:cNvPr id="2070" name="Picture 26"/>
          <p:cNvPicPr>
            <a:picLocks noChangeAspect="1" noChangeArrowheads="1"/>
          </p:cNvPicPr>
          <p:nvPr/>
        </p:nvPicPr>
        <p:blipFill>
          <a:blip r:embed="rId10">
            <a:extLst>
              <a:ext uri="{28A0092B-C50C-407E-A947-70E740481C1C}">
                <a14:useLocalDpi xmlns:a14="http://schemas.microsoft.com/office/drawing/2010/main" val="0"/>
              </a:ext>
            </a:extLst>
          </a:blip>
          <a:srcRect l="7690" t="4990" r="5847" b="50000"/>
          <a:stretch>
            <a:fillRect/>
          </a:stretch>
        </p:blipFill>
        <p:spPr bwMode="auto">
          <a:xfrm>
            <a:off x="74084" y="26194"/>
            <a:ext cx="3705828" cy="143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1 CuadroTexto"/>
          <p:cNvSpPr txBox="1">
            <a:spLocks noChangeArrowheads="1"/>
          </p:cNvSpPr>
          <p:nvPr/>
        </p:nvSpPr>
        <p:spPr bwMode="auto">
          <a:xfrm>
            <a:off x="2790825" y="5003884"/>
            <a:ext cx="3732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auto" hangingPunct="1">
              <a:spcBef>
                <a:spcPts val="0"/>
              </a:spcBef>
              <a:spcAft>
                <a:spcPts val="0"/>
              </a:spcAft>
            </a:pPr>
            <a:r>
              <a:rPr lang="es-CL" b="1" dirty="0">
                <a:solidFill>
                  <a:srgbClr val="000000"/>
                </a:solidFill>
                <a:latin typeface="Bookman Old Style" panose="02050604050505020204" pitchFamily="18" charset="0"/>
                <a:ea typeface="+mn-ea"/>
              </a:rPr>
              <a:t>Prof. Maximiliano Acevedo O.</a:t>
            </a:r>
          </a:p>
        </p:txBody>
      </p:sp>
    </p:spTree>
    <p:extLst>
      <p:ext uri="{BB962C8B-B14F-4D97-AF65-F5344CB8AC3E}">
        <p14:creationId xmlns:p14="http://schemas.microsoft.com/office/powerpoint/2010/main" val="10906935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5DF120-0F4E-4F47-985C-7D2AD18B44F4}"/>
              </a:ext>
            </a:extLst>
          </p:cNvPr>
          <p:cNvSpPr>
            <a:spLocks noGrp="1"/>
          </p:cNvSpPr>
          <p:nvPr>
            <p:ph type="title"/>
          </p:nvPr>
        </p:nvSpPr>
        <p:spPr>
          <a:xfrm>
            <a:off x="1475657" y="260648"/>
            <a:ext cx="7058744" cy="1644352"/>
          </a:xfrm>
        </p:spPr>
        <p:txBody>
          <a:bodyPr>
            <a:normAutofit/>
          </a:bodyPr>
          <a:lstStyle/>
          <a:p>
            <a:r>
              <a:rPr lang="es-MX" dirty="0"/>
              <a:t>Las lecturas</a:t>
            </a:r>
            <a:endParaRPr lang="es-CL" dirty="0"/>
          </a:p>
        </p:txBody>
      </p:sp>
      <p:sp>
        <p:nvSpPr>
          <p:cNvPr id="3" name="Marcador de contenido 2">
            <a:extLst>
              <a:ext uri="{FF2B5EF4-FFF2-40B4-BE49-F238E27FC236}">
                <a16:creationId xmlns:a16="http://schemas.microsoft.com/office/drawing/2014/main" id="{701343D1-8B14-42E5-8E3A-61D9A5A457DD}"/>
              </a:ext>
            </a:extLst>
          </p:cNvPr>
          <p:cNvSpPr>
            <a:spLocks noGrp="1"/>
          </p:cNvSpPr>
          <p:nvPr>
            <p:ph idx="1"/>
          </p:nvPr>
        </p:nvSpPr>
        <p:spPr>
          <a:xfrm>
            <a:off x="1475656" y="1412776"/>
            <a:ext cx="7058745" cy="4821114"/>
          </a:xfrm>
        </p:spPr>
        <p:txBody>
          <a:bodyPr>
            <a:normAutofit/>
          </a:bodyPr>
          <a:lstStyle/>
          <a:p>
            <a:pPr marL="0" indent="0">
              <a:buNone/>
            </a:pPr>
            <a:endParaRPr lang="es-MX" dirty="0"/>
          </a:p>
          <a:p>
            <a:r>
              <a:rPr lang="es-MX" dirty="0"/>
              <a:t>- </a:t>
            </a:r>
            <a:r>
              <a:rPr lang="es-MX" dirty="0" err="1"/>
              <a:t>Barreix</a:t>
            </a:r>
            <a:r>
              <a:rPr lang="es-MX" dirty="0"/>
              <a:t>, A. y Corrales, L. (2019) </a:t>
            </a:r>
            <a:r>
              <a:rPr lang="es-MX" b="1" dirty="0"/>
              <a:t>Reglas fiscales resilientes en AL</a:t>
            </a:r>
            <a:r>
              <a:rPr lang="es-MX" dirty="0"/>
              <a:t>, BID, Washington, Capítulos 1 y 2</a:t>
            </a:r>
          </a:p>
          <a:p>
            <a:r>
              <a:rPr lang="es-MX" dirty="0"/>
              <a:t>- Acevedo, M. y otros (2014) </a:t>
            </a:r>
            <a:r>
              <a:rPr lang="es-MX" b="1" dirty="0"/>
              <a:t>Regla de política fiscal en Chile: Balance Cíclicamente Ajustado. Avances y Desafíos</a:t>
            </a:r>
            <a:r>
              <a:rPr lang="es-MX" dirty="0"/>
              <a:t>, en </a:t>
            </a:r>
            <a:r>
              <a:rPr lang="es-MX" u="sng" dirty="0"/>
              <a:t>Revista Internacional de Presupuesto Público </a:t>
            </a:r>
            <a:r>
              <a:rPr lang="es-MX" u="sng" dirty="0" err="1"/>
              <a:t>N°</a:t>
            </a:r>
            <a:r>
              <a:rPr lang="es-MX" u="sng" dirty="0"/>
              <a:t> 86</a:t>
            </a:r>
            <a:r>
              <a:rPr lang="es-MX" dirty="0"/>
              <a:t>, ASIP, Argentina.</a:t>
            </a:r>
          </a:p>
          <a:p>
            <a:r>
              <a:rPr lang="es-MX" dirty="0"/>
              <a:t>- Ley N°20.128 sobre responsabilidad fiscal</a:t>
            </a:r>
          </a:p>
          <a:p>
            <a:r>
              <a:rPr lang="es-MX" dirty="0"/>
              <a:t>- Ley N°21.148 que crea el Consejo Fiscal Autónomo</a:t>
            </a:r>
          </a:p>
          <a:p>
            <a:endParaRPr lang="es-CL" dirty="0"/>
          </a:p>
        </p:txBody>
      </p:sp>
      <p:sp>
        <p:nvSpPr>
          <p:cNvPr id="4" name="Marcador de número de diapositiva 3">
            <a:extLst>
              <a:ext uri="{FF2B5EF4-FFF2-40B4-BE49-F238E27FC236}">
                <a16:creationId xmlns:a16="http://schemas.microsoft.com/office/drawing/2014/main" id="{0982F52F-AAB0-4625-81C7-62B1A14FDE1F}"/>
              </a:ext>
            </a:extLst>
          </p:cNvPr>
          <p:cNvSpPr>
            <a:spLocks noGrp="1"/>
          </p:cNvSpPr>
          <p:nvPr>
            <p:ph type="sldNum" sz="quarter" idx="12"/>
          </p:nvPr>
        </p:nvSpPr>
        <p:spPr/>
        <p:txBody>
          <a:bodyPr/>
          <a:lstStyle/>
          <a:p>
            <a:fld id="{AC61CC54-AD49-4678-92F9-EB66F674A6DC}" type="slidenum">
              <a:rPr lang="en-US" smtClean="0"/>
              <a:pPr/>
              <a:t>4</a:t>
            </a:fld>
            <a:endParaRPr lang="en-US"/>
          </a:p>
        </p:txBody>
      </p:sp>
      <p:sp>
        <p:nvSpPr>
          <p:cNvPr id="5" name="3 Marcador de número de diapositiva">
            <a:extLst>
              <a:ext uri="{FF2B5EF4-FFF2-40B4-BE49-F238E27FC236}">
                <a16:creationId xmlns:a16="http://schemas.microsoft.com/office/drawing/2014/main" id="{4759D575-0F16-4F39-9523-927F1D49361C}"/>
              </a:ext>
            </a:extLst>
          </p:cNvPr>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3057589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7"/>
          <p:cNvSpPr>
            <a:spLocks noGrp="1"/>
          </p:cNvSpPr>
          <p:nvPr>
            <p:ph type="title"/>
          </p:nvPr>
        </p:nvSpPr>
        <p:spPr>
          <a:xfrm>
            <a:off x="1376039" y="557808"/>
            <a:ext cx="8164513" cy="1143000"/>
          </a:xfrm>
        </p:spPr>
        <p:txBody>
          <a:bodyPr>
            <a:noAutofit/>
          </a:bodyPr>
          <a:lstStyle/>
          <a:p>
            <a:pPr eaLnBrk="1" hangingPunct="1">
              <a:lnSpc>
                <a:spcPct val="150000"/>
              </a:lnSpc>
            </a:pPr>
            <a:r>
              <a:rPr lang="es-CL" sz="2500" b="1" u="sng" dirty="0"/>
              <a:t>Agenda de la clase</a:t>
            </a:r>
            <a:br>
              <a:rPr lang="es-CL" sz="2500" dirty="0"/>
            </a:br>
            <a:endParaRPr lang="es-ES_tradnl" sz="2500" dirty="0">
              <a:solidFill>
                <a:srgbClr val="EF4144"/>
              </a:solidFill>
              <a:latin typeface="Verdana" pitchFamily="34" charset="0"/>
              <a:cs typeface="Verdana" pitchFamily="34" charset="0"/>
            </a:endParaRPr>
          </a:p>
        </p:txBody>
      </p:sp>
      <p:sp>
        <p:nvSpPr>
          <p:cNvPr id="31747" name="Content Placeholder 8"/>
          <p:cNvSpPr>
            <a:spLocks noGrp="1"/>
          </p:cNvSpPr>
          <p:nvPr>
            <p:ph idx="1"/>
          </p:nvPr>
        </p:nvSpPr>
        <p:spPr>
          <a:xfrm>
            <a:off x="971600" y="1700808"/>
            <a:ext cx="7992888" cy="5256584"/>
          </a:xfrm>
        </p:spPr>
        <p:txBody>
          <a:bodyPr>
            <a:normAutofit/>
          </a:bodyPr>
          <a:lstStyle/>
          <a:p>
            <a:pPr algn="just"/>
            <a:r>
              <a:rPr lang="es-MX" sz="2400" dirty="0"/>
              <a:t>Aspectos conceptuales sobre finanzas públicas</a:t>
            </a:r>
          </a:p>
          <a:p>
            <a:pPr algn="just"/>
            <a:endParaRPr lang="es-MX" sz="2400" dirty="0"/>
          </a:p>
          <a:p>
            <a:pPr algn="just"/>
            <a:r>
              <a:rPr lang="es-MX" sz="2400" dirty="0"/>
              <a:t>Introducción a las reglas fiscales </a:t>
            </a:r>
          </a:p>
          <a:p>
            <a:pPr marL="0" indent="0" algn="just">
              <a:buNone/>
            </a:pPr>
            <a:endParaRPr lang="es-MX" sz="2400" dirty="0"/>
          </a:p>
          <a:p>
            <a:pPr algn="just"/>
            <a:r>
              <a:rPr lang="es-MX" sz="2400" dirty="0"/>
              <a:t>Marco </a:t>
            </a:r>
            <a:r>
              <a:rPr lang="es-MX" sz="2400" dirty="0" err="1"/>
              <a:t>Macrofiscal</a:t>
            </a:r>
            <a:r>
              <a:rPr lang="es-MX" sz="2400" dirty="0"/>
              <a:t>: Regla de Balance Estructural en Chile</a:t>
            </a:r>
          </a:p>
          <a:p>
            <a:pPr algn="just"/>
            <a:endParaRPr lang="es-MX" sz="2400" dirty="0"/>
          </a:p>
          <a:p>
            <a:pPr algn="just"/>
            <a:r>
              <a:rPr lang="es-MX" sz="2400" dirty="0">
                <a:solidFill>
                  <a:schemeClr val="bg1">
                    <a:lumMod val="50000"/>
                  </a:schemeClr>
                </a:solidFill>
              </a:rPr>
              <a:t>Adelanto de la siguiente clase: principales impactos de la implementación de la regla</a:t>
            </a:r>
          </a:p>
        </p:txBody>
      </p:sp>
      <p:sp>
        <p:nvSpPr>
          <p:cNvPr id="31748" name="Slide Number Placeholder 9"/>
          <p:cNvSpPr>
            <a:spLocks noGrp="1"/>
          </p:cNvSpPr>
          <p:nvPr>
            <p:ph type="sldNum" sz="quarter" idx="12"/>
          </p:nvPr>
        </p:nvSpPr>
        <p:spPr bwMode="auto">
          <a:noFill/>
          <a:ln>
            <a:miter lim="800000"/>
            <a:headEnd/>
            <a:tailEnd/>
          </a:ln>
        </p:spPr>
        <p:txBody>
          <a:bodyPr/>
          <a:lstStyle/>
          <a:p>
            <a:fld id="{5EFFFDC2-68C0-4154-9BCF-2DDC04F5580E}" type="slidenum">
              <a:rPr lang="en-US"/>
              <a:pPr/>
              <a:t>5</a:t>
            </a:fld>
            <a:endParaRPr lang="en-US" dirty="0"/>
          </a:p>
        </p:txBody>
      </p:sp>
      <p:sp>
        <p:nvSpPr>
          <p:cNvPr id="6"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548680"/>
            <a:ext cx="7772400" cy="1143000"/>
          </a:xfrm>
        </p:spPr>
        <p:txBody>
          <a:bodyPr>
            <a:normAutofit/>
          </a:bodyPr>
          <a:lstStyle/>
          <a:p>
            <a:r>
              <a:rPr lang="es-CL" sz="3100" dirty="0"/>
              <a:t>Introducción a las reglas fiscales</a:t>
            </a:r>
            <a:br>
              <a:rPr lang="es-CL" dirty="0"/>
            </a:br>
            <a:r>
              <a:rPr lang="es-CL" sz="2800" b="1" dirty="0">
                <a:latin typeface="+mn-lt"/>
              </a:rPr>
              <a:t>Rol del gasto en la política social</a:t>
            </a:r>
            <a:r>
              <a:rPr lang="es-CL" sz="2800" b="1" dirty="0"/>
              <a:t>:</a:t>
            </a:r>
          </a:p>
        </p:txBody>
      </p:sp>
      <p:sp>
        <p:nvSpPr>
          <p:cNvPr id="3" name="2 Marcador de contenido"/>
          <p:cNvSpPr>
            <a:spLocks noGrp="1"/>
          </p:cNvSpPr>
          <p:nvPr>
            <p:ph idx="1"/>
          </p:nvPr>
        </p:nvSpPr>
        <p:spPr>
          <a:xfrm>
            <a:off x="914400" y="1844824"/>
            <a:ext cx="7772400" cy="4680520"/>
          </a:xfrm>
        </p:spPr>
        <p:txBody>
          <a:bodyPr>
            <a:normAutofit fontScale="92500" lnSpcReduction="10000"/>
          </a:bodyPr>
          <a:lstStyle/>
          <a:p>
            <a:pPr algn="just"/>
            <a:r>
              <a:rPr lang="es-CL" b="1" dirty="0"/>
              <a:t>Cómo decidir el nivel y la estructura del gasto (Presupuesto) y su gestión tiene incidencia directa en los servicios que el Estado entrega</a:t>
            </a:r>
            <a:r>
              <a:rPr lang="es-CL" dirty="0"/>
              <a:t> cumpliendo sus roles de redistribución y estabilización y por lo tanto en la protección social y en la distribución del bienestar (ingreso, consumo, </a:t>
            </a:r>
            <a:r>
              <a:rPr lang="es-CL" dirty="0" err="1"/>
              <a:t>etc</a:t>
            </a:r>
            <a:r>
              <a:rPr lang="es-CL" dirty="0"/>
              <a:t>).</a:t>
            </a:r>
          </a:p>
          <a:p>
            <a:pPr algn="just"/>
            <a:endParaRPr lang="es-CL" dirty="0"/>
          </a:p>
          <a:p>
            <a:pPr algn="just"/>
            <a:r>
              <a:rPr lang="es-CL" dirty="0"/>
              <a:t>En este contexto, </a:t>
            </a:r>
            <a:r>
              <a:rPr lang="es-CL" b="1" dirty="0"/>
              <a:t>la administración y gestión del Presupuesto público, que se enmarca en una elección de política fiscal</a:t>
            </a:r>
            <a:r>
              <a:rPr lang="es-CL" dirty="0"/>
              <a:t>, tiene rol fundamental en los resultados de distribución de ingresos (autónomos, monetarios y en especies) y de pobreza (incidencia e intensidad).</a:t>
            </a:r>
          </a:p>
          <a:p>
            <a:pPr algn="just"/>
            <a:endParaRPr lang="es-CL" dirty="0"/>
          </a:p>
          <a:p>
            <a:pPr algn="just"/>
            <a:r>
              <a:rPr lang="es-CL" dirty="0"/>
              <a:t>Nadie quiere pan para hoy y hambre para mañana o si?...</a:t>
            </a:r>
          </a:p>
          <a:p>
            <a:pPr algn="just"/>
            <a:endParaRPr lang="es-CL" dirty="0"/>
          </a:p>
          <a:p>
            <a:pPr marL="0" indent="0" algn="just">
              <a:buNone/>
            </a:pPr>
            <a:r>
              <a:rPr lang="es-CL" dirty="0">
                <a:sym typeface="Wingdings" pitchFamily="2" charset="2"/>
              </a:rPr>
              <a:t></a:t>
            </a:r>
            <a:r>
              <a:rPr lang="es-CL" dirty="0"/>
              <a:t>Es necesario velar por la estabilidad del gasto y buena calidad a través del tiempo (pensando en hoy y en mañana).</a:t>
            </a:r>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6</a:t>
            </a:fld>
            <a:endParaRPr lang="en-US" dirty="0"/>
          </a:p>
        </p:txBody>
      </p:sp>
    </p:spTree>
    <p:extLst>
      <p:ext uri="{BB962C8B-B14F-4D97-AF65-F5344CB8AC3E}">
        <p14:creationId xmlns:p14="http://schemas.microsoft.com/office/powerpoint/2010/main" val="985669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706686"/>
            <a:ext cx="7772400" cy="922114"/>
          </a:xfrm>
        </p:spPr>
        <p:txBody>
          <a:bodyPr>
            <a:normAutofit/>
          </a:bodyPr>
          <a:lstStyle/>
          <a:p>
            <a:r>
              <a:rPr lang="es-CL" sz="2800" dirty="0"/>
              <a:t>Definición de reglas fiscales</a:t>
            </a:r>
          </a:p>
        </p:txBody>
      </p:sp>
      <p:sp>
        <p:nvSpPr>
          <p:cNvPr id="3" name="2 Marcador de contenido"/>
          <p:cNvSpPr>
            <a:spLocks noGrp="1"/>
          </p:cNvSpPr>
          <p:nvPr>
            <p:ph idx="1"/>
          </p:nvPr>
        </p:nvSpPr>
        <p:spPr>
          <a:xfrm>
            <a:off x="1061086" y="1550121"/>
            <a:ext cx="7438194" cy="4896544"/>
          </a:xfrm>
        </p:spPr>
        <p:txBody>
          <a:bodyPr>
            <a:normAutofit lnSpcReduction="10000"/>
          </a:bodyPr>
          <a:lstStyle/>
          <a:p>
            <a:pPr algn="just"/>
            <a:r>
              <a:rPr lang="es-CL" dirty="0"/>
              <a:t>Se definen como </a:t>
            </a:r>
            <a:r>
              <a:rPr lang="es-CL" b="1" dirty="0"/>
              <a:t>reglas fiscales a aquellos mecanismo empleados para apoyar la disciplina fiscal (sostenibilidad), que asignan objetivos numéricos a los agregados presupuestarios</a:t>
            </a:r>
            <a:r>
              <a:rPr lang="es-CL" dirty="0"/>
              <a:t> (</a:t>
            </a:r>
            <a:r>
              <a:rPr lang="es-CL" dirty="0" err="1"/>
              <a:t>Debrun</a:t>
            </a:r>
            <a:r>
              <a:rPr lang="es-CL" dirty="0"/>
              <a:t> et al., 2008; </a:t>
            </a:r>
            <a:r>
              <a:rPr lang="es-CL" dirty="0" err="1"/>
              <a:t>Kopits</a:t>
            </a:r>
            <a:r>
              <a:rPr lang="es-CL" dirty="0"/>
              <a:t> y </a:t>
            </a:r>
            <a:r>
              <a:rPr lang="es-CL" dirty="0" err="1"/>
              <a:t>Symansky</a:t>
            </a:r>
            <a:r>
              <a:rPr lang="es-CL" dirty="0"/>
              <a:t>, 1998).</a:t>
            </a:r>
          </a:p>
          <a:p>
            <a:pPr algn="just"/>
            <a:r>
              <a:rPr lang="es-CL" dirty="0"/>
              <a:t>La literatura denomina como </a:t>
            </a:r>
            <a:r>
              <a:rPr lang="es-CL" b="1" dirty="0"/>
              <a:t>“regla macro-fiscal” a las </a:t>
            </a:r>
            <a:r>
              <a:rPr lang="es-CL" b="1" u="sng" dirty="0"/>
              <a:t>normas</a:t>
            </a:r>
            <a:r>
              <a:rPr lang="es-CL" b="1" dirty="0"/>
              <a:t> que afectan las variables macroeconómicas de carácter fiscal </a:t>
            </a:r>
            <a:r>
              <a:rPr lang="es-CL" dirty="0"/>
              <a:t>(</a:t>
            </a:r>
            <a:r>
              <a:rPr lang="es-CL" dirty="0" err="1"/>
              <a:t>Kopits</a:t>
            </a:r>
            <a:r>
              <a:rPr lang="es-CL" dirty="0"/>
              <a:t>, 1999). </a:t>
            </a:r>
          </a:p>
          <a:p>
            <a:pPr algn="just"/>
            <a:r>
              <a:rPr lang="es-CL" dirty="0"/>
              <a:t>Las reglas fiscales pueden ser </a:t>
            </a:r>
            <a:r>
              <a:rPr lang="es-CL" b="1" dirty="0"/>
              <a:t>legales o institucionales</a:t>
            </a:r>
            <a:r>
              <a:rPr lang="es-CL" dirty="0"/>
              <a:t>, imponen alguna restricción o meta a cumplir con el fin de alterar algún resultado fiscal.</a:t>
            </a:r>
          </a:p>
          <a:p>
            <a:pPr algn="just"/>
            <a:r>
              <a:rPr lang="es-CL" dirty="0"/>
              <a:t>Regla anticíclica: consiste en un compromiso (legal o no) para ahorrar una determinada proporción de ingresos fiscales durante las épocas de 'vacas gordas', a fin de configurar una alcancía para las de 'vacas flacas’. </a:t>
            </a:r>
          </a:p>
          <a:p>
            <a:pPr marL="0" indent="0" algn="just">
              <a:buNone/>
            </a:pPr>
            <a:endParaRPr lang="es-CL" dirty="0"/>
          </a:p>
          <a:p>
            <a:pPr marL="0" indent="0" algn="ctr">
              <a:buNone/>
            </a:pPr>
            <a:r>
              <a:rPr lang="es-CL" dirty="0"/>
              <a:t>(que el pastel a repartir no tenga «hoyos» en el tiempo)</a:t>
            </a:r>
          </a:p>
          <a:p>
            <a:pPr algn="just"/>
            <a:endParaRPr lang="es-CL"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7</a:t>
            </a:fld>
            <a:endParaRPr lang="en-US" dirty="0"/>
          </a:p>
        </p:txBody>
      </p:sp>
    </p:spTree>
    <p:extLst>
      <p:ext uri="{BB962C8B-B14F-4D97-AF65-F5344CB8AC3E}">
        <p14:creationId xmlns:p14="http://schemas.microsoft.com/office/powerpoint/2010/main" val="1025368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692696"/>
            <a:ext cx="7772400" cy="562074"/>
          </a:xfrm>
        </p:spPr>
        <p:txBody>
          <a:bodyPr>
            <a:noAutofit/>
          </a:bodyPr>
          <a:lstStyle/>
          <a:p>
            <a:r>
              <a:rPr lang="es-CL" sz="2800" dirty="0"/>
              <a:t>¿Qué</a:t>
            </a:r>
            <a:r>
              <a:rPr lang="es-CL" sz="2800" b="1" dirty="0"/>
              <a:t> buscan </a:t>
            </a:r>
            <a:r>
              <a:rPr lang="es-CL" sz="2800" dirty="0"/>
              <a:t>las reglas fiscales?</a:t>
            </a:r>
          </a:p>
        </p:txBody>
      </p:sp>
      <p:sp>
        <p:nvSpPr>
          <p:cNvPr id="3" name="2 Marcador de contenido"/>
          <p:cNvSpPr>
            <a:spLocks noGrp="1"/>
          </p:cNvSpPr>
          <p:nvPr>
            <p:ph idx="1"/>
          </p:nvPr>
        </p:nvSpPr>
        <p:spPr>
          <a:xfrm>
            <a:off x="1336104" y="1484784"/>
            <a:ext cx="7052320" cy="5017768"/>
          </a:xfrm>
        </p:spPr>
        <p:txBody>
          <a:bodyPr>
            <a:noAutofit/>
          </a:bodyPr>
          <a:lstStyle/>
          <a:p>
            <a:pPr algn="just"/>
            <a:r>
              <a:rPr lang="es-CL" dirty="0"/>
              <a:t>Certidumbre y confianza tanto interna como frente al resto del mundo.</a:t>
            </a:r>
          </a:p>
          <a:p>
            <a:pPr algn="just"/>
            <a:r>
              <a:rPr lang="es-CL" dirty="0"/>
              <a:t>Credibilidad interna y externa de las autoridades económicas.</a:t>
            </a:r>
          </a:p>
          <a:p>
            <a:pPr algn="just"/>
            <a:r>
              <a:rPr lang="es-CL" dirty="0"/>
              <a:t>Mayores responsabilidad del manejo de recursos públicos.</a:t>
            </a:r>
          </a:p>
          <a:p>
            <a:pPr algn="just"/>
            <a:r>
              <a:rPr lang="es-CL" dirty="0"/>
              <a:t>Disciplina fiscal y presupuestaria.</a:t>
            </a:r>
          </a:p>
          <a:p>
            <a:pPr algn="just"/>
            <a:r>
              <a:rPr lang="es-CL" dirty="0"/>
              <a:t>Alineación de las tendencias fiscales con objetivos de mediano y largo, dando continuidad a la acción fiscal, independiente de la etapa del ciclo económico (caso de los ajustes por ciclo). </a:t>
            </a:r>
          </a:p>
          <a:p>
            <a:pPr marL="0" indent="0" algn="just">
              <a:buNone/>
            </a:pPr>
            <a:endParaRPr lang="es-CL" dirty="0">
              <a:sym typeface="Wingdings" pitchFamily="2" charset="2"/>
            </a:endParaRPr>
          </a:p>
          <a:p>
            <a:pPr marL="0" indent="0" algn="ctr">
              <a:buNone/>
            </a:pPr>
            <a:r>
              <a:rPr lang="es-CL" dirty="0">
                <a:sym typeface="Wingdings" pitchFamily="2" charset="2"/>
              </a:rPr>
              <a:t> Los </a:t>
            </a:r>
            <a:r>
              <a:rPr lang="es-CL" b="1" dirty="0">
                <a:sym typeface="Wingdings" pitchFamily="2" charset="2"/>
              </a:rPr>
              <a:t>ingresos estructurales </a:t>
            </a:r>
            <a:r>
              <a:rPr lang="es-CL" dirty="0">
                <a:sym typeface="Wingdings" pitchFamily="2" charset="2"/>
              </a:rPr>
              <a:t>(que no dependen del ciclo) son fundamentales en estas metodologías.</a:t>
            </a:r>
            <a:endParaRPr lang="es-CL" dirty="0"/>
          </a:p>
          <a:p>
            <a:pPr algn="just"/>
            <a:endParaRPr lang="es-CL" sz="1800" dirty="0"/>
          </a:p>
          <a:p>
            <a:pPr marL="0" indent="0" algn="just">
              <a:buNone/>
            </a:pPr>
            <a:endParaRPr lang="es-CL" sz="1800" dirty="0"/>
          </a:p>
          <a:p>
            <a:pPr algn="just"/>
            <a:endParaRPr lang="es-CL" sz="1800" dirty="0"/>
          </a:p>
          <a:p>
            <a:pPr marL="0" indent="0" algn="just">
              <a:buNone/>
            </a:pPr>
            <a:endParaRPr lang="es-CL" sz="1800"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8</a:t>
            </a:fld>
            <a:endParaRPr lang="en-US" dirty="0"/>
          </a:p>
        </p:txBody>
      </p:sp>
    </p:spTree>
    <p:extLst>
      <p:ext uri="{BB962C8B-B14F-4D97-AF65-F5344CB8AC3E}">
        <p14:creationId xmlns:p14="http://schemas.microsoft.com/office/powerpoint/2010/main" val="2444294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04" y="706686"/>
            <a:ext cx="7772400" cy="850106"/>
          </a:xfrm>
        </p:spPr>
        <p:txBody>
          <a:bodyPr>
            <a:normAutofit/>
          </a:bodyPr>
          <a:lstStyle/>
          <a:p>
            <a:r>
              <a:rPr lang="es-CL" sz="2800" dirty="0"/>
              <a:t>¿Qué </a:t>
            </a:r>
            <a:r>
              <a:rPr lang="es-CL" sz="2800" b="1" dirty="0"/>
              <a:t>se puede lograr </a:t>
            </a:r>
            <a:r>
              <a:rPr lang="es-CL" sz="2800" dirty="0"/>
              <a:t>con las reglas?</a:t>
            </a:r>
          </a:p>
        </p:txBody>
      </p:sp>
      <p:sp>
        <p:nvSpPr>
          <p:cNvPr id="3" name="2 Marcador de contenido"/>
          <p:cNvSpPr>
            <a:spLocks noGrp="1"/>
          </p:cNvSpPr>
          <p:nvPr>
            <p:ph idx="1"/>
          </p:nvPr>
        </p:nvSpPr>
        <p:spPr>
          <a:xfrm>
            <a:off x="971601" y="1556792"/>
            <a:ext cx="7562800" cy="4354430"/>
          </a:xfrm>
        </p:spPr>
        <p:txBody>
          <a:bodyPr>
            <a:normAutofit/>
          </a:bodyPr>
          <a:lstStyle/>
          <a:p>
            <a:pPr algn="just"/>
            <a:r>
              <a:rPr lang="es-CL" dirty="0"/>
              <a:t>Son una </a:t>
            </a:r>
            <a:r>
              <a:rPr lang="es-CL" b="1" dirty="0"/>
              <a:t>señal importante</a:t>
            </a:r>
            <a:r>
              <a:rPr lang="es-CL" dirty="0"/>
              <a:t>, tanto </a:t>
            </a:r>
            <a:r>
              <a:rPr lang="es-CL" b="1" dirty="0"/>
              <a:t>interna </a:t>
            </a:r>
            <a:r>
              <a:rPr lang="es-CL" dirty="0"/>
              <a:t>(menores presiones al gasto de los agentes), como </a:t>
            </a:r>
            <a:r>
              <a:rPr lang="es-CL" b="1" dirty="0"/>
              <a:t>externa </a:t>
            </a:r>
            <a:r>
              <a:rPr lang="es-CL" dirty="0"/>
              <a:t>(préstamos más baratos) </a:t>
            </a:r>
          </a:p>
          <a:p>
            <a:pPr algn="just"/>
            <a:r>
              <a:rPr lang="es-CL" dirty="0"/>
              <a:t>Mayor acceso a los mercados financieros internacionales, con menores primas de riesgo.</a:t>
            </a:r>
          </a:p>
          <a:p>
            <a:pPr algn="just"/>
            <a:r>
              <a:rPr lang="es-CL" dirty="0"/>
              <a:t>Aminorar o evitar efectos de contagio.</a:t>
            </a:r>
          </a:p>
          <a:p>
            <a:pPr algn="just"/>
            <a:r>
              <a:rPr lang="es-CL" dirty="0"/>
              <a:t>Mayor estabilidad en los agregados y cuentas fiscales.</a:t>
            </a:r>
          </a:p>
          <a:p>
            <a:pPr algn="just"/>
            <a:r>
              <a:rPr lang="es-CL" dirty="0"/>
              <a:t>Estabilidad del gasto y mantenimiento del nivel de inversión pública, con una política fiscal estable.</a:t>
            </a:r>
          </a:p>
          <a:p>
            <a:pPr marL="0" indent="0" algn="just">
              <a:buNone/>
            </a:pPr>
            <a:endParaRPr lang="es-CL" dirty="0"/>
          </a:p>
          <a:p>
            <a:pPr marL="0" indent="0" algn="ctr">
              <a:buNone/>
            </a:pPr>
            <a:r>
              <a:rPr lang="es-CL" dirty="0"/>
              <a:t>Mayor crecimiento económico </a:t>
            </a:r>
            <a:r>
              <a:rPr lang="es-CL" dirty="0">
                <a:sym typeface="Wingdings" pitchFamily="2" charset="2"/>
              </a:rPr>
              <a:t> Mayor bienestar</a:t>
            </a:r>
            <a:endParaRPr lang="es-CL" dirty="0"/>
          </a:p>
          <a:p>
            <a:pPr algn="just"/>
            <a:endParaRPr lang="es-CL" dirty="0"/>
          </a:p>
        </p:txBody>
      </p:sp>
      <p:sp>
        <p:nvSpPr>
          <p:cNvPr id="4" name="3 Marcador de número de diapositiva"/>
          <p:cNvSpPr txBox="1">
            <a:spLocks/>
          </p:cNvSpPr>
          <p:nvPr/>
        </p:nvSpPr>
        <p:spPr>
          <a:xfrm>
            <a:off x="154360" y="6237312"/>
            <a:ext cx="457200" cy="457200"/>
          </a:xfrm>
          <a:prstGeom prst="ellipse">
            <a:avLst/>
          </a:prstGeom>
          <a:solidFill>
            <a:schemeClr val="accent1"/>
          </a:solidFill>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1C40647-8D08-4959-A7DF-2D46E3B702B0}"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Placeholder 9"/>
          <p:cNvSpPr>
            <a:spLocks noGrp="1"/>
          </p:cNvSpPr>
          <p:nvPr>
            <p:ph type="sldNum" sz="quarter" idx="12"/>
          </p:nvPr>
        </p:nvSpPr>
        <p:spPr bwMode="auto">
          <a:xfrm>
            <a:off x="511228" y="787783"/>
            <a:ext cx="584978" cy="365125"/>
          </a:xfrm>
          <a:noFill/>
          <a:ln>
            <a:miter lim="800000"/>
            <a:headEnd/>
            <a:tailEnd/>
          </a:ln>
        </p:spPr>
        <p:txBody>
          <a:bodyPr/>
          <a:lstStyle/>
          <a:p>
            <a:fld id="{5EFFFDC2-68C0-4154-9BCF-2DDC04F5580E}" type="slidenum">
              <a:rPr lang="en-US"/>
              <a:pPr/>
              <a:t>9</a:t>
            </a:fld>
            <a:endParaRPr lang="en-US" dirty="0"/>
          </a:p>
        </p:txBody>
      </p:sp>
    </p:spTree>
    <p:extLst>
      <p:ext uri="{BB962C8B-B14F-4D97-AF65-F5344CB8AC3E}">
        <p14:creationId xmlns:p14="http://schemas.microsoft.com/office/powerpoint/2010/main" val="2591446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spiral">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31747</TotalTime>
  <Words>2989</Words>
  <Application>Microsoft Office PowerPoint</Application>
  <PresentationFormat>Presentación en pantalla (4:3)</PresentationFormat>
  <Paragraphs>341</Paragraphs>
  <Slides>38</Slides>
  <Notes>2</Notes>
  <HiddenSlides>0</HiddenSlides>
  <MMClips>0</MMClips>
  <ScaleCrop>false</ScaleCrop>
  <HeadingPairs>
    <vt:vector size="8" baseType="variant">
      <vt:variant>
        <vt:lpstr>Fuentes usadas</vt:lpstr>
      </vt:variant>
      <vt:variant>
        <vt:i4>9</vt:i4>
      </vt:variant>
      <vt:variant>
        <vt:lpstr>Tema</vt:lpstr>
      </vt:variant>
      <vt:variant>
        <vt:i4>3</vt:i4>
      </vt:variant>
      <vt:variant>
        <vt:lpstr>Servidores OLE incrustados</vt:lpstr>
      </vt:variant>
      <vt:variant>
        <vt:i4>2</vt:i4>
      </vt:variant>
      <vt:variant>
        <vt:lpstr>Títulos de diapositiva</vt:lpstr>
      </vt:variant>
      <vt:variant>
        <vt:i4>38</vt:i4>
      </vt:variant>
    </vt:vector>
  </HeadingPairs>
  <TitlesOfParts>
    <vt:vector size="52" baseType="lpstr">
      <vt:lpstr>Arial</vt:lpstr>
      <vt:lpstr>Bookman Old Style</vt:lpstr>
      <vt:lpstr>Calibri</vt:lpstr>
      <vt:lpstr>Century Gothic</vt:lpstr>
      <vt:lpstr>Franklin Gothic Medium</vt:lpstr>
      <vt:lpstr>gobCL</vt:lpstr>
      <vt:lpstr>Verdana</vt:lpstr>
      <vt:lpstr>Wingdings</vt:lpstr>
      <vt:lpstr>Wingdings 3</vt:lpstr>
      <vt:lpstr>1_Office Theme</vt:lpstr>
      <vt:lpstr>2_Office Theme</vt:lpstr>
      <vt:lpstr>Espiral</vt:lpstr>
      <vt:lpstr>Imagen de mapa de bits</vt:lpstr>
      <vt:lpstr>Ecuación</vt:lpstr>
      <vt:lpstr>Diploma de Postítulo Gestión Financiera de Instituciones Públicas  Módulo:  Los Presupuestos y las Reglas Fiscales</vt:lpstr>
      <vt:lpstr>Reglas fiscales y Regla del Balance Estructural chilena</vt:lpstr>
      <vt:lpstr>Módulo 2: Los presupuestos y las reglas fiscales  Objetivo: Se espera que los alumnos comprendan el papel y la importancia del presupuesto público, sus características y su relación con las reglas fiscales.  </vt:lpstr>
      <vt:lpstr>Las lecturas</vt:lpstr>
      <vt:lpstr>Agenda de la clase </vt:lpstr>
      <vt:lpstr>Introducción a las reglas fiscales Rol del gasto en la política social:</vt:lpstr>
      <vt:lpstr>Definición de reglas fiscales</vt:lpstr>
      <vt:lpstr>¿Qué buscan las reglas fiscales?</vt:lpstr>
      <vt:lpstr>¿Qué se puede lograr con las reglas?</vt:lpstr>
      <vt:lpstr>¿Qué costos traen las reglas?</vt:lpstr>
      <vt:lpstr>Historia y contexto de las reglas fiscales</vt:lpstr>
      <vt:lpstr>Historia y contexto de las reglas fiscales</vt:lpstr>
      <vt:lpstr> Historia y contexto de las reglas fiscales</vt:lpstr>
      <vt:lpstr> Historia y contexto de las reglas fiscales</vt:lpstr>
      <vt:lpstr> Historia y contexto de las reglas fiscales</vt:lpstr>
      <vt:lpstr> Historia y contexto de las reglas fiscales</vt:lpstr>
      <vt:lpstr> Historia y contexto de las reglas fiscales</vt:lpstr>
      <vt:lpstr> Historia y contexto de las reglas fiscales</vt:lpstr>
      <vt:lpstr> Historia y contexto de las reglas fiscales</vt:lpstr>
      <vt:lpstr>Qué debiese complementar a las reglas?</vt:lpstr>
      <vt:lpstr>Tipos de reglas fiscales</vt:lpstr>
      <vt:lpstr>Reglas cuantitativas</vt:lpstr>
      <vt:lpstr>Reglas cualitativas</vt:lpstr>
      <vt:lpstr>Qué requisitos se deben cumplir para implementar reglas exitosas ?</vt:lpstr>
      <vt:lpstr>Qué requisitos se deben cumplir para implementar reglas exitosas ?</vt:lpstr>
      <vt:lpstr>Que se debe evitar que ocurra cuando se opta por usar reglas fiscales?</vt:lpstr>
      <vt:lpstr>Que se debe evitar que ocurra cuando se opta por usar reglas fiscales?</vt:lpstr>
      <vt:lpstr>Que se debe evitar que ocurra cuando se opta por usar reglas fiscales?</vt:lpstr>
      <vt:lpstr>Cláusulas de escape</vt:lpstr>
      <vt:lpstr>Marco Macrofiscal:  Regla de Balance Estructural en Chile</vt:lpstr>
      <vt:lpstr>Ingresos tributarios y PIB</vt:lpstr>
      <vt:lpstr>Ingresos del cobre y precio del cobre</vt:lpstr>
      <vt:lpstr>Marco Macrofiscal:  Regla de Balance Estructural en Chile </vt:lpstr>
      <vt:lpstr>Institucionalidad Relacionada: Proceso en cada presupuesto</vt:lpstr>
      <vt:lpstr>Presentación de PowerPoint</vt:lpstr>
      <vt:lpstr>Marco Macrofiscal:  Regla de Balance Estructural en Chile </vt:lpstr>
      <vt:lpstr>Links de referencia (complementarios y optativos)</vt:lpstr>
      <vt:lpstr>Diploma de Postítulo Gestión Financiera de Instituciones Públicas  Módulo:  Los Presupuestos y las Reglas Fiscales</vt:lpstr>
    </vt:vector>
  </TitlesOfParts>
  <Company>Gabriel Badagnani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  -  Slide 1</dc:title>
  <dc:creator>Executive Director</dc:creator>
  <cp:lastModifiedBy>Maximiliano Acevedo Olavarría</cp:lastModifiedBy>
  <cp:revision>2551</cp:revision>
  <cp:lastPrinted>2019-04-10T20:04:45Z</cp:lastPrinted>
  <dcterms:created xsi:type="dcterms:W3CDTF">2013-07-28T21:09:39Z</dcterms:created>
  <dcterms:modified xsi:type="dcterms:W3CDTF">2022-06-16T16:46:06Z</dcterms:modified>
</cp:coreProperties>
</file>