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2ea7a6a4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2ea7a6a4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2ea7a6a4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2ea7a6a4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ea7a6a4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2ea7a6a4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2ea7a6a4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2ea7a6a4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2ea7a6a4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2ea7a6a43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2ea7a6a4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2ea7a6a4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2ea7a6a4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2ea7a6a4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2ea7a6a4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2ea7a6a43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2ea7a6a4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2ea7a6a4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2ea7a6a4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2ea7a6a4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35e804d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35e804d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35e804d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35e804d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2ea7a6a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2ea7a6a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2ea7a6a4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2ea7a6a4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2ea7a6a4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2ea7a6a4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2ea7a6a4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2ea7a6a4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2ea7a6a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2ea7a6a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2ea7a6a4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2ea7a6a4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.cl/leychile/navegar?idNorma=25169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.cl/leychile/navegar?idNorma=24377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/>
              <a:t>Leyes orgánicas constitucionales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/>
              <a:t>N° 18.695 y N° 19.175</a:t>
            </a:r>
            <a:endParaRPr sz="3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3</a:t>
            </a:r>
            <a:r>
              <a:rPr lang="es"/>
              <a:t>: Chile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3" y="1643063"/>
            <a:ext cx="8753475" cy="185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2"/>
          <p:cNvCxnSpPr/>
          <p:nvPr/>
        </p:nvCxnSpPr>
        <p:spPr>
          <a:xfrm>
            <a:off x="8134350" y="1962150"/>
            <a:ext cx="714300" cy="9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22"/>
          <p:cNvCxnSpPr/>
          <p:nvPr/>
        </p:nvCxnSpPr>
        <p:spPr>
          <a:xfrm>
            <a:off x="8134350" y="2000250"/>
            <a:ext cx="714300" cy="9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IV. 1.2.</a:t>
            </a:r>
            <a:r>
              <a:rPr lang="es" sz="2000"/>
              <a:t> La dimensión del desarrollo económico regional y local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/>
          </a:p>
        </p:txBody>
      </p:sp>
      <p:sp>
        <p:nvSpPr>
          <p:cNvPr id="121" name="Google Shape;121;p23"/>
          <p:cNvSpPr txBox="1"/>
          <p:nvPr/>
        </p:nvSpPr>
        <p:spPr>
          <a:xfrm>
            <a:off x="311700" y="44902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 </a:t>
            </a:r>
            <a:r>
              <a:rPr lang="es" sz="1100" i="1">
                <a:solidFill>
                  <a:srgbClr val="F3F3F3"/>
                </a:solidFill>
              </a:rPr>
              <a:t>et al.</a:t>
            </a:r>
            <a:r>
              <a:rPr lang="es" sz="1100">
                <a:solidFill>
                  <a:srgbClr val="F3F3F3"/>
                </a:solidFill>
              </a:rPr>
              <a:t>, 2011, p. 103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626" y="1017725"/>
            <a:ext cx="6362619" cy="38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4</a:t>
            </a:r>
            <a:r>
              <a:rPr lang="es"/>
              <a:t>: Colombia</a:t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" y="1357313"/>
            <a:ext cx="88201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V. 2.</a:t>
            </a:r>
            <a:r>
              <a:rPr lang="es" sz="2000"/>
              <a:t> Reformas recientes y evaluación del desempeño global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/>
          </a:p>
        </p:txBody>
      </p:sp>
      <p:sp>
        <p:nvSpPr>
          <p:cNvPr id="134" name="Google Shape;134;p25"/>
          <p:cNvSpPr txBox="1"/>
          <p:nvPr/>
        </p:nvSpPr>
        <p:spPr>
          <a:xfrm>
            <a:off x="311700" y="44902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 </a:t>
            </a:r>
            <a:r>
              <a:rPr lang="es" sz="1100" i="1">
                <a:solidFill>
                  <a:srgbClr val="F3F3F3"/>
                </a:solidFill>
              </a:rPr>
              <a:t>et al.</a:t>
            </a:r>
            <a:r>
              <a:rPr lang="es" sz="1100">
                <a:solidFill>
                  <a:srgbClr val="F3F3F3"/>
                </a:solidFill>
              </a:rPr>
              <a:t>, 2011, pp. 140-141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075" y="2773500"/>
            <a:ext cx="5789126" cy="20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5701701" cy="21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5</a:t>
            </a:r>
            <a:r>
              <a:rPr lang="es"/>
              <a:t>: Costa Rica</a:t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8" y="1514475"/>
            <a:ext cx="877252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VI. 1.</a:t>
            </a:r>
            <a:r>
              <a:rPr lang="es" sz="2000"/>
              <a:t> División político administrativa de Costa Rica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/>
          </a:p>
        </p:txBody>
      </p:sp>
      <p:sp>
        <p:nvSpPr>
          <p:cNvPr id="148" name="Google Shape;148;p27"/>
          <p:cNvSpPr txBox="1"/>
          <p:nvPr/>
        </p:nvSpPr>
        <p:spPr>
          <a:xfrm>
            <a:off x="311700" y="44902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 </a:t>
            </a:r>
            <a:r>
              <a:rPr lang="es" sz="1100" i="1">
                <a:solidFill>
                  <a:srgbClr val="F3F3F3"/>
                </a:solidFill>
              </a:rPr>
              <a:t>et al.</a:t>
            </a:r>
            <a:r>
              <a:rPr lang="es" sz="1100">
                <a:solidFill>
                  <a:srgbClr val="F3F3F3"/>
                </a:solidFill>
              </a:rPr>
              <a:t>, 2011, pp. 181-182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67818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163" y="3913313"/>
            <a:ext cx="67151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VI. 1.</a:t>
            </a:r>
            <a:r>
              <a:rPr lang="es" sz="2000"/>
              <a:t> División político administrativa de Costa Rica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/>
          </a:p>
        </p:txBody>
      </p:sp>
      <p:sp>
        <p:nvSpPr>
          <p:cNvPr id="156" name="Google Shape;156;p28"/>
          <p:cNvSpPr txBox="1"/>
          <p:nvPr/>
        </p:nvSpPr>
        <p:spPr>
          <a:xfrm>
            <a:off x="311700" y="44902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 </a:t>
            </a:r>
            <a:r>
              <a:rPr lang="es" sz="1100" i="1">
                <a:solidFill>
                  <a:srgbClr val="F3F3F3"/>
                </a:solidFill>
              </a:rPr>
              <a:t>et al.</a:t>
            </a:r>
            <a:r>
              <a:rPr lang="es" sz="1100">
                <a:solidFill>
                  <a:srgbClr val="F3F3F3"/>
                </a:solidFill>
              </a:rPr>
              <a:t>, 2011, p. 182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662" y="1017724"/>
            <a:ext cx="4748675" cy="34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6</a:t>
            </a:r>
            <a:r>
              <a:rPr lang="es"/>
              <a:t>: México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6400"/>
            <a:ext cx="8839200" cy="299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9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VII. 1.</a:t>
            </a:r>
            <a:r>
              <a:rPr lang="es" sz="2000"/>
              <a:t> Avances, fortalezas y debilidades de la  descentralización mexicana</a:t>
            </a:r>
            <a:endParaRPr sz="2000"/>
          </a:p>
        </p:txBody>
      </p:sp>
      <p:sp>
        <p:nvSpPr>
          <p:cNvPr id="169" name="Google Shape;169;p30"/>
          <p:cNvSpPr txBox="1"/>
          <p:nvPr/>
        </p:nvSpPr>
        <p:spPr>
          <a:xfrm>
            <a:off x="311700" y="44902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 </a:t>
            </a:r>
            <a:r>
              <a:rPr lang="es" sz="1100" i="1">
                <a:solidFill>
                  <a:srgbClr val="F3F3F3"/>
                </a:solidFill>
              </a:rPr>
              <a:t>et al.</a:t>
            </a:r>
            <a:r>
              <a:rPr lang="es" sz="1100">
                <a:solidFill>
                  <a:srgbClr val="F3F3F3"/>
                </a:solidFill>
              </a:rPr>
              <a:t>, 2011, p. 215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3200"/>
            <a:ext cx="8520600" cy="153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Bibliografía</a:t>
            </a:r>
            <a:endParaRPr b="1"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Galilea, Sergio; Letelier, Leonardo; y Ross, Katherine. (2011). </a:t>
            </a:r>
            <a:r>
              <a:rPr lang="es" i="1" dirty="0"/>
              <a:t>Descentralización de servicios esenciales. Los casos de Brasil, Chile, Colombia, Costa Rica y México en salud, educación, residuos, seguridad y fomento</a:t>
            </a:r>
            <a:r>
              <a:rPr lang="es" dirty="0"/>
              <a:t>. Santiago de Chile: Comisión Económica de América Latina y el Caribe. http://repositorio.cepal.org/bitstream/handle/11362/3835/1/52010976.pdf</a:t>
            </a:r>
            <a:endParaRPr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Ley 19.175 de 2005. Orgánica Constitucional sobre Gobierno y Administración Regional. 8 de agosto de 2005.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Ley 18.695 de 2006. Orgánica Constitucional de Municipalidades. 9 de mayo de 2006.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75" y="171450"/>
            <a:ext cx="71818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838" y="180975"/>
            <a:ext cx="717232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Control 1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" y="1090613"/>
            <a:ext cx="8801100" cy="296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7"/>
          <p:cNvCxnSpPr/>
          <p:nvPr/>
        </p:nvCxnSpPr>
        <p:spPr>
          <a:xfrm>
            <a:off x="620325" y="1727200"/>
            <a:ext cx="573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7"/>
          <p:cNvCxnSpPr/>
          <p:nvPr/>
        </p:nvCxnSpPr>
        <p:spPr>
          <a:xfrm>
            <a:off x="1194225" y="1452575"/>
            <a:ext cx="2286000" cy="4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7"/>
          <p:cNvSpPr txBox="1"/>
          <p:nvPr/>
        </p:nvSpPr>
        <p:spPr>
          <a:xfrm>
            <a:off x="1539225" y="720325"/>
            <a:ext cx="159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0000"/>
                </a:solidFill>
              </a:rPr>
              <a:t>Capítulo 2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264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1</a:t>
            </a:r>
            <a:r>
              <a:rPr lang="es"/>
              <a:t>: Los servicios esenciales en Latinoamérica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2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20" b="1"/>
              <a:t>II. 3. </a:t>
            </a:r>
            <a:r>
              <a:rPr lang="es" sz="2020"/>
              <a:t>Los servicios públicos en la Región: una aproximación inicial </a:t>
            </a:r>
            <a:endParaRPr sz="2020"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00" y="848896"/>
            <a:ext cx="4419600" cy="246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800" y="1383975"/>
            <a:ext cx="4267201" cy="340724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311700" y="4492325"/>
            <a:ext cx="648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Galilea, Letelier, Ross, 2011, pp. 32-33</a:t>
            </a:r>
            <a:endParaRPr sz="11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00" b="1"/>
              <a:t>II. 2.1.</a:t>
            </a:r>
            <a:r>
              <a:rPr lang="es" sz="2000"/>
              <a:t> El enfoque institucional en los procesos de descentralización</a:t>
            </a:r>
            <a:endParaRPr sz="2000"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900" y="1676400"/>
            <a:ext cx="6734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311700" y="44902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 </a:t>
            </a:r>
            <a:r>
              <a:rPr lang="es" sz="1100" i="1">
                <a:solidFill>
                  <a:srgbClr val="F3F3F3"/>
                </a:solidFill>
              </a:rPr>
              <a:t>et al.</a:t>
            </a:r>
            <a:r>
              <a:rPr lang="es" sz="1100">
                <a:solidFill>
                  <a:srgbClr val="F3F3F3"/>
                </a:solidFill>
              </a:rPr>
              <a:t>, 2011, p. 29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2</a:t>
            </a:r>
            <a:r>
              <a:rPr lang="es"/>
              <a:t>: Brasil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1543050"/>
            <a:ext cx="87439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III. 1.</a:t>
            </a:r>
            <a:r>
              <a:rPr lang="es" sz="2000"/>
              <a:t> Avances, fortalezas y debilidades de la  descentralización brasileña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/>
          </a:p>
        </p:txBody>
      </p:sp>
      <p:sp>
        <p:nvSpPr>
          <p:cNvPr id="105" name="Google Shape;105;p21"/>
          <p:cNvSpPr txBox="1"/>
          <p:nvPr/>
        </p:nvSpPr>
        <p:spPr>
          <a:xfrm>
            <a:off x="311700" y="44902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3F3F3"/>
                </a:solidFill>
              </a:rPr>
              <a:t>Galilea </a:t>
            </a:r>
            <a:r>
              <a:rPr lang="es" sz="1100" i="1">
                <a:solidFill>
                  <a:srgbClr val="F3F3F3"/>
                </a:solidFill>
              </a:rPr>
              <a:t>et al.</a:t>
            </a:r>
            <a:r>
              <a:rPr lang="es" sz="1100">
                <a:solidFill>
                  <a:srgbClr val="F3F3F3"/>
                </a:solidFill>
              </a:rPr>
              <a:t>, 2011, pp. 57-58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600"/>
            <a:ext cx="67627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025" y="2260475"/>
            <a:ext cx="6077274" cy="209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Presentación en pantalla (16:9)</PresentationFormat>
  <Paragraphs>30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Arial</vt:lpstr>
      <vt:lpstr>Simple Dark</vt:lpstr>
      <vt:lpstr>Leyes orgánicas constitucionales N° 18.695 y N° 19.175</vt:lpstr>
      <vt:lpstr>Presentación de PowerPoint</vt:lpstr>
      <vt:lpstr>Presentación de PowerPoint</vt:lpstr>
      <vt:lpstr>Control 1</vt:lpstr>
      <vt:lpstr>Pregunta 1: Los servicios esenciales en Latinoamérica</vt:lpstr>
      <vt:lpstr>II. 3. Los servicios públicos en la Región: una aproximación inicial </vt:lpstr>
      <vt:lpstr>II. 2.1. El enfoque institucional en los procesos de descentralización</vt:lpstr>
      <vt:lpstr>Pregunta 2: Brasil</vt:lpstr>
      <vt:lpstr>III. 1. Avances, fortalezas y debilidades de la  descentralización brasileña  </vt:lpstr>
      <vt:lpstr>Pregunta 3: Chile</vt:lpstr>
      <vt:lpstr>IV. 1.2. La dimensión del desarrollo económico regional y local </vt:lpstr>
      <vt:lpstr>Pregunta 4: Colombia</vt:lpstr>
      <vt:lpstr>V. 2. Reformas recientes y evaluación del desempeño global </vt:lpstr>
      <vt:lpstr>Pregunta 5: Costa Rica</vt:lpstr>
      <vt:lpstr>VI. 1. División político administrativa de Costa Rica </vt:lpstr>
      <vt:lpstr>VI. 1. División político administrativa de Costa Rica </vt:lpstr>
      <vt:lpstr>Pregunta 6: México</vt:lpstr>
      <vt:lpstr>VII. 1. Avances, fortalezas y debilidades de la  descentralización mexicana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Leyes orgánicas constitucionales N° 18.695 y N° 19.175</dc:title>
  <cp:lastModifiedBy>Gaby Mardones Cortés</cp:lastModifiedBy>
  <cp:revision>1</cp:revision>
  <dcterms:modified xsi:type="dcterms:W3CDTF">2022-04-06T14:21:16Z</dcterms:modified>
</cp:coreProperties>
</file>