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24"/>
  </p:notesMasterIdLst>
  <p:sldIdLst>
    <p:sldId id="272" r:id="rId2"/>
    <p:sldId id="273" r:id="rId3"/>
    <p:sldId id="287" r:id="rId4"/>
    <p:sldId id="285" r:id="rId5"/>
    <p:sldId id="286" r:id="rId6"/>
    <p:sldId id="290" r:id="rId7"/>
    <p:sldId id="291" r:id="rId8"/>
    <p:sldId id="292" r:id="rId9"/>
    <p:sldId id="293" r:id="rId10"/>
    <p:sldId id="275" r:id="rId11"/>
    <p:sldId id="276" r:id="rId12"/>
    <p:sldId id="277" r:id="rId13"/>
    <p:sldId id="278" r:id="rId14"/>
    <p:sldId id="288" r:id="rId15"/>
    <p:sldId id="279" r:id="rId16"/>
    <p:sldId id="280" r:id="rId17"/>
    <p:sldId id="281" r:id="rId18"/>
    <p:sldId id="294" r:id="rId19"/>
    <p:sldId id="295" r:id="rId20"/>
    <p:sldId id="282" r:id="rId21"/>
    <p:sldId id="283" r:id="rId22"/>
    <p:sldId id="28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A8246BF1-8252-4D5C-B19F-A26BBD2EE102}">
          <p14:sldIdLst>
            <p14:sldId id="272"/>
            <p14:sldId id="273"/>
            <p14:sldId id="287"/>
            <p14:sldId id="285"/>
            <p14:sldId id="286"/>
            <p14:sldId id="290"/>
            <p14:sldId id="291"/>
            <p14:sldId id="292"/>
            <p14:sldId id="293"/>
            <p14:sldId id="275"/>
            <p14:sldId id="276"/>
            <p14:sldId id="277"/>
            <p14:sldId id="278"/>
            <p14:sldId id="288"/>
            <p14:sldId id="279"/>
            <p14:sldId id="280"/>
            <p14:sldId id="281"/>
            <p14:sldId id="294"/>
            <p14:sldId id="295"/>
            <p14:sldId id="282"/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E62045-ABD9-4230-91BF-63A775660090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3BD5766B-126C-44DD-8E80-2197D5AA0071}">
      <dgm:prSet phldrT="[Texto]"/>
      <dgm:spPr/>
      <dgm:t>
        <a:bodyPr/>
        <a:lstStyle/>
        <a:p>
          <a:r>
            <a:rPr lang="es-ES" dirty="0" err="1"/>
            <a:t>E°</a:t>
          </a:r>
          <a:r>
            <a:rPr lang="es-ES" dirty="0"/>
            <a:t> Unitario/Federal</a:t>
          </a:r>
          <a:endParaRPr lang="es-CL" dirty="0"/>
        </a:p>
      </dgm:t>
    </dgm:pt>
    <dgm:pt modelId="{B9606163-CF0B-42F2-91F3-35836D5A0C35}" type="parTrans" cxnId="{7AAA7140-9A09-4A06-B62F-D2D157090370}">
      <dgm:prSet/>
      <dgm:spPr/>
      <dgm:t>
        <a:bodyPr/>
        <a:lstStyle/>
        <a:p>
          <a:endParaRPr lang="es-CL"/>
        </a:p>
      </dgm:t>
    </dgm:pt>
    <dgm:pt modelId="{E3E07C34-4DED-4596-815C-832E765C0490}" type="sibTrans" cxnId="{7AAA7140-9A09-4A06-B62F-D2D157090370}">
      <dgm:prSet/>
      <dgm:spPr/>
      <dgm:t>
        <a:bodyPr/>
        <a:lstStyle/>
        <a:p>
          <a:endParaRPr lang="es-CL"/>
        </a:p>
      </dgm:t>
    </dgm:pt>
    <dgm:pt modelId="{5AFCBF58-594E-4CDB-A494-69E50CC77CFA}">
      <dgm:prSet phldrT="[Texto]"/>
      <dgm:spPr/>
      <dgm:t>
        <a:bodyPr/>
        <a:lstStyle/>
        <a:p>
          <a:r>
            <a:rPr lang="es-ES" dirty="0"/>
            <a:t>Región</a:t>
          </a:r>
          <a:endParaRPr lang="es-CL" dirty="0"/>
        </a:p>
      </dgm:t>
    </dgm:pt>
    <dgm:pt modelId="{299A0087-6E07-4FF6-A904-E1E3E9EDA54A}" type="parTrans" cxnId="{083B449C-557E-4E87-BE2D-9B39E7B2CBD3}">
      <dgm:prSet/>
      <dgm:spPr/>
      <dgm:t>
        <a:bodyPr/>
        <a:lstStyle/>
        <a:p>
          <a:endParaRPr lang="es-CL"/>
        </a:p>
      </dgm:t>
    </dgm:pt>
    <dgm:pt modelId="{B585C27C-27A7-4485-99CF-C0B6828A1896}" type="sibTrans" cxnId="{083B449C-557E-4E87-BE2D-9B39E7B2CBD3}">
      <dgm:prSet/>
      <dgm:spPr/>
      <dgm:t>
        <a:bodyPr/>
        <a:lstStyle/>
        <a:p>
          <a:endParaRPr lang="es-CL"/>
        </a:p>
      </dgm:t>
    </dgm:pt>
    <dgm:pt modelId="{3AD3C9B9-FD28-4827-976B-CAFEEFEB238B}">
      <dgm:prSet phldrT="[Texto]"/>
      <dgm:spPr/>
      <dgm:t>
        <a:bodyPr/>
        <a:lstStyle/>
        <a:p>
          <a:r>
            <a:rPr lang="es-ES" dirty="0"/>
            <a:t>Departamento</a:t>
          </a:r>
          <a:endParaRPr lang="es-CL" dirty="0"/>
        </a:p>
      </dgm:t>
    </dgm:pt>
    <dgm:pt modelId="{8CD3D945-4BA6-4C14-845F-E897E62D067F}" type="parTrans" cxnId="{F7F9BDEE-1B1C-49A7-AEB3-722001CF20CA}">
      <dgm:prSet/>
      <dgm:spPr/>
      <dgm:t>
        <a:bodyPr/>
        <a:lstStyle/>
        <a:p>
          <a:endParaRPr lang="es-CL"/>
        </a:p>
      </dgm:t>
    </dgm:pt>
    <dgm:pt modelId="{0FFEDF38-86D1-465B-98D0-2AB63FA00030}" type="sibTrans" cxnId="{F7F9BDEE-1B1C-49A7-AEB3-722001CF20CA}">
      <dgm:prSet/>
      <dgm:spPr/>
      <dgm:t>
        <a:bodyPr/>
        <a:lstStyle/>
        <a:p>
          <a:endParaRPr lang="es-CL"/>
        </a:p>
      </dgm:t>
    </dgm:pt>
    <dgm:pt modelId="{6545518F-8B42-49AF-9CE3-F9F495B40C8C}">
      <dgm:prSet phldrT="[Texto]"/>
      <dgm:spPr/>
      <dgm:t>
        <a:bodyPr/>
        <a:lstStyle/>
        <a:p>
          <a:r>
            <a:rPr lang="es-ES" dirty="0"/>
            <a:t>Municipio</a:t>
          </a:r>
          <a:endParaRPr lang="es-CL" dirty="0"/>
        </a:p>
      </dgm:t>
    </dgm:pt>
    <dgm:pt modelId="{CC5B2E3B-A094-4205-83F7-C39E7D1AAB97}" type="parTrans" cxnId="{767750DB-182E-4EC7-B029-7A50E821199B}">
      <dgm:prSet/>
      <dgm:spPr/>
      <dgm:t>
        <a:bodyPr/>
        <a:lstStyle/>
        <a:p>
          <a:endParaRPr lang="es-CL"/>
        </a:p>
      </dgm:t>
    </dgm:pt>
    <dgm:pt modelId="{F251C74C-690D-4806-B192-2A9209743589}" type="sibTrans" cxnId="{767750DB-182E-4EC7-B029-7A50E821199B}">
      <dgm:prSet/>
      <dgm:spPr/>
      <dgm:t>
        <a:bodyPr/>
        <a:lstStyle/>
        <a:p>
          <a:endParaRPr lang="es-CL"/>
        </a:p>
      </dgm:t>
    </dgm:pt>
    <dgm:pt modelId="{CBD920C1-86E7-4345-8FB0-BBF0B2E17D89}">
      <dgm:prSet phldrT="[Texto]"/>
      <dgm:spPr/>
      <dgm:t>
        <a:bodyPr/>
        <a:lstStyle/>
        <a:p>
          <a:r>
            <a:rPr lang="es-ES" dirty="0"/>
            <a:t>Institucionalidad Barrial</a:t>
          </a:r>
          <a:endParaRPr lang="es-CL" dirty="0"/>
        </a:p>
      </dgm:t>
    </dgm:pt>
    <dgm:pt modelId="{6A640233-8A2E-44A1-B259-AF79A1CBC6F9}" type="parTrans" cxnId="{3F35C660-E876-4D64-9955-56CB4D6FE76F}">
      <dgm:prSet/>
      <dgm:spPr/>
      <dgm:t>
        <a:bodyPr/>
        <a:lstStyle/>
        <a:p>
          <a:endParaRPr lang="es-CL"/>
        </a:p>
      </dgm:t>
    </dgm:pt>
    <dgm:pt modelId="{52A4EF18-679C-44C7-9550-22D49817E3E6}" type="sibTrans" cxnId="{3F35C660-E876-4D64-9955-56CB4D6FE76F}">
      <dgm:prSet/>
      <dgm:spPr/>
      <dgm:t>
        <a:bodyPr/>
        <a:lstStyle/>
        <a:p>
          <a:endParaRPr lang="es-CL"/>
        </a:p>
      </dgm:t>
    </dgm:pt>
    <dgm:pt modelId="{17739A66-A02C-4D36-AF3C-20BED4802D53}">
      <dgm:prSet phldrT="[Texto]"/>
      <dgm:spPr/>
      <dgm:t>
        <a:bodyPr/>
        <a:lstStyle/>
        <a:p>
          <a:r>
            <a:rPr lang="es-ES" dirty="0"/>
            <a:t>Otras</a:t>
          </a:r>
          <a:endParaRPr lang="es-CL" dirty="0"/>
        </a:p>
      </dgm:t>
    </dgm:pt>
    <dgm:pt modelId="{B0A0BC61-F46E-4003-8097-3DAF50DDFF62}" type="parTrans" cxnId="{33588336-6BED-4115-98B6-7790DB006B5F}">
      <dgm:prSet/>
      <dgm:spPr/>
      <dgm:t>
        <a:bodyPr/>
        <a:lstStyle/>
        <a:p>
          <a:endParaRPr lang="es-CL"/>
        </a:p>
      </dgm:t>
    </dgm:pt>
    <dgm:pt modelId="{4E9F92C5-EAF9-4DB5-B000-3E0D86C3A935}" type="sibTrans" cxnId="{33588336-6BED-4115-98B6-7790DB006B5F}">
      <dgm:prSet/>
      <dgm:spPr/>
      <dgm:t>
        <a:bodyPr/>
        <a:lstStyle/>
        <a:p>
          <a:endParaRPr lang="es-CL"/>
        </a:p>
      </dgm:t>
    </dgm:pt>
    <dgm:pt modelId="{DC9E50A3-0DBD-4429-85DD-FBB821CB354D}">
      <dgm:prSet phldrT="[Texto]"/>
      <dgm:spPr/>
      <dgm:t>
        <a:bodyPr/>
        <a:lstStyle/>
        <a:p>
          <a:r>
            <a:rPr lang="es-ES" dirty="0" err="1"/>
            <a:t>E°</a:t>
          </a:r>
          <a:endParaRPr lang="es-CL" dirty="0"/>
        </a:p>
      </dgm:t>
    </dgm:pt>
    <dgm:pt modelId="{D6674EB9-881C-4CA8-B1D9-F8D909C94EF3}" type="parTrans" cxnId="{4C3561E0-54D8-424C-8353-25CC25E34052}">
      <dgm:prSet/>
      <dgm:spPr/>
      <dgm:t>
        <a:bodyPr/>
        <a:lstStyle/>
        <a:p>
          <a:endParaRPr lang="es-CL"/>
        </a:p>
      </dgm:t>
    </dgm:pt>
    <dgm:pt modelId="{F48DA0F6-25BE-47E0-AA0D-D3561332396B}" type="sibTrans" cxnId="{4C3561E0-54D8-424C-8353-25CC25E34052}">
      <dgm:prSet/>
      <dgm:spPr/>
      <dgm:t>
        <a:bodyPr/>
        <a:lstStyle/>
        <a:p>
          <a:endParaRPr lang="es-CL"/>
        </a:p>
      </dgm:t>
    </dgm:pt>
    <dgm:pt modelId="{89694705-09AF-47A5-900F-EE228BC1AF7F}">
      <dgm:prSet phldrT="[Texto]"/>
      <dgm:spPr/>
      <dgm:t>
        <a:bodyPr/>
        <a:lstStyle/>
        <a:p>
          <a:r>
            <a:rPr lang="es-ES" dirty="0"/>
            <a:t>Provincia </a:t>
          </a:r>
          <a:endParaRPr lang="es-CL" dirty="0"/>
        </a:p>
      </dgm:t>
    </dgm:pt>
    <dgm:pt modelId="{193D3B22-AD48-455D-BA9B-CC54818960D2}" type="parTrans" cxnId="{DDA1463C-F7EF-452E-8EE8-331B60EC2DC5}">
      <dgm:prSet/>
      <dgm:spPr/>
      <dgm:t>
        <a:bodyPr/>
        <a:lstStyle/>
        <a:p>
          <a:endParaRPr lang="es-CL"/>
        </a:p>
      </dgm:t>
    </dgm:pt>
    <dgm:pt modelId="{1841BB8D-1172-4ED5-91E8-41940F29D5C5}" type="sibTrans" cxnId="{DDA1463C-F7EF-452E-8EE8-331B60EC2DC5}">
      <dgm:prSet/>
      <dgm:spPr/>
      <dgm:t>
        <a:bodyPr/>
        <a:lstStyle/>
        <a:p>
          <a:endParaRPr lang="es-CL"/>
        </a:p>
      </dgm:t>
    </dgm:pt>
    <dgm:pt modelId="{C27A82C1-9E79-44D2-AABC-724B9581862D}" type="pres">
      <dgm:prSet presAssocID="{C1E62045-ABD9-4230-91BF-63A77566009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0C1406A-8E07-4BE1-8951-BB29456DDC3B}" type="pres">
      <dgm:prSet presAssocID="{3BD5766B-126C-44DD-8E80-2197D5AA0071}" presName="vertOne" presStyleCnt="0"/>
      <dgm:spPr/>
    </dgm:pt>
    <dgm:pt modelId="{5C02B356-E5E7-4259-8A37-C4041CFBBA57}" type="pres">
      <dgm:prSet presAssocID="{3BD5766B-126C-44DD-8E80-2197D5AA0071}" presName="txOne" presStyleLbl="node0" presStyleIdx="0" presStyleCnt="1">
        <dgm:presLayoutVars>
          <dgm:chPref val="3"/>
        </dgm:presLayoutVars>
      </dgm:prSet>
      <dgm:spPr/>
    </dgm:pt>
    <dgm:pt modelId="{9766E6AA-4AC3-481B-8FA1-95258FC8B953}" type="pres">
      <dgm:prSet presAssocID="{3BD5766B-126C-44DD-8E80-2197D5AA0071}" presName="parTransOne" presStyleCnt="0"/>
      <dgm:spPr/>
    </dgm:pt>
    <dgm:pt modelId="{BD8BFA26-4BCF-4528-86B3-D600064343E7}" type="pres">
      <dgm:prSet presAssocID="{3BD5766B-126C-44DD-8E80-2197D5AA0071}" presName="horzOne" presStyleCnt="0"/>
      <dgm:spPr/>
    </dgm:pt>
    <dgm:pt modelId="{B4C27FD5-6380-4FE3-AD4C-D9C28CD450AE}" type="pres">
      <dgm:prSet presAssocID="{5AFCBF58-594E-4CDB-A494-69E50CC77CFA}" presName="vertTwo" presStyleCnt="0"/>
      <dgm:spPr/>
    </dgm:pt>
    <dgm:pt modelId="{309A3648-91C4-4902-B282-B17A684B0451}" type="pres">
      <dgm:prSet presAssocID="{5AFCBF58-594E-4CDB-A494-69E50CC77CFA}" presName="txTwo" presStyleLbl="node2" presStyleIdx="0" presStyleCnt="7">
        <dgm:presLayoutVars>
          <dgm:chPref val="3"/>
        </dgm:presLayoutVars>
      </dgm:prSet>
      <dgm:spPr/>
    </dgm:pt>
    <dgm:pt modelId="{87E181F8-4A8F-45FF-AD6B-3362B99A1492}" type="pres">
      <dgm:prSet presAssocID="{5AFCBF58-594E-4CDB-A494-69E50CC77CFA}" presName="horzTwo" presStyleCnt="0"/>
      <dgm:spPr/>
    </dgm:pt>
    <dgm:pt modelId="{CD9DCF2C-3EE6-46C0-9C4F-CFCA37941DFD}" type="pres">
      <dgm:prSet presAssocID="{B585C27C-27A7-4485-99CF-C0B6828A1896}" presName="sibSpaceTwo" presStyleCnt="0"/>
      <dgm:spPr/>
    </dgm:pt>
    <dgm:pt modelId="{7AD4EF3F-3009-49D8-A174-A2D3E2536A82}" type="pres">
      <dgm:prSet presAssocID="{DC9E50A3-0DBD-4429-85DD-FBB821CB354D}" presName="vertTwo" presStyleCnt="0"/>
      <dgm:spPr/>
    </dgm:pt>
    <dgm:pt modelId="{319C84CC-F7B0-459D-8F69-4E8F4B3F12EA}" type="pres">
      <dgm:prSet presAssocID="{DC9E50A3-0DBD-4429-85DD-FBB821CB354D}" presName="txTwo" presStyleLbl="node2" presStyleIdx="1" presStyleCnt="7">
        <dgm:presLayoutVars>
          <dgm:chPref val="3"/>
        </dgm:presLayoutVars>
      </dgm:prSet>
      <dgm:spPr/>
    </dgm:pt>
    <dgm:pt modelId="{21F2612D-21CF-41AE-8821-99E34F3CE507}" type="pres">
      <dgm:prSet presAssocID="{DC9E50A3-0DBD-4429-85DD-FBB821CB354D}" presName="horzTwo" presStyleCnt="0"/>
      <dgm:spPr/>
    </dgm:pt>
    <dgm:pt modelId="{DABCB610-3DCD-4155-B18F-0D3D69411275}" type="pres">
      <dgm:prSet presAssocID="{F48DA0F6-25BE-47E0-AA0D-D3561332396B}" presName="sibSpaceTwo" presStyleCnt="0"/>
      <dgm:spPr/>
    </dgm:pt>
    <dgm:pt modelId="{486D3946-353B-4B0C-B032-8DE63FBCD8F9}" type="pres">
      <dgm:prSet presAssocID="{3AD3C9B9-FD28-4827-976B-CAFEEFEB238B}" presName="vertTwo" presStyleCnt="0"/>
      <dgm:spPr/>
    </dgm:pt>
    <dgm:pt modelId="{BD8A77EC-CF31-4C4C-88A9-58AA878C7807}" type="pres">
      <dgm:prSet presAssocID="{3AD3C9B9-FD28-4827-976B-CAFEEFEB238B}" presName="txTwo" presStyleLbl="node2" presStyleIdx="2" presStyleCnt="7">
        <dgm:presLayoutVars>
          <dgm:chPref val="3"/>
        </dgm:presLayoutVars>
      </dgm:prSet>
      <dgm:spPr/>
    </dgm:pt>
    <dgm:pt modelId="{CE9BA840-102E-4901-9808-7CA86EF08D7C}" type="pres">
      <dgm:prSet presAssocID="{3AD3C9B9-FD28-4827-976B-CAFEEFEB238B}" presName="horzTwo" presStyleCnt="0"/>
      <dgm:spPr/>
    </dgm:pt>
    <dgm:pt modelId="{C69D5FF1-A322-41C2-BCAF-65F153953349}" type="pres">
      <dgm:prSet presAssocID="{0FFEDF38-86D1-465B-98D0-2AB63FA00030}" presName="sibSpaceTwo" presStyleCnt="0"/>
      <dgm:spPr/>
    </dgm:pt>
    <dgm:pt modelId="{6A88CEF0-BD5E-45D3-AEA5-9E34CCF0B3B3}" type="pres">
      <dgm:prSet presAssocID="{89694705-09AF-47A5-900F-EE228BC1AF7F}" presName="vertTwo" presStyleCnt="0"/>
      <dgm:spPr/>
    </dgm:pt>
    <dgm:pt modelId="{D31AF521-AD6C-49A8-B86F-037C7EB4C4AF}" type="pres">
      <dgm:prSet presAssocID="{89694705-09AF-47A5-900F-EE228BC1AF7F}" presName="txTwo" presStyleLbl="node2" presStyleIdx="3" presStyleCnt="7">
        <dgm:presLayoutVars>
          <dgm:chPref val="3"/>
        </dgm:presLayoutVars>
      </dgm:prSet>
      <dgm:spPr/>
    </dgm:pt>
    <dgm:pt modelId="{56AF7043-2440-4B43-936B-AD6236115464}" type="pres">
      <dgm:prSet presAssocID="{89694705-09AF-47A5-900F-EE228BC1AF7F}" presName="horzTwo" presStyleCnt="0"/>
      <dgm:spPr/>
    </dgm:pt>
    <dgm:pt modelId="{5C02EDA0-3498-4D95-BC41-3DD55FFCB174}" type="pres">
      <dgm:prSet presAssocID="{1841BB8D-1172-4ED5-91E8-41940F29D5C5}" presName="sibSpaceTwo" presStyleCnt="0"/>
      <dgm:spPr/>
    </dgm:pt>
    <dgm:pt modelId="{790DF91E-2503-4C35-8E9F-58A615CDEA7F}" type="pres">
      <dgm:prSet presAssocID="{6545518F-8B42-49AF-9CE3-F9F495B40C8C}" presName="vertTwo" presStyleCnt="0"/>
      <dgm:spPr/>
    </dgm:pt>
    <dgm:pt modelId="{706CA6DA-5CF7-4D60-99E9-6E602594020D}" type="pres">
      <dgm:prSet presAssocID="{6545518F-8B42-49AF-9CE3-F9F495B40C8C}" presName="txTwo" presStyleLbl="node2" presStyleIdx="4" presStyleCnt="7">
        <dgm:presLayoutVars>
          <dgm:chPref val="3"/>
        </dgm:presLayoutVars>
      </dgm:prSet>
      <dgm:spPr/>
    </dgm:pt>
    <dgm:pt modelId="{61CB1214-7FE9-4C0D-B70A-419771F436A8}" type="pres">
      <dgm:prSet presAssocID="{6545518F-8B42-49AF-9CE3-F9F495B40C8C}" presName="horzTwo" presStyleCnt="0"/>
      <dgm:spPr/>
    </dgm:pt>
    <dgm:pt modelId="{824118C0-447E-40F6-9180-DC38C98236CF}" type="pres">
      <dgm:prSet presAssocID="{F251C74C-690D-4806-B192-2A9209743589}" presName="sibSpaceTwo" presStyleCnt="0"/>
      <dgm:spPr/>
    </dgm:pt>
    <dgm:pt modelId="{4E479CBF-801A-4D41-B3C2-9DAC35995EA3}" type="pres">
      <dgm:prSet presAssocID="{CBD920C1-86E7-4345-8FB0-BBF0B2E17D89}" presName="vertTwo" presStyleCnt="0"/>
      <dgm:spPr/>
    </dgm:pt>
    <dgm:pt modelId="{4B14D51D-8618-450C-B164-43947BF6EFE1}" type="pres">
      <dgm:prSet presAssocID="{CBD920C1-86E7-4345-8FB0-BBF0B2E17D89}" presName="txTwo" presStyleLbl="node2" presStyleIdx="5" presStyleCnt="7">
        <dgm:presLayoutVars>
          <dgm:chPref val="3"/>
        </dgm:presLayoutVars>
      </dgm:prSet>
      <dgm:spPr/>
    </dgm:pt>
    <dgm:pt modelId="{AE199197-1633-4175-B69B-9782BCA36F52}" type="pres">
      <dgm:prSet presAssocID="{CBD920C1-86E7-4345-8FB0-BBF0B2E17D89}" presName="horzTwo" presStyleCnt="0"/>
      <dgm:spPr/>
    </dgm:pt>
    <dgm:pt modelId="{B7C19990-52FB-4B25-BBEE-0D539FB65CF1}" type="pres">
      <dgm:prSet presAssocID="{52A4EF18-679C-44C7-9550-22D49817E3E6}" presName="sibSpaceTwo" presStyleCnt="0"/>
      <dgm:spPr/>
    </dgm:pt>
    <dgm:pt modelId="{D0AEEA7B-A106-4924-8569-BA6B7B6ECE65}" type="pres">
      <dgm:prSet presAssocID="{17739A66-A02C-4D36-AF3C-20BED4802D53}" presName="vertTwo" presStyleCnt="0"/>
      <dgm:spPr/>
    </dgm:pt>
    <dgm:pt modelId="{18F82273-6F7C-4E36-92CA-575D9A2D5918}" type="pres">
      <dgm:prSet presAssocID="{17739A66-A02C-4D36-AF3C-20BED4802D53}" presName="txTwo" presStyleLbl="node2" presStyleIdx="6" presStyleCnt="7">
        <dgm:presLayoutVars>
          <dgm:chPref val="3"/>
        </dgm:presLayoutVars>
      </dgm:prSet>
      <dgm:spPr/>
    </dgm:pt>
    <dgm:pt modelId="{863C20E6-E4AC-4E11-987B-EA3F9002747E}" type="pres">
      <dgm:prSet presAssocID="{17739A66-A02C-4D36-AF3C-20BED4802D53}" presName="horzTwo" presStyleCnt="0"/>
      <dgm:spPr/>
    </dgm:pt>
  </dgm:ptLst>
  <dgm:cxnLst>
    <dgm:cxn modelId="{C4C06224-BE7A-49DD-B531-9A8EE4E9A629}" type="presOf" srcId="{3AD3C9B9-FD28-4827-976B-CAFEEFEB238B}" destId="{BD8A77EC-CF31-4C4C-88A9-58AA878C7807}" srcOrd="0" destOrd="0" presId="urn:microsoft.com/office/officeart/2005/8/layout/hierarchy4"/>
    <dgm:cxn modelId="{33588336-6BED-4115-98B6-7790DB006B5F}" srcId="{3BD5766B-126C-44DD-8E80-2197D5AA0071}" destId="{17739A66-A02C-4D36-AF3C-20BED4802D53}" srcOrd="6" destOrd="0" parTransId="{B0A0BC61-F46E-4003-8097-3DAF50DDFF62}" sibTransId="{4E9F92C5-EAF9-4DB5-B000-3E0D86C3A935}"/>
    <dgm:cxn modelId="{4CA22F3B-CC89-4E7A-AF8C-804F4FA6C01C}" type="presOf" srcId="{DC9E50A3-0DBD-4429-85DD-FBB821CB354D}" destId="{319C84CC-F7B0-459D-8F69-4E8F4B3F12EA}" srcOrd="0" destOrd="0" presId="urn:microsoft.com/office/officeart/2005/8/layout/hierarchy4"/>
    <dgm:cxn modelId="{DDA1463C-F7EF-452E-8EE8-331B60EC2DC5}" srcId="{3BD5766B-126C-44DD-8E80-2197D5AA0071}" destId="{89694705-09AF-47A5-900F-EE228BC1AF7F}" srcOrd="3" destOrd="0" parTransId="{193D3B22-AD48-455D-BA9B-CC54818960D2}" sibTransId="{1841BB8D-1172-4ED5-91E8-41940F29D5C5}"/>
    <dgm:cxn modelId="{7AAA7140-9A09-4A06-B62F-D2D157090370}" srcId="{C1E62045-ABD9-4230-91BF-63A775660090}" destId="{3BD5766B-126C-44DD-8E80-2197D5AA0071}" srcOrd="0" destOrd="0" parTransId="{B9606163-CF0B-42F2-91F3-35836D5A0C35}" sibTransId="{E3E07C34-4DED-4596-815C-832E765C0490}"/>
    <dgm:cxn modelId="{3F35C660-E876-4D64-9955-56CB4D6FE76F}" srcId="{3BD5766B-126C-44DD-8E80-2197D5AA0071}" destId="{CBD920C1-86E7-4345-8FB0-BBF0B2E17D89}" srcOrd="5" destOrd="0" parTransId="{6A640233-8A2E-44A1-B259-AF79A1CBC6F9}" sibTransId="{52A4EF18-679C-44C7-9550-22D49817E3E6}"/>
    <dgm:cxn modelId="{A5CBED64-BC8D-426A-AC6E-8DB93C394FC3}" type="presOf" srcId="{17739A66-A02C-4D36-AF3C-20BED4802D53}" destId="{18F82273-6F7C-4E36-92CA-575D9A2D5918}" srcOrd="0" destOrd="0" presId="urn:microsoft.com/office/officeart/2005/8/layout/hierarchy4"/>
    <dgm:cxn modelId="{EE42D46A-8AE6-4A4C-88B3-131C6E5FBD16}" type="presOf" srcId="{89694705-09AF-47A5-900F-EE228BC1AF7F}" destId="{D31AF521-AD6C-49A8-B86F-037C7EB4C4AF}" srcOrd="0" destOrd="0" presId="urn:microsoft.com/office/officeart/2005/8/layout/hierarchy4"/>
    <dgm:cxn modelId="{46CAF270-6080-4CC0-B8C7-16A41AA6AC9C}" type="presOf" srcId="{5AFCBF58-594E-4CDB-A494-69E50CC77CFA}" destId="{309A3648-91C4-4902-B282-B17A684B0451}" srcOrd="0" destOrd="0" presId="urn:microsoft.com/office/officeart/2005/8/layout/hierarchy4"/>
    <dgm:cxn modelId="{86A71C79-94A8-497D-8CC6-0B07D93BD23F}" type="presOf" srcId="{CBD920C1-86E7-4345-8FB0-BBF0B2E17D89}" destId="{4B14D51D-8618-450C-B164-43947BF6EFE1}" srcOrd="0" destOrd="0" presId="urn:microsoft.com/office/officeart/2005/8/layout/hierarchy4"/>
    <dgm:cxn modelId="{C0E48C79-4C0F-4001-AD8C-ADF36E34A497}" type="presOf" srcId="{6545518F-8B42-49AF-9CE3-F9F495B40C8C}" destId="{706CA6DA-5CF7-4D60-99E9-6E602594020D}" srcOrd="0" destOrd="0" presId="urn:microsoft.com/office/officeart/2005/8/layout/hierarchy4"/>
    <dgm:cxn modelId="{083B449C-557E-4E87-BE2D-9B39E7B2CBD3}" srcId="{3BD5766B-126C-44DD-8E80-2197D5AA0071}" destId="{5AFCBF58-594E-4CDB-A494-69E50CC77CFA}" srcOrd="0" destOrd="0" parTransId="{299A0087-6E07-4FF6-A904-E1E3E9EDA54A}" sibTransId="{B585C27C-27A7-4485-99CF-C0B6828A1896}"/>
    <dgm:cxn modelId="{767750DB-182E-4EC7-B029-7A50E821199B}" srcId="{3BD5766B-126C-44DD-8E80-2197D5AA0071}" destId="{6545518F-8B42-49AF-9CE3-F9F495B40C8C}" srcOrd="4" destOrd="0" parTransId="{CC5B2E3B-A094-4205-83F7-C39E7D1AAB97}" sibTransId="{F251C74C-690D-4806-B192-2A9209743589}"/>
    <dgm:cxn modelId="{4C3561E0-54D8-424C-8353-25CC25E34052}" srcId="{3BD5766B-126C-44DD-8E80-2197D5AA0071}" destId="{DC9E50A3-0DBD-4429-85DD-FBB821CB354D}" srcOrd="1" destOrd="0" parTransId="{D6674EB9-881C-4CA8-B1D9-F8D909C94EF3}" sibTransId="{F48DA0F6-25BE-47E0-AA0D-D3561332396B}"/>
    <dgm:cxn modelId="{DF6D07EE-BF22-430F-8C72-BC32F4041BA1}" type="presOf" srcId="{C1E62045-ABD9-4230-91BF-63A775660090}" destId="{C27A82C1-9E79-44D2-AABC-724B9581862D}" srcOrd="0" destOrd="0" presId="urn:microsoft.com/office/officeart/2005/8/layout/hierarchy4"/>
    <dgm:cxn modelId="{F7F9BDEE-1B1C-49A7-AEB3-722001CF20CA}" srcId="{3BD5766B-126C-44DD-8E80-2197D5AA0071}" destId="{3AD3C9B9-FD28-4827-976B-CAFEEFEB238B}" srcOrd="2" destOrd="0" parTransId="{8CD3D945-4BA6-4C14-845F-E897E62D067F}" sibTransId="{0FFEDF38-86D1-465B-98D0-2AB63FA00030}"/>
    <dgm:cxn modelId="{8BD200FC-5ECB-4216-A0CE-63177F30C93A}" type="presOf" srcId="{3BD5766B-126C-44DD-8E80-2197D5AA0071}" destId="{5C02B356-E5E7-4259-8A37-C4041CFBBA57}" srcOrd="0" destOrd="0" presId="urn:microsoft.com/office/officeart/2005/8/layout/hierarchy4"/>
    <dgm:cxn modelId="{9A9A907F-9D0F-46D7-8362-42763D49B805}" type="presParOf" srcId="{C27A82C1-9E79-44D2-AABC-724B9581862D}" destId="{00C1406A-8E07-4BE1-8951-BB29456DDC3B}" srcOrd="0" destOrd="0" presId="urn:microsoft.com/office/officeart/2005/8/layout/hierarchy4"/>
    <dgm:cxn modelId="{8D92F80F-1218-4211-9457-33D831B9671A}" type="presParOf" srcId="{00C1406A-8E07-4BE1-8951-BB29456DDC3B}" destId="{5C02B356-E5E7-4259-8A37-C4041CFBBA57}" srcOrd="0" destOrd="0" presId="urn:microsoft.com/office/officeart/2005/8/layout/hierarchy4"/>
    <dgm:cxn modelId="{238B9DAF-EC7E-406E-BA69-1EF8F5C884F7}" type="presParOf" srcId="{00C1406A-8E07-4BE1-8951-BB29456DDC3B}" destId="{9766E6AA-4AC3-481B-8FA1-95258FC8B953}" srcOrd="1" destOrd="0" presId="urn:microsoft.com/office/officeart/2005/8/layout/hierarchy4"/>
    <dgm:cxn modelId="{83624BDD-3195-4CF7-9487-3ACDE774CC59}" type="presParOf" srcId="{00C1406A-8E07-4BE1-8951-BB29456DDC3B}" destId="{BD8BFA26-4BCF-4528-86B3-D600064343E7}" srcOrd="2" destOrd="0" presId="urn:microsoft.com/office/officeart/2005/8/layout/hierarchy4"/>
    <dgm:cxn modelId="{3B382C7B-E606-486C-BD6E-FE9A8839BB53}" type="presParOf" srcId="{BD8BFA26-4BCF-4528-86B3-D600064343E7}" destId="{B4C27FD5-6380-4FE3-AD4C-D9C28CD450AE}" srcOrd="0" destOrd="0" presId="urn:microsoft.com/office/officeart/2005/8/layout/hierarchy4"/>
    <dgm:cxn modelId="{F7C9233A-C8D5-4AD9-993C-2F265FC9A7E5}" type="presParOf" srcId="{B4C27FD5-6380-4FE3-AD4C-D9C28CD450AE}" destId="{309A3648-91C4-4902-B282-B17A684B0451}" srcOrd="0" destOrd="0" presId="urn:microsoft.com/office/officeart/2005/8/layout/hierarchy4"/>
    <dgm:cxn modelId="{0DFDA15D-E02D-4EB7-BC38-6F1356A42382}" type="presParOf" srcId="{B4C27FD5-6380-4FE3-AD4C-D9C28CD450AE}" destId="{87E181F8-4A8F-45FF-AD6B-3362B99A1492}" srcOrd="1" destOrd="0" presId="urn:microsoft.com/office/officeart/2005/8/layout/hierarchy4"/>
    <dgm:cxn modelId="{DBBA886B-7685-4B21-A077-B7104BFF6795}" type="presParOf" srcId="{BD8BFA26-4BCF-4528-86B3-D600064343E7}" destId="{CD9DCF2C-3EE6-46C0-9C4F-CFCA37941DFD}" srcOrd="1" destOrd="0" presId="urn:microsoft.com/office/officeart/2005/8/layout/hierarchy4"/>
    <dgm:cxn modelId="{CF3AD319-43AB-41CF-B081-1D6C5F2BB810}" type="presParOf" srcId="{BD8BFA26-4BCF-4528-86B3-D600064343E7}" destId="{7AD4EF3F-3009-49D8-A174-A2D3E2536A82}" srcOrd="2" destOrd="0" presId="urn:microsoft.com/office/officeart/2005/8/layout/hierarchy4"/>
    <dgm:cxn modelId="{D80C9C67-907C-47A1-90D5-FFB5697E4AB9}" type="presParOf" srcId="{7AD4EF3F-3009-49D8-A174-A2D3E2536A82}" destId="{319C84CC-F7B0-459D-8F69-4E8F4B3F12EA}" srcOrd="0" destOrd="0" presId="urn:microsoft.com/office/officeart/2005/8/layout/hierarchy4"/>
    <dgm:cxn modelId="{78349E0B-A6BB-4E8C-92B7-A81412C95977}" type="presParOf" srcId="{7AD4EF3F-3009-49D8-A174-A2D3E2536A82}" destId="{21F2612D-21CF-41AE-8821-99E34F3CE507}" srcOrd="1" destOrd="0" presId="urn:microsoft.com/office/officeart/2005/8/layout/hierarchy4"/>
    <dgm:cxn modelId="{4DABE259-5E20-471C-BD62-CB4558A7287C}" type="presParOf" srcId="{BD8BFA26-4BCF-4528-86B3-D600064343E7}" destId="{DABCB610-3DCD-4155-B18F-0D3D69411275}" srcOrd="3" destOrd="0" presId="urn:microsoft.com/office/officeart/2005/8/layout/hierarchy4"/>
    <dgm:cxn modelId="{401155DC-9565-4625-9760-A3C0CFB68465}" type="presParOf" srcId="{BD8BFA26-4BCF-4528-86B3-D600064343E7}" destId="{486D3946-353B-4B0C-B032-8DE63FBCD8F9}" srcOrd="4" destOrd="0" presId="urn:microsoft.com/office/officeart/2005/8/layout/hierarchy4"/>
    <dgm:cxn modelId="{EFC540F4-237F-4450-BD16-3619E12D96F4}" type="presParOf" srcId="{486D3946-353B-4B0C-B032-8DE63FBCD8F9}" destId="{BD8A77EC-CF31-4C4C-88A9-58AA878C7807}" srcOrd="0" destOrd="0" presId="urn:microsoft.com/office/officeart/2005/8/layout/hierarchy4"/>
    <dgm:cxn modelId="{5E8FFE04-FF6E-4E22-A8DD-A43AACADA8B9}" type="presParOf" srcId="{486D3946-353B-4B0C-B032-8DE63FBCD8F9}" destId="{CE9BA840-102E-4901-9808-7CA86EF08D7C}" srcOrd="1" destOrd="0" presId="urn:microsoft.com/office/officeart/2005/8/layout/hierarchy4"/>
    <dgm:cxn modelId="{0599FECB-CCC6-47EC-9A77-50869A0BCCE8}" type="presParOf" srcId="{BD8BFA26-4BCF-4528-86B3-D600064343E7}" destId="{C69D5FF1-A322-41C2-BCAF-65F153953349}" srcOrd="5" destOrd="0" presId="urn:microsoft.com/office/officeart/2005/8/layout/hierarchy4"/>
    <dgm:cxn modelId="{809C43BC-DBF6-427F-83AA-28F9CAFAEF28}" type="presParOf" srcId="{BD8BFA26-4BCF-4528-86B3-D600064343E7}" destId="{6A88CEF0-BD5E-45D3-AEA5-9E34CCF0B3B3}" srcOrd="6" destOrd="0" presId="urn:microsoft.com/office/officeart/2005/8/layout/hierarchy4"/>
    <dgm:cxn modelId="{F56921E3-2FBC-4D2B-B1A3-7711D53125E6}" type="presParOf" srcId="{6A88CEF0-BD5E-45D3-AEA5-9E34CCF0B3B3}" destId="{D31AF521-AD6C-49A8-B86F-037C7EB4C4AF}" srcOrd="0" destOrd="0" presId="urn:microsoft.com/office/officeart/2005/8/layout/hierarchy4"/>
    <dgm:cxn modelId="{4D5FE5B6-80EC-413A-A3DA-0086F48E84A8}" type="presParOf" srcId="{6A88CEF0-BD5E-45D3-AEA5-9E34CCF0B3B3}" destId="{56AF7043-2440-4B43-936B-AD6236115464}" srcOrd="1" destOrd="0" presId="urn:microsoft.com/office/officeart/2005/8/layout/hierarchy4"/>
    <dgm:cxn modelId="{BA29FFB0-F874-4096-B195-5796BC1EAC2F}" type="presParOf" srcId="{BD8BFA26-4BCF-4528-86B3-D600064343E7}" destId="{5C02EDA0-3498-4D95-BC41-3DD55FFCB174}" srcOrd="7" destOrd="0" presId="urn:microsoft.com/office/officeart/2005/8/layout/hierarchy4"/>
    <dgm:cxn modelId="{F69DDD3B-22BA-48BA-AA12-13F7E0A7E4A6}" type="presParOf" srcId="{BD8BFA26-4BCF-4528-86B3-D600064343E7}" destId="{790DF91E-2503-4C35-8E9F-58A615CDEA7F}" srcOrd="8" destOrd="0" presId="urn:microsoft.com/office/officeart/2005/8/layout/hierarchy4"/>
    <dgm:cxn modelId="{70EE56BB-181A-4F30-981D-EEA795C8DCAA}" type="presParOf" srcId="{790DF91E-2503-4C35-8E9F-58A615CDEA7F}" destId="{706CA6DA-5CF7-4D60-99E9-6E602594020D}" srcOrd="0" destOrd="0" presId="urn:microsoft.com/office/officeart/2005/8/layout/hierarchy4"/>
    <dgm:cxn modelId="{46C05189-944F-4AAC-B56E-36BDB87FFB8F}" type="presParOf" srcId="{790DF91E-2503-4C35-8E9F-58A615CDEA7F}" destId="{61CB1214-7FE9-4C0D-B70A-419771F436A8}" srcOrd="1" destOrd="0" presId="urn:microsoft.com/office/officeart/2005/8/layout/hierarchy4"/>
    <dgm:cxn modelId="{F33F77EB-E8F1-4C58-A8C3-32ECCA23FB84}" type="presParOf" srcId="{BD8BFA26-4BCF-4528-86B3-D600064343E7}" destId="{824118C0-447E-40F6-9180-DC38C98236CF}" srcOrd="9" destOrd="0" presId="urn:microsoft.com/office/officeart/2005/8/layout/hierarchy4"/>
    <dgm:cxn modelId="{8CE64BFF-05C4-417C-A831-AD9CED536089}" type="presParOf" srcId="{BD8BFA26-4BCF-4528-86B3-D600064343E7}" destId="{4E479CBF-801A-4D41-B3C2-9DAC35995EA3}" srcOrd="10" destOrd="0" presId="urn:microsoft.com/office/officeart/2005/8/layout/hierarchy4"/>
    <dgm:cxn modelId="{6D81EDB1-D7B4-4ED1-96D5-E2AA2421F0AC}" type="presParOf" srcId="{4E479CBF-801A-4D41-B3C2-9DAC35995EA3}" destId="{4B14D51D-8618-450C-B164-43947BF6EFE1}" srcOrd="0" destOrd="0" presId="urn:microsoft.com/office/officeart/2005/8/layout/hierarchy4"/>
    <dgm:cxn modelId="{D1B9262A-A5C4-47D5-9FF4-3483F9AF5478}" type="presParOf" srcId="{4E479CBF-801A-4D41-B3C2-9DAC35995EA3}" destId="{AE199197-1633-4175-B69B-9782BCA36F52}" srcOrd="1" destOrd="0" presId="urn:microsoft.com/office/officeart/2005/8/layout/hierarchy4"/>
    <dgm:cxn modelId="{A2AE6673-045B-4754-81B6-1F28786D8386}" type="presParOf" srcId="{BD8BFA26-4BCF-4528-86B3-D600064343E7}" destId="{B7C19990-52FB-4B25-BBEE-0D539FB65CF1}" srcOrd="11" destOrd="0" presId="urn:microsoft.com/office/officeart/2005/8/layout/hierarchy4"/>
    <dgm:cxn modelId="{C061922E-855E-4D64-ACE1-0F97E0EA8375}" type="presParOf" srcId="{BD8BFA26-4BCF-4528-86B3-D600064343E7}" destId="{D0AEEA7B-A106-4924-8569-BA6B7B6ECE65}" srcOrd="12" destOrd="0" presId="urn:microsoft.com/office/officeart/2005/8/layout/hierarchy4"/>
    <dgm:cxn modelId="{4FC1D0AE-CB00-4F80-B303-3B74C3D66167}" type="presParOf" srcId="{D0AEEA7B-A106-4924-8569-BA6B7B6ECE65}" destId="{18F82273-6F7C-4E36-92CA-575D9A2D5918}" srcOrd="0" destOrd="0" presId="urn:microsoft.com/office/officeart/2005/8/layout/hierarchy4"/>
    <dgm:cxn modelId="{2EF124E0-D852-4C8E-B8E6-C396D7C34051}" type="presParOf" srcId="{D0AEEA7B-A106-4924-8569-BA6B7B6ECE65}" destId="{863C20E6-E4AC-4E11-987B-EA3F9002747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2B356-E5E7-4259-8A37-C4041CFBBA57}">
      <dsp:nvSpPr>
        <dsp:cNvPr id="0" name=""/>
        <dsp:cNvSpPr/>
      </dsp:nvSpPr>
      <dsp:spPr>
        <a:xfrm>
          <a:off x="8509" y="1325"/>
          <a:ext cx="11012931" cy="16954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500" kern="1200" dirty="0" err="1"/>
            <a:t>E°</a:t>
          </a:r>
          <a:r>
            <a:rPr lang="es-ES" sz="6500" kern="1200" dirty="0"/>
            <a:t> Unitario/Federal</a:t>
          </a:r>
          <a:endParaRPr lang="es-CL" sz="6500" kern="1200" dirty="0"/>
        </a:p>
      </dsp:txBody>
      <dsp:txXfrm>
        <a:off x="58167" y="50983"/>
        <a:ext cx="10913615" cy="1596121"/>
      </dsp:txXfrm>
    </dsp:sp>
    <dsp:sp modelId="{309A3648-91C4-4902-B282-B17A684B0451}">
      <dsp:nvSpPr>
        <dsp:cNvPr id="0" name=""/>
        <dsp:cNvSpPr/>
      </dsp:nvSpPr>
      <dsp:spPr>
        <a:xfrm>
          <a:off x="8509" y="1981474"/>
          <a:ext cx="1467608" cy="16954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Región</a:t>
          </a:r>
          <a:endParaRPr lang="es-CL" sz="1500" kern="1200" dirty="0"/>
        </a:p>
      </dsp:txBody>
      <dsp:txXfrm>
        <a:off x="51494" y="2024459"/>
        <a:ext cx="1381638" cy="1609467"/>
      </dsp:txXfrm>
    </dsp:sp>
    <dsp:sp modelId="{319C84CC-F7B0-459D-8F69-4E8F4B3F12EA}">
      <dsp:nvSpPr>
        <dsp:cNvPr id="0" name=""/>
        <dsp:cNvSpPr/>
      </dsp:nvSpPr>
      <dsp:spPr>
        <a:xfrm>
          <a:off x="1599396" y="1981474"/>
          <a:ext cx="1467608" cy="16954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 err="1"/>
            <a:t>E°</a:t>
          </a:r>
          <a:endParaRPr lang="es-CL" sz="1500" kern="1200" dirty="0"/>
        </a:p>
      </dsp:txBody>
      <dsp:txXfrm>
        <a:off x="1642381" y="2024459"/>
        <a:ext cx="1381638" cy="1609467"/>
      </dsp:txXfrm>
    </dsp:sp>
    <dsp:sp modelId="{BD8A77EC-CF31-4C4C-88A9-58AA878C7807}">
      <dsp:nvSpPr>
        <dsp:cNvPr id="0" name=""/>
        <dsp:cNvSpPr/>
      </dsp:nvSpPr>
      <dsp:spPr>
        <a:xfrm>
          <a:off x="3190283" y="1981474"/>
          <a:ext cx="1467608" cy="16954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Departamento</a:t>
          </a:r>
          <a:endParaRPr lang="es-CL" sz="1500" kern="1200" dirty="0"/>
        </a:p>
      </dsp:txBody>
      <dsp:txXfrm>
        <a:off x="3233268" y="2024459"/>
        <a:ext cx="1381638" cy="1609467"/>
      </dsp:txXfrm>
    </dsp:sp>
    <dsp:sp modelId="{D31AF521-AD6C-49A8-B86F-037C7EB4C4AF}">
      <dsp:nvSpPr>
        <dsp:cNvPr id="0" name=""/>
        <dsp:cNvSpPr/>
      </dsp:nvSpPr>
      <dsp:spPr>
        <a:xfrm>
          <a:off x="4781170" y="1981474"/>
          <a:ext cx="1467608" cy="16954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Provincia </a:t>
          </a:r>
          <a:endParaRPr lang="es-CL" sz="1500" kern="1200" dirty="0"/>
        </a:p>
      </dsp:txBody>
      <dsp:txXfrm>
        <a:off x="4824155" y="2024459"/>
        <a:ext cx="1381638" cy="1609467"/>
      </dsp:txXfrm>
    </dsp:sp>
    <dsp:sp modelId="{706CA6DA-5CF7-4D60-99E9-6E602594020D}">
      <dsp:nvSpPr>
        <dsp:cNvPr id="0" name=""/>
        <dsp:cNvSpPr/>
      </dsp:nvSpPr>
      <dsp:spPr>
        <a:xfrm>
          <a:off x="6372058" y="1981474"/>
          <a:ext cx="1467608" cy="16954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Municipio</a:t>
          </a:r>
          <a:endParaRPr lang="es-CL" sz="1500" kern="1200" dirty="0"/>
        </a:p>
      </dsp:txBody>
      <dsp:txXfrm>
        <a:off x="6415043" y="2024459"/>
        <a:ext cx="1381638" cy="1609467"/>
      </dsp:txXfrm>
    </dsp:sp>
    <dsp:sp modelId="{4B14D51D-8618-450C-B164-43947BF6EFE1}">
      <dsp:nvSpPr>
        <dsp:cNvPr id="0" name=""/>
        <dsp:cNvSpPr/>
      </dsp:nvSpPr>
      <dsp:spPr>
        <a:xfrm>
          <a:off x="7962945" y="1981474"/>
          <a:ext cx="1467608" cy="16954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Institucionalidad Barrial</a:t>
          </a:r>
          <a:endParaRPr lang="es-CL" sz="1500" kern="1200" dirty="0"/>
        </a:p>
      </dsp:txBody>
      <dsp:txXfrm>
        <a:off x="8005930" y="2024459"/>
        <a:ext cx="1381638" cy="1609467"/>
      </dsp:txXfrm>
    </dsp:sp>
    <dsp:sp modelId="{18F82273-6F7C-4E36-92CA-575D9A2D5918}">
      <dsp:nvSpPr>
        <dsp:cNvPr id="0" name=""/>
        <dsp:cNvSpPr/>
      </dsp:nvSpPr>
      <dsp:spPr>
        <a:xfrm>
          <a:off x="9553832" y="1981474"/>
          <a:ext cx="1467608" cy="16954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Otras</a:t>
          </a:r>
          <a:endParaRPr lang="es-CL" sz="1500" kern="1200" dirty="0"/>
        </a:p>
      </dsp:txBody>
      <dsp:txXfrm>
        <a:off x="9596817" y="2024459"/>
        <a:ext cx="1381638" cy="1609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A34DC-B9FF-4031-A3CE-1E66CBD8AA0D}" type="datetimeFigureOut">
              <a:rPr lang="es-CL" smtClean="0"/>
              <a:t>20-08-2021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19FE1-B976-4B69-990A-33A0FBEF27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9844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Desigualdad por Ingresos </a:t>
            </a:r>
          </a:p>
          <a:p>
            <a:r>
              <a:rPr lang="es-CL" dirty="0"/>
              <a:t>1 desigualdad absoluta </a:t>
            </a:r>
          </a:p>
          <a:p>
            <a:r>
              <a:rPr lang="es-CL" dirty="0"/>
              <a:t>0 igualdad absoluta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319FE1-B976-4B69-990A-33A0FBEF2741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0470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0617947-60DC-4E8A-8E37-B890401903C5}" type="datetimeFigureOut">
              <a:rPr lang="es-CL" smtClean="0"/>
              <a:t>20-08-2021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2D2EF54-EE8E-4B99-B9B6-8EB18F208F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9899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7947-60DC-4E8A-8E37-B890401903C5}" type="datetimeFigureOut">
              <a:rPr lang="es-CL" smtClean="0"/>
              <a:t>20-08-2021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EF54-EE8E-4B99-B9B6-8EB18F208F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5765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0617947-60DC-4E8A-8E37-B890401903C5}" type="datetimeFigureOut">
              <a:rPr lang="es-CL" smtClean="0"/>
              <a:t>20-08-2021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2D2EF54-EE8E-4B99-B9B6-8EB18F208F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1700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7947-60DC-4E8A-8E37-B890401903C5}" type="datetimeFigureOut">
              <a:rPr lang="es-CL" smtClean="0"/>
              <a:t>20-08-2021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02D2EF54-EE8E-4B99-B9B6-8EB18F208F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607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0617947-60DC-4E8A-8E37-B890401903C5}" type="datetimeFigureOut">
              <a:rPr lang="es-CL" smtClean="0"/>
              <a:t>20-08-2021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2D2EF54-EE8E-4B99-B9B6-8EB18F208F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241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7947-60DC-4E8A-8E37-B890401903C5}" type="datetimeFigureOut">
              <a:rPr lang="es-CL" smtClean="0"/>
              <a:t>20-08-2021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EF54-EE8E-4B99-B9B6-8EB18F208F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6686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7947-60DC-4E8A-8E37-B890401903C5}" type="datetimeFigureOut">
              <a:rPr lang="es-CL" smtClean="0"/>
              <a:t>20-08-2021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EF54-EE8E-4B99-B9B6-8EB18F208F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5436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7947-60DC-4E8A-8E37-B890401903C5}" type="datetimeFigureOut">
              <a:rPr lang="es-CL" smtClean="0"/>
              <a:t>20-08-2021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EF54-EE8E-4B99-B9B6-8EB18F208F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565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7947-60DC-4E8A-8E37-B890401903C5}" type="datetimeFigureOut">
              <a:rPr lang="es-CL" smtClean="0"/>
              <a:t>20-08-2021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EF54-EE8E-4B99-B9B6-8EB18F208F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059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0617947-60DC-4E8A-8E37-B890401903C5}" type="datetimeFigureOut">
              <a:rPr lang="es-CL" smtClean="0"/>
              <a:t>20-08-2021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2D2EF54-EE8E-4B99-B9B6-8EB18F208F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611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7947-60DC-4E8A-8E37-B890401903C5}" type="datetimeFigureOut">
              <a:rPr lang="es-CL" smtClean="0"/>
              <a:t>20-08-2021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EF54-EE8E-4B99-B9B6-8EB18F208F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1242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0617947-60DC-4E8A-8E37-B890401903C5}" type="datetimeFigureOut">
              <a:rPr lang="es-CL" smtClean="0"/>
              <a:t>20-08-2021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2D2EF54-EE8E-4B99-B9B6-8EB18F208F6F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6699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5B7BD7-6907-49EF-B5DA-633B4D648F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663" y="70684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ES" dirty="0"/>
              <a:t>Descentralización de </a:t>
            </a:r>
            <a:r>
              <a:rPr lang="es-ES" b="1" dirty="0"/>
              <a:t>servicios esenciales</a:t>
            </a:r>
            <a:r>
              <a:rPr lang="es-ES" dirty="0"/>
              <a:t>. Los casos de Brasil, Chile, Colombia, Costa Rica y México en salud, educación, residuos, seguridad y fomento    </a:t>
            </a:r>
            <a:endParaRPr lang="es-CL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DE5394-3446-4DE7-B973-1AD988801272}"/>
              </a:ext>
            </a:extLst>
          </p:cNvPr>
          <p:cNvSpPr txBox="1"/>
          <p:nvPr/>
        </p:nvSpPr>
        <p:spPr>
          <a:xfrm>
            <a:off x="8388531" y="5781822"/>
            <a:ext cx="3174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Síntesis Cap. I y II</a:t>
            </a:r>
          </a:p>
        </p:txBody>
      </p:sp>
    </p:spTree>
    <p:extLst>
      <p:ext uri="{BB962C8B-B14F-4D97-AF65-F5344CB8AC3E}">
        <p14:creationId xmlns:p14="http://schemas.microsoft.com/office/powerpoint/2010/main" val="1809729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2B6860-779F-44B0-9846-801789440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Diferentes escalas institucionales</a:t>
            </a:r>
            <a:endParaRPr lang="es-CL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D5CEEE0-4644-4F7C-898F-D8BBC0604B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94451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5296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36F6DB7-CF8D-494A-82F6-13B58DCA9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7E5194-6E82-4A44-99C3-FE7D87F34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D79BEB-2F9C-4622-94FA-BD0DA7EDD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10" y="826346"/>
            <a:ext cx="3171905" cy="1013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500" dirty="0">
                <a:solidFill>
                  <a:srgbClr val="FFFFFF"/>
                </a:solidFill>
              </a:rPr>
              <a:t>4 dimensiones de la descentralización (enfoque complementario)</a:t>
            </a:r>
            <a:endParaRPr lang="es-CL" sz="1500" dirty="0">
              <a:solidFill>
                <a:srgbClr val="FFFFFF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9FCC1E1-84D3-494D-A0A0-286AFA1C3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6E09E90-FF79-402E-AF01-97A279BEA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C6946F8-4B9B-4C51-9F51-2DB377392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B3D2B3D-A285-438C-A344-AED3E46A0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AF78BC-8D49-44FC-9A82-D46ED450D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110" y="2052084"/>
            <a:ext cx="3033249" cy="3856229"/>
          </a:xfrm>
        </p:spPr>
        <p:txBody>
          <a:bodyPr anchor="t">
            <a:normAutofit/>
          </a:bodyPr>
          <a:lstStyle/>
          <a:p>
            <a:r>
              <a:rPr lang="en-US" sz="1600">
                <a:solidFill>
                  <a:srgbClr val="FFFFFF"/>
                </a:solidFill>
              </a:rPr>
              <a:t>Dimensión Institucional </a:t>
            </a:r>
          </a:p>
          <a:p>
            <a:r>
              <a:rPr lang="en-US" sz="1600">
                <a:solidFill>
                  <a:srgbClr val="FFFFFF"/>
                </a:solidFill>
              </a:rPr>
              <a:t>Dimensión del Desarrollo </a:t>
            </a:r>
          </a:p>
          <a:p>
            <a:r>
              <a:rPr lang="en-US" sz="1600">
                <a:solidFill>
                  <a:srgbClr val="FFFFFF"/>
                </a:solidFill>
              </a:rPr>
              <a:t>Dimensión Equidad e Integración Social</a:t>
            </a:r>
          </a:p>
          <a:p>
            <a:r>
              <a:rPr lang="en-US" sz="1600">
                <a:solidFill>
                  <a:srgbClr val="FFFFFF"/>
                </a:solidFill>
              </a:rPr>
              <a:t>Dimension Participación y Gestión Ciudadana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238588B-CAAF-4D46-9E72-318861386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30" y="614407"/>
            <a:ext cx="7815187" cy="627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48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69501-57ED-407B-9436-EC27B4634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s-ES" dirty="0"/>
              <a:t>I. Dimensión/enfoque institucional </a:t>
            </a:r>
            <a:endParaRPr lang="es-CL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48D04A-B18A-4669-86FA-1F7C104C4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A82BE6F7-5B81-4D1C-A6C1-090B8672E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11" r="15834" b="-2"/>
          <a:stretch/>
        </p:blipFill>
        <p:spPr>
          <a:xfrm>
            <a:off x="657225" y="2361056"/>
            <a:ext cx="4962525" cy="364921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B28E0E-88FF-43C1-8AAB-946178F37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dirty="0"/>
              <a:t>Entendida como la </a:t>
            </a:r>
            <a:r>
              <a:rPr lang="es-ES" b="1" dirty="0"/>
              <a:t>transferencia de competencias </a:t>
            </a:r>
            <a:r>
              <a:rPr lang="es-ES" dirty="0"/>
              <a:t>del nivel nacional al subnacional.</a:t>
            </a:r>
          </a:p>
          <a:p>
            <a:pPr>
              <a:lnSpc>
                <a:spcPct val="90000"/>
              </a:lnSpc>
            </a:pPr>
            <a:r>
              <a:rPr lang="es-ES" dirty="0"/>
              <a:t>Es una cuestión de poder con expresión territorial </a:t>
            </a:r>
            <a:r>
              <a:rPr lang="es-ES" dirty="0">
                <a:sym typeface="Wingdings" panose="05000000000000000000" pitchFamily="2" charset="2"/>
              </a:rPr>
              <a:t> Desprendimiento/Empoderamiento. </a:t>
            </a:r>
          </a:p>
          <a:p>
            <a:pPr marL="0" indent="0">
              <a:lnSpc>
                <a:spcPct val="90000"/>
              </a:lnSpc>
              <a:buNone/>
            </a:pPr>
            <a:endParaRPr lang="es-CL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es-CL" dirty="0">
                <a:sym typeface="Wingdings" panose="05000000000000000000" pitchFamily="2" charset="2"/>
              </a:rPr>
              <a:t>Las </a:t>
            </a:r>
            <a:r>
              <a:rPr lang="es-CL" b="1" dirty="0">
                <a:sym typeface="Wingdings" panose="05000000000000000000" pitchFamily="2" charset="2"/>
              </a:rPr>
              <a:t>autonomías</a:t>
            </a:r>
            <a:r>
              <a:rPr lang="es-CL" dirty="0">
                <a:sym typeface="Wingdings" panose="05000000000000000000" pitchFamily="2" charset="2"/>
              </a:rPr>
              <a:t> de las entidades subnacionales </a:t>
            </a:r>
            <a:r>
              <a:rPr lang="es-CL" b="1" dirty="0">
                <a:sym typeface="Wingdings" panose="05000000000000000000" pitchFamily="2" charset="2"/>
              </a:rPr>
              <a:t>serán variables </a:t>
            </a:r>
            <a:r>
              <a:rPr lang="es-CL" dirty="0">
                <a:sym typeface="Wingdings" panose="05000000000000000000" pitchFamily="2" charset="2"/>
              </a:rPr>
              <a:t>y dependerán de algunos factores como:</a:t>
            </a:r>
          </a:p>
          <a:p>
            <a:pPr lvl="1">
              <a:lnSpc>
                <a:spcPct val="90000"/>
              </a:lnSpc>
            </a:pPr>
            <a:r>
              <a:rPr lang="es-CL" dirty="0">
                <a:sym typeface="Wingdings" panose="05000000000000000000" pitchFamily="2" charset="2"/>
              </a:rPr>
              <a:t> </a:t>
            </a:r>
            <a:r>
              <a:rPr lang="es-CL" b="1" dirty="0">
                <a:sym typeface="Wingdings" panose="05000000000000000000" pitchFamily="2" charset="2"/>
              </a:rPr>
              <a:t>Concepto </a:t>
            </a:r>
            <a:r>
              <a:rPr lang="es-CL" b="1" dirty="0" err="1">
                <a:sym typeface="Wingdings" panose="05000000000000000000" pitchFamily="2" charset="2"/>
              </a:rPr>
              <a:t>E°</a:t>
            </a:r>
            <a:r>
              <a:rPr lang="es-CL" b="1" dirty="0">
                <a:sym typeface="Wingdings" panose="05000000000000000000" pitchFamily="2" charset="2"/>
              </a:rPr>
              <a:t>- Nación </a:t>
            </a:r>
          </a:p>
          <a:p>
            <a:pPr lvl="1">
              <a:lnSpc>
                <a:spcPct val="90000"/>
              </a:lnSpc>
            </a:pPr>
            <a:r>
              <a:rPr lang="es-CL" dirty="0">
                <a:sym typeface="Wingdings" panose="05000000000000000000" pitchFamily="2" charset="2"/>
              </a:rPr>
              <a:t>Diversas </a:t>
            </a:r>
            <a:r>
              <a:rPr lang="es-CL" b="1" dirty="0">
                <a:sym typeface="Wingdings" panose="05000000000000000000" pitchFamily="2" charset="2"/>
              </a:rPr>
              <a:t>competencias privativas y compartidas </a:t>
            </a:r>
            <a:r>
              <a:rPr lang="es-CL" dirty="0">
                <a:sym typeface="Wingdings" panose="05000000000000000000" pitchFamily="2" charset="2"/>
              </a:rPr>
              <a:t>de las entidades subnacionales, que también pueden ser </a:t>
            </a:r>
            <a:r>
              <a:rPr lang="es-CL" b="1" dirty="0">
                <a:sym typeface="Wingdings" panose="05000000000000000000" pitchFamily="2" charset="2"/>
              </a:rPr>
              <a:t>transitorias. </a:t>
            </a:r>
          </a:p>
          <a:p>
            <a:pPr lvl="1">
              <a:lnSpc>
                <a:spcPct val="90000"/>
              </a:lnSpc>
            </a:pPr>
            <a:r>
              <a:rPr lang="es-CL" b="1" dirty="0">
                <a:sym typeface="Wingdings" panose="05000000000000000000" pitchFamily="2" charset="2"/>
              </a:rPr>
              <a:t>Financiamiento</a:t>
            </a:r>
          </a:p>
        </p:txBody>
      </p:sp>
    </p:spTree>
    <p:extLst>
      <p:ext uri="{BB962C8B-B14F-4D97-AF65-F5344CB8AC3E}">
        <p14:creationId xmlns:p14="http://schemas.microsoft.com/office/powerpoint/2010/main" val="2525140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06F478-17E8-4988-898D-0AE61DD82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I. Dimensión Institucional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67B23B-AF59-410C-94EB-51EF6057A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253757" cy="4390121"/>
          </a:xfrm>
        </p:spPr>
        <p:txBody>
          <a:bodyPr>
            <a:normAutofit fontScale="85000" lnSpcReduction="10000"/>
          </a:bodyPr>
          <a:lstStyle/>
          <a:p>
            <a:r>
              <a:rPr lang="es-ES" u="sng" dirty="0"/>
              <a:t>Contrato territorial</a:t>
            </a:r>
            <a:r>
              <a:rPr lang="es-ES" dirty="0"/>
              <a:t>: Son </a:t>
            </a:r>
            <a:r>
              <a:rPr lang="es-ES" b="1" dirty="0"/>
              <a:t>dimensiones cambiantes </a:t>
            </a:r>
            <a:r>
              <a:rPr lang="es-ES" dirty="0"/>
              <a:t>y propias del </a:t>
            </a:r>
            <a:r>
              <a:rPr lang="es-ES" b="1" dirty="0"/>
              <a:t>“juego político”,  </a:t>
            </a:r>
            <a:r>
              <a:rPr lang="es-ES" dirty="0"/>
              <a:t>son </a:t>
            </a:r>
            <a:r>
              <a:rPr lang="es-ES" b="1" dirty="0"/>
              <a:t>acuerdos permanentes o transitorios</a:t>
            </a:r>
            <a:r>
              <a:rPr lang="es-ES" dirty="0"/>
              <a:t>. Se ven desplegados </a:t>
            </a:r>
            <a:r>
              <a:rPr lang="es-ES" b="1" dirty="0"/>
              <a:t>en competencias, recursos, funciones </a:t>
            </a:r>
            <a:r>
              <a:rPr lang="es-ES" b="1" dirty="0">
                <a:sym typeface="Wingdings" panose="05000000000000000000" pitchFamily="2" charset="2"/>
              </a:rPr>
              <a:t> </a:t>
            </a:r>
            <a:r>
              <a:rPr lang="es-ES" dirty="0">
                <a:sym typeface="Wingdings" panose="05000000000000000000" pitchFamily="2" charset="2"/>
              </a:rPr>
              <a:t>Regulados en la Constitución, leyes y reglamentos.</a:t>
            </a:r>
          </a:p>
          <a:p>
            <a:r>
              <a:rPr lang="es-ES" b="1" u="sng" dirty="0">
                <a:sym typeface="Wingdings" panose="05000000000000000000" pitchFamily="2" charset="2"/>
              </a:rPr>
              <a:t>Descentralización Fiscal: </a:t>
            </a:r>
            <a:r>
              <a:rPr lang="es-ES" dirty="0">
                <a:sym typeface="Wingdings" panose="05000000000000000000" pitchFamily="2" charset="2"/>
              </a:rPr>
              <a:t>Referido a competencias y funciones ligadas a equilibrios fiscales.</a:t>
            </a:r>
          </a:p>
          <a:p>
            <a:pPr lvl="1"/>
            <a:r>
              <a:rPr lang="es-ES" dirty="0">
                <a:sym typeface="Wingdings" panose="05000000000000000000" pitchFamily="2" charset="2"/>
              </a:rPr>
              <a:t>Transferencias de recursos </a:t>
            </a:r>
          </a:p>
          <a:p>
            <a:pPr lvl="1"/>
            <a:r>
              <a:rPr lang="es-ES" dirty="0">
                <a:sym typeface="Wingdings" panose="05000000000000000000" pitchFamily="2" charset="2"/>
              </a:rPr>
              <a:t>Presupuesto </a:t>
            </a:r>
          </a:p>
          <a:p>
            <a:pPr lvl="1"/>
            <a:r>
              <a:rPr lang="es-ES" dirty="0">
                <a:sym typeface="Wingdings" panose="05000000000000000000" pitchFamily="2" charset="2"/>
              </a:rPr>
              <a:t>Programas de Inversión Pública </a:t>
            </a:r>
          </a:p>
          <a:p>
            <a:pPr lvl="1"/>
            <a:r>
              <a:rPr lang="es-ES" dirty="0">
                <a:sym typeface="Wingdings" panose="05000000000000000000" pitchFamily="2" charset="2"/>
              </a:rPr>
              <a:t>Ejecución Presupuestaria Sectorial </a:t>
            </a:r>
          </a:p>
          <a:p>
            <a:pPr lvl="1"/>
            <a:r>
              <a:rPr lang="es-ES" dirty="0">
                <a:sym typeface="Wingdings" panose="05000000000000000000" pitchFamily="2" charset="2"/>
              </a:rPr>
              <a:t>Ingresos tributarios y destinaciones diferenciadas </a:t>
            </a:r>
          </a:p>
          <a:p>
            <a:pPr marL="0" indent="0">
              <a:buNone/>
            </a:pPr>
            <a:endParaRPr lang="es-E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s-ES" dirty="0">
                <a:sym typeface="Wingdings" panose="05000000000000000000" pitchFamily="2" charset="2"/>
              </a:rPr>
              <a:t>Creciente tendencia de gestión pública de </a:t>
            </a:r>
            <a:r>
              <a:rPr lang="es-ES" i="1" dirty="0">
                <a:sym typeface="Wingdings" panose="05000000000000000000" pitchFamily="2" charset="2"/>
              </a:rPr>
              <a:t>enfrentar y resolver problemas donde se presentan  </a:t>
            </a:r>
            <a:r>
              <a:rPr lang="es-ES" dirty="0">
                <a:sym typeface="Wingdings" panose="05000000000000000000" pitchFamily="2" charset="2"/>
              </a:rPr>
              <a:t>Eficiencia Administrativa de la Gestión Pública </a:t>
            </a:r>
          </a:p>
          <a:p>
            <a:pPr marL="0" indent="0">
              <a:buNone/>
            </a:pPr>
            <a:endParaRPr lang="es-E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s-ES" dirty="0">
                <a:sym typeface="Wingdings" panose="05000000000000000000" pitchFamily="2" charset="2"/>
              </a:rPr>
              <a:t>En las últimas décadas se han transferido presupuestos y servicios esenciales a niveles subnacionales,  no exento de tensión política. Las últimas crisis económicas ha llevado a tendencias de “</a:t>
            </a:r>
            <a:r>
              <a:rPr lang="es-ES" dirty="0" err="1">
                <a:sym typeface="Wingdings" panose="05000000000000000000" pitchFamily="2" charset="2"/>
              </a:rPr>
              <a:t>oden</a:t>
            </a:r>
            <a:r>
              <a:rPr lang="es-ES" dirty="0">
                <a:sym typeface="Wingdings" panose="05000000000000000000" pitchFamily="2" charset="2"/>
              </a:rPr>
              <a:t> y disciplina fiscal”. </a:t>
            </a:r>
          </a:p>
          <a:p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726205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1A16-986C-401A-BD41-9F4F2430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s-CL" dirty="0"/>
              <a:t>“esto no procede”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48D04A-B18A-4669-86FA-1F7C104C4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Imagen que contiene persona, hombre, tabla, sostener&#10;&#10;Descripción generada automáticamente">
            <a:extLst>
              <a:ext uri="{FF2B5EF4-FFF2-40B4-BE49-F238E27FC236}">
                <a16:creationId xmlns:a16="http://schemas.microsoft.com/office/drawing/2014/main" id="{E4F9624E-128C-4777-8721-A6A0E8BF79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61" r="17064" b="-2"/>
          <a:stretch/>
        </p:blipFill>
        <p:spPr>
          <a:xfrm>
            <a:off x="657225" y="2361056"/>
            <a:ext cx="4962525" cy="3649219"/>
          </a:xfrm>
          <a:prstGeom prst="rect">
            <a:avLst/>
          </a:prstGeom>
        </p:spPr>
      </p:pic>
      <p:pic>
        <p:nvPicPr>
          <p:cNvPr id="7" name="Marcador de contenido 6" descr="Fuente: https://www.biobiochile.cl/noticias/nacional/region-de-valparaiso/2021/08/09/gobernador-mundaca-asegura-que-delegado-presidencial-es-un-freno-de-mano-para-la-descentralizacion.shtml">
            <a:extLst>
              <a:ext uri="{FF2B5EF4-FFF2-40B4-BE49-F238E27FC236}">
                <a16:creationId xmlns:a16="http://schemas.microsoft.com/office/drawing/2014/main" id="{0E650923-5161-4F91-BD51-7FA2749DB3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46874" y="2180496"/>
            <a:ext cx="5564101" cy="4045683"/>
          </a:xfr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A12B44B-8748-4D93-A8EB-73B44031DC42}"/>
              </a:ext>
            </a:extLst>
          </p:cNvPr>
          <p:cNvSpPr txBox="1"/>
          <p:nvPr/>
        </p:nvSpPr>
        <p:spPr>
          <a:xfrm>
            <a:off x="222069" y="6226179"/>
            <a:ext cx="11969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/>
              <a:t>Fuente: https://www.biobiochile.cl/noticias/nacional/region-de-valparaiso/2021/08/09/gobernador-mundaca-asegura-que-delegado-presidencial-es-un-freno-de-mano-para-la-descentralizacion.shtml</a:t>
            </a:r>
          </a:p>
        </p:txBody>
      </p:sp>
    </p:spTree>
    <p:extLst>
      <p:ext uri="{BB962C8B-B14F-4D97-AF65-F5344CB8AC3E}">
        <p14:creationId xmlns:p14="http://schemas.microsoft.com/office/powerpoint/2010/main" val="3411839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39987B-803F-4D9B-9173-9B35BF72E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II. Dimensión del desarrollo 	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91C930-CFB1-410D-8239-F1214D404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El desarrollo debe expresarse en bases para el desarrollo territorial que sea funcional para el desarrollo nacional. </a:t>
            </a:r>
          </a:p>
          <a:p>
            <a:r>
              <a:rPr lang="es-ES" b="1" u="sng" dirty="0"/>
              <a:t>DESARROLLO: </a:t>
            </a:r>
            <a:r>
              <a:rPr lang="es-ES" dirty="0"/>
              <a:t> Complejo proceso donde simultáneamente y funcionalmente se logra: </a:t>
            </a:r>
          </a:p>
          <a:p>
            <a:pPr lvl="1"/>
            <a:r>
              <a:rPr lang="es-ES" dirty="0"/>
              <a:t>Expansión Productiva </a:t>
            </a:r>
            <a:r>
              <a:rPr lang="es-CL" dirty="0"/>
              <a:t>(crecimiento). </a:t>
            </a:r>
          </a:p>
          <a:p>
            <a:pPr lvl="1"/>
            <a:r>
              <a:rPr lang="es-CL" dirty="0"/>
              <a:t>Equidad básica oportunidades sociales (Equidad) </a:t>
            </a:r>
          </a:p>
          <a:p>
            <a:pPr lvl="1"/>
            <a:r>
              <a:rPr lang="es-CL" dirty="0"/>
              <a:t>Equilibrio ecosistemas naturales (Sustentabilidad) </a:t>
            </a:r>
          </a:p>
          <a:p>
            <a:pPr lvl="1"/>
            <a:endParaRPr lang="es-CL" dirty="0"/>
          </a:p>
          <a:p>
            <a:pPr marL="0" indent="0">
              <a:buNone/>
            </a:pPr>
            <a:r>
              <a:rPr lang="es-CL" dirty="0"/>
              <a:t>Importancia de reconocer </a:t>
            </a:r>
          </a:p>
          <a:p>
            <a:pPr>
              <a:buFontTx/>
              <a:buChar char="-"/>
            </a:pPr>
            <a:r>
              <a:rPr lang="es-CL" dirty="0"/>
              <a:t>Realidades territoriales </a:t>
            </a:r>
          </a:p>
          <a:p>
            <a:pPr>
              <a:buFontTx/>
              <a:buChar char="-"/>
            </a:pPr>
            <a:r>
              <a:rPr lang="es-CL" dirty="0"/>
              <a:t>Dimensiones naturales del territorio (cuencas y ecosistema) </a:t>
            </a:r>
          </a:p>
          <a:p>
            <a:pPr>
              <a:buFontTx/>
              <a:buChar char="-"/>
            </a:pPr>
            <a:r>
              <a:rPr lang="es-CL" dirty="0"/>
              <a:t>Zonas en situación de pobreza </a:t>
            </a:r>
          </a:p>
        </p:txBody>
      </p:sp>
    </p:spTree>
    <p:extLst>
      <p:ext uri="{BB962C8B-B14F-4D97-AF65-F5344CB8AC3E}">
        <p14:creationId xmlns:p14="http://schemas.microsoft.com/office/powerpoint/2010/main" val="3951059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E94544-F21F-4809-8962-733169F26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II. Dimensión desarrollo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7B2C6-A2A3-439D-9062-63826065C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069" y="2144546"/>
            <a:ext cx="11448558" cy="4595888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Analizar y plantear esfuerzos para el desarrollo teniendo en cuenta</a:t>
            </a:r>
          </a:p>
          <a:p>
            <a:pPr lvl="1"/>
            <a:r>
              <a:rPr lang="es-ES" dirty="0"/>
              <a:t>Capital social </a:t>
            </a:r>
          </a:p>
          <a:p>
            <a:pPr lvl="1"/>
            <a:r>
              <a:rPr lang="es-ES" dirty="0"/>
              <a:t>Fuerzas asociativas público-privadas </a:t>
            </a:r>
          </a:p>
          <a:p>
            <a:pPr lvl="1"/>
            <a:r>
              <a:rPr lang="es-ES" dirty="0"/>
              <a:t>Capacidades institucionales</a:t>
            </a:r>
          </a:p>
          <a:p>
            <a:pPr lvl="1"/>
            <a:r>
              <a:rPr lang="es-ES" dirty="0"/>
              <a:t>Capacidades tecnológicas </a:t>
            </a:r>
            <a:endParaRPr lang="es-CL" dirty="0"/>
          </a:p>
          <a:p>
            <a:pPr lvl="1"/>
            <a:endParaRPr lang="es-CL" dirty="0"/>
          </a:p>
          <a:p>
            <a:r>
              <a:rPr lang="es-CL" dirty="0"/>
              <a:t>Territorios Naturales:  </a:t>
            </a:r>
          </a:p>
          <a:p>
            <a:pPr lvl="1"/>
            <a:r>
              <a:rPr lang="es-CL" dirty="0"/>
              <a:t>Forma desarrollo sustentable </a:t>
            </a:r>
          </a:p>
          <a:p>
            <a:pPr lvl="1"/>
            <a:r>
              <a:rPr lang="es-CL" dirty="0"/>
              <a:t>Equilibrio en el uso y conservación de los recursos</a:t>
            </a:r>
          </a:p>
          <a:p>
            <a:pPr lvl="1"/>
            <a:r>
              <a:rPr lang="es-CL" dirty="0"/>
              <a:t>Ecoturismo de las unidades comunidades locales </a:t>
            </a:r>
          </a:p>
          <a:p>
            <a:pPr lvl="1"/>
            <a:r>
              <a:rPr lang="es-CL" dirty="0"/>
              <a:t>Uso de recursos energéticos diversos </a:t>
            </a:r>
          </a:p>
          <a:p>
            <a:r>
              <a:rPr lang="es-CL" dirty="0"/>
              <a:t>Territorios en situación de pobreza: </a:t>
            </a:r>
          </a:p>
          <a:p>
            <a:pPr lvl="1"/>
            <a:r>
              <a:rPr lang="es-CL" dirty="0"/>
              <a:t>Pueblos originarios </a:t>
            </a:r>
          </a:p>
          <a:p>
            <a:pPr lvl="1"/>
            <a:r>
              <a:rPr lang="es-CL" dirty="0"/>
              <a:t>Zonas costeras abandonadas </a:t>
            </a:r>
          </a:p>
          <a:p>
            <a:pPr lvl="1"/>
            <a:r>
              <a:rPr lang="es-CL" dirty="0"/>
              <a:t>Zonas cordilleranas </a:t>
            </a:r>
          </a:p>
          <a:p>
            <a:pPr marL="324000" lvl="1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75908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A7E56A-4453-464A-9B25-FF14427DA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III. Dimensión equidad e integración social	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BF9CE0-C04C-4143-B333-5B025DE19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10" y="2116184"/>
            <a:ext cx="11297298" cy="3742616"/>
          </a:xfrm>
        </p:spPr>
        <p:txBody>
          <a:bodyPr/>
          <a:lstStyle/>
          <a:p>
            <a:r>
              <a:rPr lang="es-ES" dirty="0"/>
              <a:t>En AL existen altos niveles de segregación social en metrópolis, ciudades intermedias y zonas rurales dispersas. Hay un </a:t>
            </a:r>
            <a:r>
              <a:rPr lang="es-ES" b="1" dirty="0"/>
              <a:t>sello de desigualdad. </a:t>
            </a:r>
            <a:endParaRPr lang="es-ES" dirty="0"/>
          </a:p>
          <a:p>
            <a:r>
              <a:rPr lang="es-ES" dirty="0"/>
              <a:t>Es necesario contemplar la inclusión social a mediano y largo plazo, sobre todo es los esfuerzos descentralizadores. </a:t>
            </a:r>
          </a:p>
          <a:p>
            <a:r>
              <a:rPr lang="es-ES" dirty="0"/>
              <a:t>Avanzar en derechos mínimos garantizados en salud, educación y servicios esenciales. </a:t>
            </a:r>
          </a:p>
          <a:p>
            <a:r>
              <a:rPr lang="es-ES" dirty="0"/>
              <a:t>Existen casos </a:t>
            </a:r>
            <a:r>
              <a:rPr lang="es-ES" b="1" dirty="0"/>
              <a:t>complejos para la equidad e integración social </a:t>
            </a:r>
            <a:r>
              <a:rPr lang="es-ES" dirty="0"/>
              <a:t>como el caso de la vivienda y zonas rurales, segregación que se ve acrecentada por especulación inmobiliaria, regulación del suelo, formas de agricultura campesina familiar y agroindustria.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83001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1A63AA-3A59-46E9-AF67-B48609E0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Coeficiente Gini 2017</a:t>
            </a:r>
          </a:p>
        </p:txBody>
      </p:sp>
      <p:pic>
        <p:nvPicPr>
          <p:cNvPr id="5" name="Marcador de contenido 4" descr="Mapa&#10;&#10;Descripción generada automáticamente">
            <a:extLst>
              <a:ext uri="{FF2B5EF4-FFF2-40B4-BE49-F238E27FC236}">
                <a16:creationId xmlns:a16="http://schemas.microsoft.com/office/drawing/2014/main" id="{8906EBF7-BD59-4F0C-A671-00DCC553A0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6728" y="1972505"/>
            <a:ext cx="8838544" cy="4702616"/>
          </a:xfrm>
        </p:spPr>
      </p:pic>
    </p:spTree>
    <p:extLst>
      <p:ext uri="{BB962C8B-B14F-4D97-AF65-F5344CB8AC3E}">
        <p14:creationId xmlns:p14="http://schemas.microsoft.com/office/powerpoint/2010/main" val="1769658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DBD4729-DBDF-40A6-9BA4-E4C97EF6D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125130-F4AB-465E-8AE2-E583FCAAB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BA65A2-0302-4468-ADA7-9EC3F959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04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E689E642-FE79-4C28-8C7F-6FACB8EA9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268" y="643467"/>
            <a:ext cx="1017546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21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974EDF-3F22-4D16-83F5-A0762953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Descentralización 	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DF3DCC-E866-4128-8164-44520F993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087" y="2157609"/>
            <a:ext cx="11475825" cy="4363995"/>
          </a:xfrm>
        </p:spPr>
        <p:txBody>
          <a:bodyPr/>
          <a:lstStyle/>
          <a:p>
            <a:pPr algn="just"/>
            <a:r>
              <a:rPr lang="es-ES" u="sng" dirty="0"/>
              <a:t>DESCENTRALIZACIÓN</a:t>
            </a:r>
            <a:r>
              <a:rPr lang="es-ES" dirty="0"/>
              <a:t>:  La descentralización es el proceso de </a:t>
            </a:r>
            <a:r>
              <a:rPr lang="es-ES" b="1" dirty="0">
                <a:highlight>
                  <a:srgbClr val="FFFF00"/>
                </a:highlight>
              </a:rPr>
              <a:t>transferencias de competencias y responsabilidades</a:t>
            </a:r>
            <a:r>
              <a:rPr lang="es-ES" b="1" dirty="0"/>
              <a:t> </a:t>
            </a:r>
            <a:r>
              <a:rPr lang="es-ES" dirty="0"/>
              <a:t>gubernamentales y sociales a </a:t>
            </a:r>
            <a:r>
              <a:rPr lang="es-ES" b="1" dirty="0">
                <a:highlight>
                  <a:srgbClr val="FFFF00"/>
                </a:highlight>
              </a:rPr>
              <a:t>entidades subnacionales</a:t>
            </a:r>
            <a:r>
              <a:rPr lang="es-ES" dirty="0">
                <a:highlight>
                  <a:srgbClr val="FFFF00"/>
                </a:highlight>
              </a:rPr>
              <a:t>,</a:t>
            </a:r>
            <a:r>
              <a:rPr lang="es-ES" dirty="0"/>
              <a:t> en la expectativa que ello asegure </a:t>
            </a:r>
            <a:r>
              <a:rPr lang="es-ES" b="1" dirty="0"/>
              <a:t>mayor eficiencia en el uso de los recursos</a:t>
            </a:r>
            <a:r>
              <a:rPr lang="es-ES" dirty="0"/>
              <a:t>, mayor </a:t>
            </a:r>
            <a:r>
              <a:rPr lang="es-ES" b="1" dirty="0"/>
              <a:t>adecuación a realidades diversas y cambiantes</a:t>
            </a:r>
            <a:r>
              <a:rPr lang="es-ES" dirty="0"/>
              <a:t>, y un grado de </a:t>
            </a:r>
            <a:r>
              <a:rPr lang="es-ES" b="1" dirty="0"/>
              <a:t>incorporación ciudadana</a:t>
            </a:r>
            <a:r>
              <a:rPr lang="es-ES" dirty="0"/>
              <a:t> que agregue adicionalmente en los esfuerzos </a:t>
            </a:r>
            <a:r>
              <a:rPr lang="es-ES" b="1" dirty="0"/>
              <a:t>de crecimiento económico</a:t>
            </a:r>
            <a:r>
              <a:rPr lang="es-ES" dirty="0"/>
              <a:t>, </a:t>
            </a:r>
            <a:r>
              <a:rPr lang="es-ES" b="1" dirty="0"/>
              <a:t>equidad social </a:t>
            </a:r>
            <a:r>
              <a:rPr lang="es-ES" dirty="0"/>
              <a:t>y </a:t>
            </a:r>
            <a:r>
              <a:rPr lang="es-ES" b="1" dirty="0"/>
              <a:t>sustentabilidad ambiental</a:t>
            </a:r>
            <a:r>
              <a:rPr lang="es-ES" dirty="0"/>
              <a:t>.</a:t>
            </a:r>
          </a:p>
          <a:p>
            <a:pPr lvl="1" algn="just"/>
            <a:r>
              <a:rPr lang="es-ES" dirty="0"/>
              <a:t>Descentralización con motivo de que asegure: </a:t>
            </a:r>
          </a:p>
          <a:p>
            <a:pPr lvl="2" algn="just"/>
            <a:r>
              <a:rPr lang="es-ES" dirty="0"/>
              <a:t>Eficiencia en el uso de los recursos</a:t>
            </a:r>
          </a:p>
          <a:p>
            <a:pPr lvl="2" algn="just"/>
            <a:r>
              <a:rPr lang="es-ES" dirty="0"/>
              <a:t>Adecuación a realidades diversas </a:t>
            </a:r>
          </a:p>
          <a:p>
            <a:pPr lvl="2" algn="just"/>
            <a:r>
              <a:rPr lang="es-ES" dirty="0"/>
              <a:t>Incorporación de la ciudadanía </a:t>
            </a:r>
          </a:p>
          <a:p>
            <a:pPr lvl="2" algn="just"/>
            <a:r>
              <a:rPr lang="es-ES" dirty="0"/>
              <a:t>Esfuerzos en crecimiento económico, equidad social y sustentabilidad ambiental. </a:t>
            </a:r>
          </a:p>
          <a:p>
            <a:pPr lvl="2" algn="just"/>
            <a:endParaRPr lang="es-ES" dirty="0"/>
          </a:p>
          <a:p>
            <a:pPr marL="360000" lvl="1" indent="0" algn="just">
              <a:buNone/>
            </a:pPr>
            <a:r>
              <a:rPr lang="es-ES" b="1" u="sng" dirty="0"/>
              <a:t>DESCONCENTRACIÓN</a:t>
            </a:r>
            <a:r>
              <a:rPr lang="es-ES" b="1" dirty="0"/>
              <a:t>: </a:t>
            </a:r>
            <a:r>
              <a:rPr lang="es-ES" dirty="0"/>
              <a:t>se delega a un nivel inferior de gobierno la administración de un cierto servicio, más no la autonomía legal ni la responsabilidad −y representatividad− política y administrativa sobre el mismo.</a:t>
            </a:r>
          </a:p>
          <a:p>
            <a:pPr marL="630000" lvl="2" indent="0">
              <a:buNone/>
            </a:pPr>
            <a:endParaRPr lang="es-ES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64524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46">
            <a:extLst>
              <a:ext uri="{FF2B5EF4-FFF2-40B4-BE49-F238E27FC236}">
                <a16:creationId xmlns:a16="http://schemas.microsoft.com/office/drawing/2014/main" id="{1BCC08F4-3CEC-46FB-BD85-2745D9056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CE7D83-06D5-47D0-BDBB-DE7E9D4FA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34" y="1009397"/>
            <a:ext cx="3427985" cy="9555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chemeClr val="accent1"/>
                </a:solidFill>
              </a:rPr>
              <a:t>Equidad</a:t>
            </a:r>
            <a:r>
              <a:rPr lang="en-US" sz="2400" dirty="0">
                <a:solidFill>
                  <a:schemeClr val="accent1"/>
                </a:solidFill>
              </a:rPr>
              <a:t> e </a:t>
            </a:r>
            <a:r>
              <a:rPr lang="en-US" sz="2400" dirty="0" err="1">
                <a:solidFill>
                  <a:schemeClr val="accent1"/>
                </a:solidFill>
              </a:rPr>
              <a:t>integración</a:t>
            </a:r>
            <a:r>
              <a:rPr lang="en-US" sz="2400" dirty="0">
                <a:solidFill>
                  <a:schemeClr val="accent1"/>
                </a:solidFill>
              </a:rPr>
              <a:t> social </a:t>
            </a:r>
          </a:p>
        </p:txBody>
      </p:sp>
      <p:grpSp>
        <p:nvGrpSpPr>
          <p:cNvPr id="60" name="Group 48">
            <a:extLst>
              <a:ext uri="{FF2B5EF4-FFF2-40B4-BE49-F238E27FC236}">
                <a16:creationId xmlns:a16="http://schemas.microsoft.com/office/drawing/2014/main" id="{B9E1576F-130A-4FF6-AAF0-FAAF73DBE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3CECC69-F5E4-4FF8-BD68-86558AFDF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Rectangle 50">
              <a:extLst>
                <a:ext uri="{FF2B5EF4-FFF2-40B4-BE49-F238E27FC236}">
                  <a16:creationId xmlns:a16="http://schemas.microsoft.com/office/drawing/2014/main" id="{FC15DEA9-C35A-4812-A632-8AAA64101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A45595F-5D18-4FFA-95DA-29D019445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0" name="Marcador de contenido 3">
            <a:extLst>
              <a:ext uri="{FF2B5EF4-FFF2-40B4-BE49-F238E27FC236}">
                <a16:creationId xmlns:a16="http://schemas.microsoft.com/office/drawing/2014/main" id="{46EFDE26-FCBB-477E-A7F7-3C173B5AF1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70" r="22089" b="2"/>
          <a:stretch/>
        </p:blipFill>
        <p:spPr>
          <a:xfrm>
            <a:off x="4241387" y="641102"/>
            <a:ext cx="3702877" cy="5749462"/>
          </a:xfrm>
          <a:prstGeom prst="rect">
            <a:avLst/>
          </a:prstGeom>
        </p:spPr>
      </p:pic>
      <p:pic>
        <p:nvPicPr>
          <p:cNvPr id="4" name="Marcador de contenido 3" descr="Mapa&#10;&#10;Descripción generada automáticamente">
            <a:extLst>
              <a:ext uri="{FF2B5EF4-FFF2-40B4-BE49-F238E27FC236}">
                <a16:creationId xmlns:a16="http://schemas.microsoft.com/office/drawing/2014/main" id="{2342DA5E-1E1E-41CE-9DD9-23E7FBE60C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7" r="13845" b="2"/>
          <a:stretch/>
        </p:blipFill>
        <p:spPr>
          <a:xfrm>
            <a:off x="8038012" y="641103"/>
            <a:ext cx="3702877" cy="574946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20A4443-B1CF-4B3D-8E8F-FBE019B65D75}"/>
              </a:ext>
            </a:extLst>
          </p:cNvPr>
          <p:cNvSpPr txBox="1"/>
          <p:nvPr/>
        </p:nvSpPr>
        <p:spPr>
          <a:xfrm>
            <a:off x="447404" y="2246811"/>
            <a:ext cx="23810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En suma, la integración social y la lucha para </a:t>
            </a:r>
            <a:r>
              <a:rPr lang="es-ES" dirty="0">
                <a:latin typeface="Times New Roman" panose="02020603050405020304" pitchFamily="18" charset="0"/>
              </a:rPr>
              <a:t>que la población en </a:t>
            </a:r>
            <a:r>
              <a:rPr lang="es-ES" sz="1800" b="1" i="0" u="none" strike="noStrike" baseline="0" dirty="0">
                <a:latin typeface="Times New Roman" panose="02020603050405020304" pitchFamily="18" charset="0"/>
              </a:rPr>
              <a:t>condiciones de pobreza</a:t>
            </a:r>
          </a:p>
          <a:p>
            <a:pPr algn="l"/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supere su situación, requerirá sin duda una gran </a:t>
            </a:r>
            <a:r>
              <a:rPr lang="es-ES" sz="1800" b="1" i="0" u="none" strike="noStrike" baseline="0" dirty="0">
                <a:latin typeface="Times New Roman" panose="02020603050405020304" pitchFamily="18" charset="0"/>
              </a:rPr>
              <a:t>variedad de políticas y programas explícitos 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y en</a:t>
            </a:r>
          </a:p>
          <a:p>
            <a:pPr algn="l"/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donde los </a:t>
            </a:r>
            <a:r>
              <a:rPr lang="es-ES" sz="1800" b="1" i="0" u="none" strike="noStrike" baseline="0" dirty="0">
                <a:latin typeface="Times New Roman" panose="02020603050405020304" pitchFamily="18" charset="0"/>
              </a:rPr>
              <a:t>servicios esenciales </a:t>
            </a:r>
            <a:r>
              <a:rPr lang="es-ES" sz="1800" b="0" i="0" u="none" strike="noStrike" baseline="0" dirty="0">
                <a:latin typeface="Times New Roman" panose="02020603050405020304" pitchFamily="18" charset="0"/>
              </a:rPr>
              <a:t>en el territorio han de jugar </a:t>
            </a:r>
            <a:r>
              <a:rPr lang="es-ES" sz="1800" b="1" i="0" u="none" strike="noStrike" baseline="0" dirty="0">
                <a:latin typeface="Times New Roman" panose="02020603050405020304" pitchFamily="18" charset="0"/>
              </a:rPr>
              <a:t>un rol capital.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321430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41">
            <a:extLst>
              <a:ext uri="{FF2B5EF4-FFF2-40B4-BE49-F238E27FC236}">
                <a16:creationId xmlns:a16="http://schemas.microsoft.com/office/drawing/2014/main" id="{75C1B30C-9CF2-4A94-98DE-78EB3E31A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Rectangle 43">
            <a:extLst>
              <a:ext uri="{FF2B5EF4-FFF2-40B4-BE49-F238E27FC236}">
                <a16:creationId xmlns:a16="http://schemas.microsoft.com/office/drawing/2014/main" id="{62A78910-3783-4F13-AB69-E0AE41E31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Rectangle 45">
            <a:extLst>
              <a:ext uri="{FF2B5EF4-FFF2-40B4-BE49-F238E27FC236}">
                <a16:creationId xmlns:a16="http://schemas.microsoft.com/office/drawing/2014/main" id="{A2BC4FA5-B0FE-4EFB-8490-3F736533C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57" name="Rectangle 47">
            <a:extLst>
              <a:ext uri="{FF2B5EF4-FFF2-40B4-BE49-F238E27FC236}">
                <a16:creationId xmlns:a16="http://schemas.microsoft.com/office/drawing/2014/main" id="{A4308965-434A-4011-8316-8ABEFFED0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49">
            <a:extLst>
              <a:ext uri="{FF2B5EF4-FFF2-40B4-BE49-F238E27FC236}">
                <a16:creationId xmlns:a16="http://schemas.microsoft.com/office/drawing/2014/main" id="{1C910B0D-8E24-46E7-93D7-329948C60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0"/>
            <a:ext cx="5609383" cy="952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Rectangle 51">
            <a:extLst>
              <a:ext uri="{FF2B5EF4-FFF2-40B4-BE49-F238E27FC236}">
                <a16:creationId xmlns:a16="http://schemas.microsoft.com/office/drawing/2014/main" id="{FF215A71-CFAF-4964-A613-D07F75FC1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9035" y="453825"/>
            <a:ext cx="5596432" cy="983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Marcador de contenido 3" descr="Mapa&#10;&#10;Descripción generada automáticamente">
            <a:extLst>
              <a:ext uri="{FF2B5EF4-FFF2-40B4-BE49-F238E27FC236}">
                <a16:creationId xmlns:a16="http://schemas.microsoft.com/office/drawing/2014/main" id="{4A9A72CF-01DB-45B1-A9CE-90DD02B18C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9400" y="643467"/>
            <a:ext cx="4303649" cy="5571067"/>
          </a:xfrm>
          <a:prstGeom prst="rect">
            <a:avLst/>
          </a:prstGeom>
        </p:spPr>
      </p:pic>
      <p:pic>
        <p:nvPicPr>
          <p:cNvPr id="23" name="Imagen 22" descr="Mapa&#10;&#10;Descripción generada automáticamente">
            <a:extLst>
              <a:ext uri="{FF2B5EF4-FFF2-40B4-BE49-F238E27FC236}">
                <a16:creationId xmlns:a16="http://schemas.microsoft.com/office/drawing/2014/main" id="{AD808808-FD88-400C-85AA-C22200AD7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426" y="643467"/>
            <a:ext cx="430364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09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470DF2-DD13-4A9E-A281-D0C362E85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iv</a:t>
            </a:r>
            <a:r>
              <a:rPr lang="es-ES" dirty="0"/>
              <a:t>. Dimensión participación y gestión ciudadana</a:t>
            </a:r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55D8DA8-290D-4388-84D1-EE08EE878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10" y="2180496"/>
            <a:ext cx="11297298" cy="3975348"/>
          </a:xfrm>
        </p:spPr>
        <p:txBody>
          <a:bodyPr>
            <a:normAutofit lnSpcReduction="10000"/>
          </a:bodyPr>
          <a:lstStyle/>
          <a:p>
            <a:r>
              <a:rPr lang="es-ES" dirty="0"/>
              <a:t>Las vertientes que buscan democracias participativas acogen los procesos descentralizadores. </a:t>
            </a:r>
          </a:p>
          <a:p>
            <a:r>
              <a:rPr lang="es-ES" dirty="0"/>
              <a:t> Promueve un modelo de gestión en el cual enfrentar y resolver los problemas en el territorio.</a:t>
            </a:r>
          </a:p>
          <a:p>
            <a:r>
              <a:rPr lang="es-ES" dirty="0"/>
              <a:t>Prioriza y ordena tareas para el desarrollo del territorio. </a:t>
            </a:r>
          </a:p>
          <a:p>
            <a:r>
              <a:rPr lang="es-ES" dirty="0"/>
              <a:t>Fomenta la construcción de colectividades locales y capacidad asociativa. </a:t>
            </a:r>
          </a:p>
          <a:p>
            <a:r>
              <a:rPr lang="es-ES" dirty="0"/>
              <a:t>Existen diferentes mecanismos por los cuales se puede manifestar la participación: </a:t>
            </a:r>
          </a:p>
          <a:p>
            <a:pPr lvl="1"/>
            <a:r>
              <a:rPr lang="es-ES" dirty="0"/>
              <a:t>Consultas ciudadanas</a:t>
            </a:r>
          </a:p>
          <a:p>
            <a:pPr lvl="1"/>
            <a:r>
              <a:rPr lang="es-ES" dirty="0"/>
              <a:t>Plebiscitos </a:t>
            </a:r>
          </a:p>
          <a:p>
            <a:pPr lvl="1"/>
            <a:r>
              <a:rPr lang="es-ES" dirty="0"/>
              <a:t>Presupuestos participativos </a:t>
            </a:r>
          </a:p>
          <a:p>
            <a:pPr lvl="1"/>
            <a:r>
              <a:rPr lang="es-ES" dirty="0"/>
              <a:t>Directorios colegiados</a:t>
            </a:r>
          </a:p>
          <a:p>
            <a:pPr marL="0" indent="0">
              <a:buNone/>
            </a:pPr>
            <a:r>
              <a:rPr lang="es-CL" dirty="0"/>
              <a:t>Es fundamental la promoción de una fuerza social organizada, responsable y con maduración política para incidir en los asuntos del territorio </a:t>
            </a:r>
            <a:r>
              <a:rPr lang="es-CL" b="1" dirty="0"/>
              <a:t>legitimando las decisiones</a:t>
            </a:r>
            <a:r>
              <a:rPr lang="es-CL" dirty="0"/>
              <a:t> y procesando conflictos. </a:t>
            </a:r>
          </a:p>
        </p:txBody>
      </p:sp>
    </p:spTree>
    <p:extLst>
      <p:ext uri="{BB962C8B-B14F-4D97-AF65-F5344CB8AC3E}">
        <p14:creationId xmlns:p14="http://schemas.microsoft.com/office/powerpoint/2010/main" val="1512708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426520-CB03-4C57-98A8-77D595515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¿Por qué los países se descentralizan? 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33066BB-2C6C-4072-A34D-139708F64F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1187" y="1807396"/>
            <a:ext cx="8476847" cy="4992197"/>
          </a:xfrm>
        </p:spPr>
      </p:pic>
    </p:spTree>
    <p:extLst>
      <p:ext uri="{BB962C8B-B14F-4D97-AF65-F5344CB8AC3E}">
        <p14:creationId xmlns:p14="http://schemas.microsoft.com/office/powerpoint/2010/main" val="3716941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CA35F1-0D11-4AD7-866C-9E4E3ED0F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2 DIMENSIONES DE LA DESCENTRALIZACIÓN </a:t>
            </a:r>
            <a:endParaRPr lang="es-CL" dirty="0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AB454E2C-2660-4B30-AA79-14588D5FD14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1025" y="2181225"/>
          <a:ext cx="1102995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4975">
                  <a:extLst>
                    <a:ext uri="{9D8B030D-6E8A-4147-A177-3AD203B41FA5}">
                      <a16:colId xmlns:a16="http://schemas.microsoft.com/office/drawing/2014/main" val="321238971"/>
                    </a:ext>
                  </a:extLst>
                </a:gridCol>
                <a:gridCol w="5514975">
                  <a:extLst>
                    <a:ext uri="{9D8B030D-6E8A-4147-A177-3AD203B41FA5}">
                      <a16:colId xmlns:a16="http://schemas.microsoft.com/office/drawing/2014/main" val="36621196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INSTITUCIONAL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FISCAL 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235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-Se expresa en las normas escritas, definen ámbitos de responsabilidades.</a:t>
                      </a:r>
                    </a:p>
                    <a:p>
                      <a:endParaRPr lang="es-ES" dirty="0"/>
                    </a:p>
                    <a:p>
                      <a:r>
                        <a:rPr lang="es-ES" dirty="0"/>
                        <a:t>-Define fuentes de financiamiento. </a:t>
                      </a:r>
                    </a:p>
                    <a:p>
                      <a:endParaRPr lang="es-ES" dirty="0"/>
                    </a:p>
                    <a:p>
                      <a:r>
                        <a:rPr lang="es-ES" dirty="0"/>
                        <a:t>-Define rangos de acción. </a:t>
                      </a:r>
                    </a:p>
                    <a:p>
                      <a:endParaRPr lang="es-ES" dirty="0"/>
                    </a:p>
                    <a:p>
                      <a:r>
                        <a:rPr lang="es-ES" dirty="0"/>
                        <a:t>-Pueden ser nomas constitucionales o de rango interpretativo, específicas o generales.  </a:t>
                      </a:r>
                      <a:r>
                        <a:rPr lang="es-ES" dirty="0" err="1"/>
                        <a:t>Ej</a:t>
                      </a:r>
                      <a:r>
                        <a:rPr lang="es-ES" dirty="0"/>
                        <a:t>: Constitución, LOCM, LOC 19.175, Ley N° 21.073 y  N° 21.074, </a:t>
                      </a:r>
                      <a:r>
                        <a:rPr lang="es-ES" dirty="0" err="1"/>
                        <a:t>etc</a:t>
                      </a:r>
                      <a:r>
                        <a:rPr lang="es-ES" dirty="0"/>
                        <a:t>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" dirty="0"/>
                        <a:t>Magnitud relativa de los recursos a nivel descentralizado.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dirty="0"/>
                        <a:t> Volumen de gasto subnacional.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dirty="0"/>
                        <a:t>Competencias normativas de nivel subnacional con los recursos.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675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7623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26206-3E3F-411F-9E73-0FE821670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0378545" cy="551878"/>
          </a:xfrm>
        </p:spPr>
        <p:txBody>
          <a:bodyPr/>
          <a:lstStyle/>
          <a:p>
            <a:r>
              <a:rPr lang="es-ES" dirty="0"/>
              <a:t>Gasto público y Gasto Subnacional 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1E9FB55-DB6E-4E07-9E37-DDD1F950C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737" y="1278129"/>
            <a:ext cx="7106194" cy="560599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E569249-A877-4CEC-BF8A-6F0D73C7F62A}"/>
              </a:ext>
            </a:extLst>
          </p:cNvPr>
          <p:cNvSpPr txBox="1"/>
          <p:nvPr/>
        </p:nvSpPr>
        <p:spPr>
          <a:xfrm>
            <a:off x="0" y="1933303"/>
            <a:ext cx="386660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 aprecia a Chile como un país con bajo gasto público subnacional.  Según datos de 2018, el gasto público a nivel municipal corresponde a 14,8% y 2,8% a nivel regional.  </a:t>
            </a:r>
          </a:p>
          <a:p>
            <a:endParaRPr lang="es-ES" dirty="0"/>
          </a:p>
          <a:p>
            <a:r>
              <a:rPr lang="es-ES" dirty="0"/>
              <a:t> </a:t>
            </a:r>
            <a:r>
              <a:rPr lang="es-ES" sz="1400" dirty="0"/>
              <a:t>Fuente: </a:t>
            </a:r>
            <a:r>
              <a:rPr lang="es-ES" sz="1400" i="1" dirty="0"/>
              <a:t>Más allá de Santiago Descentralización fiscal en Chile</a:t>
            </a:r>
            <a:r>
              <a:rPr lang="es-ES" sz="1400" dirty="0"/>
              <a:t>, 2020.  </a:t>
            </a:r>
            <a:r>
              <a:rPr lang="es-ES" sz="1400" b="0" i="0" dirty="0">
                <a:solidFill>
                  <a:srgbClr val="FFFFFF"/>
                </a:solidFill>
                <a:effectLst/>
                <a:latin typeface="Roboto"/>
              </a:rPr>
              <a:t> allá de Santiago: Descentralización </a:t>
            </a:r>
            <a:r>
              <a:rPr lang="es-ES" b="0" i="0" dirty="0">
                <a:solidFill>
                  <a:srgbClr val="FFFFFF"/>
                </a:solidFill>
                <a:effectLst/>
                <a:latin typeface="Roboto"/>
              </a:rPr>
              <a:t>fiscal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6822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E97045-FF79-42CC-B32D-25EAE0586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Formas alternativas de gestión de </a:t>
            </a:r>
            <a:r>
              <a:rPr lang="es-ES" b="1" dirty="0"/>
              <a:t>servicios locales </a:t>
            </a:r>
            <a:endParaRPr lang="es-CL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A117C-7E80-4F1D-BA9B-18CAE5D33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CENTRALIZADA</a:t>
            </a:r>
            <a:r>
              <a:rPr lang="es-ES" dirty="0"/>
              <a:t>:  Administración de servicios por el nivel central, no hay representantes locales en las jurisdicciones. </a:t>
            </a:r>
          </a:p>
          <a:p>
            <a:r>
              <a:rPr lang="es-ES" b="1" dirty="0"/>
              <a:t>DESCONCENTRADA</a:t>
            </a:r>
            <a:r>
              <a:rPr lang="es-ES" dirty="0"/>
              <a:t>: Existen representantes del nivel central en la administración de lo servicios proveídos en regiones específicas del territorio.  </a:t>
            </a:r>
            <a:r>
              <a:rPr lang="es-ES" dirty="0" err="1"/>
              <a:t>Ej</a:t>
            </a:r>
            <a:r>
              <a:rPr lang="es-ES" dirty="0"/>
              <a:t>: SEREMI. </a:t>
            </a:r>
          </a:p>
          <a:p>
            <a:r>
              <a:rPr lang="es-ES" b="1" dirty="0"/>
              <a:t>DESCENTRALIZADA</a:t>
            </a:r>
            <a:r>
              <a:rPr lang="es-ES" dirty="0"/>
              <a:t>: Niveles subnacionales de gobierno que pueden llegar a tener Personalidad Jurídica y autonomía política gestionando diversos servicios locales.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4311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CE6FF5-1F81-47F8-813E-2B83771CC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¿Como se pueden administrar los servicios?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00C70E-2688-467E-99FD-63EC004E3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Asumir directamente la gestión y producción de servicios </a:t>
            </a:r>
            <a:r>
              <a:rPr lang="es-ES" dirty="0"/>
              <a:t>por medio de la adquisición de equipamiento, insumos y contratación de personal. </a:t>
            </a:r>
          </a:p>
          <a:p>
            <a:pPr lvl="1"/>
            <a:r>
              <a:rPr lang="es-ES" dirty="0">
                <a:solidFill>
                  <a:srgbClr val="FF0000"/>
                </a:solidFill>
              </a:rPr>
              <a:t>Problemas</a:t>
            </a:r>
            <a:r>
              <a:rPr lang="es-ES" dirty="0"/>
              <a:t>: Economías de escala, falta de recursos humanos preparados y costos, escaso grado de especialización profesional.</a:t>
            </a:r>
          </a:p>
          <a:p>
            <a:r>
              <a:rPr lang="es-ES" b="1" dirty="0"/>
              <a:t>Externalizar</a:t>
            </a:r>
          </a:p>
          <a:p>
            <a:r>
              <a:rPr lang="es-ES" b="1" dirty="0"/>
              <a:t>Cooperación entre Jurisdicciones</a:t>
            </a:r>
            <a:r>
              <a:rPr lang="es-ES" dirty="0"/>
              <a:t>: Asociación entre municipios* para brindar un servicio, asociación y externalización de un servicio a gran escala.  </a:t>
            </a:r>
          </a:p>
          <a:p>
            <a:pPr marL="0" indent="0">
              <a:buNone/>
            </a:pPr>
            <a:endParaRPr lang="es-ES" dirty="0"/>
          </a:p>
          <a:p>
            <a:pPr marL="324000" lvl="1" indent="0">
              <a:buNone/>
            </a:pPr>
            <a:r>
              <a:rPr lang="es-ES" dirty="0"/>
              <a:t>* Ley </a:t>
            </a:r>
            <a:r>
              <a:rPr lang="es-ES" dirty="0" err="1"/>
              <a:t>Nº</a:t>
            </a:r>
            <a:r>
              <a:rPr lang="es-ES" dirty="0"/>
              <a:t> 20.527 Regula asociaciones Municipales. Véase en: http://registroasociaciones.subdere.gov.cl/registro-unico-asociaciones-municipales/all</a:t>
            </a:r>
          </a:p>
        </p:txBody>
      </p:sp>
    </p:spTree>
    <p:extLst>
      <p:ext uri="{BB962C8B-B14F-4D97-AF65-F5344CB8AC3E}">
        <p14:creationId xmlns:p14="http://schemas.microsoft.com/office/powerpoint/2010/main" val="2875116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4EA1C-5C61-4292-94E4-BB829673D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Posibles efectos segregación en la descentralización fiscal 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3EBE4F-E75E-47B5-9ADC-2397BB359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Segregación de comunidades generando un menor desarrollo relativo: </a:t>
            </a:r>
            <a:r>
              <a:rPr lang="es-ES" u="sng" dirty="0"/>
              <a:t>Problema de RRHH </a:t>
            </a:r>
            <a:r>
              <a:rPr lang="es-ES" dirty="0"/>
              <a:t>y entrega de </a:t>
            </a:r>
            <a:r>
              <a:rPr lang="es-ES" u="sng" dirty="0"/>
              <a:t>servicio de manera homogénea. </a:t>
            </a:r>
          </a:p>
          <a:p>
            <a:r>
              <a:rPr lang="es-ES" b="1" dirty="0"/>
              <a:t>Jurisdicción de mayor ingreso puede comprometer mas recursos a beneficio de los servicios públicos locales. </a:t>
            </a:r>
          </a:p>
          <a:p>
            <a:endParaRPr lang="es-ES" b="1" dirty="0"/>
          </a:p>
          <a:p>
            <a:r>
              <a:rPr lang="es-ES" b="1" dirty="0"/>
              <a:t>Desafíos para diseños descentralizados: </a:t>
            </a:r>
          </a:p>
          <a:p>
            <a:pPr lvl="1"/>
            <a:r>
              <a:rPr lang="es-ES" dirty="0"/>
              <a:t>Asignación de funciones. </a:t>
            </a:r>
          </a:p>
          <a:p>
            <a:pPr lvl="1"/>
            <a:r>
              <a:rPr lang="es-ES" dirty="0"/>
              <a:t>Financiamiento Subnacional.</a:t>
            </a:r>
          </a:p>
        </p:txBody>
      </p:sp>
    </p:spTree>
    <p:extLst>
      <p:ext uri="{BB962C8B-B14F-4D97-AF65-F5344CB8AC3E}">
        <p14:creationId xmlns:p14="http://schemas.microsoft.com/office/powerpoint/2010/main" val="3898921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A34322-A8BE-4711-A6A0-784240D4B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Presupuestos municipales </a:t>
            </a:r>
            <a:endParaRPr lang="es-CL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5433809-F396-4C10-A40C-D025F47CA0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439" y="2168162"/>
            <a:ext cx="5840116" cy="36782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507CBBB-81B3-4899-A2D5-ECF0DDEC0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7064" y="2788390"/>
            <a:ext cx="4792394" cy="319492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E5681A2-80EF-44A8-8119-4335C72FEC69}"/>
              </a:ext>
            </a:extLst>
          </p:cNvPr>
          <p:cNvSpPr txBox="1"/>
          <p:nvPr/>
        </p:nvSpPr>
        <p:spPr>
          <a:xfrm>
            <a:off x="457200" y="6298606"/>
            <a:ext cx="9640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https://www.latercera.com/nacional/noticia/presupuesto-habitante-comunas-tienen-diferencias-ocho-veces/840415/</a:t>
            </a:r>
          </a:p>
        </p:txBody>
      </p:sp>
    </p:spTree>
    <p:extLst>
      <p:ext uri="{BB962C8B-B14F-4D97-AF65-F5344CB8AC3E}">
        <p14:creationId xmlns:p14="http://schemas.microsoft.com/office/powerpoint/2010/main" val="106140441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TM03457464[[fn=Dividendo]]</Template>
  <TotalTime>7967</TotalTime>
  <Words>1238</Words>
  <Application>Microsoft Office PowerPoint</Application>
  <PresentationFormat>Panorámica</PresentationFormat>
  <Paragraphs>137</Paragraphs>
  <Slides>22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Calibri</vt:lpstr>
      <vt:lpstr>Gill Sans MT</vt:lpstr>
      <vt:lpstr>Roboto</vt:lpstr>
      <vt:lpstr>Times New Roman</vt:lpstr>
      <vt:lpstr>Wingdings 2</vt:lpstr>
      <vt:lpstr>Dividendo</vt:lpstr>
      <vt:lpstr>Descentralización de servicios esenciales. Los casos de Brasil, Chile, Colombia, Costa Rica y México en salud, educación, residuos, seguridad y fomento    </vt:lpstr>
      <vt:lpstr>Descentralización  </vt:lpstr>
      <vt:lpstr>¿Por qué los países se descentralizan? </vt:lpstr>
      <vt:lpstr>2 DIMENSIONES DE LA DESCENTRALIZACIÓN </vt:lpstr>
      <vt:lpstr>Gasto público y Gasto Subnacional </vt:lpstr>
      <vt:lpstr>Formas alternativas de gestión de servicios locales </vt:lpstr>
      <vt:lpstr>¿Como se pueden administrar los servicios?</vt:lpstr>
      <vt:lpstr>Posibles efectos segregación en la descentralización fiscal </vt:lpstr>
      <vt:lpstr>Presupuestos municipales </vt:lpstr>
      <vt:lpstr>Diferentes escalas institucionales</vt:lpstr>
      <vt:lpstr>4 dimensiones de la descentralización (enfoque complementario)</vt:lpstr>
      <vt:lpstr>I. Dimensión/enfoque institucional </vt:lpstr>
      <vt:lpstr>I. Dimensión Institucional</vt:lpstr>
      <vt:lpstr>“esto no procede” </vt:lpstr>
      <vt:lpstr>II. Dimensión del desarrollo  </vt:lpstr>
      <vt:lpstr>II. Dimensión desarrollo</vt:lpstr>
      <vt:lpstr>III. Dimensión equidad e integración social </vt:lpstr>
      <vt:lpstr>Coeficiente Gini 2017</vt:lpstr>
      <vt:lpstr>Presentación de PowerPoint</vt:lpstr>
      <vt:lpstr>Equidad e integración social </vt:lpstr>
      <vt:lpstr>Presentación de PowerPoint</vt:lpstr>
      <vt:lpstr>iv. Dimensión participación y gestión ciudadana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Descentralización de servicios esenciales. Los casos de Brasil, Chile, Colombia, Costa Rica y México en salud, educación, residuos, seguridad y fomento </dc:title>
  <dc:creator>Cristobal Andres Ramirez Vargas (cristobal.ramirez)</dc:creator>
  <cp:lastModifiedBy>Cristobal Andres Ramirez Vargas (cristobal.ramirez)</cp:lastModifiedBy>
  <cp:revision>44</cp:revision>
  <dcterms:created xsi:type="dcterms:W3CDTF">2021-03-18T21:49:29Z</dcterms:created>
  <dcterms:modified xsi:type="dcterms:W3CDTF">2021-08-20T17:35:07Z</dcterms:modified>
</cp:coreProperties>
</file>