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31" r:id="rId1"/>
  </p:sldMasterIdLst>
  <p:sldIdLst>
    <p:sldId id="256" r:id="rId2"/>
    <p:sldId id="265" r:id="rId3"/>
    <p:sldId id="257" r:id="rId4"/>
    <p:sldId id="260" r:id="rId5"/>
    <p:sldId id="261" r:id="rId6"/>
    <p:sldId id="262" r:id="rId7"/>
    <p:sldId id="263" r:id="rId8"/>
    <p:sldId id="264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9" d="100"/>
          <a:sy n="69" d="100"/>
        </p:scale>
        <p:origin x="56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3/14/2022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42407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3/14/2022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82664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3/14/2022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‹Nº›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85289050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3/14/2022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278012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3/14/2022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‹Nº›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05585782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3/14/2022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581259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3/14/2022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867481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3/14/2022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04860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3/14/2022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53315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3/14/2022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20940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3/14/2022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4207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3/14/2022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553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3/14/2022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26829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3/14/2022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1404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3/14/2022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03892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3/14/2022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22316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smtClean="0"/>
              <a:pPr/>
              <a:t>3/14/2022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8026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2" r:id="rId1"/>
    <p:sldLayoutId id="2147483733" r:id="rId2"/>
    <p:sldLayoutId id="2147483734" r:id="rId3"/>
    <p:sldLayoutId id="2147483735" r:id="rId4"/>
    <p:sldLayoutId id="2147483736" r:id="rId5"/>
    <p:sldLayoutId id="2147483737" r:id="rId6"/>
    <p:sldLayoutId id="2147483738" r:id="rId7"/>
    <p:sldLayoutId id="2147483739" r:id="rId8"/>
    <p:sldLayoutId id="2147483740" r:id="rId9"/>
    <p:sldLayoutId id="2147483741" r:id="rId10"/>
    <p:sldLayoutId id="2147483742" r:id="rId11"/>
    <p:sldLayoutId id="2147483743" r:id="rId12"/>
    <p:sldLayoutId id="2147483744" r:id="rId13"/>
    <p:sldLayoutId id="2147483745" r:id="rId14"/>
    <p:sldLayoutId id="2147483746" r:id="rId15"/>
    <p:sldLayoutId id="2147483747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79CBF93-E642-44AE-B04E-12A6BF979F9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279238" y="2807167"/>
            <a:ext cx="7129805" cy="383693"/>
          </a:xfrm>
        </p:spPr>
        <p:txBody>
          <a:bodyPr>
            <a:noAutofit/>
          </a:bodyPr>
          <a:lstStyle/>
          <a:p>
            <a:r>
              <a:rPr lang="es-CL" dirty="0"/>
              <a:t>Contabilidad Gubernamental</a:t>
            </a:r>
            <a:endParaRPr lang="en-US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F7505D0E-FF39-48F3-9B8E-95E64208686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40904" y="3429000"/>
            <a:ext cx="8468139" cy="2282687"/>
          </a:xfrm>
        </p:spPr>
        <p:txBody>
          <a:bodyPr>
            <a:normAutofit/>
          </a:bodyPr>
          <a:lstStyle/>
          <a:p>
            <a:r>
              <a:rPr lang="es-CL" sz="2000" b="1" dirty="0"/>
              <a:t>Felipe Malgüe T.</a:t>
            </a:r>
          </a:p>
          <a:p>
            <a:r>
              <a:rPr lang="es-CL" sz="1400" dirty="0"/>
              <a:t>Contador Público y Auditor, Universidad de Santiago de Chile</a:t>
            </a:r>
          </a:p>
          <a:p>
            <a:r>
              <a:rPr lang="es-CL" sz="1400" dirty="0"/>
              <a:t>Diplomado en Gestión de Personas, Universidad de Chile</a:t>
            </a:r>
          </a:p>
          <a:p>
            <a:r>
              <a:rPr lang="es-CL" sz="1400" dirty="0"/>
              <a:t>Diplomado en Finanzas y Seguros, Universidad Politécnica de Valencia, España</a:t>
            </a:r>
          </a:p>
          <a:p>
            <a:r>
              <a:rPr lang="es-CL" sz="1400" dirty="0" smtClean="0"/>
              <a:t>Master in Business </a:t>
            </a:r>
            <a:r>
              <a:rPr lang="es-CL" sz="1400" dirty="0" err="1" smtClean="0"/>
              <a:t>Administration</a:t>
            </a:r>
            <a:r>
              <a:rPr lang="es-CL" sz="1400" dirty="0" smtClean="0"/>
              <a:t>, </a:t>
            </a:r>
            <a:r>
              <a:rPr lang="es-CL" sz="1400" dirty="0"/>
              <a:t>Universidad de Lleida – España</a:t>
            </a:r>
          </a:p>
          <a:p>
            <a:r>
              <a:rPr lang="es-CL" sz="1400" dirty="0" smtClean="0"/>
              <a:t>Doctor </a:t>
            </a:r>
            <a:r>
              <a:rPr lang="es-CL" sz="1400" dirty="0"/>
              <a:t>© en </a:t>
            </a:r>
            <a:r>
              <a:rPr lang="es-CL" sz="1400" dirty="0" smtClean="0"/>
              <a:t>Economía, Empresa y Derecho, Universidad Pública de Navarra - España</a:t>
            </a:r>
            <a:endParaRPr lang="en-US" sz="1400" dirty="0"/>
          </a:p>
        </p:txBody>
      </p:sp>
      <p:pic>
        <p:nvPicPr>
          <p:cNvPr id="1026" name="Picture 2" descr="https://www.u-cursos.cl/inap/13040000/novedades_institucion/r/35_logo_iap_fondo_transparente.png">
            <a:extLst>
              <a:ext uri="{FF2B5EF4-FFF2-40B4-BE49-F238E27FC236}">
                <a16:creationId xmlns:a16="http://schemas.microsoft.com/office/drawing/2014/main" id="{70E4DD55-28ED-4919-998E-992C2F9E76C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9113" y="56603"/>
            <a:ext cx="3755655" cy="20805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238949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id="{B4DE830A-B531-4A3B-96F6-0ECE88B08555}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2813DF2C-461A-4A8F-9679-A172790D1F3A}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54CD3A85-C039-4249-86E4-1EB9318B5495}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Rectangle 23">
              <a:extLst>
                <a:ext uri="{FF2B5EF4-FFF2-40B4-BE49-F238E27FC236}">
                  <a16:creationId xmlns:a16="http://schemas.microsoft.com/office/drawing/2014/main" id="{887EA6D2-2883-42C2-993D-094CA6D65DA3}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Rectangle 25">
              <a:extLst>
                <a:ext uri="{FF2B5EF4-FFF2-40B4-BE49-F238E27FC236}">
                  <a16:creationId xmlns:a16="http://schemas.microsoft.com/office/drawing/2014/main" id="{3B895046-636F-4D1B-ACA4-29AA0CB3329F}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Isosceles Triangle 14">
              <a:extLst>
                <a:ext uri="{FF2B5EF4-FFF2-40B4-BE49-F238E27FC236}">
                  <a16:creationId xmlns:a16="http://schemas.microsoft.com/office/drawing/2014/main" id="{C6B0CDE3-E054-4EDD-A43B-F96843D8BF51}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7">
              <a:extLst>
                <a:ext uri="{FF2B5EF4-FFF2-40B4-BE49-F238E27FC236}">
                  <a16:creationId xmlns:a16="http://schemas.microsoft.com/office/drawing/2014/main" id="{3B66B1A2-F145-4C9B-85CC-4BF30D58CBC5}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8">
              <a:extLst>
                <a:ext uri="{FF2B5EF4-FFF2-40B4-BE49-F238E27FC236}">
                  <a16:creationId xmlns:a16="http://schemas.microsoft.com/office/drawing/2014/main" id="{5D4FC972-94B3-4035-8D31-E668C132B411}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Rectangle 29">
              <a:extLst>
                <a:ext uri="{FF2B5EF4-FFF2-40B4-BE49-F238E27FC236}">
                  <a16:creationId xmlns:a16="http://schemas.microsoft.com/office/drawing/2014/main" id="{374B9941-AFBE-4A77-A50E-B6EA04A746AE}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27A982C5-2C38-4CE9-BC18-94697AD657FB}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Isosceles Triangle 19">
              <a:extLst>
                <a:ext uri="{FF2B5EF4-FFF2-40B4-BE49-F238E27FC236}">
                  <a16:creationId xmlns:a16="http://schemas.microsoft.com/office/drawing/2014/main" id="{0060D8D1-7BB1-498F-AFBB-ADAC130A9E90}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pic>
        <p:nvPicPr>
          <p:cNvPr id="5" name="Imagen 4">
            <a:extLst>
              <a:ext uri="{FF2B5EF4-FFF2-40B4-BE49-F238E27FC236}">
                <a16:creationId xmlns:a16="http://schemas.microsoft.com/office/drawing/2014/main" id="{7264A598-D2E4-4C5A-8DE5-34A266E6722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58486" y="934222"/>
            <a:ext cx="4942996" cy="3299450"/>
          </a:xfrm>
          <a:prstGeom prst="rect">
            <a:avLst/>
          </a:prstGeom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A0B7C887-640A-4536-8D57-FE812E76DA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85969" y="4553712"/>
            <a:ext cx="8288032" cy="1096316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en-US" sz="4800" kern="1200" dirty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La </a:t>
            </a:r>
            <a:r>
              <a:rPr lang="en-US" sz="4800" kern="1200" dirty="0" err="1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Administración</a:t>
            </a:r>
            <a:r>
              <a:rPr lang="en-US" sz="4800" kern="1200" dirty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4800" kern="1200" dirty="0" err="1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Pública</a:t>
            </a:r>
            <a:endParaRPr lang="en-US" sz="4800" kern="1200" dirty="0">
              <a:solidFill>
                <a:schemeClr val="accent1"/>
              </a:solidFill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9134068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19673C6-A3BF-46CF-BCF5-0B0DA9A552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CL" dirty="0"/>
              <a:t>Línea Financiera</a:t>
            </a:r>
            <a:br>
              <a:rPr lang="es-CL" dirty="0"/>
            </a:br>
            <a:r>
              <a:rPr lang="es-CL" dirty="0"/>
              <a:t>Administración Pública</a:t>
            </a:r>
            <a:endParaRPr lang="en-US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405ADB7-30E0-4C41-9B9F-BA572FEF20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+mj-lt"/>
              <a:buAutoNum type="arabicPeriod"/>
            </a:pPr>
            <a:r>
              <a:rPr lang="es-CL" dirty="0"/>
              <a:t>Bases Contables para la Gestión Pública</a:t>
            </a:r>
          </a:p>
          <a:p>
            <a:pPr>
              <a:buFont typeface="+mj-lt"/>
              <a:buAutoNum type="arabicPeriod"/>
            </a:pPr>
            <a:r>
              <a:rPr lang="es-CL" dirty="0"/>
              <a:t>Gestión Financiera y Presupuestaria del Estado</a:t>
            </a:r>
          </a:p>
          <a:p>
            <a:pPr>
              <a:buFont typeface="+mj-lt"/>
              <a:buAutoNum type="arabicPeriod"/>
            </a:pPr>
            <a:r>
              <a:rPr lang="es-CL" b="1" dirty="0"/>
              <a:t>Contabilidad Gubernamental</a:t>
            </a:r>
          </a:p>
          <a:p>
            <a:pPr>
              <a:buFont typeface="+mj-lt"/>
              <a:buAutoNum type="arabicPeriod"/>
            </a:pPr>
            <a:r>
              <a:rPr lang="es-CL" dirty="0"/>
              <a:t>Auditoría Gubernamental</a:t>
            </a:r>
          </a:p>
          <a:p>
            <a:pPr>
              <a:buFont typeface="+mj-lt"/>
              <a:buAutoNum type="arabicPeriod"/>
            </a:pPr>
            <a:r>
              <a:rPr lang="es-CL" dirty="0"/>
              <a:t>Electivo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51371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60F700D-F09E-422B-BACA-C886284050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Objetivos de la Cátedra</a:t>
            </a:r>
            <a:endParaRPr lang="en-US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BB5BEC9-575C-4B50-A408-AC7BB8017CD5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s-CL" dirty="0"/>
              <a:t>Conocer y aplicar los sistemas de control financiero de la nación.</a:t>
            </a:r>
          </a:p>
          <a:p>
            <a:r>
              <a:rPr lang="es-CL" dirty="0"/>
              <a:t>Conocer y aplicar la ejecución presupuestaria del Estado.</a:t>
            </a:r>
          </a:p>
          <a:p>
            <a:r>
              <a:rPr lang="es-CL" dirty="0"/>
              <a:t>Conocer y evaluar la Ley de la administración financiera del estado, utilizando instrumentos de interpretación financiera.</a:t>
            </a:r>
            <a:endParaRPr lang="en-US" dirty="0"/>
          </a:p>
        </p:txBody>
      </p:sp>
      <p:pic>
        <p:nvPicPr>
          <p:cNvPr id="7" name="Imagen 6">
            <a:extLst>
              <a:ext uri="{FF2B5EF4-FFF2-40B4-BE49-F238E27FC236}">
                <a16:creationId xmlns:a16="http://schemas.microsoft.com/office/drawing/2014/main" id="{A1627209-03F8-4B66-8ECD-4355603F12B1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2980" t="11982" r="2879" b="64237"/>
          <a:stretch/>
        </p:blipFill>
        <p:spPr>
          <a:xfrm>
            <a:off x="5500468" y="2811976"/>
            <a:ext cx="4332850" cy="10832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7316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5ECEEA9-341B-4242-81F8-ECC8C3E1B7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Evaluaciones</a:t>
            </a:r>
            <a:endParaRPr lang="en-US" dirty="0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EDA47993-5BFC-4970-BFD6-52271DB40456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s-CL" dirty="0"/>
              <a:t>3 Evaluaciones</a:t>
            </a:r>
          </a:p>
          <a:p>
            <a:pPr lvl="1"/>
            <a:r>
              <a:rPr lang="es-CL" dirty="0"/>
              <a:t>Primera Evaluación: Prueba Teórica/Práctica</a:t>
            </a:r>
          </a:p>
          <a:p>
            <a:pPr lvl="1"/>
            <a:r>
              <a:rPr lang="es-CL" dirty="0"/>
              <a:t>Segunda Evaluación: Trabajo práctico</a:t>
            </a:r>
          </a:p>
          <a:p>
            <a:pPr lvl="1"/>
            <a:r>
              <a:rPr lang="es-CL" dirty="0"/>
              <a:t>Tercera Evaluación: Trabajo práctico</a:t>
            </a:r>
          </a:p>
        </p:txBody>
      </p:sp>
      <p:pic>
        <p:nvPicPr>
          <p:cNvPr id="6" name="Imagen 5">
            <a:extLst>
              <a:ext uri="{FF2B5EF4-FFF2-40B4-BE49-F238E27FC236}">
                <a16:creationId xmlns:a16="http://schemas.microsoft.com/office/drawing/2014/main" id="{C0F533D9-A55F-4CF9-9CD7-4EA2B63C47C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2401" y="2160589"/>
            <a:ext cx="4184033" cy="27741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16088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id="{B4DE830A-B531-4A3B-96F6-0ECE88B08555}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2813DF2C-461A-4A8F-9679-A172790D1F3A}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54CD3A85-C039-4249-86E4-1EB9318B5495}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Rectangle 23">
              <a:extLst>
                <a:ext uri="{FF2B5EF4-FFF2-40B4-BE49-F238E27FC236}">
                  <a16:creationId xmlns:a16="http://schemas.microsoft.com/office/drawing/2014/main" id="{887EA6D2-2883-42C2-993D-094CA6D65DA3}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Rectangle 25">
              <a:extLst>
                <a:ext uri="{FF2B5EF4-FFF2-40B4-BE49-F238E27FC236}">
                  <a16:creationId xmlns:a16="http://schemas.microsoft.com/office/drawing/2014/main" id="{3B895046-636F-4D1B-ACA4-29AA0CB3329F}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Isosceles Triangle 14">
              <a:extLst>
                <a:ext uri="{FF2B5EF4-FFF2-40B4-BE49-F238E27FC236}">
                  <a16:creationId xmlns:a16="http://schemas.microsoft.com/office/drawing/2014/main" id="{C6B0CDE3-E054-4EDD-A43B-F96843D8BF51}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7">
              <a:extLst>
                <a:ext uri="{FF2B5EF4-FFF2-40B4-BE49-F238E27FC236}">
                  <a16:creationId xmlns:a16="http://schemas.microsoft.com/office/drawing/2014/main" id="{3B66B1A2-F145-4C9B-85CC-4BF30D58CBC5}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8">
              <a:extLst>
                <a:ext uri="{FF2B5EF4-FFF2-40B4-BE49-F238E27FC236}">
                  <a16:creationId xmlns:a16="http://schemas.microsoft.com/office/drawing/2014/main" id="{5D4FC972-94B3-4035-8D31-E668C132B411}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Rectangle 29">
              <a:extLst>
                <a:ext uri="{FF2B5EF4-FFF2-40B4-BE49-F238E27FC236}">
                  <a16:creationId xmlns:a16="http://schemas.microsoft.com/office/drawing/2014/main" id="{374B9941-AFBE-4A77-A50E-B6EA04A746AE}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27A982C5-2C38-4CE9-BC18-94697AD657FB}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Isosceles Triangle 19">
              <a:extLst>
                <a:ext uri="{FF2B5EF4-FFF2-40B4-BE49-F238E27FC236}">
                  <a16:creationId xmlns:a16="http://schemas.microsoft.com/office/drawing/2014/main" id="{0060D8D1-7BB1-498F-AFBB-ADAC130A9E90}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pic>
        <p:nvPicPr>
          <p:cNvPr id="5" name="Picture 2">
            <a:extLst>
              <a:ext uri="{FF2B5EF4-FFF2-40B4-BE49-F238E27FC236}">
                <a16:creationId xmlns:a16="http://schemas.microsoft.com/office/drawing/2014/main" id="{5EC39989-F674-4D77-A7D1-9D71A229792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283" y="1402298"/>
            <a:ext cx="8084675" cy="5073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AC5E537B-72D7-46CE-82C9-E3C70872CD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3204" y="217188"/>
            <a:ext cx="7673801" cy="1087656"/>
          </a:xfrm>
        </p:spPr>
        <p:txBody>
          <a:bodyPr vert="horz" lIns="91440" tIns="45720" rIns="91440" bIns="45720" rtlCol="0" anchor="b">
            <a:normAutofit/>
          </a:bodyPr>
          <a:lstStyle/>
          <a:p>
            <a:pPr>
              <a:lnSpc>
                <a:spcPct val="90000"/>
              </a:lnSpc>
            </a:pPr>
            <a:r>
              <a:rPr lang="en-US" sz="3400" kern="1200" dirty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Marco Conceptual</a:t>
            </a:r>
            <a:br>
              <a:rPr lang="en-US" sz="3400" kern="1200" dirty="0">
                <a:solidFill>
                  <a:schemeClr val="accent1"/>
                </a:solidFill>
                <a:latin typeface="+mj-lt"/>
                <a:ea typeface="+mj-ea"/>
                <a:cs typeface="+mj-cs"/>
              </a:rPr>
            </a:br>
            <a:r>
              <a:rPr lang="en-US" sz="3400" kern="1200" dirty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NIC SP</a:t>
            </a:r>
          </a:p>
        </p:txBody>
      </p:sp>
    </p:spTree>
    <p:extLst>
      <p:ext uri="{BB962C8B-B14F-4D97-AF65-F5344CB8AC3E}">
        <p14:creationId xmlns:p14="http://schemas.microsoft.com/office/powerpoint/2010/main" val="40269499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>
            <a:extLst>
              <a:ext uri="{FF2B5EF4-FFF2-40B4-BE49-F238E27FC236}">
                <a16:creationId xmlns:a16="http://schemas.microsoft.com/office/drawing/2014/main" id="{897CFDEF-C00A-43A5-8201-DCC6F219B95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7165" y="1315298"/>
            <a:ext cx="7023652" cy="53255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Título 1">
            <a:extLst>
              <a:ext uri="{FF2B5EF4-FFF2-40B4-BE49-F238E27FC236}">
                <a16:creationId xmlns:a16="http://schemas.microsoft.com/office/drawing/2014/main" id="{48407A3A-5BEA-4C21-8F75-29BA04B2DF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3204" y="217188"/>
            <a:ext cx="7673801" cy="1087656"/>
          </a:xfrm>
        </p:spPr>
        <p:txBody>
          <a:bodyPr vert="horz" lIns="91440" tIns="45720" rIns="91440" bIns="45720" rtlCol="0" anchor="b">
            <a:normAutofit/>
          </a:bodyPr>
          <a:lstStyle/>
          <a:p>
            <a:pPr>
              <a:lnSpc>
                <a:spcPct val="90000"/>
              </a:lnSpc>
            </a:pPr>
            <a:r>
              <a:rPr lang="en-US" sz="3400" kern="1200" dirty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Marco Conceptual</a:t>
            </a:r>
            <a:br>
              <a:rPr lang="en-US" sz="3400" kern="1200" dirty="0">
                <a:solidFill>
                  <a:schemeClr val="accent1"/>
                </a:solidFill>
                <a:latin typeface="+mj-lt"/>
                <a:ea typeface="+mj-ea"/>
                <a:cs typeface="+mj-cs"/>
              </a:rPr>
            </a:br>
            <a:r>
              <a:rPr lang="en-US" sz="3400" kern="1200" dirty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NIC SP</a:t>
            </a:r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D4D952B1-5E5A-416B-9658-B65253D7306A}"/>
              </a:ext>
            </a:extLst>
          </p:cNvPr>
          <p:cNvSpPr/>
          <p:nvPr/>
        </p:nvSpPr>
        <p:spPr>
          <a:xfrm>
            <a:off x="3511826" y="6281530"/>
            <a:ext cx="1722783" cy="18553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52536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1">
            <a:extLst>
              <a:ext uri="{FF2B5EF4-FFF2-40B4-BE49-F238E27FC236}">
                <a16:creationId xmlns:a16="http://schemas.microsoft.com/office/drawing/2014/main" id="{53F0C963-CCE6-47B5-B009-F4645AC1F748}"/>
              </a:ext>
            </a:extLst>
          </p:cNvPr>
          <p:cNvSpPr txBox="1">
            <a:spLocks/>
          </p:cNvSpPr>
          <p:nvPr/>
        </p:nvSpPr>
        <p:spPr>
          <a:xfrm>
            <a:off x="1373204" y="217188"/>
            <a:ext cx="7673801" cy="108765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>
              <a:lnSpc>
                <a:spcPct val="90000"/>
              </a:lnSpc>
            </a:pPr>
            <a:r>
              <a:rPr lang="en-US" sz="3400"/>
              <a:t>Marco Conceptual</a:t>
            </a:r>
            <a:br>
              <a:rPr lang="en-US" sz="3400"/>
            </a:br>
            <a:r>
              <a:rPr lang="en-US" sz="3400"/>
              <a:t>NIC SP</a:t>
            </a:r>
            <a:endParaRPr lang="en-US" sz="3400" dirty="0"/>
          </a:p>
        </p:txBody>
      </p:sp>
      <p:graphicFrame>
        <p:nvGraphicFramePr>
          <p:cNvPr id="9" name="Tabla 8">
            <a:extLst>
              <a:ext uri="{FF2B5EF4-FFF2-40B4-BE49-F238E27FC236}">
                <a16:creationId xmlns:a16="http://schemas.microsoft.com/office/drawing/2014/main" id="{CCEEF339-586F-4F12-9D44-ECF82758E79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43873495"/>
              </p:ext>
            </p:extLst>
          </p:nvPr>
        </p:nvGraphicFramePr>
        <p:xfrm>
          <a:off x="769086" y="1263500"/>
          <a:ext cx="9036497" cy="526616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27891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75758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22430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s-CO" sz="20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O" sz="2000" b="1" dirty="0">
                          <a:solidFill>
                            <a:schemeClr val="tx1"/>
                          </a:solidFill>
                          <a:effectLst/>
                        </a:rPr>
                        <a:t>Codificación</a:t>
                      </a:r>
                      <a:endParaRPr lang="es-CO" sz="20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s-CO" sz="20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O" sz="2000" b="1" dirty="0">
                          <a:solidFill>
                            <a:schemeClr val="tx1"/>
                          </a:solidFill>
                          <a:effectLst/>
                        </a:rPr>
                        <a:t>Descripción</a:t>
                      </a:r>
                      <a:endParaRPr lang="es-CO" sz="20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4684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O" sz="2000" b="1" dirty="0">
                          <a:solidFill>
                            <a:schemeClr val="tx1"/>
                          </a:solidFill>
                          <a:effectLst/>
                        </a:rPr>
                        <a:t>NICSP 32</a:t>
                      </a:r>
                      <a:endParaRPr lang="es-CO" sz="20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O" sz="2000" b="1" dirty="0">
                          <a:effectLst/>
                        </a:rPr>
                        <a:t>Concesiones (APP)</a:t>
                      </a:r>
                      <a:endParaRPr lang="es-CO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5149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O" sz="2000" b="1" dirty="0">
                          <a:solidFill>
                            <a:schemeClr val="tx1"/>
                          </a:solidFill>
                          <a:effectLst/>
                        </a:rPr>
                        <a:t>NICSP 33</a:t>
                      </a:r>
                      <a:endParaRPr lang="es-CO" sz="20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O" sz="2000" b="1" dirty="0">
                          <a:effectLst/>
                        </a:rPr>
                        <a:t>Adopción por primera vez de las IPSAS base devengada</a:t>
                      </a:r>
                      <a:endParaRPr lang="es-CO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4684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O" sz="2000" b="1" dirty="0">
                          <a:solidFill>
                            <a:schemeClr val="tx1"/>
                          </a:solidFill>
                          <a:effectLst/>
                        </a:rPr>
                        <a:t>NICSP 34</a:t>
                      </a:r>
                      <a:endParaRPr lang="es-CO" sz="20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O" sz="2000" b="1" dirty="0">
                          <a:effectLst/>
                        </a:rPr>
                        <a:t>Estados financieros individuales </a:t>
                      </a:r>
                      <a:endParaRPr lang="es-CO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4684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O" sz="2000" b="1" dirty="0">
                          <a:solidFill>
                            <a:schemeClr val="tx1"/>
                          </a:solidFill>
                          <a:effectLst/>
                        </a:rPr>
                        <a:t>NICSP 35</a:t>
                      </a:r>
                      <a:endParaRPr lang="es-CO" sz="20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O" sz="2000" b="1" dirty="0">
                          <a:effectLst/>
                        </a:rPr>
                        <a:t>Estados Financieros Consolidados</a:t>
                      </a:r>
                      <a:endParaRPr lang="es-CO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5149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O" sz="2000" b="1" dirty="0">
                          <a:solidFill>
                            <a:schemeClr val="tx1"/>
                          </a:solidFill>
                          <a:effectLst/>
                        </a:rPr>
                        <a:t>NICSP 36</a:t>
                      </a:r>
                      <a:endParaRPr lang="es-CO" sz="20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O" sz="2000" b="1" dirty="0">
                          <a:effectLst/>
                        </a:rPr>
                        <a:t>Inversiones en asociadas y negocios conjuntos</a:t>
                      </a:r>
                      <a:endParaRPr lang="es-CO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4684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O" sz="2000" b="1" dirty="0">
                          <a:solidFill>
                            <a:schemeClr val="tx1"/>
                          </a:solidFill>
                          <a:effectLst/>
                        </a:rPr>
                        <a:t>NICSP 37</a:t>
                      </a:r>
                      <a:endParaRPr lang="es-CO" sz="20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O" sz="2000" b="1" dirty="0">
                          <a:effectLst/>
                        </a:rPr>
                        <a:t>Acuerdos Conjuntos </a:t>
                      </a:r>
                      <a:endParaRPr lang="es-CO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75149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O" sz="2000" b="1" dirty="0">
                          <a:solidFill>
                            <a:schemeClr val="tx1"/>
                          </a:solidFill>
                          <a:effectLst/>
                        </a:rPr>
                        <a:t>NICSP 38</a:t>
                      </a:r>
                      <a:endParaRPr lang="es-CO" sz="20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O" sz="2000" b="1" dirty="0">
                          <a:effectLst/>
                        </a:rPr>
                        <a:t>Revelación de participaciones en otras entidades </a:t>
                      </a:r>
                      <a:endParaRPr lang="es-CO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93454462"/>
      </p:ext>
    </p:extLst>
  </p:cSld>
  <p:clrMapOvr>
    <a:masterClrMapping/>
  </p:clrMapOvr>
</p:sld>
</file>

<file path=ppt/theme/theme1.xml><?xml version="1.0" encoding="utf-8"?>
<a:theme xmlns:a="http://schemas.openxmlformats.org/drawingml/2006/main" name="Faceta">
  <a:themeElements>
    <a:clrScheme name="Fac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71</TotalTime>
  <Words>200</Words>
  <Application>Microsoft Office PowerPoint</Application>
  <PresentationFormat>Panorámica</PresentationFormat>
  <Paragraphs>44</Paragraphs>
  <Slides>8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14" baseType="lpstr">
      <vt:lpstr>Arial</vt:lpstr>
      <vt:lpstr>Calibri</vt:lpstr>
      <vt:lpstr>Times New Roman</vt:lpstr>
      <vt:lpstr>Trebuchet MS</vt:lpstr>
      <vt:lpstr>Wingdings 3</vt:lpstr>
      <vt:lpstr>Faceta</vt:lpstr>
      <vt:lpstr>Contabilidad Gubernamental</vt:lpstr>
      <vt:lpstr>La Administración Pública</vt:lpstr>
      <vt:lpstr>Línea Financiera Administración Pública</vt:lpstr>
      <vt:lpstr>Objetivos de la Cátedra</vt:lpstr>
      <vt:lpstr>Evaluaciones</vt:lpstr>
      <vt:lpstr>Marco Conceptual NIC SP</vt:lpstr>
      <vt:lpstr>Marco Conceptual NIC SP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Contabilidad Gubernamental</dc:title>
  <dc:creator>Felipe Malgüe T.</dc:creator>
  <cp:lastModifiedBy>Docencia</cp:lastModifiedBy>
  <cp:revision>10</cp:revision>
  <dcterms:created xsi:type="dcterms:W3CDTF">2018-03-13T03:08:02Z</dcterms:created>
  <dcterms:modified xsi:type="dcterms:W3CDTF">2022-03-14T17:56:40Z</dcterms:modified>
</cp:coreProperties>
</file>