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31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0" d="100"/>
          <a:sy n="80" d="100"/>
        </p:scale>
        <p:origin x="136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4240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2664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85289050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278012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558578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58125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86748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0486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3315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20940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4207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553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682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1404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3/30/2022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03892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3/30/2022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22316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3/30/2022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8026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2" r:id="rId1"/>
    <p:sldLayoutId id="2147483733" r:id="rId2"/>
    <p:sldLayoutId id="2147483734" r:id="rId3"/>
    <p:sldLayoutId id="2147483735" r:id="rId4"/>
    <p:sldLayoutId id="2147483736" r:id="rId5"/>
    <p:sldLayoutId id="2147483737" r:id="rId6"/>
    <p:sldLayoutId id="2147483738" r:id="rId7"/>
    <p:sldLayoutId id="2147483739" r:id="rId8"/>
    <p:sldLayoutId id="2147483740" r:id="rId9"/>
    <p:sldLayoutId id="2147483741" r:id="rId10"/>
    <p:sldLayoutId id="2147483742" r:id="rId11"/>
    <p:sldLayoutId id="2147483743" r:id="rId12"/>
    <p:sldLayoutId id="2147483744" r:id="rId13"/>
    <p:sldLayoutId id="2147483745" r:id="rId14"/>
    <p:sldLayoutId id="2147483746" r:id="rId15"/>
    <p:sldLayoutId id="2147483747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79CBF93-E642-44AE-B04E-12A6BF979F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425012" y="3550863"/>
            <a:ext cx="7129805" cy="383693"/>
          </a:xfrm>
        </p:spPr>
        <p:txBody>
          <a:bodyPr>
            <a:noAutofit/>
          </a:bodyPr>
          <a:lstStyle/>
          <a:p>
            <a:r>
              <a:rPr lang="es-CL" dirty="0"/>
              <a:t>Contabilidad Gubernamental </a:t>
            </a:r>
            <a:br>
              <a:rPr lang="es-CL" dirty="0"/>
            </a:br>
            <a:r>
              <a:rPr lang="es-CL" sz="2800" b="1" dirty="0"/>
              <a:t>NICSP 3</a:t>
            </a:r>
            <a:endParaRPr lang="en-US" b="1" dirty="0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F7505D0E-FF39-48F3-9B8E-95E64208686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901976" cy="1660854"/>
          </a:xfrm>
        </p:spPr>
        <p:txBody>
          <a:bodyPr>
            <a:normAutofit fontScale="55000" lnSpcReduction="20000"/>
          </a:bodyPr>
          <a:lstStyle/>
          <a:p>
            <a:r>
              <a:rPr lang="es-CL" sz="3200" b="1" dirty="0"/>
              <a:t>Felipe </a:t>
            </a:r>
            <a:r>
              <a:rPr lang="es-CL" sz="3200" b="1" dirty="0" err="1"/>
              <a:t>Malgüe</a:t>
            </a:r>
            <a:r>
              <a:rPr lang="es-CL" sz="3200" b="1" dirty="0"/>
              <a:t> T.</a:t>
            </a:r>
          </a:p>
          <a:p>
            <a:r>
              <a:rPr lang="es-CL" sz="2000" b="1" dirty="0"/>
              <a:t>Conta</a:t>
            </a:r>
            <a:r>
              <a:rPr lang="es-CL" sz="2000" dirty="0"/>
              <a:t>dor Público y Auditor, Universidad de Santiago de Chile</a:t>
            </a:r>
          </a:p>
          <a:p>
            <a:r>
              <a:rPr lang="es-CL" sz="2000" dirty="0"/>
              <a:t>Diplomado en Gestión de Personas, Universidad de Chile</a:t>
            </a:r>
          </a:p>
          <a:p>
            <a:r>
              <a:rPr lang="es-CL" sz="2000" dirty="0"/>
              <a:t>Diplomado en Finanzas y Seguros, Universidad Politécnica de Valencia, España</a:t>
            </a:r>
          </a:p>
          <a:p>
            <a:r>
              <a:rPr lang="es-CL" sz="2000" dirty="0"/>
              <a:t>Master in Business </a:t>
            </a:r>
            <a:r>
              <a:rPr lang="es-CL" sz="2000" dirty="0" err="1"/>
              <a:t>Administration</a:t>
            </a:r>
            <a:r>
              <a:rPr lang="es-CL" sz="2000" dirty="0"/>
              <a:t>, Universidad de Lleida – España</a:t>
            </a:r>
          </a:p>
          <a:p>
            <a:r>
              <a:rPr lang="es-CL" sz="2000"/>
              <a:t>Doctor © en Economía, Empresa y Derecho, Universidad Pública de Navarra - España</a:t>
            </a:r>
            <a:endParaRPr lang="en-US" sz="2000" dirty="0"/>
          </a:p>
        </p:txBody>
      </p:sp>
      <p:pic>
        <p:nvPicPr>
          <p:cNvPr id="1026" name="Picture 2" descr="https://www.u-cursos.cl/inap/13040000/novedades_institucion/r/35_logo_iap_fondo_transparente.png">
            <a:extLst>
              <a:ext uri="{FF2B5EF4-FFF2-40B4-BE49-F238E27FC236}">
                <a16:creationId xmlns:a16="http://schemas.microsoft.com/office/drawing/2014/main" id="{70E4DD55-28ED-4919-998E-992C2F9E76C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9113" y="56603"/>
            <a:ext cx="3755655" cy="208059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02389495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5D5C302-3A85-4226-A037-119D6E48BA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9063014" cy="1421016"/>
          </a:xfrm>
        </p:spPr>
        <p:txBody>
          <a:bodyPr/>
          <a:lstStyle/>
          <a:p>
            <a:r>
              <a:rPr lang="es-CL" b="1" dirty="0"/>
              <a:t>Ejercicios NICSP 3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F50BE60F-91DA-4587-9BC7-8D2DD00785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+mj-lt"/>
              <a:buAutoNum type="arabicPeriod"/>
            </a:pPr>
            <a:r>
              <a:rPr lang="es-CL" dirty="0"/>
              <a:t>Se efectuó un cambio de política contable, donde el ajuste a desarrollar corresponde a 5.000</a:t>
            </a:r>
            <a:endParaRPr lang="en-US" dirty="0"/>
          </a:p>
          <a:p>
            <a:endParaRPr lang="en-US" dirty="0"/>
          </a:p>
        </p:txBody>
      </p:sp>
      <p:pic>
        <p:nvPicPr>
          <p:cNvPr id="4" name="Imagen 3">
            <a:extLst>
              <a:ext uri="{FF2B5EF4-FFF2-40B4-BE49-F238E27FC236}">
                <a16:creationId xmlns:a16="http://schemas.microsoft.com/office/drawing/2014/main" id="{4F952DCF-1F96-4C48-A2E7-7C8606AE767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93430" y="2877139"/>
            <a:ext cx="8280572" cy="1525131"/>
          </a:xfrm>
          <a:prstGeom prst="rect">
            <a:avLst/>
          </a:prstGeom>
        </p:spPr>
      </p:pic>
      <p:sp>
        <p:nvSpPr>
          <p:cNvPr id="5" name="Rectángulo 4">
            <a:extLst>
              <a:ext uri="{FF2B5EF4-FFF2-40B4-BE49-F238E27FC236}">
                <a16:creationId xmlns:a16="http://schemas.microsoft.com/office/drawing/2014/main" id="{7336873E-F45C-4B13-B84E-49781AD6EB04}"/>
              </a:ext>
            </a:extLst>
          </p:cNvPr>
          <p:cNvSpPr/>
          <p:nvPr/>
        </p:nvSpPr>
        <p:spPr>
          <a:xfrm>
            <a:off x="993430" y="4532243"/>
            <a:ext cx="9210744" cy="20415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Aft>
                <a:spcPts val="800"/>
              </a:spcAft>
            </a:pPr>
            <a:r>
              <a:rPr lang="es-CL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Como la entidad no tiene utilidades constantes registrando una pérdida el año 2, se debe efectuar el cálculo sobre el total de Activos o Ingresos, el que sea mayor. En este caso el mayor es el activo, por lo cual se multiplican los 2.200.000 por un 0.5% quedando la materialidad en 11.000:</a:t>
            </a:r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150000"/>
              </a:lnSpc>
              <a:spcAft>
                <a:spcPts val="800"/>
              </a:spcAft>
            </a:pPr>
            <a:r>
              <a:rPr lang="es-CL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El monto del ajuste al estar por debajo del límite de error tolerable. No se debe efectuar el ajuste de cambio de política en forma retrospectiva.</a:t>
            </a:r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9929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6C107CA-666A-472E-BA0E-E2275D6E64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Ejercicios NICSP 3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C18D922-667F-4009-ACC7-F232DED63AE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472440"/>
          </a:xfrm>
        </p:spPr>
        <p:txBody>
          <a:bodyPr>
            <a:normAutofit fontScale="92500" lnSpcReduction="10000"/>
          </a:bodyPr>
          <a:lstStyle/>
          <a:p>
            <a:pPr lvl="0">
              <a:buFont typeface="+mj-lt"/>
              <a:buAutoNum type="arabicPeriod" startAt="2"/>
            </a:pPr>
            <a:r>
              <a:rPr lang="es-CL" b="1" dirty="0"/>
              <a:t>Se efectuó un cambio de política contable, donde el ajuste a desarrollar corresponde a 18.000:</a:t>
            </a:r>
            <a:endParaRPr lang="en-US" b="1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r>
              <a:rPr lang="es-CL" dirty="0"/>
              <a:t>Como la entidad tiene utilidades constantes, se debe efectuar el cálculo sobre este concepto, por lo cual se multiplican los 260.000 por un 5% quedando la materialidad en 13.000.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El monto de ajuste esta por sobre la materialidad, por lo cual se debe efectuar el ajuste de cambio de política en forma retrospectiva.</a:t>
            </a:r>
            <a:endParaRPr lang="en-US" dirty="0"/>
          </a:p>
          <a:p>
            <a:endParaRPr lang="en-US" dirty="0"/>
          </a:p>
        </p:txBody>
      </p:sp>
      <p:pic>
        <p:nvPicPr>
          <p:cNvPr id="4" name="Imagen 3">
            <a:extLst>
              <a:ext uri="{FF2B5EF4-FFF2-40B4-BE49-F238E27FC236}">
                <a16:creationId xmlns:a16="http://schemas.microsoft.com/office/drawing/2014/main" id="{444382EF-F5FC-45F1-980F-5D3E636112E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20517" y="2877140"/>
            <a:ext cx="9123302" cy="168034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5999755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9053222-BDB1-43F6-B183-A3ED52EDEF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Ejercicios NICSP 3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048971CB-C3E2-4392-8C85-A53F2626DD5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3" y="2160589"/>
            <a:ext cx="8864231" cy="4697411"/>
          </a:xfrm>
        </p:spPr>
        <p:txBody>
          <a:bodyPr>
            <a:normAutofit/>
          </a:bodyPr>
          <a:lstStyle/>
          <a:p>
            <a:pPr>
              <a:buFont typeface="+mj-lt"/>
              <a:buAutoNum type="arabicPeriod" startAt="3"/>
            </a:pPr>
            <a:r>
              <a:rPr lang="es-CL" b="1" dirty="0"/>
              <a:t>Se efectuó un cambio de política contable, donde el ajuste a desarrollar corresponde a 500:</a:t>
            </a:r>
            <a:endParaRPr lang="en-US" b="1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r>
              <a:rPr lang="es-CL" dirty="0"/>
              <a:t>Como la entidad no tiene utilidades constantes registrando una pérdida el año 1 y 3, se debe efectuar el cálculo sobre el total de Activos o Ingresos, el que sea mayor. En este caso el mayor es el activo, por lo cual se multiplican los 8.000.000 por un 0.5% quedando la materialidad en 40.000.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El monto del ajuste al estar por debajo del umbral de error. No se debe efectuar el ajuste de cambio de política en forma retrospectiva.</a:t>
            </a:r>
            <a:endParaRPr lang="en-US" dirty="0"/>
          </a:p>
          <a:p>
            <a:endParaRPr lang="en-US" dirty="0"/>
          </a:p>
        </p:txBody>
      </p:sp>
      <p:pic>
        <p:nvPicPr>
          <p:cNvPr id="5" name="Imagen 4">
            <a:extLst>
              <a:ext uri="{FF2B5EF4-FFF2-40B4-BE49-F238E27FC236}">
                <a16:creationId xmlns:a16="http://schemas.microsoft.com/office/drawing/2014/main" id="{FAFA6FD1-8E15-47FB-A0CB-2CE2970FC8F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7333" y="2854191"/>
            <a:ext cx="8986245" cy="16551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930972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BE97A87-55A3-41A5-BBE6-2BA740D975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dirty="0"/>
              <a:t>NICSP 3</a:t>
            </a:r>
            <a:br>
              <a:rPr lang="es-CL" dirty="0"/>
            </a:br>
            <a:r>
              <a:rPr lang="es-CL" dirty="0"/>
              <a:t>Políticas Contables, Cambios en las Estimaciones Contables y Errores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CB5737BB-2F02-4843-A1ED-D67D481CEF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451652"/>
            <a:ext cx="8596668" cy="3589710"/>
          </a:xfrm>
        </p:spPr>
        <p:txBody>
          <a:bodyPr/>
          <a:lstStyle/>
          <a:p>
            <a:r>
              <a:rPr lang="es-CL" dirty="0"/>
              <a:t>El objetivo de esta norma es establecer los criterios para seleccionar y cambiar las políticas contables, junto con el tratamiento contable y sus revelaciones.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6909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4114684-4F2C-4AB4-82F8-581C977C3F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Definiciones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B7C49E7-A636-47E1-9BAF-1B491D116C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L" b="1" dirty="0"/>
              <a:t>Políticas contables</a:t>
            </a:r>
            <a:r>
              <a:rPr lang="es-CL" dirty="0"/>
              <a:t>: principios específicos, bases, reglas y prácticas aplicadas por una entidad al preparar y presentar los estados financieros.</a:t>
            </a:r>
          </a:p>
          <a:p>
            <a:endParaRPr lang="es-CL" dirty="0"/>
          </a:p>
          <a:p>
            <a:r>
              <a:rPr lang="es-CL" b="1" dirty="0"/>
              <a:t>Cambios en las estimaciones contables</a:t>
            </a:r>
            <a:r>
              <a:rPr lang="es-CL" dirty="0"/>
              <a:t>: es un ajuste del valor libro de un activo o pasivo, o el monto del consumo periódico de un activo, que resulta de la evaluación de la situación actual de activos y pasivos, además de los futuros beneficios y obligaciones asociados con los activos y los pasivos.</a:t>
            </a:r>
          </a:p>
          <a:p>
            <a:endParaRPr lang="es-CL" dirty="0"/>
          </a:p>
          <a:p>
            <a:r>
              <a:rPr lang="es-CL" b="1" dirty="0"/>
              <a:t>Correcciones de los errores del ejercicio</a:t>
            </a:r>
            <a:r>
              <a:rPr lang="es-CL" dirty="0"/>
              <a:t>: son omisiones o inexactitudes en los estados financieros de la entidad para uno o más periodos anteriores, que resultaron porque no se utilizó, o se utilizó de forma incorrecta, información contable.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80861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D52D709-14E7-4F52-BA9F-2B4C7E0F5B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NICSP 3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8940650-596B-45B6-8E18-CA887C4C7A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/>
              <a:t>La entidad podrá cambiar una política contable, sólo si tal cambio:</a:t>
            </a:r>
          </a:p>
          <a:p>
            <a:endParaRPr lang="es-CL" dirty="0"/>
          </a:p>
          <a:p>
            <a:pPr lvl="1"/>
            <a:r>
              <a:rPr lang="es-CL" dirty="0"/>
              <a:t>Es requerido por una NICSP.</a:t>
            </a:r>
          </a:p>
          <a:p>
            <a:pPr lvl="1"/>
            <a:r>
              <a:rPr lang="es-CL" dirty="0"/>
              <a:t>Lleva a que los estados financieros suministren información más fiable y relevante.</a:t>
            </a:r>
          </a:p>
          <a:p>
            <a:endParaRPr lang="es-CL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64255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536F7F7-5215-4234-8C94-E46B02F4F0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NICSP 3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4F36A90-C64D-4412-A824-626054EC9F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/>
              <a:t>Ejemplos de estimaciones contables:</a:t>
            </a:r>
          </a:p>
          <a:p>
            <a:pPr lvl="1"/>
            <a:r>
              <a:rPr lang="es-CL" dirty="0"/>
              <a:t>Ingresos fiscales adeudados al gobierno.</a:t>
            </a:r>
          </a:p>
          <a:p>
            <a:pPr lvl="1"/>
            <a:r>
              <a:rPr lang="es-CL" dirty="0"/>
              <a:t>Deuda sobre tributos de dudoso cobro.</a:t>
            </a:r>
          </a:p>
          <a:p>
            <a:pPr lvl="1"/>
            <a:r>
              <a:rPr lang="es-CL" dirty="0"/>
              <a:t>La obsolescencia de los inventarios.</a:t>
            </a:r>
          </a:p>
          <a:p>
            <a:pPr lvl="1"/>
            <a:r>
              <a:rPr lang="es-CL" dirty="0"/>
              <a:t>El valor razonable de activos y pasivos financieros.</a:t>
            </a:r>
          </a:p>
          <a:p>
            <a:pPr lvl="1"/>
            <a:r>
              <a:rPr lang="es-CL" dirty="0"/>
              <a:t>Vidas útiles y depreciación.</a:t>
            </a:r>
          </a:p>
          <a:p>
            <a:pPr lvl="1"/>
            <a:r>
              <a:rPr lang="es-CL" dirty="0"/>
              <a:t>Obligaciones por garantías concedidas.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13434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2A9930D-CC0F-46C5-A80D-B025178DC6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Materialidad o importancia relativa.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7DE1BFC-8785-4E6E-893C-6E95B13F63D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/>
              <a:t>La Materialidad o Importancia relativa, se define como la magnitud de una omisión o error en la información contable que, a la luz de las circunstancias presentes, hace probable que el criterio de una persona razonable que confíe en la información podría cambiar o verse influido por esa omisión o error. Los errores de montos relativamente pequeños detectados por el Auditor pueden tener un efecto significativo sobre los estados financieros.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74810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DE76EE2-DEF4-4C5F-ABC3-EEDB6B29B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b="1" dirty="0"/>
              <a:t>Para la determinación de la materialidad definiremos el siguiente método: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892F576E-7BB1-45E4-8557-B3AD94798FF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es-CL" b="1" dirty="0"/>
              <a:t>Resultados antes de impuestos: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Este indicador se utilizará cuando la entidad y sus resultados en períodos consecutivos o históricos sean positivos, cuando la entidad se encuentre consolidadas en el mercado nacional, internacional y en su industria, que posee buenos indicadores económicos y financieros. Para efectos de la determinación de la materialidad no se utilizarán los resultados antes impuestos negativos que posea la entidad.</a:t>
            </a:r>
            <a:endParaRPr lang="en-US" dirty="0"/>
          </a:p>
          <a:p>
            <a:pPr marL="0" indent="0">
              <a:buNone/>
            </a:pPr>
            <a:r>
              <a:rPr lang="es-CL" b="1" dirty="0"/>
              <a:t>El cálculo de la materialidad será un 5% de la utilidad antes de impuestos.</a:t>
            </a:r>
          </a:p>
          <a:p>
            <a:pPr marL="0" indent="0">
              <a:buNone/>
            </a:pPr>
            <a:endParaRPr lang="en-US" dirty="0"/>
          </a:p>
          <a:p>
            <a:pPr lvl="0"/>
            <a:r>
              <a:rPr lang="es-CL" b="1" dirty="0"/>
              <a:t>Total de activos o total de ingresos de explotación: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Este indicador se utilizará cuando la entidad no posee una consolidación en los resultados del ejercicio de períodos consecutivos y del estado financiero en cuestión, esto quiere decir que obtenido pérdidas recurrentes del ejercicio o que ha generado pérdidas y ganancias durante un período de tiempo determinado, cuando la entidad posee posibles problemas de empresa en marcha o indicies financieros y económicos deficientes. </a:t>
            </a:r>
            <a:endParaRPr lang="en-US" dirty="0"/>
          </a:p>
          <a:p>
            <a:pPr marL="0" indent="0">
              <a:buNone/>
            </a:pPr>
            <a:r>
              <a:rPr lang="es-CL" b="1" dirty="0"/>
              <a:t>El cálculo de la materialidad será un 0.5% del monto mayor entre el total de activo y el total de los ingresos de explotación de estado financiero en cuestión 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72513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DCF2F5E-4001-4293-BB4C-875A9F196A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b="1" dirty="0"/>
              <a:t>En los estados financieros también podemos considerar dos conceptos importantes que son: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ECB6F79-4AAA-401C-BF2C-4CABE57043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lvl="0"/>
            <a:r>
              <a:rPr lang="es-CL" b="1" dirty="0"/>
              <a:t>Límites de error tolerable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Para calcular cuál es el monto tolerable, de la cual no se debe efectuar un cambio retrospectivo, debemos aplicar un 75% de materialidad para efectos de los estados financieros en cuestión.</a:t>
            </a:r>
            <a:endParaRPr lang="en-US" dirty="0"/>
          </a:p>
          <a:p>
            <a:pPr lvl="0"/>
            <a:r>
              <a:rPr lang="es-CL" b="1" dirty="0"/>
              <a:t>Umbral de Error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Son los montos expresados como sin importancia están sujeto a juicio profesional. Específicamente, el juicio es que no resultaría un error e irregularidad importante en los estados financieros.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No se requiere aplicar en forma retroactiva el cambio de una política contable si se encuentra por debajo del Umbral de Error. Sin embargo, se deben considerar sus aspectos cualitativos.</a:t>
            </a:r>
          </a:p>
          <a:p>
            <a:pPr marL="0" indent="0">
              <a:buNone/>
            </a:pPr>
            <a:r>
              <a:rPr lang="es-CL" dirty="0"/>
              <a:t>Para calcular cual es el monto del Umbral de Error, de la cual no se debe efectuar un cambio retrospectivo, debemos aplicar un 5% de la materialidad para efectos de los estados financieros en cuestión.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61400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C858C3A-F5DA-46F3-A1CB-B404F163F7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b="1" dirty="0"/>
              <a:t>Planilla de cálculo de materialidad, Límite de error tolerable, Umbral de Error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pic>
        <p:nvPicPr>
          <p:cNvPr id="4" name="Marcador de contenido 3">
            <a:extLst>
              <a:ext uri="{FF2B5EF4-FFF2-40B4-BE49-F238E27FC236}">
                <a16:creationId xmlns:a16="http://schemas.microsoft.com/office/drawing/2014/main" id="{8B17A55C-9BDD-40F9-8266-A63512717396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536872" y="2372139"/>
            <a:ext cx="7722688" cy="38828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2035126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a">
  <a:themeElements>
    <a:clrScheme name="Faceta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a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665</TotalTime>
  <Words>1037</Words>
  <Application>Microsoft Office PowerPoint</Application>
  <PresentationFormat>Panorámica</PresentationFormat>
  <Paragraphs>69</Paragraphs>
  <Slides>12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12</vt:i4>
      </vt:variant>
    </vt:vector>
  </HeadingPairs>
  <TitlesOfParts>
    <vt:vector size="16" baseType="lpstr">
      <vt:lpstr>Arial</vt:lpstr>
      <vt:lpstr>Trebuchet MS</vt:lpstr>
      <vt:lpstr>Wingdings 3</vt:lpstr>
      <vt:lpstr>Faceta</vt:lpstr>
      <vt:lpstr>Contabilidad Gubernamental  NICSP 3</vt:lpstr>
      <vt:lpstr>NICSP 3 Políticas Contables, Cambios en las Estimaciones Contables y Errores</vt:lpstr>
      <vt:lpstr>Definiciones</vt:lpstr>
      <vt:lpstr>NICSP 3</vt:lpstr>
      <vt:lpstr>NICSP 3</vt:lpstr>
      <vt:lpstr>Materialidad o importancia relativa.</vt:lpstr>
      <vt:lpstr>Para la determinación de la materialidad definiremos el siguiente método: </vt:lpstr>
      <vt:lpstr>En los estados financieros también podemos considerar dos conceptos importantes que son: </vt:lpstr>
      <vt:lpstr>Planilla de cálculo de materialidad, Límite de error tolerable, Umbral de Error </vt:lpstr>
      <vt:lpstr>Ejercicios NICSP 3 </vt:lpstr>
      <vt:lpstr>Ejercicios NICSP 3</vt:lpstr>
      <vt:lpstr>Ejercicios NICSP 3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Contabilidad Gubernamental</dc:title>
  <dc:creator>Felipe Malgüe T.</dc:creator>
  <cp:lastModifiedBy>Docencia</cp:lastModifiedBy>
  <cp:revision>49</cp:revision>
  <dcterms:created xsi:type="dcterms:W3CDTF">2018-03-13T03:08:02Z</dcterms:created>
  <dcterms:modified xsi:type="dcterms:W3CDTF">2022-03-30T18:04:00Z</dcterms:modified>
</cp:coreProperties>
</file>

<file path=docProps/thumbnail.jpeg>
</file>