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3" r:id="rId4"/>
    <p:sldId id="264" r:id="rId5"/>
    <p:sldId id="266" r:id="rId6"/>
    <p:sldId id="265" r:id="rId7"/>
    <p:sldId id="268" r:id="rId8"/>
    <p:sldId id="270" r:id="rId9"/>
    <p:sldId id="259" r:id="rId10"/>
    <p:sldId id="260" r:id="rId11"/>
    <p:sldId id="271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18529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7646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50486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192808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8972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95243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32542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67443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02944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20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50872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6F563C42-7FAF-4AAB-BC6E-A462252FBF42}" type="datetimeFigureOut">
              <a:rPr lang="es-US" smtClean="0"/>
              <a:t>5/14/2020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FD855A1E-8B13-4D2D-88C1-492F6D54BA6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265352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xceltotal.com/" TargetMode="External"/><Relationship Id="rId2" Type="http://schemas.openxmlformats.org/officeDocument/2006/relationships/hyperlink" Target="https://www.raymundoycaza.com/funcion-promedio-en-excel/#Que_hace_la_funcion_PROMED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aIWHwdqE0xo" TargetMode="External"/><Relationship Id="rId4" Type="http://schemas.openxmlformats.org/officeDocument/2006/relationships/hyperlink" Target="https://funcionesdeexcel153.wordpress.com/funion-rango-percenti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86265412-C498-4909-9726-B53E6877CE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C05A477-974A-44E2-BF78-9CE2CEFDDF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E6929A-A152-4A1D-A511-F729886903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249" y="1116325"/>
            <a:ext cx="5716338" cy="3042706"/>
          </a:xfr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es-CL" sz="6000" dirty="0">
                <a:effectLst>
                  <a:outerShdw blurRad="38100" dist="12700" dir="2700000" algn="tl" rotWithShape="0">
                    <a:schemeClr val="bg1">
                      <a:alpha val="4000"/>
                    </a:schemeClr>
                  </a:outerShdw>
                </a:effectLst>
              </a:rPr>
              <a:t>Funciones para la estadística en Excel</a:t>
            </a:r>
            <a:endParaRPr lang="es-US" sz="6000" dirty="0">
              <a:effectLst>
                <a:outerShdw blurRad="38100" dist="12700" dir="2700000" algn="tl" rotWithShape="0">
                  <a:schemeClr val="bg1">
                    <a:alpha val="4000"/>
                  </a:schemeClr>
                </a:outerShdw>
              </a:effectLst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F8E3580-4D7E-4E75-859D-021709667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86595" y="4029635"/>
            <a:ext cx="2656057" cy="2096222"/>
          </a:xfrm>
        </p:spPr>
        <p:txBody>
          <a:bodyPr>
            <a:normAutofit lnSpcReduction="10000"/>
          </a:bodyPr>
          <a:lstStyle/>
          <a:p>
            <a:pPr algn="l">
              <a:spcAft>
                <a:spcPts val="600"/>
              </a:spcAft>
            </a:pPr>
            <a:r>
              <a:rPr lang="es-CL" sz="1900" dirty="0"/>
              <a:t>Integrantes: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Matías Bascur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Nicolás Concha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Simón Cousiño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Javiera Poblete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Gonzalo Ulloa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CL" sz="1900" dirty="0"/>
              <a:t>Ismael </a:t>
            </a:r>
            <a:r>
              <a:rPr lang="es-CL" sz="1900" dirty="0" err="1"/>
              <a:t>Witto</a:t>
            </a:r>
            <a:endParaRPr lang="es-CL" sz="1900" dirty="0"/>
          </a:p>
          <a:p>
            <a:pPr>
              <a:spcAft>
                <a:spcPts val="600"/>
              </a:spcAft>
            </a:pPr>
            <a:endParaRPr lang="es-CL" dirty="0"/>
          </a:p>
          <a:p>
            <a:pPr>
              <a:spcAft>
                <a:spcPts val="600"/>
              </a:spcAft>
            </a:pPr>
            <a:endParaRPr lang="es-CL" dirty="0"/>
          </a:p>
          <a:p>
            <a:pPr>
              <a:spcAft>
                <a:spcPts val="600"/>
              </a:spcAft>
            </a:pPr>
            <a:endParaRPr lang="es-US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0B3AAD-FDAF-45B0-A2CE-CD9AEC0AAB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51298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63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39C7C8F-F71C-4C73-9A9C-3A13ECB72B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8D71626-AC85-4109-94D5-BD8355C26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2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8AC9CB9-FD92-4FB1-A148-8E3BE440E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356E7EEF-B5F2-40C5-A936-E3F8D3B43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8724" y="995568"/>
            <a:ext cx="4610936" cy="461093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57EC17F-017D-4138-8879-171C2534D8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66023" y1="22182" x2="66023" y2="22182"/>
                        <a14:foregroundMark x1="56364" y1="24182" x2="62500" y2="23273"/>
                        <a14:foregroundMark x1="62500" y1="23273" x2="68523" y2="25455"/>
                        <a14:foregroundMark x1="68523" y1="25455" x2="70682" y2="63636"/>
                        <a14:foregroundMark x1="70682" y1="63636" x2="68523" y2="72000"/>
                        <a14:foregroundMark x1="68523" y1="72000" x2="57386" y2="73636"/>
                        <a14:foregroundMark x1="66932" y1="64545" x2="66932" y2="64545"/>
                        <a14:foregroundMark x1="41023" y1="45091" x2="44432" y2="37455"/>
                        <a14:foregroundMark x1="44432" y1="37455" x2="43523" y2="40000"/>
                        <a14:foregroundMark x1="60568" y1="29818" x2="60795" y2="670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5358" y="2118620"/>
            <a:ext cx="3065668" cy="191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94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86A048-F1A8-4696-9B6E-1DE4A142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RANGO.PERCENTIL.INC</a:t>
            </a:r>
            <a:endParaRPr lang="es-U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7B5436C-B5E5-4F78-A019-36A2D1304A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103120"/>
            <a:ext cx="10058399" cy="1849902"/>
          </a:xfrm>
        </p:spPr>
        <p:txBody>
          <a:bodyPr/>
          <a:lstStyle/>
          <a:p>
            <a:pPr algn="just"/>
            <a:r>
              <a:rPr lang="es-CL" sz="1900" dirty="0"/>
              <a:t>Devuelve el rango de un valor en un conjunto de datos como un porcentaje (de 0 a 1, ambos incluidos) del conjunto de datos.</a:t>
            </a:r>
          </a:p>
          <a:p>
            <a:pPr algn="just"/>
            <a:endParaRPr lang="es-US" sz="1900" dirty="0"/>
          </a:p>
          <a:p>
            <a:pPr algn="just"/>
            <a:r>
              <a:rPr lang="es-US" sz="1900" dirty="0"/>
              <a:t>=RANGO.PERCENTIL.INC(</a:t>
            </a:r>
            <a:r>
              <a:rPr lang="es-US" sz="1900" dirty="0" err="1"/>
              <a:t>matriz;x</a:t>
            </a:r>
            <a:r>
              <a:rPr lang="es-US" sz="1900" dirty="0"/>
              <a:t>;[</a:t>
            </a:r>
            <a:r>
              <a:rPr lang="es-US" sz="1900" dirty="0" err="1"/>
              <a:t>cifra_significativa</a:t>
            </a:r>
            <a:r>
              <a:rPr lang="es-US" sz="1900" dirty="0"/>
              <a:t>])</a:t>
            </a:r>
          </a:p>
          <a:p>
            <a:endParaRPr lang="es-US" dirty="0"/>
          </a:p>
        </p:txBody>
      </p:sp>
      <p:pic>
        <p:nvPicPr>
          <p:cNvPr id="3" name="Marcador de contenido 2">
            <a:extLst>
              <a:ext uri="{FF2B5EF4-FFF2-40B4-BE49-F238E27FC236}">
                <a16:creationId xmlns:a16="http://schemas.microsoft.com/office/drawing/2014/main" id="{31C4FE08-F25D-4500-8EB3-FD19C9C432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66274" y="4041948"/>
            <a:ext cx="4659448" cy="184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918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4FC491-BEF2-4585-AA08-8F8C0670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S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A268404-B687-45CD-B100-64F3A267E14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21719" r="49652" b="44600"/>
          <a:stretch/>
        </p:blipFill>
        <p:spPr>
          <a:xfrm>
            <a:off x="2511056" y="642594"/>
            <a:ext cx="7169885" cy="2696606"/>
          </a:xfrm>
          <a:prstGeom prst="rect">
            <a:avLst/>
          </a:prstGeom>
        </p:spPr>
      </p:pic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0BA63B34-9F02-45A7-8507-4DD643F9DB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21719" r="49658" b="43547"/>
          <a:stretch/>
        </p:blipFill>
        <p:spPr>
          <a:xfrm>
            <a:off x="2497747" y="3429000"/>
            <a:ext cx="7183194" cy="2786406"/>
          </a:xfrm>
          <a:prstGeom prst="rect">
            <a:avLst/>
          </a:prstGeom>
        </p:spPr>
      </p:pic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4587D3E7-1D5E-4B12-AB16-EBB9AE04C942}"/>
              </a:ext>
            </a:extLst>
          </p:cNvPr>
          <p:cNvCxnSpPr>
            <a:cxnSpLocks/>
          </p:cNvCxnSpPr>
          <p:nvPr/>
        </p:nvCxnSpPr>
        <p:spPr>
          <a:xfrm>
            <a:off x="6758608" y="940905"/>
            <a:ext cx="768627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>
            <a:extLst>
              <a:ext uri="{FF2B5EF4-FFF2-40B4-BE49-F238E27FC236}">
                <a16:creationId xmlns:a16="http://schemas.microsoft.com/office/drawing/2014/main" id="{503E52E8-FBBC-4D50-B3F1-1E52BB07F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608" y="3737113"/>
            <a:ext cx="804742" cy="53009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432DAA5-3816-474F-AEE2-BF9F56BB0E0B}"/>
              </a:ext>
            </a:extLst>
          </p:cNvPr>
          <p:cNvSpPr txBox="1"/>
          <p:nvPr/>
        </p:nvSpPr>
        <p:spPr>
          <a:xfrm>
            <a:off x="2511056" y="959062"/>
            <a:ext cx="2519962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S" dirty="0"/>
              <a:t>Sin cifra significativa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DB1912C-FAB4-4ED5-A801-4EA902755140}"/>
              </a:ext>
            </a:extLst>
          </p:cNvPr>
          <p:cNvSpPr txBox="1"/>
          <p:nvPr/>
        </p:nvSpPr>
        <p:spPr>
          <a:xfrm>
            <a:off x="2624724" y="3790122"/>
            <a:ext cx="2292626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S" dirty="0"/>
              <a:t>Cifra significativa 4</a:t>
            </a:r>
          </a:p>
        </p:txBody>
      </p:sp>
    </p:spTree>
    <p:extLst>
      <p:ext uri="{BB962C8B-B14F-4D97-AF65-F5344CB8AC3E}">
        <p14:creationId xmlns:p14="http://schemas.microsoft.com/office/powerpoint/2010/main" val="1571198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D6CEA88-4B29-4CEC-86C6-FD74C153A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LINKOGRAFÍA</a:t>
            </a:r>
            <a:endParaRPr lang="es-US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D4BE718F-2931-4227-BA71-1A161A9D6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US" dirty="0">
                <a:hlinkClick r:id="rId2"/>
              </a:rPr>
              <a:t>https://www.raymundoycaza.com/funcion-promedio-en-excel/#Que_hace_la_funcion_PROMEDIO</a:t>
            </a:r>
            <a:endParaRPr lang="es-US" dirty="0"/>
          </a:p>
          <a:p>
            <a:pPr algn="just"/>
            <a:r>
              <a:rPr lang="es-US" dirty="0">
                <a:hlinkClick r:id="rId3"/>
              </a:rPr>
              <a:t>https://exceltotal.com/</a:t>
            </a:r>
            <a:endParaRPr lang="es-US" dirty="0"/>
          </a:p>
          <a:p>
            <a:pPr algn="just"/>
            <a:r>
              <a:rPr lang="es-US" dirty="0">
                <a:hlinkClick r:id="rId4"/>
              </a:rPr>
              <a:t>https://funcionesdeexcel153.wordpress.com/funion-rango-percentil/</a:t>
            </a:r>
            <a:endParaRPr lang="es-US" dirty="0"/>
          </a:p>
          <a:p>
            <a:pPr algn="just"/>
            <a:r>
              <a:rPr lang="es-US" dirty="0">
                <a:hlinkClick r:id="rId5"/>
              </a:rPr>
              <a:t>https://www.youtube.com/watch?v=aIWHwdqE0xo</a:t>
            </a:r>
            <a:endParaRPr lang="es-US" dirty="0"/>
          </a:p>
          <a:p>
            <a:endParaRPr lang="es-US" dirty="0"/>
          </a:p>
          <a:p>
            <a:endParaRPr lang="es-US" dirty="0"/>
          </a:p>
          <a:p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890534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07533E9-583A-4A14-8E16-EE620D084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/>
          <a:lstStyle/>
          <a:p>
            <a:r>
              <a:rPr lang="es-CL"/>
              <a:t>PROMEDIO</a:t>
            </a:r>
            <a:endParaRPr lang="es-U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954EA7FD-341F-4CFE-8C67-900B4FA2C8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>
            <a:normAutofit/>
          </a:bodyPr>
          <a:lstStyle/>
          <a:p>
            <a:pPr algn="just"/>
            <a:r>
              <a:rPr lang="es-CL" sz="2400" dirty="0"/>
              <a:t>Es la media aritmética y se calcula sumando un grupo de números y dividiendo a continuación por el recuento de dichos números. </a:t>
            </a:r>
          </a:p>
          <a:p>
            <a:pPr algn="just"/>
            <a:endParaRPr lang="es-CL" sz="2400" dirty="0"/>
          </a:p>
          <a:p>
            <a:pPr algn="just"/>
            <a:endParaRPr lang="es-CL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3CC11073-512F-4FB4-A067-37A9F7B287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70322" y="2014194"/>
            <a:ext cx="4600942" cy="34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4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C608F9-63E6-48A5-8D50-CB326B4AB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PROMEDIO</a:t>
            </a:r>
            <a:endParaRPr lang="es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8CEBDA-4BEE-44B1-8007-AAA26A649F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30778" y="2103120"/>
            <a:ext cx="5165222" cy="3749040"/>
          </a:xfrm>
        </p:spPr>
        <p:txBody>
          <a:bodyPr>
            <a:normAutofit/>
          </a:bodyPr>
          <a:lstStyle/>
          <a:p>
            <a:pPr algn="just"/>
            <a:r>
              <a:rPr lang="es-CL" sz="1900" dirty="0"/>
              <a:t>Devuelve el promedio (media aritmética) de los argumentos. </a:t>
            </a:r>
          </a:p>
          <a:p>
            <a:pPr algn="just"/>
            <a:endParaRPr lang="es-CL" sz="1900" dirty="0"/>
          </a:p>
          <a:p>
            <a:pPr algn="just"/>
            <a:r>
              <a:rPr lang="es-US" sz="1900" dirty="0"/>
              <a:t>=PROMEDIO(A1:A10)</a:t>
            </a:r>
          </a:p>
          <a:p>
            <a:pPr algn="just"/>
            <a:r>
              <a:rPr lang="es-US" sz="1900" dirty="0"/>
              <a:t>=PROMEDIO(número1;número2; ...)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1C440583-8B64-4D9B-8778-06E7BF6359F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7409" y="2103120"/>
            <a:ext cx="4988729" cy="374903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EF41483-2A28-48E7-82B7-0DFFAD0752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20909" r="62154" b="59081"/>
          <a:stretch/>
        </p:blipFill>
        <p:spPr>
          <a:xfrm>
            <a:off x="930778" y="4248443"/>
            <a:ext cx="5258022" cy="169264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67EAFDD-F002-40AA-BF98-B7D6DE4DCBBC}"/>
              </a:ext>
            </a:extLst>
          </p:cNvPr>
          <p:cNvSpPr txBox="1"/>
          <p:nvPr/>
        </p:nvSpPr>
        <p:spPr>
          <a:xfrm>
            <a:off x="3488788" y="4403188"/>
            <a:ext cx="1871003" cy="36933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25015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3B2C41-44EC-4EEE-A02A-E3251E6E1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PROMEDIO</a:t>
            </a:r>
            <a:endParaRPr lang="es-US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7E5C091-FFB1-4366-97C3-2CF3C1EC6A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78" y="2103438"/>
            <a:ext cx="4030606" cy="3748087"/>
          </a:xfrm>
          <a:prstGeom prst="rect">
            <a:avLst/>
          </a:prstGeom>
        </p:spPr>
      </p:pic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9FB588CF-8EF2-487C-9292-995A59866F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80956" y="2215356"/>
            <a:ext cx="4733925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2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CB0B4F-17D2-4BE8-A5B7-0842E30A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MÍNIMO</a:t>
            </a:r>
            <a:endParaRPr lang="es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138D40C-2ECF-4EA7-9C2D-4E32A5C71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014194"/>
            <a:ext cx="5029200" cy="3837966"/>
          </a:xfrm>
        </p:spPr>
        <p:txBody>
          <a:bodyPr/>
          <a:lstStyle/>
          <a:p>
            <a:pPr algn="just"/>
            <a:r>
              <a:rPr lang="es-CL" sz="1900" dirty="0"/>
              <a:t>La función MIN nos devuelve el valor mínimo de una lista de valores omitiendo los valores lógicos y el texto. </a:t>
            </a:r>
          </a:p>
          <a:p>
            <a:pPr algn="just"/>
            <a:endParaRPr lang="es-CL" sz="1900" dirty="0"/>
          </a:p>
          <a:p>
            <a:pPr algn="just"/>
            <a:r>
              <a:rPr lang="es-CL" sz="1900" dirty="0"/>
              <a:t>=MIN(A1:A10)</a:t>
            </a:r>
          </a:p>
          <a:p>
            <a:pPr algn="just"/>
            <a:r>
              <a:rPr lang="es-CL" sz="1900" dirty="0"/>
              <a:t>=MIN(número1;número 2; …)</a:t>
            </a:r>
          </a:p>
          <a:p>
            <a:endParaRPr lang="es-US" dirty="0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AB05F9C-5346-4074-8CCF-6211CC8A9A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83547" y="1777012"/>
            <a:ext cx="4734417" cy="43166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28973A5-4754-454B-860A-335732D8E4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20909" r="64115" b="59081"/>
          <a:stretch/>
        </p:blipFill>
        <p:spPr>
          <a:xfrm>
            <a:off x="1066800" y="4517009"/>
            <a:ext cx="5029199" cy="157667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052110D-1417-40C2-B3A1-4DDE9CC953CB}"/>
              </a:ext>
            </a:extLst>
          </p:cNvPr>
          <p:cNvSpPr txBox="1"/>
          <p:nvPr/>
        </p:nvSpPr>
        <p:spPr>
          <a:xfrm>
            <a:off x="3679619" y="4659141"/>
            <a:ext cx="1528485" cy="36933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279139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5E98C5-587B-498D-BC06-23C5508F8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MÁXIMO</a:t>
            </a:r>
            <a:endParaRPr lang="es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2F6679-BDCF-419D-AF55-07BA55C53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103120"/>
            <a:ext cx="4990643" cy="3749040"/>
          </a:xfrm>
        </p:spPr>
        <p:txBody>
          <a:bodyPr/>
          <a:lstStyle/>
          <a:p>
            <a:pPr algn="just"/>
            <a:r>
              <a:rPr lang="es-CL" sz="1900" dirty="0"/>
              <a:t>La función MAX nos devuelve el valor máximo de una lista de valores omitiendo los valores lógicos y el texto. </a:t>
            </a:r>
          </a:p>
          <a:p>
            <a:pPr algn="just"/>
            <a:endParaRPr lang="es-US" sz="1900" dirty="0"/>
          </a:p>
          <a:p>
            <a:r>
              <a:rPr lang="es-US" dirty="0"/>
              <a:t>=MAX(A1:A10)</a:t>
            </a:r>
          </a:p>
          <a:p>
            <a:r>
              <a:rPr lang="es-US" dirty="0"/>
              <a:t>=MAX(número1;número2; …)</a:t>
            </a:r>
          </a:p>
          <a:p>
            <a:endParaRPr lang="es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7758B91-6DA1-4C59-B4A6-0164899BC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322" y="2014194"/>
            <a:ext cx="4990643" cy="4004708"/>
          </a:xfrm>
          <a:prstGeom prst="rect">
            <a:avLst/>
          </a:prstGeom>
        </p:spPr>
      </p:pic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65B231A1-3D85-4924-ADFD-A94C5C7B8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0320" y="2014194"/>
            <a:ext cx="4754880" cy="4004708"/>
          </a:xfrm>
        </p:spPr>
        <p:txBody>
          <a:bodyPr/>
          <a:lstStyle/>
          <a:p>
            <a:endParaRPr lang="es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409FC7B-FF1C-4DEE-9299-EC7DD06B15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21524" r="69192" b="55900"/>
          <a:stretch/>
        </p:blipFill>
        <p:spPr>
          <a:xfrm>
            <a:off x="1066799" y="4471456"/>
            <a:ext cx="4754880" cy="1547446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72F77A6-0F88-4C46-8FCE-89BCAC6004E8}"/>
              </a:ext>
            </a:extLst>
          </p:cNvPr>
          <p:cNvSpPr txBox="1"/>
          <p:nvPr/>
        </p:nvSpPr>
        <p:spPr>
          <a:xfrm>
            <a:off x="3896139" y="4471456"/>
            <a:ext cx="1470991" cy="36933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3273861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19F7F4-E000-45AF-992C-61A0EE2DA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/>
              <a:t>MÍNIMO Y MÁXIMO</a:t>
            </a: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CF02DB55-36C5-47B2-9C84-9AA7893D93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08874" y="2014194"/>
            <a:ext cx="3930416" cy="3834287"/>
          </a:xfrm>
          <a:prstGeom prst="rect">
            <a:avLst/>
          </a:prstGeom>
        </p:spPr>
      </p:pic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8540191C-9AB2-4644-A1A0-3B5FCEC4777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t="4875" r="75689" b="38172"/>
          <a:stretch/>
        </p:blipFill>
        <p:spPr>
          <a:xfrm>
            <a:off x="1485647" y="2014194"/>
            <a:ext cx="3930416" cy="383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8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C709FA-BDDD-4669-9B32-9BBD31D1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/>
              <a:t>RANGO.PERCENTIL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75D6B6-362F-4AD1-ACE4-80951B485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09" y="2014194"/>
            <a:ext cx="10157791" cy="393192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CL" sz="3100" dirty="0"/>
              <a:t>La función ordena internamente el conjunto de datos dados, de menor a mayor y establece la posición en que se encontraría el valor buscado dentro del conjunto de datos.</a:t>
            </a:r>
          </a:p>
          <a:p>
            <a:pPr algn="just"/>
            <a:endParaRPr lang="es-CL" sz="3100" dirty="0"/>
          </a:p>
          <a:p>
            <a:pPr algn="just"/>
            <a:r>
              <a:rPr lang="es-US" sz="3100" dirty="0"/>
              <a:t>=RANGO.PERCENTIL.EXC(</a:t>
            </a:r>
            <a:r>
              <a:rPr lang="es-US" sz="3100" dirty="0" err="1"/>
              <a:t>matriz;x</a:t>
            </a:r>
            <a:r>
              <a:rPr lang="es-US" sz="3100" dirty="0"/>
              <a:t>;[</a:t>
            </a:r>
            <a:r>
              <a:rPr lang="es-US" sz="3100" dirty="0" err="1"/>
              <a:t>cifra_significativa</a:t>
            </a:r>
            <a:r>
              <a:rPr lang="es-US" sz="3100" dirty="0"/>
              <a:t>])</a:t>
            </a:r>
          </a:p>
          <a:p>
            <a:pPr algn="just"/>
            <a:r>
              <a:rPr lang="es-US" sz="3100" dirty="0"/>
              <a:t>=RANGO.PERCENTIL.INC(</a:t>
            </a:r>
            <a:r>
              <a:rPr lang="es-US" sz="3100" dirty="0" err="1"/>
              <a:t>matriz;x</a:t>
            </a:r>
            <a:r>
              <a:rPr lang="es-US" sz="3100" dirty="0"/>
              <a:t>;[</a:t>
            </a:r>
            <a:r>
              <a:rPr lang="es-US" sz="3100" dirty="0" err="1"/>
              <a:t>cifra_significativa</a:t>
            </a:r>
            <a:r>
              <a:rPr lang="es-US" sz="3100" dirty="0"/>
              <a:t>])</a:t>
            </a:r>
          </a:p>
          <a:p>
            <a:pPr marL="0" indent="0" algn="just">
              <a:buNone/>
            </a:pPr>
            <a:endParaRPr lang="es-US" sz="3100" dirty="0"/>
          </a:p>
          <a:p>
            <a:pPr algn="just"/>
            <a:r>
              <a:rPr lang="es-US" sz="3100" dirty="0"/>
              <a:t>Significado de la fórmula</a:t>
            </a:r>
          </a:p>
          <a:p>
            <a:pPr lvl="1" algn="just"/>
            <a:r>
              <a:rPr lang="es-US" sz="2900" dirty="0"/>
              <a:t>A) matriz: es el rango de datos con valores numéricos</a:t>
            </a:r>
          </a:p>
          <a:p>
            <a:pPr lvl="1" algn="just"/>
            <a:endParaRPr lang="es-US" sz="2900" dirty="0"/>
          </a:p>
          <a:p>
            <a:pPr lvl="1" algn="just"/>
            <a:r>
              <a:rPr lang="es-US" sz="2900" dirty="0"/>
              <a:t>B) X: Valor a comprobar (se puede escribir como celda o número)</a:t>
            </a:r>
          </a:p>
          <a:p>
            <a:pPr lvl="1" algn="just"/>
            <a:endParaRPr lang="es-US" sz="2900" dirty="0"/>
          </a:p>
          <a:p>
            <a:pPr lvl="1" algn="just"/>
            <a:r>
              <a:rPr lang="es-US" sz="2900" dirty="0"/>
              <a:t>C) [cifra significativa]: es la cantidad de decimales que se quiere obtener (opcional)</a:t>
            </a:r>
          </a:p>
          <a:p>
            <a:endParaRPr lang="es-US" dirty="0"/>
          </a:p>
          <a:p>
            <a:endParaRPr lang="es-US" dirty="0"/>
          </a:p>
        </p:txBody>
      </p:sp>
    </p:spTree>
    <p:extLst>
      <p:ext uri="{BB962C8B-B14F-4D97-AF65-F5344CB8AC3E}">
        <p14:creationId xmlns:p14="http://schemas.microsoft.com/office/powerpoint/2010/main" val="213204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A1000C4-7997-4C6C-A079-2CC1B1E1B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RANGO.PERCENTIL.EXC</a:t>
            </a:r>
            <a:endParaRPr lang="es-US" dirty="0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FFDD30F4-60DD-4872-892A-BF702C2D34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799" y="2103120"/>
            <a:ext cx="10058400" cy="1978550"/>
          </a:xfrm>
        </p:spPr>
        <p:txBody>
          <a:bodyPr/>
          <a:lstStyle/>
          <a:p>
            <a:pPr algn="just"/>
            <a:r>
              <a:rPr lang="es-CL" sz="1900" dirty="0"/>
              <a:t>Devuelve el rango de un valor en un conjunto de datos como un porcentaje (de 0 a 1, ambos excluidos) del conjunto de datos.</a:t>
            </a:r>
          </a:p>
          <a:p>
            <a:pPr marL="0" indent="0" algn="just">
              <a:buNone/>
            </a:pPr>
            <a:endParaRPr lang="es-US" sz="1900" dirty="0"/>
          </a:p>
          <a:p>
            <a:pPr algn="just"/>
            <a:r>
              <a:rPr lang="es-MX" sz="1900" dirty="0"/>
              <a:t>=RANGO:PERCENTIL.EXC(</a:t>
            </a:r>
            <a:r>
              <a:rPr lang="es-MX" sz="1900" dirty="0" err="1"/>
              <a:t>matriz;x</a:t>
            </a:r>
            <a:r>
              <a:rPr lang="es-MX" sz="1900" dirty="0"/>
              <a:t>;[valor significativo])</a:t>
            </a:r>
            <a:endParaRPr lang="es-CL" sz="1900" dirty="0"/>
          </a:p>
          <a:p>
            <a:endParaRPr lang="es-US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522523FA-5AE6-4C90-97B5-2D703418BE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46836" y="4081670"/>
            <a:ext cx="5098325" cy="201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09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414</Words>
  <Application>Microsoft Office PowerPoint</Application>
  <PresentationFormat>Panorámica</PresentationFormat>
  <Paragraphs>56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Savon</vt:lpstr>
      <vt:lpstr>Funciones para la estadística en Excel</vt:lpstr>
      <vt:lpstr>PROMEDIO</vt:lpstr>
      <vt:lpstr>PROMEDIO</vt:lpstr>
      <vt:lpstr>PROMEDIO</vt:lpstr>
      <vt:lpstr>MÍNIMO</vt:lpstr>
      <vt:lpstr>MÁXIMO</vt:lpstr>
      <vt:lpstr>MÍNIMO Y MÁXIMO</vt:lpstr>
      <vt:lpstr>RANGO.PERCENTIL</vt:lpstr>
      <vt:lpstr>RANGO.PERCENTIL.EXC</vt:lpstr>
      <vt:lpstr>RANGO.PERCENTIL.INC</vt:lpstr>
      <vt:lpstr>Presentación de PowerPoint</vt:lpstr>
      <vt:lpstr>LINKOGRAFÍA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Funciones para la estadística en Excel</dc:title>
  <dc:creator>Javiera Poblete Escobar</dc:creator>
  <cp:lastModifiedBy>Javiera Poblete Escobar</cp:lastModifiedBy>
  <cp:revision>21</cp:revision>
  <dcterms:created xsi:type="dcterms:W3CDTF">2020-05-13T17:28:42Z</dcterms:created>
  <dcterms:modified xsi:type="dcterms:W3CDTF">2020-05-14T16:17:50Z</dcterms:modified>
</cp:coreProperties>
</file>