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Amatic SC"/>
      <p:regular r:id="rId16"/>
      <p:bold r:id="rId17"/>
    </p:embeddedFont>
    <p:embeddedFont>
      <p:font typeface="Source Code Pro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SourceCodePro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SourceCodePr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AmaticSC-bold.fntdata"/><Relationship Id="rId16" Type="http://schemas.openxmlformats.org/officeDocument/2006/relationships/font" Target="fonts/AmaticSC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SourceCodePro-bold.fntdata"/><Relationship Id="rId6" Type="http://schemas.openxmlformats.org/officeDocument/2006/relationships/slide" Target="slides/slide1.xml"/><Relationship Id="rId18" Type="http://schemas.openxmlformats.org/officeDocument/2006/relationships/font" Target="fonts/SourceCodePr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804abc7b71_3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804abc7b71_3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804abc7b71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804abc7b71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853585104f_3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853585104f_3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853585104f_3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853585104f_3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853585104f_0_2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853585104f_0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853585104f_3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853585104f_3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853585104f_3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853585104f_3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853585104f_3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853585104f_3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42857"/>
              </a:lnSpc>
              <a:spcBef>
                <a:spcPts val="6600"/>
              </a:spcBef>
              <a:spcAft>
                <a:spcPts val="0"/>
              </a:spcAft>
              <a:buClr>
                <a:srgbClr val="1E1E1E"/>
              </a:buClr>
              <a:buSzPts val="1700"/>
              <a:buFont typeface="Amatic SC"/>
              <a:buAutoNum type="arabicPeriod"/>
            </a:pPr>
            <a:r>
              <a:rPr b="1" lang="es" sz="1700">
                <a:solidFill>
                  <a:srgbClr val="1E1E1E"/>
                </a:solidFill>
                <a:latin typeface="Amatic SC"/>
                <a:ea typeface="Amatic SC"/>
                <a:cs typeface="Amatic SC"/>
                <a:sym typeface="Amatic SC"/>
              </a:rPr>
              <a:t>Seleccione el minigráfico.</a:t>
            </a:r>
            <a:endParaRPr b="1" sz="1700">
              <a:solidFill>
                <a:srgbClr val="1E1E1E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336550" lvl="0" marL="45720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rgbClr val="1E1E1E"/>
              </a:buClr>
              <a:buSzPts val="1700"/>
              <a:buFont typeface="Amatic SC"/>
              <a:buAutoNum type="arabicPeriod"/>
            </a:pPr>
            <a:r>
              <a:rPr b="1" lang="es" sz="1700">
                <a:solidFill>
                  <a:srgbClr val="1E1E1E"/>
                </a:solidFill>
                <a:latin typeface="Amatic SC"/>
                <a:ea typeface="Amatic SC"/>
                <a:cs typeface="Amatic SC"/>
                <a:sym typeface="Amatic SC"/>
              </a:rPr>
              <a:t>Seleccione Diseño y, después, una opción</a:t>
            </a:r>
            <a:endParaRPr b="1" sz="1700">
              <a:solidFill>
                <a:srgbClr val="1E1E1E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336550" lvl="0" marL="45720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rgbClr val="1E1E1E"/>
              </a:buClr>
              <a:buSzPts val="1700"/>
              <a:buFont typeface="Amatic SC"/>
              <a:buAutoNum type="arabicPeriod"/>
            </a:pPr>
            <a:r>
              <a:rPr b="1" lang="es" sz="1700">
                <a:solidFill>
                  <a:srgbClr val="1E1E1E"/>
                </a:solidFill>
                <a:latin typeface="Amatic SC"/>
                <a:ea typeface="Amatic SC"/>
                <a:cs typeface="Amatic SC"/>
                <a:sym typeface="Amatic SC"/>
              </a:rPr>
              <a:t>Seleccione Línea, Columna o Pérdidas y ganancias para cambiar el tipo de gráfico.</a:t>
            </a:r>
            <a:endParaRPr b="1" sz="1700">
              <a:solidFill>
                <a:srgbClr val="1E1E1E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336550" lvl="0" marL="45720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rgbClr val="1E1E1E"/>
              </a:buClr>
              <a:buSzPts val="1700"/>
              <a:buFont typeface="Amatic SC"/>
              <a:buAutoNum type="arabicPeriod"/>
            </a:pPr>
            <a:r>
              <a:rPr b="1" lang="es" sz="1700">
                <a:solidFill>
                  <a:srgbClr val="1E1E1E"/>
                </a:solidFill>
                <a:latin typeface="Amatic SC"/>
                <a:ea typeface="Amatic SC"/>
                <a:cs typeface="Amatic SC"/>
                <a:sym typeface="Amatic SC"/>
              </a:rPr>
              <a:t>Active Marcadores para resaltar valores individuales en el minigráfico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804abc7b71_3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804abc7b71_3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4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each-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>
    <mc:Choice Requires="p14">
      <p:transition spd="slow" p14:dur="1000">
        <p14:gallery dir="l"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exceltotal.com/minigraficos-en-excel-2013/" TargetMode="External"/><Relationship Id="rId4" Type="http://schemas.openxmlformats.org/officeDocument/2006/relationships/hyperlink" Target="https://support.office.com/es-es/article/usar-minigr%C3%A1ficos-para-mostrar-tendencias-de-datos-1474e169-008c-4783-926b-5c60e620f5ca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jp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minigráficos</a:t>
            </a:r>
            <a:endParaRPr/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>
            <a:off x="3766850" y="3020575"/>
            <a:ext cx="4772700" cy="314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25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Integrantes: 	Carolina Araya</a:t>
            </a:r>
            <a:endParaRPr sz="25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457200" lvl="0" marL="91440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25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Matías</a:t>
            </a:r>
            <a:r>
              <a:rPr lang="es" sz="25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 Mella</a:t>
            </a:r>
            <a:endParaRPr sz="25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457200" lvl="0" marL="91440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25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Monserrat </a:t>
            </a:r>
            <a:r>
              <a:rPr lang="es" sz="25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Álvarez</a:t>
            </a:r>
            <a:endParaRPr sz="25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457200" lvl="0" marL="91440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 sz="25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Karla Basualto</a:t>
            </a:r>
            <a:endParaRPr sz="25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4572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45720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400" y="0"/>
            <a:ext cx="1652951" cy="1023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28500" y="2444200"/>
            <a:ext cx="2950584" cy="835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900">
        <p14:gallery dir="l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311700" y="255675"/>
            <a:ext cx="8520600" cy="801000"/>
          </a:xfrm>
          <a:prstGeom prst="rect">
            <a:avLst/>
          </a:prstGeom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Referencias bibliográficas</a:t>
            </a:r>
            <a:endParaRPr/>
          </a:p>
        </p:txBody>
      </p:sp>
      <p:sp>
        <p:nvSpPr>
          <p:cNvPr id="138" name="Google Shape;138;p22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ln cap="flat" cmpd="sng" w="28575">
            <a:solidFill>
              <a:srgbClr val="11AFA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★"/>
            </a:pPr>
            <a:r>
              <a:rPr lang="es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https://exceltotal.com/minigraficos-en-excel-2013/</a:t>
            </a:r>
            <a:endParaRPr sz="23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★"/>
            </a:pPr>
            <a:r>
              <a:rPr lang="es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https://support.office.com/es-es/article/usar-minigr%C3%A1ficos-para-mostrar-tendencias-de-datos-1474e169-008c-4783-926b-5c60e620f5ca</a:t>
            </a:r>
            <a:endParaRPr sz="23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255625"/>
            <a:ext cx="8520600" cy="801000"/>
          </a:xfrm>
          <a:prstGeom prst="rect">
            <a:avLst/>
          </a:prstGeom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Minigráfico</a:t>
            </a:r>
            <a:endParaRPr/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311700" y="1228675"/>
            <a:ext cx="8520600" cy="3513300"/>
          </a:xfrm>
          <a:prstGeom prst="rect">
            <a:avLst/>
          </a:prstGeom>
          <a:ln cap="flat" cmpd="sng" w="28575">
            <a:solidFill>
              <a:srgbClr val="11AFA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50">
                <a:solidFill>
                  <a:srgbClr val="000000"/>
                </a:solidFill>
                <a:highlight>
                  <a:srgbClr val="FFFFFF"/>
                </a:highlight>
                <a:latin typeface="Amatic SC"/>
                <a:ea typeface="Amatic SC"/>
                <a:cs typeface="Amatic SC"/>
                <a:sym typeface="Amatic SC"/>
              </a:rPr>
              <a:t>Los minigráficos se usan para reflejar las tendencias de una serie de valores, como aumentos o reducciones periódicos y ciclos económicos, o para resaltar valores mínimos y máximos.</a:t>
            </a:r>
            <a:endParaRPr b="1" sz="1850">
              <a:solidFill>
                <a:srgbClr val="000000"/>
              </a:solidFill>
              <a:highlight>
                <a:srgbClr val="FFFFFF"/>
              </a:highlight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50">
              <a:solidFill>
                <a:srgbClr val="000000"/>
              </a:solidFill>
              <a:highlight>
                <a:srgbClr val="FFFFFF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80950" y="2153750"/>
            <a:ext cx="4749300" cy="23615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Diferencias entre </a:t>
            </a:r>
            <a:r>
              <a:rPr lang="es"/>
              <a:t>gráfico</a:t>
            </a:r>
            <a:r>
              <a:rPr lang="es"/>
              <a:t> y </a:t>
            </a:r>
            <a:r>
              <a:rPr lang="es"/>
              <a:t>minigráfico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253450"/>
            <a:ext cx="8520600" cy="3340200"/>
          </a:xfrm>
          <a:prstGeom prst="rect">
            <a:avLst/>
          </a:prstGeom>
          <a:ln cap="flat" cmpd="sng" w="28575">
            <a:solidFill>
              <a:srgbClr val="11AFA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matic SC"/>
              <a:buChar char="★"/>
            </a:pPr>
            <a:r>
              <a:rPr b="1" lang="es" sz="22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Los </a:t>
            </a:r>
            <a:r>
              <a:rPr b="1" lang="es" sz="22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minigráficos son gráficos que ocupan </a:t>
            </a:r>
            <a:r>
              <a:rPr b="1" lang="es" sz="2200" u="sng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un rango de celdas o una </a:t>
            </a:r>
            <a:r>
              <a:rPr b="1" lang="es" sz="2200" u="sng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única</a:t>
            </a:r>
            <a:r>
              <a:rPr b="1" lang="es" sz="2200" u="sng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 celda</a:t>
            </a:r>
            <a:r>
              <a:rPr b="1" lang="es" sz="22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. Además, están más limitados: no muestran líneas, datos en los ejes, ni existen tantos tipos entre los que elegir. </a:t>
            </a:r>
            <a:endParaRPr b="1" sz="22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matic SC"/>
              <a:buChar char="★"/>
            </a:pPr>
            <a:r>
              <a:rPr b="1" lang="es" sz="22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en cambio, los </a:t>
            </a:r>
            <a:r>
              <a:rPr b="1" lang="es" sz="22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graficos</a:t>
            </a:r>
            <a:r>
              <a:rPr b="1" lang="es" sz="22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, son una herramienta que analiza grupos de datos, presentando datos </a:t>
            </a:r>
            <a:r>
              <a:rPr b="1" lang="es" sz="22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numéricos</a:t>
            </a:r>
            <a:r>
              <a:rPr b="1" lang="es" sz="22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, </a:t>
            </a:r>
            <a:r>
              <a:rPr b="1" lang="es" sz="22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utilizando</a:t>
            </a:r>
            <a:r>
              <a:rPr b="1" lang="es" sz="22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 </a:t>
            </a:r>
            <a:r>
              <a:rPr b="1" lang="es" sz="22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líneas</a:t>
            </a:r>
            <a:r>
              <a:rPr b="1" lang="es" sz="22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, barras, </a:t>
            </a:r>
            <a:r>
              <a:rPr b="1" lang="es" sz="22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áreas</a:t>
            </a:r>
            <a:r>
              <a:rPr b="1" lang="es" sz="22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 y otros formatos, para poder visualizar de </a:t>
            </a:r>
            <a:r>
              <a:rPr b="1" lang="es" sz="22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manera</a:t>
            </a:r>
            <a:r>
              <a:rPr b="1" lang="es" sz="22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 más </a:t>
            </a:r>
            <a:r>
              <a:rPr b="1" lang="es" sz="22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fácil grupos de datos numéricos o porcentuales.</a:t>
            </a:r>
            <a:r>
              <a:rPr b="1" lang="es" sz="120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b="1" sz="22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255675"/>
            <a:ext cx="8520600" cy="801000"/>
          </a:xfrm>
          <a:prstGeom prst="rect">
            <a:avLst/>
          </a:prstGeom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ejemplos de gráficos y minigráficos</a:t>
            </a:r>
            <a:endParaRPr/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311700" y="1129525"/>
            <a:ext cx="8520600" cy="3340200"/>
          </a:xfrm>
          <a:prstGeom prst="rect">
            <a:avLst/>
          </a:prstGeom>
          <a:ln cap="flat" cmpd="sng" w="28575">
            <a:solidFill>
              <a:srgbClr val="11AFA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42857"/>
              </a:lnSpc>
              <a:spcBef>
                <a:spcPts val="6600"/>
              </a:spcBef>
              <a:spcAft>
                <a:spcPts val="0"/>
              </a:spcAft>
              <a:buNone/>
            </a:pPr>
            <a:r>
              <a:t/>
            </a:r>
            <a:endParaRPr b="1" sz="1550">
              <a:solidFill>
                <a:srgbClr val="1E1E1E"/>
              </a:solidFill>
              <a:highlight>
                <a:srgbClr val="FFFFFF"/>
              </a:highlight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4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9" name="Google Shape;79;p16"/>
          <p:cNvPicPr preferRelativeResize="0"/>
          <p:nvPr/>
        </p:nvPicPr>
        <p:blipFill rotWithShape="1">
          <a:blip r:embed="rId3">
            <a:alphaModFix/>
          </a:blip>
          <a:srcRect b="0" l="0" r="13434" t="0"/>
          <a:stretch/>
        </p:blipFill>
        <p:spPr>
          <a:xfrm>
            <a:off x="497625" y="1228675"/>
            <a:ext cx="4229200" cy="18341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6"/>
          <p:cNvSpPr txBox="1"/>
          <p:nvPr/>
        </p:nvSpPr>
        <p:spPr>
          <a:xfrm>
            <a:off x="1066613" y="3169325"/>
            <a:ext cx="2637300" cy="58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900">
                <a:latin typeface="Amatic SC"/>
                <a:ea typeface="Amatic SC"/>
                <a:cs typeface="Amatic SC"/>
                <a:sym typeface="Amatic SC"/>
              </a:rPr>
              <a:t>Minigráfico</a:t>
            </a:r>
            <a:endParaRPr b="1" sz="2900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81" name="Google Shape;81;p16"/>
          <p:cNvSpPr txBox="1"/>
          <p:nvPr/>
        </p:nvSpPr>
        <p:spPr>
          <a:xfrm>
            <a:off x="5908500" y="3601675"/>
            <a:ext cx="2395500" cy="4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800">
                <a:latin typeface="Amatic SC"/>
                <a:ea typeface="Amatic SC"/>
                <a:cs typeface="Amatic SC"/>
                <a:sym typeface="Amatic SC"/>
              </a:rPr>
              <a:t>Gráfico</a:t>
            </a:r>
            <a:endParaRPr b="1" sz="2800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5125" y="1228675"/>
            <a:ext cx="3518625" cy="237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Tipos de </a:t>
            </a:r>
            <a:r>
              <a:rPr lang="es"/>
              <a:t>minigráfico</a:t>
            </a:r>
            <a:endParaRPr/>
          </a:p>
        </p:txBody>
      </p:sp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311700" y="1263725"/>
            <a:ext cx="8520600" cy="3340200"/>
          </a:xfrm>
          <a:prstGeom prst="rect">
            <a:avLst/>
          </a:prstGeom>
          <a:ln cap="flat" cmpd="sng" w="28575">
            <a:solidFill>
              <a:srgbClr val="11AFA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200">
                <a:solidFill>
                  <a:srgbClr val="222222"/>
                </a:solidFill>
                <a:highlight>
                  <a:srgbClr val="FFFFFF"/>
                </a:highlight>
                <a:latin typeface="Amatic SC"/>
                <a:ea typeface="Amatic SC"/>
                <a:cs typeface="Amatic SC"/>
                <a:sym typeface="Amatic SC"/>
              </a:rPr>
              <a:t>dentro de los minigráficos, pueden distinguir 3 tipos:</a:t>
            </a:r>
            <a:endParaRPr b="1" sz="2200">
              <a:solidFill>
                <a:srgbClr val="222222"/>
              </a:solidFill>
              <a:highlight>
                <a:srgbClr val="FFFFFF"/>
              </a:highlight>
              <a:latin typeface="Amatic SC"/>
              <a:ea typeface="Amatic SC"/>
              <a:cs typeface="Amatic SC"/>
              <a:sym typeface="Amatic SC"/>
            </a:endParaRPr>
          </a:p>
          <a:p>
            <a:pPr indent="-361950" lvl="0" marL="457200" rtl="0" algn="l">
              <a:spcBef>
                <a:spcPts val="1600"/>
              </a:spcBef>
              <a:spcAft>
                <a:spcPts val="0"/>
              </a:spcAft>
              <a:buClr>
                <a:srgbClr val="222222"/>
              </a:buClr>
              <a:buSzPts val="2100"/>
              <a:buFont typeface="Amatic SC"/>
              <a:buChar char="★"/>
            </a:pPr>
            <a:r>
              <a:rPr b="1" lang="es" sz="2100">
                <a:solidFill>
                  <a:srgbClr val="222222"/>
                </a:solidFill>
                <a:highlight>
                  <a:srgbClr val="FFFFFF"/>
                </a:highlight>
                <a:latin typeface="Amatic SC"/>
                <a:ea typeface="Amatic SC"/>
                <a:cs typeface="Amatic SC"/>
                <a:sym typeface="Amatic SC"/>
              </a:rPr>
              <a:t>línea </a:t>
            </a:r>
            <a:endParaRPr b="1" sz="2100">
              <a:solidFill>
                <a:srgbClr val="222222"/>
              </a:solidFill>
              <a:highlight>
                <a:srgbClr val="FFFFFF"/>
              </a:highlight>
              <a:latin typeface="Amatic SC"/>
              <a:ea typeface="Amatic SC"/>
              <a:cs typeface="Amatic SC"/>
              <a:sym typeface="Amatic SC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100"/>
              <a:buFont typeface="Amatic SC"/>
              <a:buChar char="★"/>
            </a:pPr>
            <a:r>
              <a:rPr b="1" lang="es" sz="2100">
                <a:solidFill>
                  <a:srgbClr val="222222"/>
                </a:solidFill>
                <a:highlight>
                  <a:srgbClr val="FFFFFF"/>
                </a:highlight>
                <a:latin typeface="Amatic SC"/>
                <a:ea typeface="Amatic SC"/>
                <a:cs typeface="Amatic SC"/>
                <a:sym typeface="Amatic SC"/>
              </a:rPr>
              <a:t>columna</a:t>
            </a:r>
            <a:endParaRPr b="1" sz="2100">
              <a:solidFill>
                <a:srgbClr val="222222"/>
              </a:solidFill>
              <a:highlight>
                <a:srgbClr val="FFFFFF"/>
              </a:highlight>
              <a:latin typeface="Amatic SC"/>
              <a:ea typeface="Amatic SC"/>
              <a:cs typeface="Amatic SC"/>
              <a:sym typeface="Amatic SC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100"/>
              <a:buFont typeface="Amatic SC"/>
              <a:buChar char="★"/>
            </a:pPr>
            <a:r>
              <a:rPr b="1" lang="es" sz="2100">
                <a:solidFill>
                  <a:srgbClr val="222222"/>
                </a:solidFill>
                <a:highlight>
                  <a:srgbClr val="FFFFFF"/>
                </a:highlight>
                <a:latin typeface="Amatic SC"/>
                <a:ea typeface="Amatic SC"/>
                <a:cs typeface="Amatic SC"/>
                <a:sym typeface="Amatic SC"/>
              </a:rPr>
              <a:t>ganancia o </a:t>
            </a:r>
            <a:r>
              <a:rPr b="1" lang="es" sz="2100">
                <a:solidFill>
                  <a:srgbClr val="222222"/>
                </a:solidFill>
                <a:highlight>
                  <a:srgbClr val="FFFFFF"/>
                </a:highlight>
                <a:latin typeface="Amatic SC"/>
                <a:ea typeface="Amatic SC"/>
                <a:cs typeface="Amatic SC"/>
                <a:sym typeface="Amatic SC"/>
              </a:rPr>
              <a:t>pérdida</a:t>
            </a:r>
            <a:endParaRPr b="1" sz="2100">
              <a:solidFill>
                <a:srgbClr val="222222"/>
              </a:solidFill>
              <a:highlight>
                <a:srgbClr val="FFFFFF"/>
              </a:highlight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2100">
              <a:solidFill>
                <a:srgbClr val="222222"/>
              </a:solidFill>
              <a:highlight>
                <a:srgbClr val="FFFFFF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5021" y="1755621"/>
            <a:ext cx="4620000" cy="130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7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7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>
            <p:ph type="title"/>
          </p:nvPr>
        </p:nvSpPr>
        <p:spPr>
          <a:xfrm>
            <a:off x="311700" y="206100"/>
            <a:ext cx="8520600" cy="801000"/>
          </a:xfrm>
          <a:prstGeom prst="rect">
            <a:avLst/>
          </a:prstGeom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4900">
                <a:solidFill>
                  <a:srgbClr val="1E1E1E"/>
                </a:solidFill>
              </a:rPr>
              <a:t>Agregar un Minigráfico:</a:t>
            </a:r>
            <a:endParaRPr sz="4000"/>
          </a:p>
        </p:txBody>
      </p:sp>
      <p:sp>
        <p:nvSpPr>
          <p:cNvPr id="95" name="Google Shape;95;p18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ln cap="flat" cmpd="sng" w="28575">
            <a:solidFill>
              <a:srgbClr val="11AFA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matic SC"/>
              <a:buAutoNum type="arabicPeriod"/>
            </a:pPr>
            <a:r>
              <a:rPr b="1" lang="es" sz="23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Se seleccionan los datos que se quieren graficar</a:t>
            </a:r>
            <a:endParaRPr b="1" sz="23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matic SC"/>
              <a:buAutoNum type="arabicPeriod"/>
            </a:pPr>
            <a:r>
              <a:rPr b="1" lang="es" sz="23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dentro de la cinta “insertar” se busca la opción de minigráfico donde te ofrece 3 opciones (línea, columna, ganancia o pérdida)</a:t>
            </a:r>
            <a:endParaRPr b="1" sz="23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matic SC"/>
              <a:buAutoNum type="arabicPeriod"/>
            </a:pPr>
            <a:r>
              <a:rPr b="1" lang="es" sz="23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al elegir una de estas 3 opciones, te deriva a un cuadro de diálogo “crear grupo </a:t>
            </a:r>
            <a:r>
              <a:rPr b="1" lang="es" sz="23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minigráfico</a:t>
            </a:r>
            <a:r>
              <a:rPr b="1" lang="es" sz="23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”</a:t>
            </a:r>
            <a:endParaRPr b="1" sz="23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matic SC"/>
              <a:buAutoNum type="arabicPeriod"/>
            </a:pPr>
            <a:r>
              <a:rPr b="1" lang="es" sz="23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En este cuadro de </a:t>
            </a:r>
            <a:r>
              <a:rPr b="1" lang="es" sz="23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diálogo</a:t>
            </a:r>
            <a:r>
              <a:rPr b="1" lang="es" sz="23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 se </a:t>
            </a:r>
            <a:r>
              <a:rPr b="1" lang="es" sz="23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elegirá</a:t>
            </a:r>
            <a:r>
              <a:rPr b="1" lang="es" sz="23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 la </a:t>
            </a:r>
            <a:r>
              <a:rPr b="1" lang="es" sz="23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ubicación (celda o rango de celdas)</a:t>
            </a:r>
            <a:r>
              <a:rPr b="1" lang="es" sz="23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 del </a:t>
            </a:r>
            <a:r>
              <a:rPr b="1" lang="es" sz="23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minigráfico</a:t>
            </a:r>
            <a:endParaRPr b="1" sz="23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6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96" name="Google Shape;96;p18"/>
          <p:cNvSpPr txBox="1"/>
          <p:nvPr/>
        </p:nvSpPr>
        <p:spPr>
          <a:xfrm>
            <a:off x="220875" y="1188575"/>
            <a:ext cx="94800" cy="18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40FFD6"/>
            </a:gs>
            <a:gs pos="100000">
              <a:srgbClr val="07B690"/>
            </a:gs>
          </a:gsLst>
          <a:lin ang="5400012" scaled="0"/>
        </a:gra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9"/>
          <p:cNvPicPr preferRelativeResize="0"/>
          <p:nvPr/>
        </p:nvPicPr>
        <p:blipFill rotWithShape="1">
          <a:blip r:embed="rId3">
            <a:alphaModFix/>
          </a:blip>
          <a:srcRect b="71717" l="0" r="12134" t="0"/>
          <a:stretch/>
        </p:blipFill>
        <p:spPr>
          <a:xfrm>
            <a:off x="255325" y="1415100"/>
            <a:ext cx="3426125" cy="613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02" name="Google Shape;102;p19"/>
          <p:cNvPicPr preferRelativeResize="0"/>
          <p:nvPr/>
        </p:nvPicPr>
        <p:blipFill rotWithShape="1">
          <a:blip r:embed="rId4">
            <a:alphaModFix/>
          </a:blip>
          <a:srcRect b="0" l="0" r="13307" t="0"/>
          <a:stretch/>
        </p:blipFill>
        <p:spPr>
          <a:xfrm>
            <a:off x="4154525" y="3228450"/>
            <a:ext cx="4512651" cy="952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03" name="Google Shape;103;p19"/>
          <p:cNvPicPr preferRelativeResize="0"/>
          <p:nvPr/>
        </p:nvPicPr>
        <p:blipFill rotWithShape="1">
          <a:blip r:embed="rId5">
            <a:alphaModFix/>
          </a:blip>
          <a:srcRect b="0" l="0" r="13073" t="0"/>
          <a:stretch/>
        </p:blipFill>
        <p:spPr>
          <a:xfrm>
            <a:off x="4507025" y="1237050"/>
            <a:ext cx="3899201" cy="14523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04" name="Google Shape;104;p19"/>
          <p:cNvSpPr txBox="1"/>
          <p:nvPr/>
        </p:nvSpPr>
        <p:spPr>
          <a:xfrm>
            <a:off x="5792125" y="2642700"/>
            <a:ext cx="1329000" cy="4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000">
                <a:latin typeface="Source Code Pro"/>
                <a:ea typeface="Source Code Pro"/>
                <a:cs typeface="Source Code Pro"/>
                <a:sym typeface="Source Code Pro"/>
              </a:rPr>
              <a:t>2</a:t>
            </a:r>
            <a:endParaRPr b="1" sz="20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05" name="Google Shape;105;p19"/>
          <p:cNvSpPr txBox="1"/>
          <p:nvPr/>
        </p:nvSpPr>
        <p:spPr>
          <a:xfrm>
            <a:off x="5605075" y="4180938"/>
            <a:ext cx="1703100" cy="9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000">
                <a:latin typeface="Source Code Pro"/>
                <a:ea typeface="Source Code Pro"/>
                <a:cs typeface="Source Code Pro"/>
                <a:sym typeface="Source Code Pro"/>
              </a:rPr>
              <a:t>4</a:t>
            </a:r>
            <a:endParaRPr b="1" sz="20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06" name="Google Shape;106;p19"/>
          <p:cNvSpPr txBox="1"/>
          <p:nvPr/>
        </p:nvSpPr>
        <p:spPr>
          <a:xfrm>
            <a:off x="1262813" y="2028900"/>
            <a:ext cx="1096500" cy="6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000">
                <a:latin typeface="Source Code Pro"/>
                <a:ea typeface="Source Code Pro"/>
                <a:cs typeface="Source Code Pro"/>
                <a:sym typeface="Source Code Pro"/>
              </a:rPr>
              <a:t>1</a:t>
            </a:r>
            <a:endParaRPr b="1" sz="20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07" name="Google Shape;107;p19"/>
          <p:cNvSpPr txBox="1"/>
          <p:nvPr/>
        </p:nvSpPr>
        <p:spPr>
          <a:xfrm>
            <a:off x="878500" y="103900"/>
            <a:ext cx="7683600" cy="726900"/>
          </a:xfrm>
          <a:prstGeom prst="rect">
            <a:avLst/>
          </a:prstGeom>
          <a:noFill/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4000">
                <a:latin typeface="Amatic SC"/>
                <a:ea typeface="Amatic SC"/>
                <a:cs typeface="Amatic SC"/>
                <a:sym typeface="Amatic SC"/>
              </a:rPr>
              <a:t>Visualización de pasos a seguir</a:t>
            </a:r>
            <a:endParaRPr b="1" sz="4000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08" name="Google Shape;108;p19"/>
          <p:cNvPicPr preferRelativeResize="0"/>
          <p:nvPr/>
        </p:nvPicPr>
        <p:blipFill rotWithShape="1">
          <a:blip r:embed="rId3">
            <a:alphaModFix/>
          </a:blip>
          <a:srcRect b="-2241" l="38687" r="-2654" t="27036"/>
          <a:stretch/>
        </p:blipFill>
        <p:spPr>
          <a:xfrm>
            <a:off x="652138" y="2613200"/>
            <a:ext cx="2494275" cy="1632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09" name="Google Shape;109;p19"/>
          <p:cNvSpPr txBox="1"/>
          <p:nvPr/>
        </p:nvSpPr>
        <p:spPr>
          <a:xfrm>
            <a:off x="1471613" y="4322100"/>
            <a:ext cx="678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000">
                <a:latin typeface="Source Code Pro"/>
                <a:ea typeface="Source Code Pro"/>
                <a:cs typeface="Source Code Pro"/>
                <a:sym typeface="Source Code Pro"/>
              </a:rPr>
              <a:t>3</a:t>
            </a:r>
            <a:endParaRPr b="1" sz="20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10" name="Google Shape;110;p19"/>
          <p:cNvSpPr txBox="1"/>
          <p:nvPr/>
        </p:nvSpPr>
        <p:spPr>
          <a:xfrm>
            <a:off x="5677225" y="1152450"/>
            <a:ext cx="717900" cy="2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11" name="Google Shape;111;p19"/>
          <p:cNvSpPr txBox="1"/>
          <p:nvPr/>
        </p:nvSpPr>
        <p:spPr>
          <a:xfrm>
            <a:off x="5814125" y="1531575"/>
            <a:ext cx="768000" cy="2079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/>
          <p:nvPr>
            <p:ph type="title"/>
          </p:nvPr>
        </p:nvSpPr>
        <p:spPr>
          <a:xfrm>
            <a:off x="386075" y="195350"/>
            <a:ext cx="8520600" cy="801000"/>
          </a:xfrm>
          <a:prstGeom prst="rect">
            <a:avLst/>
          </a:prstGeom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5000">
                <a:solidFill>
                  <a:srgbClr val="1E1E1E"/>
                </a:solidFill>
              </a:rPr>
              <a:t>dar formato a un minigráfico:</a:t>
            </a:r>
            <a:endParaRPr sz="4100"/>
          </a:p>
        </p:txBody>
      </p:sp>
      <p:sp>
        <p:nvSpPr>
          <p:cNvPr id="117" name="Google Shape;117;p20"/>
          <p:cNvSpPr txBox="1"/>
          <p:nvPr>
            <p:ph idx="1" type="body"/>
          </p:nvPr>
        </p:nvSpPr>
        <p:spPr>
          <a:xfrm>
            <a:off x="456350" y="1139525"/>
            <a:ext cx="8520600" cy="3629700"/>
          </a:xfrm>
          <a:prstGeom prst="rect">
            <a:avLst/>
          </a:prstGeom>
          <a:ln cap="flat" cmpd="sng" w="28575">
            <a:solidFill>
              <a:srgbClr val="11AFA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42857"/>
              </a:lnSpc>
              <a:spcBef>
                <a:spcPts val="6600"/>
              </a:spcBef>
              <a:spcAft>
                <a:spcPts val="0"/>
              </a:spcAft>
              <a:buNone/>
            </a:pPr>
            <a:r>
              <a:t/>
            </a:r>
            <a:endParaRPr b="1" sz="1550">
              <a:solidFill>
                <a:srgbClr val="1E1E1E"/>
              </a:solidFill>
              <a:highlight>
                <a:srgbClr val="FFFFFF"/>
              </a:highlight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4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0"/>
          <p:cNvSpPr txBox="1"/>
          <p:nvPr/>
        </p:nvSpPr>
        <p:spPr>
          <a:xfrm>
            <a:off x="193375" y="1235850"/>
            <a:ext cx="5412300" cy="210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42857"/>
              </a:lnSpc>
              <a:spcBef>
                <a:spcPts val="660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1E1E1E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457200" rtl="0" algn="l">
              <a:lnSpc>
                <a:spcPct val="142857"/>
              </a:lnSpc>
              <a:spcBef>
                <a:spcPts val="6600"/>
              </a:spcBef>
              <a:spcAft>
                <a:spcPts val="0"/>
              </a:spcAft>
              <a:buNone/>
            </a:pPr>
            <a:r>
              <a:rPr b="1" lang="es" sz="2000">
                <a:solidFill>
                  <a:srgbClr val="1E1E1E"/>
                </a:solidFill>
                <a:latin typeface="Amatic SC"/>
                <a:ea typeface="Amatic SC"/>
                <a:cs typeface="Amatic SC"/>
                <a:sym typeface="Amatic SC"/>
              </a:rPr>
              <a:t>después</a:t>
            </a:r>
            <a:r>
              <a:rPr b="1" lang="es" sz="2000">
                <a:solidFill>
                  <a:srgbClr val="1E1E1E"/>
                </a:solidFill>
                <a:latin typeface="Amatic SC"/>
                <a:ea typeface="Amatic SC"/>
                <a:cs typeface="Amatic SC"/>
                <a:sym typeface="Amatic SC"/>
              </a:rPr>
              <a:t> de hacer los pasos señalados anteriormente, podemos proceder a dar un formato a nuestro minigráfico</a:t>
            </a:r>
            <a:endParaRPr b="1" sz="2000">
              <a:solidFill>
                <a:srgbClr val="1E1E1E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457200" rtl="0" algn="l">
              <a:lnSpc>
                <a:spcPct val="142857"/>
              </a:lnSpc>
              <a:spcBef>
                <a:spcPts val="660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rgbClr val="1E1E1E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457200" rtl="0" algn="l">
              <a:lnSpc>
                <a:spcPct val="142857"/>
              </a:lnSpc>
              <a:spcBef>
                <a:spcPts val="6600"/>
              </a:spcBef>
              <a:spcAft>
                <a:spcPts val="4600"/>
              </a:spcAft>
              <a:buNone/>
            </a:pPr>
            <a:r>
              <a:t/>
            </a:r>
            <a:endParaRPr b="1" sz="1800">
              <a:solidFill>
                <a:srgbClr val="1E1E1E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19" name="Google Shape;119;p20"/>
          <p:cNvPicPr preferRelativeResize="0"/>
          <p:nvPr/>
        </p:nvPicPr>
        <p:blipFill rotWithShape="1">
          <a:blip r:embed="rId3">
            <a:alphaModFix/>
          </a:blip>
          <a:srcRect b="48193" l="104653" r="-30407" t="16520"/>
          <a:stretch/>
        </p:blipFill>
        <p:spPr>
          <a:xfrm>
            <a:off x="8755201" y="2473375"/>
            <a:ext cx="1559276" cy="68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0"/>
          <p:cNvPicPr preferRelativeResize="0"/>
          <p:nvPr/>
        </p:nvPicPr>
        <p:blipFill rotWithShape="1">
          <a:blip r:embed="rId3">
            <a:alphaModFix/>
          </a:blip>
          <a:srcRect b="46641" l="29947" r="0" t="6552"/>
          <a:stretch/>
        </p:blipFill>
        <p:spPr>
          <a:xfrm>
            <a:off x="5036275" y="3195464"/>
            <a:ext cx="3718925" cy="8010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21" name="Google Shape;121;p20"/>
          <p:cNvPicPr preferRelativeResize="0"/>
          <p:nvPr/>
        </p:nvPicPr>
        <p:blipFill rotWithShape="1">
          <a:blip r:embed="rId3">
            <a:alphaModFix/>
          </a:blip>
          <a:srcRect b="47247" l="0" r="70014" t="17466"/>
          <a:stretch/>
        </p:blipFill>
        <p:spPr>
          <a:xfrm>
            <a:off x="6079363" y="2357650"/>
            <a:ext cx="1815424" cy="68862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22" name="Google Shape;122;p20"/>
          <p:cNvPicPr preferRelativeResize="0"/>
          <p:nvPr/>
        </p:nvPicPr>
        <p:blipFill rotWithShape="1">
          <a:blip r:embed="rId4">
            <a:alphaModFix/>
          </a:blip>
          <a:srcRect b="0" l="14171" r="49841" t="34793"/>
          <a:stretch/>
        </p:blipFill>
        <p:spPr>
          <a:xfrm>
            <a:off x="6332850" y="1292074"/>
            <a:ext cx="1561934" cy="9163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23" name="Google Shape;123;p20"/>
          <p:cNvPicPr preferRelativeResize="0"/>
          <p:nvPr/>
        </p:nvPicPr>
        <p:blipFill rotWithShape="1">
          <a:blip r:embed="rId5">
            <a:alphaModFix/>
          </a:blip>
          <a:srcRect b="56337" l="64654" r="4443" t="17683"/>
          <a:stretch/>
        </p:blipFill>
        <p:spPr>
          <a:xfrm>
            <a:off x="6079363" y="4022575"/>
            <a:ext cx="1815425" cy="91637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24" name="Google Shape;124;p20"/>
          <p:cNvSpPr txBox="1"/>
          <p:nvPr/>
        </p:nvSpPr>
        <p:spPr>
          <a:xfrm>
            <a:off x="911575" y="1360463"/>
            <a:ext cx="3975900" cy="25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42857"/>
              </a:lnSpc>
              <a:spcBef>
                <a:spcPts val="6600"/>
              </a:spcBef>
              <a:spcAft>
                <a:spcPts val="0"/>
              </a:spcAft>
              <a:buClr>
                <a:srgbClr val="1E1E1E"/>
              </a:buClr>
              <a:buSzPts val="1800"/>
              <a:buFont typeface="Amatic SC"/>
              <a:buChar char="★"/>
            </a:pPr>
            <a:r>
              <a:rPr b="1" lang="es" sz="1800">
                <a:solidFill>
                  <a:srgbClr val="1E1E1E"/>
                </a:solidFill>
                <a:latin typeface="Amatic SC"/>
                <a:ea typeface="Amatic SC"/>
                <a:cs typeface="Amatic SC"/>
                <a:sym typeface="Amatic SC"/>
              </a:rPr>
              <a:t>Tipo: Línea, Columna o Pérdidas y ganancias.</a:t>
            </a:r>
            <a:endParaRPr b="1" sz="1800">
              <a:solidFill>
                <a:srgbClr val="1E1E1E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336550" lvl="0" marL="45720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rgbClr val="1E1E1E"/>
              </a:buClr>
              <a:buSzPts val="1700"/>
              <a:buFont typeface="Amatic SC"/>
              <a:buChar char="★"/>
            </a:pPr>
            <a:r>
              <a:rPr b="1" lang="es" sz="1700">
                <a:solidFill>
                  <a:srgbClr val="1E1E1E"/>
                </a:solidFill>
                <a:latin typeface="Amatic SC"/>
                <a:ea typeface="Amatic SC"/>
                <a:cs typeface="Amatic SC"/>
                <a:sym typeface="Amatic SC"/>
              </a:rPr>
              <a:t>mostrar: puntos y marcadores</a:t>
            </a:r>
            <a:endParaRPr b="1" sz="1700">
              <a:solidFill>
                <a:srgbClr val="1E1E1E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336550" lvl="0" marL="45720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rgbClr val="1E1E1E"/>
              </a:buClr>
              <a:buSzPts val="1700"/>
              <a:buFont typeface="Amatic SC"/>
              <a:buChar char="★"/>
            </a:pPr>
            <a:r>
              <a:rPr b="1" lang="es" sz="1700">
                <a:solidFill>
                  <a:srgbClr val="1E1E1E"/>
                </a:solidFill>
                <a:latin typeface="Amatic SC"/>
                <a:ea typeface="Amatic SC"/>
                <a:cs typeface="Amatic SC"/>
                <a:sym typeface="Amatic SC"/>
              </a:rPr>
              <a:t>estilo: color minigráfico y color marcador</a:t>
            </a:r>
            <a:endParaRPr b="1" sz="1700">
              <a:solidFill>
                <a:srgbClr val="1E1E1E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336550" lvl="0" marL="45720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Clr>
                <a:srgbClr val="1E1E1E"/>
              </a:buClr>
              <a:buSzPts val="1700"/>
              <a:buFont typeface="Amatic SC"/>
              <a:buChar char="★"/>
            </a:pPr>
            <a:r>
              <a:rPr b="1" lang="es" sz="1700">
                <a:solidFill>
                  <a:srgbClr val="1E1E1E"/>
                </a:solidFill>
                <a:latin typeface="Amatic SC"/>
                <a:ea typeface="Amatic SC"/>
                <a:cs typeface="Amatic SC"/>
                <a:sym typeface="Amatic SC"/>
              </a:rPr>
              <a:t>agrupar: eje, borrar, agrupar o desagrupar. 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 txBox="1"/>
          <p:nvPr>
            <p:ph type="title"/>
          </p:nvPr>
        </p:nvSpPr>
        <p:spPr>
          <a:xfrm>
            <a:off x="311700" y="209875"/>
            <a:ext cx="8520600" cy="801000"/>
          </a:xfrm>
          <a:prstGeom prst="rect">
            <a:avLst/>
          </a:prstGeom>
          <a:ln cap="flat" cmpd="sng" w="2857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desglose: dar formato a un minigráfico</a:t>
            </a:r>
            <a:endParaRPr/>
          </a:p>
        </p:txBody>
      </p:sp>
      <p:sp>
        <p:nvSpPr>
          <p:cNvPr id="130" name="Google Shape;130;p21"/>
          <p:cNvSpPr txBox="1"/>
          <p:nvPr>
            <p:ph idx="1" type="body"/>
          </p:nvPr>
        </p:nvSpPr>
        <p:spPr>
          <a:xfrm>
            <a:off x="311700" y="1228675"/>
            <a:ext cx="8520600" cy="3549900"/>
          </a:xfrm>
          <a:prstGeom prst="rect">
            <a:avLst/>
          </a:prstGeom>
          <a:ln cap="flat" cmpd="sng" w="28575">
            <a:solidFill>
              <a:srgbClr val="11AFA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es" sz="38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color:                          eje:</a:t>
            </a:r>
            <a:endParaRPr b="1" sz="38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31" name="Google Shape;13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4425" y="2177450"/>
            <a:ext cx="2641318" cy="2168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32" name="Google Shape;132;p21"/>
          <p:cNvPicPr preferRelativeResize="0"/>
          <p:nvPr/>
        </p:nvPicPr>
        <p:blipFill rotWithShape="1">
          <a:blip r:embed="rId4">
            <a:alphaModFix/>
          </a:blip>
          <a:srcRect b="42795" l="77338" r="2168" t="7279"/>
          <a:stretch/>
        </p:blipFill>
        <p:spPr>
          <a:xfrm>
            <a:off x="5873525" y="2107175"/>
            <a:ext cx="1877902" cy="25717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