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oboto"/>
      <p:regular r:id="rId13"/>
      <p:bold r:id="rId14"/>
      <p:italic r:id="rId15"/>
      <p:boldItalic r:id="rId16"/>
    </p:embeddedFont>
    <p:embeddedFont>
      <p:font typeface="Merriweather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erriweather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7" Type="http://schemas.openxmlformats.org/officeDocument/2006/relationships/font" Target="fonts/Merriweather-regular.fntdata"/><Relationship Id="rId16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erriweather-italic.fntdata"/><Relationship Id="rId6" Type="http://schemas.openxmlformats.org/officeDocument/2006/relationships/slide" Target="slides/slide1.xml"/><Relationship Id="rId18" Type="http://schemas.openxmlformats.org/officeDocument/2006/relationships/font" Target="fonts/Merriweather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5496152d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5496152d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77f66bb89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77f66bb89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7f66bb89a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77f66bb89a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7f66bb89a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7f66bb89a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7f66bb89a_1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77f66bb89a_1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822ba6c8e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822ba6c8e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744575"/>
            <a:ext cx="8642700" cy="18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Funciones de texto</a:t>
            </a:r>
            <a:endParaRPr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2523200"/>
            <a:ext cx="8520600" cy="189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Valentina García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Jesús Narváez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Catalina Madariaga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Janis Castro </a:t>
            </a:r>
            <a:endParaRPr/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5925" y="391703"/>
            <a:ext cx="2256376" cy="9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3"/>
          <p:cNvSpPr txBox="1"/>
          <p:nvPr/>
        </p:nvSpPr>
        <p:spPr>
          <a:xfrm>
            <a:off x="161150" y="4686900"/>
            <a:ext cx="2323200" cy="3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Grupo 3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Funciones de texto en Excel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4481325" y="161150"/>
            <a:ext cx="4465800" cy="413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2200"/>
              </a:spcBef>
              <a:spcAft>
                <a:spcPts val="0"/>
              </a:spcAft>
              <a:buNone/>
            </a:pPr>
            <a:r>
              <a:rPr lang="es" sz="1400">
                <a:solidFill>
                  <a:srgbClr val="4E4E4E"/>
                </a:solidFill>
                <a:highlight>
                  <a:srgbClr val="FFFFFF"/>
                </a:highlight>
              </a:rPr>
              <a:t>Las funciones en Excel son fórmulas que realizan diferentes acciones que van dependiendo </a:t>
            </a:r>
            <a:r>
              <a:rPr lang="es" sz="1400">
                <a:solidFill>
                  <a:srgbClr val="4E4E4E"/>
                </a:solidFill>
                <a:highlight>
                  <a:srgbClr val="FFFFFF"/>
                </a:highlight>
              </a:rPr>
              <a:t>según</a:t>
            </a:r>
            <a:r>
              <a:rPr lang="es" sz="1400">
                <a:solidFill>
                  <a:srgbClr val="4E4E4E"/>
                </a:solidFill>
                <a:highlight>
                  <a:srgbClr val="FFFFFF"/>
                </a:highlight>
              </a:rPr>
              <a:t> su finalidad, utilizando valores </a:t>
            </a:r>
            <a:r>
              <a:rPr lang="es" sz="1400">
                <a:solidFill>
                  <a:srgbClr val="4E4E4E"/>
                </a:solidFill>
                <a:highlight>
                  <a:srgbClr val="FFFFFF"/>
                </a:highlight>
              </a:rPr>
              <a:t>específicos</a:t>
            </a:r>
            <a:r>
              <a:rPr lang="es" sz="1400">
                <a:solidFill>
                  <a:srgbClr val="4E4E4E"/>
                </a:solidFill>
                <a:highlight>
                  <a:srgbClr val="FFFFFF"/>
                </a:highlight>
              </a:rPr>
              <a:t> con un orden particular. Esto nos sirve para manejar Excel </a:t>
            </a:r>
            <a:r>
              <a:rPr lang="es" sz="1400">
                <a:solidFill>
                  <a:srgbClr val="4E4E4E"/>
                </a:solidFill>
                <a:highlight>
                  <a:srgbClr val="FFFFFF"/>
                </a:highlight>
              </a:rPr>
              <a:t>más</a:t>
            </a:r>
            <a:r>
              <a:rPr lang="es" sz="1400">
                <a:solidFill>
                  <a:srgbClr val="4E4E4E"/>
                </a:solidFill>
                <a:highlight>
                  <a:srgbClr val="FFFFFF"/>
                </a:highlight>
              </a:rPr>
              <a:t> </a:t>
            </a:r>
            <a:r>
              <a:rPr lang="es" sz="1400">
                <a:solidFill>
                  <a:srgbClr val="4E4E4E"/>
                </a:solidFill>
                <a:highlight>
                  <a:srgbClr val="FFFFFF"/>
                </a:highlight>
              </a:rPr>
              <a:t>rápido, sencillo y efectivo.</a:t>
            </a:r>
            <a:endParaRPr sz="1400">
              <a:solidFill>
                <a:srgbClr val="2D3E5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rPr lang="es" sz="1400">
                <a:solidFill>
                  <a:srgbClr val="2D3E50"/>
                </a:solidFill>
              </a:rPr>
              <a:t>Una de las maneras que hay para acceder a las funciones de texto en Excel, es seleccionando </a:t>
            </a:r>
            <a:r>
              <a:rPr b="1" lang="es" sz="1400">
                <a:solidFill>
                  <a:srgbClr val="2D3E50"/>
                </a:solidFill>
              </a:rPr>
              <a:t>fórmulas, </a:t>
            </a:r>
            <a:r>
              <a:rPr lang="es" sz="1400">
                <a:solidFill>
                  <a:srgbClr val="2D3E50"/>
                </a:solidFill>
              </a:rPr>
              <a:t>luego </a:t>
            </a:r>
            <a:r>
              <a:rPr b="1" lang="es" sz="1400">
                <a:solidFill>
                  <a:srgbClr val="2D3E50"/>
                </a:solidFill>
              </a:rPr>
              <a:t>texto </a:t>
            </a:r>
            <a:r>
              <a:rPr lang="es" sz="1400">
                <a:solidFill>
                  <a:srgbClr val="2D3E50"/>
                </a:solidFill>
              </a:rPr>
              <a:t>y nos mostrará distintas opciones que podemos utilizar.</a:t>
            </a:r>
            <a:endParaRPr sz="1400">
              <a:solidFill>
                <a:srgbClr val="2D3E5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2D3E5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2D3E50"/>
              </a:solidFill>
            </a:endParaRPr>
          </a:p>
          <a:p>
            <a:pPr indent="0" lvl="0" marL="0" rtl="0" algn="l">
              <a:spcBef>
                <a:spcPts val="3000"/>
              </a:spcBef>
              <a:spcAft>
                <a:spcPts val="1600"/>
              </a:spcAft>
              <a:buNone/>
            </a:pPr>
            <a:r>
              <a:rPr lang="es" sz="2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SLaslas</a:t>
            </a:r>
            <a:endParaRPr sz="2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74" name="Google Shape;7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95926" y="3266950"/>
            <a:ext cx="3036601" cy="166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Concatenar en excel</a:t>
            </a:r>
            <a:endParaRPr/>
          </a:p>
        </p:txBody>
      </p:sp>
      <p:sp>
        <p:nvSpPr>
          <p:cNvPr id="80" name="Google Shape;80;p15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1500">
                <a:solidFill>
                  <a:srgbClr val="2D3E5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Nos permite unir dos o más cadenas de texto en una misma celda lo cual es muy útil cuando nos encontramos manipulando bases de datos y necesitamos hacer una concatenación.</a:t>
            </a:r>
            <a:endParaRPr/>
          </a:p>
        </p:txBody>
      </p:sp>
      <p:pic>
        <p:nvPicPr>
          <p:cNvPr id="81" name="Google Shape;81;p15"/>
          <p:cNvPicPr preferRelativeResize="0"/>
          <p:nvPr/>
        </p:nvPicPr>
        <p:blipFill rotWithShape="1">
          <a:blip r:embed="rId3">
            <a:alphaModFix/>
          </a:blip>
          <a:srcRect b="-3930" l="0" r="0" t="3929"/>
          <a:stretch/>
        </p:blipFill>
        <p:spPr>
          <a:xfrm>
            <a:off x="4737775" y="3841625"/>
            <a:ext cx="3980199" cy="113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37775" y="2241075"/>
            <a:ext cx="3980200" cy="113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Función encontrar </a:t>
            </a:r>
            <a:endParaRPr/>
          </a:p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4481325" y="246400"/>
            <a:ext cx="4481400" cy="344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400"/>
              <a:t>Nos permite localizar la posición inicial de una cadena de texto o de un carácter. Tenemos que tener cuidado entre mayúscula y </a:t>
            </a:r>
            <a:r>
              <a:rPr lang="es" sz="1400"/>
              <a:t>minúscula</a:t>
            </a:r>
            <a:r>
              <a:rPr lang="es" sz="1400"/>
              <a:t> ya que lo considera.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s" sz="1400"/>
              <a:t>Texto_buscado</a:t>
            </a:r>
            <a:r>
              <a:rPr lang="es" sz="1400"/>
              <a:t>: Es la cadena de texto o </a:t>
            </a:r>
            <a:r>
              <a:rPr lang="es" sz="1400"/>
              <a:t>carácter</a:t>
            </a:r>
            <a:r>
              <a:rPr lang="es" sz="1400"/>
              <a:t> que buscamos.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s" sz="1400"/>
              <a:t>Dentro_del_texto</a:t>
            </a:r>
            <a:r>
              <a:rPr lang="es" sz="1400"/>
              <a:t>: La cadena de texto donde buscaremos.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s" sz="1400"/>
              <a:t>Núm_inicial</a:t>
            </a:r>
            <a:r>
              <a:rPr lang="es" sz="1400"/>
              <a:t>: Indica la posición de la cadena Dentro_del_texto donde buscamos. Esto es opcional.</a:t>
            </a:r>
            <a:endParaRPr sz="1400">
              <a:solidFill>
                <a:srgbClr val="2D3E5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8775" y="2956100"/>
            <a:ext cx="3706500" cy="218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Función Izquierda</a:t>
            </a:r>
            <a:endParaRPr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030303"/>
                </a:solidFill>
                <a:highlight>
                  <a:srgbClr val="F9F9F9"/>
                </a:highlight>
              </a:rPr>
              <a:t>Nos permite extraer un </a:t>
            </a:r>
            <a:r>
              <a:rPr lang="es" sz="1200">
                <a:solidFill>
                  <a:srgbClr val="030303"/>
                </a:solidFill>
                <a:highlight>
                  <a:srgbClr val="F9F9F9"/>
                </a:highlight>
              </a:rPr>
              <a:t>número</a:t>
            </a:r>
            <a:r>
              <a:rPr lang="es" sz="1200">
                <a:solidFill>
                  <a:srgbClr val="030303"/>
                </a:solidFill>
                <a:highlight>
                  <a:srgbClr val="F9F9F9"/>
                </a:highlight>
              </a:rPr>
              <a:t> determinado de caracteres a partir de la izquierda de un texto</a:t>
            </a:r>
            <a:r>
              <a:rPr lang="es" sz="1200">
                <a:solidFill>
                  <a:srgbClr val="2D3E50"/>
                </a:solidFill>
                <a:highlight>
                  <a:srgbClr val="FFFFFF"/>
                </a:highlight>
              </a:rPr>
              <a:t> </a:t>
            </a:r>
            <a:r>
              <a:rPr lang="es" sz="1200">
                <a:solidFill>
                  <a:srgbClr val="000000"/>
                </a:solidFill>
                <a:highlight>
                  <a:srgbClr val="FFFFFF"/>
                </a:highlight>
              </a:rPr>
              <a:t>de acuerdo a la cantidad de caracteres que especifique el usuario.</a:t>
            </a:r>
            <a:endParaRPr sz="12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s" sz="1200" u="sng">
                <a:solidFill>
                  <a:srgbClr val="000000"/>
                </a:solidFill>
                <a:highlight>
                  <a:srgbClr val="FFFFFF"/>
                </a:highlight>
              </a:rPr>
              <a:t>Sintaxis:</a:t>
            </a:r>
            <a:endParaRPr sz="1200" u="sng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2D3E50"/>
                </a:solidFill>
                <a:highlight>
                  <a:srgbClr val="FFFFFF"/>
                </a:highlight>
              </a:rPr>
              <a:t>Texto</a:t>
            </a:r>
            <a:r>
              <a:rPr lang="es" sz="1200">
                <a:solidFill>
                  <a:srgbClr val="2D3E50"/>
                </a:solidFill>
                <a:highlight>
                  <a:srgbClr val="FFFFFF"/>
                </a:highlight>
              </a:rPr>
              <a:t> (</a:t>
            </a:r>
            <a:r>
              <a:rPr i="1" lang="es" sz="1200">
                <a:solidFill>
                  <a:srgbClr val="2D3E50"/>
                </a:solidFill>
                <a:highlight>
                  <a:srgbClr val="FFFFFF"/>
                </a:highlight>
              </a:rPr>
              <a:t>obligatorio</a:t>
            </a:r>
            <a:r>
              <a:rPr lang="es" sz="1200">
                <a:solidFill>
                  <a:srgbClr val="2D3E50"/>
                </a:solidFill>
                <a:highlight>
                  <a:srgbClr val="FFFFFF"/>
                </a:highlight>
              </a:rPr>
              <a:t>): La cadena de texto de la cual se obtendrán los caracteres de la izquierda.</a:t>
            </a:r>
            <a:endParaRPr sz="1200">
              <a:solidFill>
                <a:srgbClr val="2D3E5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s" sz="1200">
                <a:solidFill>
                  <a:srgbClr val="2D3E50"/>
                </a:solidFill>
                <a:highlight>
                  <a:srgbClr val="FFFFFF"/>
                </a:highlight>
              </a:rPr>
              <a:t>Núm_de_caracteres</a:t>
            </a:r>
            <a:r>
              <a:rPr lang="es" sz="1200">
                <a:solidFill>
                  <a:srgbClr val="2D3E50"/>
                </a:solidFill>
                <a:highlight>
                  <a:srgbClr val="FFFFFF"/>
                </a:highlight>
              </a:rPr>
              <a:t> (</a:t>
            </a:r>
            <a:r>
              <a:rPr i="1" lang="es" sz="1200">
                <a:solidFill>
                  <a:srgbClr val="2D3E50"/>
                </a:solidFill>
                <a:highlight>
                  <a:srgbClr val="FFFFFF"/>
                </a:highlight>
              </a:rPr>
              <a:t>opcional</a:t>
            </a:r>
            <a:r>
              <a:rPr lang="es" sz="1200">
                <a:solidFill>
                  <a:srgbClr val="2D3E50"/>
                </a:solidFill>
                <a:highlight>
                  <a:srgbClr val="FFFFFF"/>
                </a:highlight>
              </a:rPr>
              <a:t>): La cantidad de caracteres que serán extraídos de la cadena de texto.</a:t>
            </a:r>
            <a:endParaRPr sz="1200">
              <a:solidFill>
                <a:srgbClr val="2D3E5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D3E50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4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2D3E5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40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2825" y="3993425"/>
            <a:ext cx="2788000" cy="69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2825" y="2947825"/>
            <a:ext cx="2657725" cy="82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Función Valor </a:t>
            </a:r>
            <a:endParaRPr/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4658100" y="522450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700">
                <a:solidFill>
                  <a:srgbClr val="1E1E1E"/>
                </a:solidFill>
                <a:highlight>
                  <a:srgbClr val="FFFFFF"/>
                </a:highlight>
              </a:rPr>
              <a:t>Convierte una cadena de texto que representa un número en un número.</a:t>
            </a:r>
            <a:endParaRPr sz="1700">
              <a:solidFill>
                <a:srgbClr val="1E1E1E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1E1E1E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1E1E1E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1E1E1E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rgbClr val="1E1E1E"/>
              </a:solidFill>
              <a:highlight>
                <a:srgbClr val="FFFFFF"/>
              </a:highlight>
            </a:endParaRPr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15800" y="1207725"/>
            <a:ext cx="4251000" cy="3696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Función </a:t>
            </a:r>
            <a:r>
              <a:rPr lang="es"/>
              <a:t>valor.número</a:t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s" sz="1700">
                <a:solidFill>
                  <a:srgbClr val="1E1E1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Convierte texto a número de manera independiente a la configuración regional</a:t>
            </a:r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0825" y="1824275"/>
            <a:ext cx="4674100" cy="277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