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y="5143500" cx="9144000"/>
  <p:notesSz cx="6858000" cy="9144000"/>
  <p:embeddedFontLst>
    <p:embeddedFont>
      <p:font typeface="Roboto"/>
      <p:regular r:id="rId15"/>
      <p:bold r:id="rId16"/>
      <p:italic r:id="rId17"/>
      <p:boldItalic r:id="rId18"/>
    </p:embeddedFont>
    <p:embeddedFont>
      <p:font typeface="Playfair Display"/>
      <p:regular r:id="rId19"/>
      <p:bold r:id="rId20"/>
      <p:italic r:id="rId21"/>
      <p:boldItalic r:id="rId22"/>
    </p:embeddedFont>
    <p:embeddedFont>
      <p:font typeface="Montserrat"/>
      <p:regular r:id="rId23"/>
      <p:bold r:id="rId24"/>
      <p:italic r:id="rId25"/>
      <p:boldItalic r:id="rId26"/>
    </p:embeddedFont>
    <p:embeddedFont>
      <p:font typeface="Oswald"/>
      <p:regular r:id="rId27"/>
      <p:bold r:id="rId2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PlayfairDisplay-bold.fntdata"/><Relationship Id="rId22" Type="http://schemas.openxmlformats.org/officeDocument/2006/relationships/font" Target="fonts/PlayfairDisplay-boldItalic.fntdata"/><Relationship Id="rId21" Type="http://schemas.openxmlformats.org/officeDocument/2006/relationships/font" Target="fonts/PlayfairDisplay-italic.fntdata"/><Relationship Id="rId24" Type="http://schemas.openxmlformats.org/officeDocument/2006/relationships/font" Target="fonts/Montserrat-bold.fntdata"/><Relationship Id="rId23" Type="http://schemas.openxmlformats.org/officeDocument/2006/relationships/font" Target="fonts/Montserrat-regular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Montserrat-boldItalic.fntdata"/><Relationship Id="rId25" Type="http://schemas.openxmlformats.org/officeDocument/2006/relationships/font" Target="fonts/Montserrat-italic.fntdata"/><Relationship Id="rId28" Type="http://schemas.openxmlformats.org/officeDocument/2006/relationships/font" Target="fonts/Oswald-bold.fntdata"/><Relationship Id="rId27" Type="http://schemas.openxmlformats.org/officeDocument/2006/relationships/font" Target="fonts/Oswald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font" Target="fonts/Roboto-regular.fntdata"/><Relationship Id="rId14" Type="http://schemas.openxmlformats.org/officeDocument/2006/relationships/slide" Target="slides/slide9.xml"/><Relationship Id="rId17" Type="http://schemas.openxmlformats.org/officeDocument/2006/relationships/font" Target="fonts/Roboto-italic.fntdata"/><Relationship Id="rId16" Type="http://schemas.openxmlformats.org/officeDocument/2006/relationships/font" Target="fonts/Roboto-bold.fntdata"/><Relationship Id="rId19" Type="http://schemas.openxmlformats.org/officeDocument/2006/relationships/font" Target="fonts/PlayfairDisplay-regular.fntdata"/><Relationship Id="rId18" Type="http://schemas.openxmlformats.org/officeDocument/2006/relationships/font" Target="fonts/Roboto-boldItalic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" name="Google Shape;56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8533f13952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8533f1395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8533f13952_0_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8533f13952_0_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8533f13952_0_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8533f13952_0_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8533f13952_8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8533f13952_8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8533f13952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8533f13952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8533f13952_8_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Google Shape;104;g8533f13952_8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8533f13952_8_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8533f13952_8_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8533f13952_8_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Google Shape;120;g8533f13952_8_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4286250" y="0"/>
            <a:ext cx="723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4358475" y="0"/>
            <a:ext cx="3853200" cy="51435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 txBox="1"/>
          <p:nvPr>
            <p:ph type="ctrTitle"/>
          </p:nvPr>
        </p:nvSpPr>
        <p:spPr>
          <a:xfrm>
            <a:off x="344250" y="1403850"/>
            <a:ext cx="8455500" cy="2146800"/>
          </a:xfrm>
          <a:prstGeom prst="rect">
            <a:avLst/>
          </a:prstGeom>
          <a:solidFill>
            <a:srgbClr val="FFFFFF"/>
          </a:solidFill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344250" y="3550650"/>
            <a:ext cx="4910100" cy="577800"/>
          </a:xfrm>
          <a:prstGeom prst="rect">
            <a:avLst/>
          </a:prstGeom>
          <a:solidFill>
            <a:schemeClr val="dk2"/>
          </a:solidFill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1"/>
          <p:cNvSpPr txBox="1"/>
          <p:nvPr>
            <p:ph hasCustomPrompt="1" type="title"/>
          </p:nvPr>
        </p:nvSpPr>
        <p:spPr>
          <a:xfrm>
            <a:off x="311700" y="999925"/>
            <a:ext cx="8520600" cy="2146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r>
              <a:t>xx%</a:t>
            </a:r>
          </a:p>
        </p:txBody>
      </p:sp>
      <p:sp>
        <p:nvSpPr>
          <p:cNvPr id="50" name="Google Shape;50;p11"/>
          <p:cNvSpPr txBox="1"/>
          <p:nvPr>
            <p:ph idx="1" type="body"/>
          </p:nvPr>
        </p:nvSpPr>
        <p:spPr>
          <a:xfrm>
            <a:off x="311700" y="32284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>
                <a:highlight>
                  <a:schemeClr val="dk1"/>
                </a:highlight>
              </a:defRPr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>
                <a:highlight>
                  <a:schemeClr val="dk1"/>
                </a:highlight>
              </a:defRPr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>
                <a:highlight>
                  <a:schemeClr val="dk1"/>
                </a:highlight>
              </a:defRPr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>
                <a:highlight>
                  <a:schemeClr val="dk1"/>
                </a:highlight>
              </a:defRPr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>
                <a:highlight>
                  <a:schemeClr val="dk1"/>
                </a:highlight>
              </a:defRPr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>
                <a:highlight>
                  <a:schemeClr val="dk1"/>
                </a:highlight>
              </a:defRPr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>
                <a:highlight>
                  <a:schemeClr val="dk1"/>
                </a:highlight>
              </a:defRPr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>
                <a:highlight>
                  <a:schemeClr val="dk1"/>
                </a:highlight>
              </a:defRPr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>
                <a:highlight>
                  <a:schemeClr val="dk1"/>
                </a:highlight>
              </a:defRPr>
            </a:lvl9pPr>
          </a:lstStyle>
          <a:p/>
        </p:txBody>
      </p:sp>
      <p:sp>
        <p:nvSpPr>
          <p:cNvPr id="51" name="Google Shape;51;p11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2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bg>
      <p:bgPr>
        <a:solidFill>
          <a:schemeClr val="accent5"/>
        </a:solidFill>
      </p:bgPr>
    </p:bg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/>
          <p:nvPr/>
        </p:nvSpPr>
        <p:spPr>
          <a:xfrm rot="5400000">
            <a:off x="4550700" y="-498600"/>
            <a:ext cx="42600" cy="84558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" name="Google Shape;17;p3"/>
          <p:cNvSpPr txBox="1"/>
          <p:nvPr>
            <p:ph type="title"/>
          </p:nvPr>
        </p:nvSpPr>
        <p:spPr>
          <a:xfrm>
            <a:off x="344250" y="1403850"/>
            <a:ext cx="8455500" cy="2146800"/>
          </a:xfrm>
          <a:prstGeom prst="rect">
            <a:avLst/>
          </a:prstGeom>
          <a:solidFill>
            <a:srgbClr val="FFFFFF"/>
          </a:solidFill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1" name="Google Shape;21;p4"/>
          <p:cNvSpPr txBox="1"/>
          <p:nvPr>
            <p:ph idx="1" type="body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5" name="Google Shape;25;p5"/>
          <p:cNvSpPr txBox="1"/>
          <p:nvPr>
            <p:ph idx="1" type="body"/>
          </p:nvPr>
        </p:nvSpPr>
        <p:spPr>
          <a:xfrm>
            <a:off x="311700" y="1234050"/>
            <a:ext cx="3999900" cy="333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6" name="Google Shape;26;p5"/>
          <p:cNvSpPr txBox="1"/>
          <p:nvPr>
            <p:ph idx="2" type="body"/>
          </p:nvPr>
        </p:nvSpPr>
        <p:spPr>
          <a:xfrm>
            <a:off x="4832400" y="1234050"/>
            <a:ext cx="3999900" cy="333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7" name="Google Shape;27;p5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0" name="Google Shape;30;p6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3" name="Google Shape;33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7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bg>
      <p:bgPr>
        <a:solidFill>
          <a:schemeClr val="accent3"/>
        </a:solidFill>
      </p:bgPr>
    </p:bg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8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37" name="Google Shape;37;p8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9"/>
          <p:cNvSpPr/>
          <p:nvPr/>
        </p:nvSpPr>
        <p:spPr>
          <a:xfrm>
            <a:off x="4572000" y="-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0" name="Google Shape;40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1" name="Google Shape;41;p9"/>
          <p:cNvSpPr txBox="1"/>
          <p:nvPr>
            <p:ph type="title"/>
          </p:nvPr>
        </p:nvSpPr>
        <p:spPr>
          <a:xfrm>
            <a:off x="265500" y="1081675"/>
            <a:ext cx="4045200" cy="1786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2" name="Google Shape;42;p9"/>
          <p:cNvSpPr txBox="1"/>
          <p:nvPr>
            <p:ph idx="1" type="subTitle"/>
          </p:nvPr>
        </p:nvSpPr>
        <p:spPr>
          <a:xfrm>
            <a:off x="265500" y="29214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3" name="Google Shape;43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>
                <a:highlight>
                  <a:schemeClr val="lt1"/>
                </a:highlight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>
                <a:highlight>
                  <a:schemeClr val="lt1"/>
                </a:highlight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>
                <a:highlight>
                  <a:schemeClr val="lt1"/>
                </a:highlight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>
                <a:highlight>
                  <a:schemeClr val="lt1"/>
                </a:highlight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>
                <a:highlight>
                  <a:schemeClr val="lt1"/>
                </a:highlight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>
                <a:highlight>
                  <a:schemeClr val="lt1"/>
                </a:highlight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>
                <a:highlight>
                  <a:schemeClr val="lt1"/>
                </a:highlight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>
                <a:highlight>
                  <a:schemeClr val="lt1"/>
                </a:highlight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>
                <a:highlight>
                  <a:schemeClr val="lt1"/>
                </a:highlight>
              </a:defRPr>
            </a:lvl9pPr>
          </a:lstStyle>
          <a:p/>
        </p:txBody>
      </p:sp>
      <p:sp>
        <p:nvSpPr>
          <p:cNvPr id="44" name="Google Shape;44;p9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>
                <a:highlight>
                  <a:schemeClr val="dk1"/>
                </a:highlight>
              </a:defRPr>
            </a:lvl1pPr>
          </a:lstStyle>
          <a:p/>
        </p:txBody>
      </p:sp>
      <p:sp>
        <p:nvSpPr>
          <p:cNvPr id="47" name="Google Shape;47;p10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pop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Playfair Display"/>
              <a:buChar char="●"/>
              <a:defRPr sz="18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○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■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●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○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■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●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○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Playfair Display"/>
              <a:buChar char="■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0.png"/><Relationship Id="rId4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1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.png"/><Relationship Id="rId4" Type="http://schemas.openxmlformats.org/officeDocument/2006/relationships/image" Target="../media/image5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png"/><Relationship Id="rId4" Type="http://schemas.openxmlformats.org/officeDocument/2006/relationships/image" Target="../media/image9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3"/>
          <p:cNvSpPr txBox="1"/>
          <p:nvPr>
            <p:ph type="ctrTitle"/>
          </p:nvPr>
        </p:nvSpPr>
        <p:spPr>
          <a:xfrm>
            <a:off x="344250" y="817000"/>
            <a:ext cx="8455500" cy="2146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419"/>
              <a:t>FUNCIÓN </a:t>
            </a:r>
            <a:endParaRPr/>
          </a:p>
          <a:p>
            <a:pPr indent="0" lvl="0" marL="13716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419"/>
              <a:t>SUMA Y SI</a:t>
            </a:r>
            <a:endParaRPr/>
          </a:p>
        </p:txBody>
      </p:sp>
      <p:sp>
        <p:nvSpPr>
          <p:cNvPr id="59" name="Google Shape;59;p13"/>
          <p:cNvSpPr txBox="1"/>
          <p:nvPr>
            <p:ph idx="1" type="subTitle"/>
          </p:nvPr>
        </p:nvSpPr>
        <p:spPr>
          <a:xfrm>
            <a:off x="2718900" y="3300475"/>
            <a:ext cx="3706200" cy="1611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2000"/>
              <a:t>Integrantes Grupo 1:</a:t>
            </a:r>
            <a:endParaRPr sz="2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s-419" sz="1600"/>
              <a:t>Francisca Álvarez Martínez</a:t>
            </a:r>
            <a:endParaRPr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600"/>
              <a:t>Maria Victoria Dinamarca</a:t>
            </a:r>
            <a:endParaRPr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s-419" sz="1600"/>
              <a:t>Franchesca Frau Cortez</a:t>
            </a:r>
            <a:endParaRPr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600"/>
              <a:t>Antonia Morales López</a:t>
            </a:r>
            <a:endParaRPr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600"/>
              <a:t>Florencia Santander Ávalos</a:t>
            </a:r>
            <a:endParaRPr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60" name="Google Shape;60;p13"/>
          <p:cNvPicPr preferRelativeResize="0"/>
          <p:nvPr/>
        </p:nvPicPr>
        <p:blipFill>
          <a:blip r:embed="rId3">
            <a:alphaModFix amt="76000"/>
          </a:blip>
          <a:stretch>
            <a:fillRect/>
          </a:stretch>
        </p:blipFill>
        <p:spPr>
          <a:xfrm>
            <a:off x="7176250" y="1907800"/>
            <a:ext cx="1623500" cy="105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4"/>
          <p:cNvSpPr txBox="1"/>
          <p:nvPr>
            <p:ph type="title"/>
          </p:nvPr>
        </p:nvSpPr>
        <p:spPr>
          <a:xfrm>
            <a:off x="265500" y="1081675"/>
            <a:ext cx="4045200" cy="1772100"/>
          </a:xfrm>
          <a:prstGeom prst="rect">
            <a:avLst/>
          </a:prstGeom>
          <a:solidFill>
            <a:srgbClr val="93C47D"/>
          </a:solidFill>
          <a:ln cap="flat" cmpd="sng" w="9525">
            <a:solidFill>
              <a:srgbClr val="00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4400"/>
              <a:t>FUNCIÓN SUMA</a:t>
            </a:r>
            <a:endParaRPr sz="4400"/>
          </a:p>
        </p:txBody>
      </p:sp>
      <p:sp>
        <p:nvSpPr>
          <p:cNvPr id="66" name="Google Shape;66;p14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  <a:solidFill>
            <a:srgbClr val="93C47D"/>
          </a:solidFill>
          <a:ln cap="flat" cmpd="sng" w="9525">
            <a:solidFill>
              <a:srgbClr val="93C47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s-419"/>
              <a:t>Instrucción: se pueden sumar valores en una misma celda o en rangos de celda.</a:t>
            </a:r>
            <a:endParaRPr/>
          </a:p>
        </p:txBody>
      </p:sp>
      <p:sp>
        <p:nvSpPr>
          <p:cNvPr id="67" name="Google Shape;67;p14"/>
          <p:cNvSpPr txBox="1"/>
          <p:nvPr>
            <p:ph idx="1" type="subTitle"/>
          </p:nvPr>
        </p:nvSpPr>
        <p:spPr>
          <a:xfrm>
            <a:off x="265500" y="2922700"/>
            <a:ext cx="4045200" cy="142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s-419" sz="2000" u="sng">
                <a:solidFill>
                  <a:srgbClr val="333333"/>
                </a:solidFill>
                <a:highlight>
                  <a:srgbClr val="FFFFFF"/>
                </a:highlight>
              </a:rPr>
              <a:t>La función suma nos permite sumar todos los números en celdas de un rango elegido y devolver el resultado.</a:t>
            </a:r>
            <a:endParaRPr sz="2000" u="sng">
              <a:highlight>
                <a:schemeClr val="lt1"/>
              </a:highlight>
            </a:endParaRPr>
          </a:p>
          <a:p>
            <a:pPr indent="0" lvl="0" marL="0" rtl="0" algn="ctr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22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5"/>
          <p:cNvSpPr txBox="1"/>
          <p:nvPr>
            <p:ph type="title"/>
          </p:nvPr>
        </p:nvSpPr>
        <p:spPr>
          <a:xfrm>
            <a:off x="157675" y="243300"/>
            <a:ext cx="413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419"/>
              <a:t>EJEMPLO DE FUNCIÓN SUMA</a:t>
            </a:r>
            <a:endParaRPr/>
          </a:p>
        </p:txBody>
      </p:sp>
      <p:pic>
        <p:nvPicPr>
          <p:cNvPr id="73" name="Google Shape;73;p15"/>
          <p:cNvPicPr preferRelativeResize="0"/>
          <p:nvPr/>
        </p:nvPicPr>
        <p:blipFill rotWithShape="1">
          <a:blip r:embed="rId3">
            <a:alphaModFix/>
          </a:blip>
          <a:srcRect b="41299" l="1955" r="82350" t="30295"/>
          <a:stretch/>
        </p:blipFill>
        <p:spPr>
          <a:xfrm>
            <a:off x="373300" y="1555350"/>
            <a:ext cx="2983826" cy="3036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Google Shape;74;p15"/>
          <p:cNvPicPr preferRelativeResize="0"/>
          <p:nvPr/>
        </p:nvPicPr>
        <p:blipFill rotWithShape="1">
          <a:blip r:embed="rId4">
            <a:alphaModFix/>
          </a:blip>
          <a:srcRect b="36324" l="1871" r="77293" t="29821"/>
          <a:stretch/>
        </p:blipFill>
        <p:spPr>
          <a:xfrm>
            <a:off x="4741425" y="1236912"/>
            <a:ext cx="4020999" cy="3673125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15"/>
          <p:cNvSpPr/>
          <p:nvPr/>
        </p:nvSpPr>
        <p:spPr>
          <a:xfrm>
            <a:off x="3536425" y="2571750"/>
            <a:ext cx="1025700" cy="4005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00FFFF"/>
          </a:solidFill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rgbClr val="0000FF"/>
              </a:solidFill>
              <a:highlight>
                <a:srgbClr val="0000FF"/>
              </a:highlight>
            </a:endParaRPr>
          </a:p>
        </p:txBody>
      </p:sp>
      <p:sp>
        <p:nvSpPr>
          <p:cNvPr id="76" name="Google Shape;76;p15"/>
          <p:cNvSpPr txBox="1"/>
          <p:nvPr/>
        </p:nvSpPr>
        <p:spPr>
          <a:xfrm>
            <a:off x="415800" y="1016375"/>
            <a:ext cx="2848800" cy="30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-419" sz="1700">
                <a:highlight>
                  <a:srgbClr val="FFFF00"/>
                </a:highlight>
                <a:latin typeface="Playfair Display"/>
                <a:ea typeface="Playfair Display"/>
                <a:cs typeface="Playfair Display"/>
                <a:sym typeface="Playfair Display"/>
              </a:rPr>
              <a:t>DATOS INICIALES:</a:t>
            </a:r>
            <a:endParaRPr b="1" sz="1700">
              <a:highlight>
                <a:srgbClr val="FFFF00"/>
              </a:highlight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6"/>
          <p:cNvSpPr txBox="1"/>
          <p:nvPr>
            <p:ph type="title"/>
          </p:nvPr>
        </p:nvSpPr>
        <p:spPr>
          <a:xfrm>
            <a:off x="311725" y="121800"/>
            <a:ext cx="4400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419"/>
              <a:t>Suma de todos los valores (:)</a:t>
            </a:r>
            <a:endParaRPr/>
          </a:p>
        </p:txBody>
      </p:sp>
      <p:pic>
        <p:nvPicPr>
          <p:cNvPr id="82" name="Google Shape;82;p16"/>
          <p:cNvPicPr preferRelativeResize="0"/>
          <p:nvPr/>
        </p:nvPicPr>
        <p:blipFill rotWithShape="1">
          <a:blip r:embed="rId3">
            <a:alphaModFix/>
          </a:blip>
          <a:srcRect b="36180" l="1996" r="74091" t="29671"/>
          <a:stretch/>
        </p:blipFill>
        <p:spPr>
          <a:xfrm>
            <a:off x="311725" y="933125"/>
            <a:ext cx="4898650" cy="3933176"/>
          </a:xfrm>
          <a:prstGeom prst="rect">
            <a:avLst/>
          </a:prstGeom>
          <a:noFill/>
          <a:ln>
            <a:noFill/>
          </a:ln>
        </p:spPr>
      </p:pic>
      <p:pic>
        <p:nvPicPr>
          <p:cNvPr id="83" name="Google Shape;83;p16"/>
          <p:cNvPicPr preferRelativeResize="0"/>
          <p:nvPr/>
        </p:nvPicPr>
        <p:blipFill rotWithShape="1">
          <a:blip r:embed="rId4">
            <a:alphaModFix/>
          </a:blip>
          <a:srcRect b="38727" l="399" r="81982" t="29442"/>
          <a:stretch/>
        </p:blipFill>
        <p:spPr>
          <a:xfrm>
            <a:off x="5815000" y="1257300"/>
            <a:ext cx="3022401" cy="3070024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Google Shape;84;p16"/>
          <p:cNvSpPr/>
          <p:nvPr/>
        </p:nvSpPr>
        <p:spPr>
          <a:xfrm>
            <a:off x="4571988" y="2568963"/>
            <a:ext cx="954900" cy="446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00FFFF"/>
          </a:solidFill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" name="Google Shape;85;p16"/>
          <p:cNvSpPr txBox="1"/>
          <p:nvPr/>
        </p:nvSpPr>
        <p:spPr>
          <a:xfrm>
            <a:off x="5599412" y="632900"/>
            <a:ext cx="34536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419">
                <a:latin typeface="Playfair Display"/>
                <a:ea typeface="Playfair Display"/>
                <a:cs typeface="Playfair Display"/>
                <a:sym typeface="Playfair Display"/>
              </a:rPr>
              <a:t>Resultado= Todos los valores sumados</a:t>
            </a:r>
            <a:endParaRPr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7"/>
          <p:cNvSpPr txBox="1"/>
          <p:nvPr>
            <p:ph type="title"/>
          </p:nvPr>
        </p:nvSpPr>
        <p:spPr>
          <a:xfrm>
            <a:off x="160575" y="879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419"/>
              <a:t>Suma de algunas casillas (;)</a:t>
            </a:r>
            <a:endParaRPr/>
          </a:p>
        </p:txBody>
      </p:sp>
      <p:pic>
        <p:nvPicPr>
          <p:cNvPr id="91" name="Google Shape;91;p17"/>
          <p:cNvPicPr preferRelativeResize="0"/>
          <p:nvPr/>
        </p:nvPicPr>
        <p:blipFill rotWithShape="1">
          <a:blip r:embed="rId3">
            <a:alphaModFix/>
          </a:blip>
          <a:srcRect b="38378" l="2009" r="79586" t="29428"/>
          <a:stretch/>
        </p:blipFill>
        <p:spPr>
          <a:xfrm>
            <a:off x="326550" y="860225"/>
            <a:ext cx="4016177" cy="3950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Google Shape;92;p17"/>
          <p:cNvPicPr preferRelativeResize="0"/>
          <p:nvPr/>
        </p:nvPicPr>
        <p:blipFill rotWithShape="1">
          <a:blip r:embed="rId4">
            <a:alphaModFix/>
          </a:blip>
          <a:srcRect b="38989" l="2055" r="82132" t="29637"/>
          <a:stretch/>
        </p:blipFill>
        <p:spPr>
          <a:xfrm>
            <a:off x="5543900" y="1108588"/>
            <a:ext cx="3095588" cy="3453350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Google Shape;93;p17"/>
          <p:cNvSpPr/>
          <p:nvPr/>
        </p:nvSpPr>
        <p:spPr>
          <a:xfrm>
            <a:off x="4573713" y="2635013"/>
            <a:ext cx="739200" cy="4005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00FFFF"/>
          </a:solidFill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" name="Google Shape;94;p17"/>
          <p:cNvSpPr txBox="1"/>
          <p:nvPr/>
        </p:nvSpPr>
        <p:spPr>
          <a:xfrm>
            <a:off x="5236050" y="569500"/>
            <a:ext cx="3711300" cy="47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5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Resultado= sólo ciertos valores sumados</a:t>
            </a:r>
            <a:endParaRPr sz="15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8"/>
          <p:cNvSpPr txBox="1"/>
          <p:nvPr>
            <p:ph type="title"/>
          </p:nvPr>
        </p:nvSpPr>
        <p:spPr>
          <a:xfrm>
            <a:off x="265500" y="1081675"/>
            <a:ext cx="4045200" cy="1786200"/>
          </a:xfrm>
          <a:prstGeom prst="rect">
            <a:avLst/>
          </a:prstGeom>
          <a:solidFill>
            <a:srgbClr val="93C47D"/>
          </a:solidFill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4400"/>
              <a:t>FUNCIÓN SI</a:t>
            </a:r>
            <a:endParaRPr sz="4400"/>
          </a:p>
        </p:txBody>
      </p:sp>
      <p:sp>
        <p:nvSpPr>
          <p:cNvPr id="100" name="Google Shape;100;p18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  <a:solidFill>
            <a:srgbClr val="93C47D"/>
          </a:solidFill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419"/>
              <a:t>Una instrucción si, puede tener dos resultados:</a:t>
            </a:r>
            <a:endParaRPr/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Char char="❏"/>
            </a:pPr>
            <a:r>
              <a:rPr lang="es-419"/>
              <a:t>-El primero es si la comparación es verdadera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❏"/>
            </a:pPr>
            <a:r>
              <a:rPr lang="es-419"/>
              <a:t>-El segundo, si la comparación es falsa.</a:t>
            </a:r>
            <a:endParaRPr/>
          </a:p>
        </p:txBody>
      </p:sp>
      <p:sp>
        <p:nvSpPr>
          <p:cNvPr id="101" name="Google Shape;101;p18"/>
          <p:cNvSpPr txBox="1"/>
          <p:nvPr>
            <p:ph idx="1" type="subTitle"/>
          </p:nvPr>
        </p:nvSpPr>
        <p:spPr>
          <a:xfrm>
            <a:off x="265500" y="29214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s-419" u="sng">
                <a:highlight>
                  <a:schemeClr val="lt1"/>
                </a:highlight>
              </a:rPr>
              <a:t>Permite realizar comparaciones lógicas entre un valor y el resultado que se espera.</a:t>
            </a:r>
            <a:endParaRPr u="sng">
              <a:highlight>
                <a:schemeClr val="lt1"/>
              </a:highlight>
            </a:endParaRPr>
          </a:p>
          <a:p>
            <a:pPr indent="0" lvl="0" marL="0" rtl="0" algn="ctr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9"/>
          <p:cNvSpPr txBox="1"/>
          <p:nvPr>
            <p:ph type="title"/>
          </p:nvPr>
        </p:nvSpPr>
        <p:spPr>
          <a:xfrm>
            <a:off x="0" y="0"/>
            <a:ext cx="31761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419"/>
              <a:t>EJEMPLO FUNCIÓN SI</a:t>
            </a:r>
            <a:endParaRPr/>
          </a:p>
        </p:txBody>
      </p:sp>
      <p:pic>
        <p:nvPicPr>
          <p:cNvPr id="107" name="Google Shape;107;p19"/>
          <p:cNvPicPr preferRelativeResize="0"/>
          <p:nvPr/>
        </p:nvPicPr>
        <p:blipFill rotWithShape="1">
          <a:blip r:embed="rId3">
            <a:alphaModFix/>
          </a:blip>
          <a:srcRect b="32740" l="2590" r="33755" t="30583"/>
          <a:stretch/>
        </p:blipFill>
        <p:spPr>
          <a:xfrm>
            <a:off x="832925" y="572700"/>
            <a:ext cx="7108575" cy="2302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Google Shape;108;p19"/>
          <p:cNvPicPr preferRelativeResize="0"/>
          <p:nvPr/>
        </p:nvPicPr>
        <p:blipFill rotWithShape="1">
          <a:blip r:embed="rId4">
            <a:alphaModFix/>
          </a:blip>
          <a:srcRect b="32572" l="2746" r="33380" t="29836"/>
          <a:stretch/>
        </p:blipFill>
        <p:spPr>
          <a:xfrm>
            <a:off x="832913" y="2982025"/>
            <a:ext cx="7108575" cy="2161475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p19"/>
          <p:cNvSpPr/>
          <p:nvPr/>
        </p:nvSpPr>
        <p:spPr>
          <a:xfrm>
            <a:off x="200200" y="2048150"/>
            <a:ext cx="585300" cy="2094300"/>
          </a:xfrm>
          <a:prstGeom prst="curvedRightArrow">
            <a:avLst>
              <a:gd fmla="val 25000" name="adj1"/>
              <a:gd fmla="val 50000" name="adj2"/>
              <a:gd fmla="val 25000" name="adj3"/>
            </a:avLst>
          </a:prstGeom>
          <a:solidFill>
            <a:srgbClr val="00FFFF"/>
          </a:solidFill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" name="Google Shape;110;p19"/>
          <p:cNvSpPr txBox="1"/>
          <p:nvPr>
            <p:ph idx="1" type="body"/>
          </p:nvPr>
        </p:nvSpPr>
        <p:spPr>
          <a:xfrm>
            <a:off x="3176100" y="79500"/>
            <a:ext cx="6248700" cy="41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419"/>
              <a:t>=SI(</a:t>
            </a:r>
            <a:r>
              <a:rPr b="1" lang="es-419"/>
              <a:t>celda=,&lt;,&gt;,</a:t>
            </a:r>
            <a:r>
              <a:rPr lang="es-419" sz="2000">
                <a:solidFill>
                  <a:srgbClr val="141414"/>
                </a:solidFill>
                <a:highlight>
                  <a:srgbClr val="ECECEC"/>
                </a:highlight>
                <a:latin typeface="Roboto"/>
                <a:ea typeface="Roboto"/>
                <a:cs typeface="Roboto"/>
                <a:sym typeface="Roboto"/>
              </a:rPr>
              <a:t>≥, ≤; “</a:t>
            </a:r>
            <a:r>
              <a:rPr b="1" lang="es-419"/>
              <a:t>valor si verdadero”;”valor si falso”)</a:t>
            </a:r>
            <a:endParaRPr sz="2000">
              <a:solidFill>
                <a:srgbClr val="141414"/>
              </a:solidFill>
              <a:highlight>
                <a:srgbClr val="ECECEC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141414"/>
              </a:solidFill>
              <a:highlight>
                <a:srgbClr val="ECECEC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b="1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" name="Google Shape;115;p20"/>
          <p:cNvPicPr preferRelativeResize="0"/>
          <p:nvPr/>
        </p:nvPicPr>
        <p:blipFill rotWithShape="1">
          <a:blip r:embed="rId3">
            <a:alphaModFix/>
          </a:blip>
          <a:srcRect b="32340" l="2776" r="63401" t="29869"/>
          <a:stretch/>
        </p:blipFill>
        <p:spPr>
          <a:xfrm>
            <a:off x="0" y="1166900"/>
            <a:ext cx="4333761" cy="27224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" name="Google Shape;116;p20"/>
          <p:cNvPicPr preferRelativeResize="0"/>
          <p:nvPr/>
        </p:nvPicPr>
        <p:blipFill rotWithShape="1">
          <a:blip r:embed="rId4">
            <a:alphaModFix/>
          </a:blip>
          <a:srcRect b="32135" l="2578" r="63403" t="30040"/>
          <a:stretch/>
        </p:blipFill>
        <p:spPr>
          <a:xfrm>
            <a:off x="4788825" y="1166900"/>
            <a:ext cx="4355167" cy="2722401"/>
          </a:xfrm>
          <a:prstGeom prst="rect">
            <a:avLst/>
          </a:prstGeom>
          <a:noFill/>
          <a:ln>
            <a:noFill/>
          </a:ln>
        </p:spPr>
      </p:pic>
      <p:sp>
        <p:nvSpPr>
          <p:cNvPr id="117" name="Google Shape;117;p20"/>
          <p:cNvSpPr/>
          <p:nvPr/>
        </p:nvSpPr>
        <p:spPr>
          <a:xfrm>
            <a:off x="4353688" y="2571750"/>
            <a:ext cx="415200" cy="2925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00FFFF"/>
          </a:solidFill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419"/>
              <a:t>RESULTADO FINAL: USO DE FUNCIÓN SUMA Y SI</a:t>
            </a:r>
            <a:endParaRPr/>
          </a:p>
        </p:txBody>
      </p:sp>
      <p:pic>
        <p:nvPicPr>
          <p:cNvPr id="123" name="Google Shape;123;p21"/>
          <p:cNvPicPr preferRelativeResize="0"/>
          <p:nvPr/>
        </p:nvPicPr>
        <p:blipFill rotWithShape="1">
          <a:blip r:embed="rId3">
            <a:alphaModFix/>
          </a:blip>
          <a:srcRect b="28708" l="2609" r="34203" t="30604"/>
          <a:stretch/>
        </p:blipFill>
        <p:spPr>
          <a:xfrm>
            <a:off x="383175" y="1401375"/>
            <a:ext cx="8377651" cy="30330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Pop">
  <a:themeElements>
    <a:clrScheme name="Pop">
      <a:dk1>
        <a:srgbClr val="F8E71C"/>
      </a:dk1>
      <a:lt1>
        <a:srgbClr val="FFFFFF"/>
      </a:lt1>
      <a:dk2>
        <a:srgbClr val="000000"/>
      </a:dk2>
      <a:lt2>
        <a:srgbClr val="D9D9D9"/>
      </a:lt2>
      <a:accent1>
        <a:srgbClr val="666666"/>
      </a:accent1>
      <a:accent2>
        <a:srgbClr val="483165"/>
      </a:accent2>
      <a:accent3>
        <a:srgbClr val="EB1E95"/>
      </a:accent3>
      <a:accent4>
        <a:srgbClr val="0F9D58"/>
      </a:accent4>
      <a:accent5>
        <a:srgbClr val="01AFD1"/>
      </a:accent5>
      <a:accent6>
        <a:srgbClr val="9C27B0"/>
      </a:accent6>
      <a:hlink>
        <a:srgbClr val="01AFD1"/>
      </a:hlink>
      <a:folHlink>
        <a:srgbClr val="01AFD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