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 id="2147483706" r:id="rId2"/>
  </p:sldMasterIdLst>
  <p:sldIdLst>
    <p:sldId id="291" r:id="rId3"/>
    <p:sldId id="290" r:id="rId4"/>
    <p:sldId id="294" r:id="rId5"/>
    <p:sldId id="293" r:id="rId6"/>
    <p:sldId id="268" r:id="rId7"/>
    <p:sldId id="300" r:id="rId8"/>
    <p:sldId id="301" r:id="rId9"/>
    <p:sldId id="305" r:id="rId10"/>
    <p:sldId id="304" r:id="rId11"/>
    <p:sldId id="302" r:id="rId12"/>
    <p:sldId id="313" r:id="rId13"/>
    <p:sldId id="311" r:id="rId14"/>
    <p:sldId id="310" r:id="rId15"/>
    <p:sldId id="307" r:id="rId16"/>
    <p:sldId id="306" r:id="rId17"/>
    <p:sldId id="295" r:id="rId18"/>
    <p:sldId id="296" r:id="rId19"/>
    <p:sldId id="29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50" d="100"/>
          <a:sy n="50" d="100"/>
        </p:scale>
        <p:origin x="34"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3/13/2021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03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7431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442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7819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56627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675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39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881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34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5BE50B-158E-41E7-A629-0499E95105F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3294BD6-E2B2-4923-A98F-90D52C02C5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C80D822-8379-4686-B3C8-2BAD2B0B9B06}"/>
              </a:ext>
            </a:extLst>
          </p:cNvPr>
          <p:cNvSpPr>
            <a:spLocks noGrp="1"/>
          </p:cNvSpPr>
          <p:nvPr>
            <p:ph type="dt" sz="half" idx="10"/>
          </p:nvPr>
        </p:nvSpPr>
        <p:spPr/>
        <p:txBody>
          <a:bodyPr/>
          <a:lstStyle/>
          <a:p>
            <a:fld id="{72345051-2045-45DA-935E-2E3CA1A69ADC}" type="datetimeFigureOut">
              <a:rPr lang="en-US" smtClean="0"/>
              <a:t>3/13/2021</a:t>
            </a:fld>
            <a:endParaRPr lang="en-US" dirty="0"/>
          </a:p>
        </p:txBody>
      </p:sp>
      <p:sp>
        <p:nvSpPr>
          <p:cNvPr id="5" name="Marcador de pie de página 4">
            <a:extLst>
              <a:ext uri="{FF2B5EF4-FFF2-40B4-BE49-F238E27FC236}">
                <a16:creationId xmlns:a16="http://schemas.microsoft.com/office/drawing/2014/main" id="{A6C29B61-B53C-4B3E-A396-588CF126986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92FC6E8-8A40-489C-8E50-25D7BEE97C38}"/>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3416136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1FB21-AF01-4CE4-B9CC-17EE2D41880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F42CC75-8774-45EC-B810-B3D9BE9C521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C32510F-3F90-4B16-A4CF-7690AFCA7A4E}"/>
              </a:ext>
            </a:extLst>
          </p:cNvPr>
          <p:cNvSpPr>
            <a:spLocks noGrp="1"/>
          </p:cNvSpPr>
          <p:nvPr>
            <p:ph type="dt" sz="half" idx="10"/>
          </p:nvPr>
        </p:nvSpPr>
        <p:spPr/>
        <p:txBody>
          <a:bodyPr/>
          <a:lstStyle/>
          <a:p>
            <a:fld id="{72345051-2045-45DA-935E-2E3CA1A69ADC}" type="datetimeFigureOut">
              <a:rPr lang="en-US" smtClean="0"/>
              <a:t>3/13/2021</a:t>
            </a:fld>
            <a:endParaRPr lang="en-US" dirty="0"/>
          </a:p>
        </p:txBody>
      </p:sp>
      <p:sp>
        <p:nvSpPr>
          <p:cNvPr id="5" name="Marcador de pie de página 4">
            <a:extLst>
              <a:ext uri="{FF2B5EF4-FFF2-40B4-BE49-F238E27FC236}">
                <a16:creationId xmlns:a16="http://schemas.microsoft.com/office/drawing/2014/main" id="{BF4C9497-7342-41E4-B989-21DA0DFD14C7}"/>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5A20C49-D8ED-45E3-A3FB-271A0AB62B6C}"/>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93224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1075879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D5B2E2-C622-4790-94D5-B12D3F0C48C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46E112C-1210-4260-A59F-318CA008F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F94118-211D-441A-921D-98E8A5080235}"/>
              </a:ext>
            </a:extLst>
          </p:cNvPr>
          <p:cNvSpPr>
            <a:spLocks noGrp="1"/>
          </p:cNvSpPr>
          <p:nvPr>
            <p:ph type="dt" sz="half" idx="10"/>
          </p:nvPr>
        </p:nvSpPr>
        <p:spPr/>
        <p:txBody>
          <a:bodyPr/>
          <a:lstStyle/>
          <a:p>
            <a:fld id="{72345051-2045-45DA-935E-2E3CA1A69ADC}" type="datetimeFigureOut">
              <a:rPr lang="en-US" smtClean="0"/>
              <a:t>3/13/2021</a:t>
            </a:fld>
            <a:endParaRPr lang="en-US" dirty="0"/>
          </a:p>
        </p:txBody>
      </p:sp>
      <p:sp>
        <p:nvSpPr>
          <p:cNvPr id="5" name="Marcador de pie de página 4">
            <a:extLst>
              <a:ext uri="{FF2B5EF4-FFF2-40B4-BE49-F238E27FC236}">
                <a16:creationId xmlns:a16="http://schemas.microsoft.com/office/drawing/2014/main" id="{5D529379-7D26-4D82-ADEA-8BCFC784C7D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E0EC46E-E9B2-4701-9DE1-E857E18DD57A}"/>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978127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8C6CA0-4CBE-42B1-9FB0-16BD13A79BA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BB876D1-EA56-408F-AD12-333331B918E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0AE5EB2-DA94-4271-AD88-1F354EE8BC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C0A128C2-8255-4267-B480-CA40D22323FF}"/>
              </a:ext>
            </a:extLst>
          </p:cNvPr>
          <p:cNvSpPr>
            <a:spLocks noGrp="1"/>
          </p:cNvSpPr>
          <p:nvPr>
            <p:ph type="dt" sz="half" idx="10"/>
          </p:nvPr>
        </p:nvSpPr>
        <p:spPr/>
        <p:txBody>
          <a:bodyPr/>
          <a:lstStyle/>
          <a:p>
            <a:fld id="{72345051-2045-45DA-935E-2E3CA1A69ADC}" type="datetimeFigureOut">
              <a:rPr lang="en-US" smtClean="0"/>
              <a:t>3/13/2021</a:t>
            </a:fld>
            <a:endParaRPr lang="en-US" dirty="0"/>
          </a:p>
        </p:txBody>
      </p:sp>
      <p:sp>
        <p:nvSpPr>
          <p:cNvPr id="6" name="Marcador de pie de página 5">
            <a:extLst>
              <a:ext uri="{FF2B5EF4-FFF2-40B4-BE49-F238E27FC236}">
                <a16:creationId xmlns:a16="http://schemas.microsoft.com/office/drawing/2014/main" id="{A0F5D66B-05AA-4DC6-A552-9B266ADFDDD5}"/>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2862FACB-BF1B-41B9-8281-B19F2FB235BF}"/>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4004543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C5872-695A-4313-87CE-56D99D957F7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94527F6-B90D-4A1A-AB1D-A3C5CC89A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16FAC3A-6008-4993-86B2-517B9219BD3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F02F4966-CD99-4F13-B627-08BAE6DD16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2FF102B-8450-49EF-A794-BD0A62B881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1CCB767-9DAE-4AFF-B988-4AC3D45FECA7}"/>
              </a:ext>
            </a:extLst>
          </p:cNvPr>
          <p:cNvSpPr>
            <a:spLocks noGrp="1"/>
          </p:cNvSpPr>
          <p:nvPr>
            <p:ph type="dt" sz="half" idx="10"/>
          </p:nvPr>
        </p:nvSpPr>
        <p:spPr/>
        <p:txBody>
          <a:bodyPr/>
          <a:lstStyle/>
          <a:p>
            <a:fld id="{72345051-2045-45DA-935E-2E3CA1A69ADC}" type="datetimeFigureOut">
              <a:rPr lang="en-US" smtClean="0"/>
              <a:t>3/13/2021</a:t>
            </a:fld>
            <a:endParaRPr lang="en-US" dirty="0"/>
          </a:p>
        </p:txBody>
      </p:sp>
      <p:sp>
        <p:nvSpPr>
          <p:cNvPr id="8" name="Marcador de pie de página 7">
            <a:extLst>
              <a:ext uri="{FF2B5EF4-FFF2-40B4-BE49-F238E27FC236}">
                <a16:creationId xmlns:a16="http://schemas.microsoft.com/office/drawing/2014/main" id="{6496802E-982F-4DCF-89C4-6F58148F2C74}"/>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CD26C5DC-3163-4FA0-BCBD-CFF653C54E94}"/>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423878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30B04-C35E-42B3-8CAA-E8C479E7776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1BF3C56-8BE2-4320-B28B-98B35BD6BCE2}"/>
              </a:ext>
            </a:extLst>
          </p:cNvPr>
          <p:cNvSpPr>
            <a:spLocks noGrp="1"/>
          </p:cNvSpPr>
          <p:nvPr>
            <p:ph type="dt" sz="half" idx="10"/>
          </p:nvPr>
        </p:nvSpPr>
        <p:spPr/>
        <p:txBody>
          <a:bodyPr/>
          <a:lstStyle/>
          <a:p>
            <a:fld id="{72345051-2045-45DA-935E-2E3CA1A69ADC}" type="datetimeFigureOut">
              <a:rPr lang="en-US" smtClean="0"/>
              <a:t>3/13/2021</a:t>
            </a:fld>
            <a:endParaRPr lang="en-US" dirty="0"/>
          </a:p>
        </p:txBody>
      </p:sp>
      <p:sp>
        <p:nvSpPr>
          <p:cNvPr id="4" name="Marcador de pie de página 3">
            <a:extLst>
              <a:ext uri="{FF2B5EF4-FFF2-40B4-BE49-F238E27FC236}">
                <a16:creationId xmlns:a16="http://schemas.microsoft.com/office/drawing/2014/main" id="{254FBADA-5440-4B65-9DD8-4FABB2F7658E}"/>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3E863DD1-EFD1-490A-9646-52166147DE84}"/>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3704977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4CCB008-CA9B-46F8-9DCF-E11680F46E04}"/>
              </a:ext>
            </a:extLst>
          </p:cNvPr>
          <p:cNvSpPr>
            <a:spLocks noGrp="1"/>
          </p:cNvSpPr>
          <p:nvPr>
            <p:ph type="dt" sz="half" idx="10"/>
          </p:nvPr>
        </p:nvSpPr>
        <p:spPr/>
        <p:txBody>
          <a:bodyPr/>
          <a:lstStyle/>
          <a:p>
            <a:fld id="{72345051-2045-45DA-935E-2E3CA1A69ADC}" type="datetimeFigureOut">
              <a:rPr lang="en-US" smtClean="0"/>
              <a:t>3/13/2021</a:t>
            </a:fld>
            <a:endParaRPr lang="en-US" dirty="0"/>
          </a:p>
        </p:txBody>
      </p:sp>
      <p:sp>
        <p:nvSpPr>
          <p:cNvPr id="3" name="Marcador de pie de página 2">
            <a:extLst>
              <a:ext uri="{FF2B5EF4-FFF2-40B4-BE49-F238E27FC236}">
                <a16:creationId xmlns:a16="http://schemas.microsoft.com/office/drawing/2014/main" id="{2EC900E0-D5CC-40D8-BBAC-8A97AD6A7278}"/>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0CF8B312-41CA-45FC-BDF1-0584B219863D}"/>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800783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B3B5-97E1-407A-A737-0B763E2F1C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CBF01E-E7CA-45A3-94F4-F6ACE2C57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2FDDD3BB-7753-4193-9803-C7B2736A5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C85F83-0640-4962-8634-41F60B15BE07}"/>
              </a:ext>
            </a:extLst>
          </p:cNvPr>
          <p:cNvSpPr>
            <a:spLocks noGrp="1"/>
          </p:cNvSpPr>
          <p:nvPr>
            <p:ph type="dt" sz="half" idx="10"/>
          </p:nvPr>
        </p:nvSpPr>
        <p:spPr/>
        <p:txBody>
          <a:bodyPr/>
          <a:lstStyle/>
          <a:p>
            <a:fld id="{72345051-2045-45DA-935E-2E3CA1A69ADC}" type="datetimeFigureOut">
              <a:rPr lang="en-US" smtClean="0"/>
              <a:t>3/13/2021</a:t>
            </a:fld>
            <a:endParaRPr lang="en-US" dirty="0"/>
          </a:p>
        </p:txBody>
      </p:sp>
      <p:sp>
        <p:nvSpPr>
          <p:cNvPr id="6" name="Marcador de pie de página 5">
            <a:extLst>
              <a:ext uri="{FF2B5EF4-FFF2-40B4-BE49-F238E27FC236}">
                <a16:creationId xmlns:a16="http://schemas.microsoft.com/office/drawing/2014/main" id="{7E030114-E23C-4A0F-82E4-53A228B98B00}"/>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DBAAD8C8-F026-45CA-B1F0-82DD3C7F979E}"/>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302375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B4CB90-41C6-40D5-AEEB-AA1A9FBC86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E2477F8E-E4DF-4CBC-9FA1-7C8DAFF176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0188D5D8-2F0D-48A6-BFB4-86103C59D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304283-7D5C-44BE-9887-555E4EB437B9}"/>
              </a:ext>
            </a:extLst>
          </p:cNvPr>
          <p:cNvSpPr>
            <a:spLocks noGrp="1"/>
          </p:cNvSpPr>
          <p:nvPr>
            <p:ph type="dt" sz="half" idx="10"/>
          </p:nvPr>
        </p:nvSpPr>
        <p:spPr/>
        <p:txBody>
          <a:bodyPr/>
          <a:lstStyle/>
          <a:p>
            <a:fld id="{72345051-2045-45DA-935E-2E3CA1A69ADC}" type="datetimeFigureOut">
              <a:rPr lang="en-US" smtClean="0"/>
              <a:t>3/13/2021</a:t>
            </a:fld>
            <a:endParaRPr lang="en-US" dirty="0"/>
          </a:p>
        </p:txBody>
      </p:sp>
      <p:sp>
        <p:nvSpPr>
          <p:cNvPr id="6" name="Marcador de pie de página 5">
            <a:extLst>
              <a:ext uri="{FF2B5EF4-FFF2-40B4-BE49-F238E27FC236}">
                <a16:creationId xmlns:a16="http://schemas.microsoft.com/office/drawing/2014/main" id="{578467D6-74FF-481A-B3D2-A40B2E133673}"/>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157776B7-74E5-4E52-8B30-F1069FEED9B5}"/>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401270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FF4B0-86F4-4DB8-B233-C42BB3D7125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C3CFD8C-3567-4B7B-AB14-46F0FA00C9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1E539D6-3030-4A5F-AFDB-08030B989354}"/>
              </a:ext>
            </a:extLst>
          </p:cNvPr>
          <p:cNvSpPr>
            <a:spLocks noGrp="1"/>
          </p:cNvSpPr>
          <p:nvPr>
            <p:ph type="dt" sz="half" idx="10"/>
          </p:nvPr>
        </p:nvSpPr>
        <p:spPr/>
        <p:txBody>
          <a:bodyPr/>
          <a:lstStyle/>
          <a:p>
            <a:fld id="{72345051-2045-45DA-935E-2E3CA1A69ADC}" type="datetimeFigureOut">
              <a:rPr lang="en-US" smtClean="0"/>
              <a:t>3/13/2021</a:t>
            </a:fld>
            <a:endParaRPr lang="en-US" dirty="0"/>
          </a:p>
        </p:txBody>
      </p:sp>
      <p:sp>
        <p:nvSpPr>
          <p:cNvPr id="5" name="Marcador de pie de página 4">
            <a:extLst>
              <a:ext uri="{FF2B5EF4-FFF2-40B4-BE49-F238E27FC236}">
                <a16:creationId xmlns:a16="http://schemas.microsoft.com/office/drawing/2014/main" id="{F6D5AEA2-DADA-4F6C-91AF-D8B36842819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1032120B-E512-49E7-918B-AC8E1EE72685}"/>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321119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55C4B8C-9122-4EDA-9A36-A59054CF6B3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F101FD5-DF84-4C13-97F4-3ED932E22F1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6662FB5-DD3E-432E-B54F-4B88BEBAF03C}"/>
              </a:ext>
            </a:extLst>
          </p:cNvPr>
          <p:cNvSpPr>
            <a:spLocks noGrp="1"/>
          </p:cNvSpPr>
          <p:nvPr>
            <p:ph type="dt" sz="half" idx="10"/>
          </p:nvPr>
        </p:nvSpPr>
        <p:spPr/>
        <p:txBody>
          <a:bodyPr/>
          <a:lstStyle/>
          <a:p>
            <a:fld id="{72345051-2045-45DA-935E-2E3CA1A69ADC}" type="datetimeFigureOut">
              <a:rPr lang="en-US" smtClean="0"/>
              <a:t>3/13/2021</a:t>
            </a:fld>
            <a:endParaRPr lang="en-US" dirty="0"/>
          </a:p>
        </p:txBody>
      </p:sp>
      <p:sp>
        <p:nvSpPr>
          <p:cNvPr id="5" name="Marcador de pie de página 4">
            <a:extLst>
              <a:ext uri="{FF2B5EF4-FFF2-40B4-BE49-F238E27FC236}">
                <a16:creationId xmlns:a16="http://schemas.microsoft.com/office/drawing/2014/main" id="{45860CA8-1EEE-4DCD-A2F1-3766106FFB7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4D25535-BEC0-4116-9467-387955A77261}"/>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365319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3046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92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79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58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11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1095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83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310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3/13/2021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368684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45F4FD-9F0D-4163-ACF5-5AF6C939F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44D2CCE-6294-472E-A75A-91FAB31A8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421604C-69B5-4455-8F71-3B1C152C7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3/13/2021</a:t>
            </a:fld>
            <a:endParaRPr lang="en-US" dirty="0"/>
          </a:p>
        </p:txBody>
      </p:sp>
      <p:sp>
        <p:nvSpPr>
          <p:cNvPr id="5" name="Marcador de pie de página 4">
            <a:extLst>
              <a:ext uri="{FF2B5EF4-FFF2-40B4-BE49-F238E27FC236}">
                <a16:creationId xmlns:a16="http://schemas.microsoft.com/office/drawing/2014/main" id="{3F449E81-66BB-48A4-91CE-D79649B95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4A3FF64D-974A-4131-8D3F-EA27942B4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3005573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D3311-212B-441D-95EE-3704F01FAE92}"/>
              </a:ext>
            </a:extLst>
          </p:cNvPr>
          <p:cNvSpPr>
            <a:spLocks noGrp="1"/>
          </p:cNvSpPr>
          <p:nvPr>
            <p:ph type="title"/>
          </p:nvPr>
        </p:nvSpPr>
        <p:spPr>
          <a:xfrm>
            <a:off x="705598" y="2554941"/>
            <a:ext cx="5390402" cy="3211391"/>
          </a:xfrm>
        </p:spPr>
        <p:txBody>
          <a:bodyPr>
            <a:normAutofit/>
          </a:bodyPr>
          <a:lstStyle/>
          <a:p>
            <a:pPr algn="l"/>
            <a:r>
              <a:rPr lang="es-CL" dirty="0"/>
              <a:t> Género y</a:t>
            </a:r>
            <a:br>
              <a:rPr lang="es-CL" dirty="0"/>
            </a:br>
            <a:r>
              <a:rPr lang="es-CL" dirty="0"/>
              <a:t>Problemas sociales </a:t>
            </a:r>
            <a:br>
              <a:rPr lang="es-CL" dirty="0"/>
            </a:br>
            <a:r>
              <a:rPr lang="es-CL" dirty="0"/>
              <a:t>contemporáneos.</a:t>
            </a:r>
            <a:br>
              <a:rPr lang="es-CL" dirty="0"/>
            </a:br>
            <a:endParaRPr lang="es-CL" dirty="0"/>
          </a:p>
        </p:txBody>
      </p:sp>
      <p:pic>
        <p:nvPicPr>
          <p:cNvPr id="4" name="Marcador de contenido 3">
            <a:extLst>
              <a:ext uri="{FF2B5EF4-FFF2-40B4-BE49-F238E27FC236}">
                <a16:creationId xmlns:a16="http://schemas.microsoft.com/office/drawing/2014/main" id="{A11359A4-1439-4D63-AF30-DF43B03BB5CE}"/>
              </a:ext>
            </a:extLst>
          </p:cNvPr>
          <p:cNvPicPr>
            <a:picLocks noGrp="1" noChangeAspect="1"/>
          </p:cNvPicPr>
          <p:nvPr>
            <p:ph idx="1"/>
          </p:nvPr>
        </p:nvPicPr>
        <p:blipFill>
          <a:blip r:embed="rId2"/>
          <a:stretch>
            <a:fillRect/>
          </a:stretch>
        </p:blipFill>
        <p:spPr>
          <a:xfrm>
            <a:off x="705598" y="1091667"/>
            <a:ext cx="2389839" cy="1268078"/>
          </a:xfrm>
          <a:prstGeom prst="rect">
            <a:avLst/>
          </a:prstGeom>
        </p:spPr>
      </p:pic>
      <p:pic>
        <p:nvPicPr>
          <p:cNvPr id="6" name="Imagen 5">
            <a:extLst>
              <a:ext uri="{FF2B5EF4-FFF2-40B4-BE49-F238E27FC236}">
                <a16:creationId xmlns:a16="http://schemas.microsoft.com/office/drawing/2014/main" id="{3A6D3C2A-91E3-4EA8-A07C-7361F60D4E88}"/>
              </a:ext>
            </a:extLst>
          </p:cNvPr>
          <p:cNvPicPr>
            <a:picLocks noChangeAspect="1"/>
          </p:cNvPicPr>
          <p:nvPr/>
        </p:nvPicPr>
        <p:blipFill>
          <a:blip r:embed="rId3"/>
          <a:stretch>
            <a:fillRect/>
          </a:stretch>
        </p:blipFill>
        <p:spPr>
          <a:xfrm>
            <a:off x="5485652" y="672353"/>
            <a:ext cx="6000750" cy="5486399"/>
          </a:xfrm>
          <a:prstGeom prst="rect">
            <a:avLst/>
          </a:prstGeom>
        </p:spPr>
      </p:pic>
    </p:spTree>
    <p:extLst>
      <p:ext uri="{BB962C8B-B14F-4D97-AF65-F5344CB8AC3E}">
        <p14:creationId xmlns:p14="http://schemas.microsoft.com/office/powerpoint/2010/main" val="318381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922DEF-B252-4920-9DC3-13D0A5E5105A}"/>
              </a:ext>
            </a:extLst>
          </p:cNvPr>
          <p:cNvSpPr>
            <a:spLocks noGrp="1"/>
          </p:cNvSpPr>
          <p:nvPr>
            <p:ph type="title"/>
          </p:nvPr>
        </p:nvSpPr>
        <p:spPr>
          <a:xfrm>
            <a:off x="1245072" y="1289765"/>
            <a:ext cx="3651101" cy="4270963"/>
          </a:xfrm>
        </p:spPr>
        <p:txBody>
          <a:bodyPr anchor="ctr">
            <a:normAutofit/>
          </a:bodyPr>
          <a:lstStyle/>
          <a:p>
            <a:pPr algn="ctr"/>
            <a:r>
              <a:rPr lang="es-CL" sz="4300">
                <a:solidFill>
                  <a:srgbClr val="FFFFFF"/>
                </a:solidFill>
              </a:rPr>
              <a:t>Desigualdades jurídicas de género.</a:t>
            </a:r>
          </a:p>
        </p:txBody>
      </p:sp>
      <p:sp>
        <p:nvSpPr>
          <p:cNvPr id="3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0CD35F4C-4066-475B-A0CB-16765655BF0B}"/>
              </a:ext>
            </a:extLst>
          </p:cNvPr>
          <p:cNvSpPr>
            <a:spLocks noGrp="1"/>
          </p:cNvSpPr>
          <p:nvPr>
            <p:ph idx="1"/>
          </p:nvPr>
        </p:nvSpPr>
        <p:spPr>
          <a:xfrm>
            <a:off x="6297233" y="518400"/>
            <a:ext cx="4771607" cy="5837949"/>
          </a:xfrm>
        </p:spPr>
        <p:txBody>
          <a:bodyPr anchor="ctr">
            <a:normAutofit/>
          </a:bodyPr>
          <a:lstStyle/>
          <a:p>
            <a:r>
              <a:rPr lang="es-CL" sz="1700">
                <a:solidFill>
                  <a:schemeClr val="tx1">
                    <a:alpha val="80000"/>
                  </a:schemeClr>
                </a:solidFill>
                <a:latin typeface="Comic Sans MS" panose="030F0702030302020204" pitchFamily="66" charset="0"/>
              </a:rPr>
              <a:t>Pese a que existe una legislación que prohíbe el acoso sexual en el ámbito laboral en Chile, no hay sanciones penales para sus perpetradores ni compensación civil para sus víctimas. </a:t>
            </a:r>
          </a:p>
          <a:p>
            <a:pPr marL="0" indent="0">
              <a:buNone/>
            </a:pPr>
            <a:endParaRPr lang="es-CL" sz="1700">
              <a:solidFill>
                <a:schemeClr val="tx1">
                  <a:alpha val="80000"/>
                </a:schemeClr>
              </a:solidFill>
              <a:latin typeface="Comic Sans MS" panose="030F0702030302020204" pitchFamily="66" charset="0"/>
            </a:endParaRPr>
          </a:p>
          <a:p>
            <a:r>
              <a:rPr lang="es-CL" sz="1700">
                <a:solidFill>
                  <a:schemeClr val="tx1">
                    <a:alpha val="80000"/>
                  </a:schemeClr>
                </a:solidFill>
                <a:latin typeface="Comic Sans MS" panose="030F0702030302020204" pitchFamily="66" charset="0"/>
              </a:rPr>
              <a:t>La ley no exige la igualdad de remuneración por un trabajo de igual valor, ni prohíbe la discriminación basada en el género en el acceso al crédito.</a:t>
            </a:r>
          </a:p>
          <a:p>
            <a:pPr marL="0" indent="0">
              <a:buNone/>
            </a:pPr>
            <a:endParaRPr lang="es-CL" sz="1700">
              <a:solidFill>
                <a:schemeClr val="tx1">
                  <a:alpha val="80000"/>
                </a:schemeClr>
              </a:solidFill>
              <a:latin typeface="Comic Sans MS" panose="030F0702030302020204" pitchFamily="66" charset="0"/>
            </a:endParaRPr>
          </a:p>
          <a:p>
            <a:r>
              <a:rPr lang="es-CL" sz="1700">
                <a:solidFill>
                  <a:schemeClr val="tx1">
                    <a:alpha val="80000"/>
                  </a:schemeClr>
                </a:solidFill>
                <a:latin typeface="Comic Sans MS" panose="030F0702030302020204" pitchFamily="66" charset="0"/>
              </a:rPr>
              <a:t>El régimen matrimonial predeterminado en Chile es la sociedad conyugal, el cual convierte automáticamente al esposo en el jefe de la familia y administrador de los bienes matrimoniales. Esto tiene un impacto directo en la inclusión financiera de las mujeres y puede impedir su acceso al crédito. Este sistema, solo existe en nueve economías del mundo, la mayoría de cuales se encuentran en África subsahariana</a:t>
            </a:r>
            <a:r>
              <a:rPr lang="es-CL" sz="1700" b="1">
                <a:solidFill>
                  <a:schemeClr val="tx1">
                    <a:alpha val="80000"/>
                  </a:schemeClr>
                </a:solidFill>
                <a:latin typeface="Comic Sans MS" panose="030F0702030302020204" pitchFamily="66" charset="0"/>
              </a:rPr>
              <a:t>.</a:t>
            </a:r>
          </a:p>
        </p:txBody>
      </p:sp>
      <p:sp>
        <p:nvSpPr>
          <p:cNvPr id="3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6" name="Straight Connector 3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51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9">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F673E12-51D0-482D-A8AD-0FF85B2A5944}"/>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300" kern="1200" dirty="0" err="1">
                <a:solidFill>
                  <a:srgbClr val="FFFFFF"/>
                </a:solidFill>
                <a:latin typeface="+mj-lt"/>
                <a:ea typeface="+mj-ea"/>
                <a:cs typeface="+mj-cs"/>
              </a:rPr>
              <a:t>Persistencia</a:t>
            </a:r>
            <a:r>
              <a:rPr lang="en-US" sz="3300" kern="1200" dirty="0">
                <a:solidFill>
                  <a:srgbClr val="FFFFFF"/>
                </a:solidFill>
                <a:latin typeface="+mj-lt"/>
                <a:ea typeface="+mj-ea"/>
                <a:cs typeface="+mj-cs"/>
              </a:rPr>
              <a:t> de </a:t>
            </a:r>
            <a:r>
              <a:rPr lang="en-US" sz="3300" kern="1200" dirty="0" err="1">
                <a:solidFill>
                  <a:srgbClr val="FFFFFF"/>
                </a:solidFill>
                <a:latin typeface="+mj-lt"/>
                <a:ea typeface="+mj-ea"/>
                <a:cs typeface="+mj-cs"/>
              </a:rPr>
              <a:t>desigualdades</a:t>
            </a:r>
            <a:r>
              <a:rPr lang="en-US" sz="3300" kern="1200" dirty="0">
                <a:solidFill>
                  <a:srgbClr val="FFFFFF"/>
                </a:solidFill>
                <a:latin typeface="+mj-lt"/>
                <a:ea typeface="+mj-ea"/>
                <a:cs typeface="+mj-cs"/>
              </a:rPr>
              <a:t> </a:t>
            </a:r>
            <a:r>
              <a:rPr lang="en-US" sz="3300" kern="1200" dirty="0" err="1">
                <a:solidFill>
                  <a:srgbClr val="FFFFFF"/>
                </a:solidFill>
                <a:latin typeface="+mj-lt"/>
                <a:ea typeface="+mj-ea"/>
                <a:cs typeface="+mj-cs"/>
              </a:rPr>
              <a:t>en</a:t>
            </a:r>
            <a:r>
              <a:rPr lang="en-US" sz="3300" kern="1200" dirty="0">
                <a:solidFill>
                  <a:srgbClr val="FFFFFF"/>
                </a:solidFill>
                <a:latin typeface="+mj-lt"/>
                <a:ea typeface="+mj-ea"/>
                <a:cs typeface="+mj-cs"/>
              </a:rPr>
              <a:t> la region..</a:t>
            </a:r>
          </a:p>
        </p:txBody>
      </p:sp>
      <p:sp>
        <p:nvSpPr>
          <p:cNvPr id="3" name="Marcador de contenido 2">
            <a:extLst>
              <a:ext uri="{FF2B5EF4-FFF2-40B4-BE49-F238E27FC236}">
                <a16:creationId xmlns:a16="http://schemas.microsoft.com/office/drawing/2014/main" id="{CDF32E6D-5D7C-460F-9A4E-DF6370C1059E}"/>
              </a:ext>
            </a:extLst>
          </p:cNvPr>
          <p:cNvSpPr>
            <a:spLocks noGrp="1"/>
          </p:cNvSpPr>
          <p:nvPr>
            <p:ph idx="1"/>
          </p:nvPr>
        </p:nvSpPr>
        <p:spPr>
          <a:xfrm>
            <a:off x="5198993" y="1412489"/>
            <a:ext cx="2926080" cy="4363844"/>
          </a:xfrm>
        </p:spPr>
        <p:txBody>
          <a:bodyPr vert="horz" lIns="91440" tIns="45720" rIns="91440" bIns="45720" rtlCol="0">
            <a:normAutofit/>
          </a:bodyPr>
          <a:lstStyle/>
          <a:p>
            <a:pPr marL="0"/>
            <a:endParaRPr lang="en-US" sz="2000"/>
          </a:p>
          <a:p>
            <a:pPr marL="0"/>
            <a:endParaRPr lang="en-US" sz="2000"/>
          </a:p>
          <a:p>
            <a:pPr marL="0"/>
            <a:endParaRPr lang="en-US" sz="2000"/>
          </a:p>
          <a:p>
            <a:pPr marL="0"/>
            <a:endParaRPr lang="en-US" sz="2000"/>
          </a:p>
          <a:p>
            <a:endParaRPr lang="en-US" sz="2000"/>
          </a:p>
        </p:txBody>
      </p:sp>
      <p:sp>
        <p:nvSpPr>
          <p:cNvPr id="11" name="CuadroTexto 10">
            <a:extLst>
              <a:ext uri="{FF2B5EF4-FFF2-40B4-BE49-F238E27FC236}">
                <a16:creationId xmlns:a16="http://schemas.microsoft.com/office/drawing/2014/main" id="{F569740D-C410-49C5-A5AA-658328733468}"/>
              </a:ext>
            </a:extLst>
          </p:cNvPr>
          <p:cNvSpPr txBox="1"/>
          <p:nvPr/>
        </p:nvSpPr>
        <p:spPr>
          <a:xfrm>
            <a:off x="4831835" y="1327816"/>
            <a:ext cx="6395798" cy="5530183"/>
          </a:xfrm>
          <a:prstGeom prst="rect">
            <a:avLst/>
          </a:prstGeom>
        </p:spPr>
        <p:txBody>
          <a:bodyPr vert="horz" lIns="91440" tIns="45720" rIns="91440" bIns="45720" rtlCol="0">
            <a:noAutofit/>
          </a:bodyPr>
          <a:lstStyle/>
          <a:p>
            <a:pPr marL="800100" marR="0" lvl="1" indent="-342900" algn="l" defTabSz="914400" rtl="0" eaLnBrk="1" fontAlgn="auto" latinLnBrk="0" hangingPunct="1">
              <a:lnSpc>
                <a:spcPct val="90000"/>
              </a:lnSpc>
              <a:spcBef>
                <a:spcPts val="1000"/>
              </a:spcBef>
              <a:spcAft>
                <a:spcPts val="0"/>
              </a:spcAft>
              <a:buClr>
                <a:srgbClr val="4472C4">
                  <a:lumMod val="60000"/>
                  <a:lumOff val="40000"/>
                </a:srgbClr>
              </a:buClr>
              <a:buSzPct val="16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La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región</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tiene</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una de las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tasas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más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altas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de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embarazo</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adolescente</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en</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el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mundo</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Una de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cada</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cuatro</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mujeres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ha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sido</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madre</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antes de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cumplir</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los 18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años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342900" marR="0" lvl="0" indent="-342900" algn="l" defTabSz="914400" rtl="0" eaLnBrk="1" fontAlgn="auto" latinLnBrk="0" hangingPunct="1">
              <a:lnSpc>
                <a:spcPct val="90000"/>
              </a:lnSpc>
              <a:spcBef>
                <a:spcPts val="1000"/>
              </a:spcBef>
              <a:spcAft>
                <a:spcPts val="0"/>
              </a:spcAft>
              <a:buClr>
                <a:srgbClr val="4472C4">
                  <a:lumMod val="60000"/>
                  <a:lumOff val="40000"/>
                </a:srgbClr>
              </a:buClr>
              <a:buSzPct val="16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Las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mujeres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dedican</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22 horas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semanales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más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que los hombres al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trabajo</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doméstico</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90000"/>
              </a:lnSpc>
              <a:spcBef>
                <a:spcPts val="1000"/>
              </a:spcBef>
              <a:spcAft>
                <a:spcPts val="0"/>
              </a:spcAft>
              <a:buClr>
                <a:srgbClr val="4472C4">
                  <a:lumMod val="60000"/>
                  <a:lumOff val="40000"/>
                </a:srgbClr>
              </a:buClr>
              <a:buSzPct val="160000"/>
              <a:buFontTx/>
              <a:buNone/>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228600" marR="0" lvl="0" indent="-228600" algn="l" defTabSz="914400" rtl="0" eaLnBrk="1" fontAlgn="auto" latinLnBrk="0" hangingPunct="1">
              <a:lnSpc>
                <a:spcPct val="90000"/>
              </a:lnSpc>
              <a:spcBef>
                <a:spcPts val="1000"/>
              </a:spcBef>
              <a:spcAft>
                <a:spcPts val="0"/>
              </a:spcAft>
              <a:buClr>
                <a:srgbClr val="4472C4">
                  <a:lumMod val="60000"/>
                  <a:lumOff val="40000"/>
                </a:srgbClr>
              </a:buClr>
              <a:buSzPct val="16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Entre 2014 y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junio</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2019,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casi</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1.300 personas de la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comunidad</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de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lesbianas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gays,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bisexuales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trans e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intersexuales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(LGBTI)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fueron</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asesinados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en</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la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región</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dejando</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Brasil</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fuera</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del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conteo</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64579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4F8547-6A11-4483-B401-1DD6B5210337}"/>
              </a:ext>
            </a:extLst>
          </p:cNvPr>
          <p:cNvSpPr>
            <a:spLocks noGrp="1"/>
          </p:cNvSpPr>
          <p:nvPr>
            <p:ph type="title"/>
          </p:nvPr>
        </p:nvSpPr>
        <p:spPr>
          <a:xfrm>
            <a:off x="1295402" y="982132"/>
            <a:ext cx="9601196" cy="1303867"/>
          </a:xfrm>
        </p:spPr>
        <p:txBody>
          <a:bodyPr>
            <a:normAutofit/>
          </a:bodyPr>
          <a:lstStyle/>
          <a:p>
            <a:r>
              <a:rPr lang="es-CL" dirty="0"/>
              <a:t>Persistencia de la violencia </a:t>
            </a:r>
            <a:r>
              <a:rPr lang="es-CL"/>
              <a:t>de género.</a:t>
            </a:r>
          </a:p>
        </p:txBody>
      </p:sp>
      <p:sp>
        <p:nvSpPr>
          <p:cNvPr id="3" name="Marcador de contenido 2">
            <a:extLst>
              <a:ext uri="{FF2B5EF4-FFF2-40B4-BE49-F238E27FC236}">
                <a16:creationId xmlns:a16="http://schemas.microsoft.com/office/drawing/2014/main" id="{1439E991-335C-4FEC-83CD-31CD95F0286C}"/>
              </a:ext>
            </a:extLst>
          </p:cNvPr>
          <p:cNvSpPr>
            <a:spLocks noGrp="1"/>
          </p:cNvSpPr>
          <p:nvPr>
            <p:ph idx="1"/>
          </p:nvPr>
        </p:nvSpPr>
        <p:spPr>
          <a:xfrm>
            <a:off x="1295402" y="2556932"/>
            <a:ext cx="6256866" cy="3318936"/>
          </a:xfrm>
        </p:spPr>
        <p:txBody>
          <a:bodyPr>
            <a:normAutofit/>
          </a:bodyPr>
          <a:lstStyle/>
          <a:p>
            <a:pPr marL="0" indent="0">
              <a:buNone/>
            </a:pPr>
            <a:r>
              <a:rPr lang="es-CL" dirty="0"/>
              <a:t> América latina y el Caribe sigue marcada como  la región del mundo con mayores índices de violencia contra las mujeres; “cada día mueren en promedio al menos 12 latinoamericanas y caribeñas por el solo hecho de ser mujer” registra el Informe de la Comisión Económica para América Latina y el Caribe (CEPAL) y de Amnistía Internacional. </a:t>
            </a:r>
          </a:p>
        </p:txBody>
      </p:sp>
      <p:pic>
        <p:nvPicPr>
          <p:cNvPr id="4" name="Imagen 3">
            <a:extLst>
              <a:ext uri="{FF2B5EF4-FFF2-40B4-BE49-F238E27FC236}">
                <a16:creationId xmlns:a16="http://schemas.microsoft.com/office/drawing/2014/main" id="{FDBC25B7-5F9D-4982-A9AD-D7C891057D47}"/>
              </a:ext>
            </a:extLst>
          </p:cNvPr>
          <p:cNvPicPr>
            <a:picLocks noChangeAspect="1"/>
          </p:cNvPicPr>
          <p:nvPr/>
        </p:nvPicPr>
        <p:blipFill rotWithShape="1">
          <a:blip r:embed="rId3"/>
          <a:srcRect l="14758" r="17256" b="-2"/>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94817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F318E-829E-4EE4-9036-C3773E93A7F0}"/>
              </a:ext>
            </a:extLst>
          </p:cNvPr>
          <p:cNvSpPr>
            <a:spLocks noGrp="1"/>
          </p:cNvSpPr>
          <p:nvPr>
            <p:ph type="title"/>
          </p:nvPr>
        </p:nvSpPr>
        <p:spPr>
          <a:xfrm>
            <a:off x="1295402" y="982132"/>
            <a:ext cx="9601196" cy="1303867"/>
          </a:xfrm>
        </p:spPr>
        <p:txBody>
          <a:bodyPr>
            <a:normAutofit/>
          </a:bodyPr>
          <a:lstStyle/>
          <a:p>
            <a:r>
              <a:rPr lang="es-CL" b="1" dirty="0"/>
              <a:t>Fundamentalismos</a:t>
            </a:r>
          </a:p>
        </p:txBody>
      </p:sp>
      <p:sp>
        <p:nvSpPr>
          <p:cNvPr id="3" name="Marcador de contenido 2">
            <a:extLst>
              <a:ext uri="{FF2B5EF4-FFF2-40B4-BE49-F238E27FC236}">
                <a16:creationId xmlns:a16="http://schemas.microsoft.com/office/drawing/2014/main" id="{646A393D-2DFA-4AB4-BFCF-A7A5C168C62E}"/>
              </a:ext>
            </a:extLst>
          </p:cNvPr>
          <p:cNvSpPr>
            <a:spLocks noGrp="1"/>
          </p:cNvSpPr>
          <p:nvPr>
            <p:ph idx="1"/>
          </p:nvPr>
        </p:nvSpPr>
        <p:spPr>
          <a:xfrm>
            <a:off x="1295402" y="2556932"/>
            <a:ext cx="6256866" cy="3318936"/>
          </a:xfrm>
        </p:spPr>
        <p:txBody>
          <a:bodyPr>
            <a:normAutofit/>
          </a:bodyPr>
          <a:lstStyle/>
          <a:p>
            <a:pPr>
              <a:lnSpc>
                <a:spcPct val="90000"/>
              </a:lnSpc>
            </a:pPr>
            <a:r>
              <a:rPr lang="es-CL" sz="2200"/>
              <a:t>A la tradicional postura e influencia política de la Iglesia católica en nuestros países, se ha sumado la fuerza de las Iglesias evangélicas que en las últimas décadas han crecido, especialmente en su versión pentecostal y fortalecido su capacidad de influencia en la agenda pública a través de partidos evangélicos y mediante asociaciones </a:t>
            </a:r>
            <a:r>
              <a:rPr lang="es-CL" sz="2200" err="1"/>
              <a:t>pro-vida</a:t>
            </a:r>
            <a:r>
              <a:rPr lang="es-CL" sz="2200"/>
              <a:t> y </a:t>
            </a:r>
            <a:r>
              <a:rPr lang="es-CL" sz="2200" err="1"/>
              <a:t>pro-familia</a:t>
            </a:r>
            <a:r>
              <a:rPr lang="es-CL" sz="2200"/>
              <a:t>, que han sostenido una pertinaz lucha en especial contra la despenalización del aborto y el matrimonio igualitario.</a:t>
            </a:r>
          </a:p>
        </p:txBody>
      </p:sp>
      <p:pic>
        <p:nvPicPr>
          <p:cNvPr id="4" name="Imagen 3">
            <a:extLst>
              <a:ext uri="{FF2B5EF4-FFF2-40B4-BE49-F238E27FC236}">
                <a16:creationId xmlns:a16="http://schemas.microsoft.com/office/drawing/2014/main" id="{41E6BF61-00F7-4728-98B7-669BA985A027}"/>
              </a:ext>
            </a:extLst>
          </p:cNvPr>
          <p:cNvPicPr>
            <a:picLocks noChangeAspect="1"/>
          </p:cNvPicPr>
          <p:nvPr/>
        </p:nvPicPr>
        <p:blipFill rotWithShape="1">
          <a:blip r:embed="rId3"/>
          <a:srcRect l="21836" r="14252" b="-1"/>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92120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B1880-8E06-4D8E-B832-EED9329C1C0C}"/>
              </a:ext>
            </a:extLst>
          </p:cNvPr>
          <p:cNvSpPr>
            <a:spLocks noGrp="1"/>
          </p:cNvSpPr>
          <p:nvPr>
            <p:ph type="title"/>
          </p:nvPr>
        </p:nvSpPr>
        <p:spPr/>
        <p:txBody>
          <a:bodyPr>
            <a:normAutofit/>
          </a:bodyPr>
          <a:lstStyle/>
          <a:p>
            <a:r>
              <a:rPr lang="es-CL" dirty="0"/>
              <a:t>Avances feministas</a:t>
            </a:r>
          </a:p>
        </p:txBody>
      </p:sp>
      <p:sp>
        <p:nvSpPr>
          <p:cNvPr id="3" name="Marcador de contenido 2">
            <a:extLst>
              <a:ext uri="{FF2B5EF4-FFF2-40B4-BE49-F238E27FC236}">
                <a16:creationId xmlns:a16="http://schemas.microsoft.com/office/drawing/2014/main" id="{2D202B07-9DCE-4DB9-A384-3E0E00F0E317}"/>
              </a:ext>
            </a:extLst>
          </p:cNvPr>
          <p:cNvSpPr>
            <a:spLocks noGrp="1"/>
          </p:cNvSpPr>
          <p:nvPr>
            <p:ph idx="1"/>
          </p:nvPr>
        </p:nvSpPr>
        <p:spPr>
          <a:xfrm>
            <a:off x="1295402" y="2556932"/>
            <a:ext cx="6256866" cy="3318936"/>
          </a:xfrm>
        </p:spPr>
        <p:txBody>
          <a:bodyPr>
            <a:normAutofit/>
          </a:bodyPr>
          <a:lstStyle/>
          <a:p>
            <a:r>
              <a:rPr lang="es-CL" dirty="0"/>
              <a:t>Las movilizaciones y demandas sociales de las mujeres se han revitalizado en los últimos años. </a:t>
            </a:r>
          </a:p>
          <a:p>
            <a:r>
              <a:rPr lang="es-CL" dirty="0"/>
              <a:t>Avances en políticas públicas en la región.</a:t>
            </a:r>
          </a:p>
          <a:p>
            <a:r>
              <a:rPr lang="es-CL" dirty="0" err="1"/>
              <a:t>Visibilización</a:t>
            </a:r>
            <a:r>
              <a:rPr lang="es-CL" dirty="0"/>
              <a:t> del acoso sexual en distintos espacios y exigencias de protocolos.</a:t>
            </a:r>
          </a:p>
          <a:p>
            <a:r>
              <a:rPr lang="es-CL" dirty="0"/>
              <a:t>Aumento de denuncias referidas a discriminación por identidad sexual.</a:t>
            </a:r>
          </a:p>
          <a:p>
            <a:endParaRPr lang="es-CL" dirty="0"/>
          </a:p>
        </p:txBody>
      </p:sp>
      <p:pic>
        <p:nvPicPr>
          <p:cNvPr id="4" name="Imagen 3">
            <a:extLst>
              <a:ext uri="{FF2B5EF4-FFF2-40B4-BE49-F238E27FC236}">
                <a16:creationId xmlns:a16="http://schemas.microsoft.com/office/drawing/2014/main" id="{DE9F7D6A-6AB5-4CE1-87FA-AF3729D052C0}"/>
              </a:ext>
            </a:extLst>
          </p:cNvPr>
          <p:cNvPicPr>
            <a:picLocks noChangeAspect="1"/>
          </p:cNvPicPr>
          <p:nvPr/>
        </p:nvPicPr>
        <p:blipFill rotWithShape="1">
          <a:blip r:embed="rId3"/>
          <a:srcRect l="30261" r="15474" b="-2"/>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06882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96E94-FD04-4B05-BBE1-FBDBAAFF7280}"/>
              </a:ext>
            </a:extLst>
          </p:cNvPr>
          <p:cNvSpPr>
            <a:spLocks noGrp="1"/>
          </p:cNvSpPr>
          <p:nvPr>
            <p:ph type="title"/>
          </p:nvPr>
        </p:nvSpPr>
        <p:spPr>
          <a:xfrm>
            <a:off x="6094412" y="982132"/>
            <a:ext cx="4802185" cy="1303867"/>
          </a:xfrm>
        </p:spPr>
        <p:txBody>
          <a:bodyPr>
            <a:normAutofit fontScale="90000"/>
          </a:bodyPr>
          <a:lstStyle/>
          <a:p>
            <a:pPr>
              <a:lnSpc>
                <a:spcPct val="90000"/>
              </a:lnSpc>
            </a:pPr>
            <a:r>
              <a:rPr lang="es-CL" sz="4100" dirty="0"/>
              <a:t>Tiempos de pandemia y proceso constituyente.</a:t>
            </a:r>
          </a:p>
        </p:txBody>
      </p:sp>
      <p:sp>
        <p:nvSpPr>
          <p:cNvPr id="8" name="Content Placeholder 7">
            <a:extLst>
              <a:ext uri="{FF2B5EF4-FFF2-40B4-BE49-F238E27FC236}">
                <a16:creationId xmlns:a16="http://schemas.microsoft.com/office/drawing/2014/main" id="{E6E1D28A-1D4D-49DD-931E-82C76C8A9B6D}"/>
              </a:ext>
            </a:extLst>
          </p:cNvPr>
          <p:cNvSpPr>
            <a:spLocks noGrp="1"/>
          </p:cNvSpPr>
          <p:nvPr>
            <p:ph idx="1"/>
          </p:nvPr>
        </p:nvSpPr>
        <p:spPr>
          <a:xfrm>
            <a:off x="5289484" y="2556932"/>
            <a:ext cx="5607112" cy="3318936"/>
          </a:xfrm>
        </p:spPr>
        <p:txBody>
          <a:bodyPr>
            <a:normAutofit lnSpcReduction="10000"/>
          </a:bodyPr>
          <a:lstStyle/>
          <a:p>
            <a:r>
              <a:rPr lang="es-CL" dirty="0"/>
              <a:t>Chile vivirá un ciclo de intensa actividad electoral durante los próximos dos años y medio. </a:t>
            </a:r>
          </a:p>
          <a:p>
            <a:r>
              <a:rPr lang="es-CL" dirty="0"/>
              <a:t>Plebiscito de entrada, elección de convención, plebiscito de salida,  comicios municipales y de gobernadores regionales (abril de 2021), de consejeros regionales y de Congreso Nacional (noviembre de 2021) y Presidenciales.</a:t>
            </a:r>
            <a:endParaRPr lang="en-US" dirty="0"/>
          </a:p>
        </p:txBody>
      </p:sp>
      <p:pic>
        <p:nvPicPr>
          <p:cNvPr id="4" name="Marcador de contenido 3">
            <a:extLst>
              <a:ext uri="{FF2B5EF4-FFF2-40B4-BE49-F238E27FC236}">
                <a16:creationId xmlns:a16="http://schemas.microsoft.com/office/drawing/2014/main" id="{09663385-B6A2-4887-AE3F-94099CC4A3C1}"/>
              </a:ext>
            </a:extLst>
          </p:cNvPr>
          <p:cNvPicPr>
            <a:picLocks noChangeAspect="1"/>
          </p:cNvPicPr>
          <p:nvPr/>
        </p:nvPicPr>
        <p:blipFill rotWithShape="1">
          <a:blip r:embed="rId3"/>
          <a:srcRect t="13648" r="2" b="11799"/>
          <a:stretch/>
        </p:blipFill>
        <p:spPr>
          <a:xfrm>
            <a:off x="1412683" y="1410208"/>
            <a:ext cx="3876801" cy="3858780"/>
          </a:xfrm>
          <a:prstGeom prst="rect">
            <a:avLst/>
          </a:prstGeom>
        </p:spPr>
      </p:pic>
    </p:spTree>
    <p:extLst>
      <p:ext uri="{BB962C8B-B14F-4D97-AF65-F5344CB8AC3E}">
        <p14:creationId xmlns:p14="http://schemas.microsoft.com/office/powerpoint/2010/main" val="3567789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F56B5B-4FBC-435A-B422-FC9120735013}"/>
              </a:ext>
            </a:extLst>
          </p:cNvPr>
          <p:cNvSpPr>
            <a:spLocks noGrp="1"/>
          </p:cNvSpPr>
          <p:nvPr>
            <p:ph type="title"/>
          </p:nvPr>
        </p:nvSpPr>
        <p:spPr>
          <a:xfrm>
            <a:off x="7535825" y="982132"/>
            <a:ext cx="3360772" cy="1303867"/>
          </a:xfrm>
        </p:spPr>
        <p:txBody>
          <a:bodyPr>
            <a:normAutofit/>
          </a:bodyPr>
          <a:lstStyle/>
          <a:p>
            <a:pPr>
              <a:lnSpc>
                <a:spcPct val="90000"/>
              </a:lnSpc>
            </a:pPr>
            <a:r>
              <a:rPr lang="es-CL" sz="4100"/>
              <a:t>Pandemia y género</a:t>
            </a:r>
          </a:p>
        </p:txBody>
      </p:sp>
      <p:sp>
        <p:nvSpPr>
          <p:cNvPr id="3" name="Marcador de contenido 2">
            <a:extLst>
              <a:ext uri="{FF2B5EF4-FFF2-40B4-BE49-F238E27FC236}">
                <a16:creationId xmlns:a16="http://schemas.microsoft.com/office/drawing/2014/main" id="{AB8D4D2F-982F-4986-8DF1-4B75756F2302}"/>
              </a:ext>
            </a:extLst>
          </p:cNvPr>
          <p:cNvSpPr>
            <a:spLocks noGrp="1"/>
          </p:cNvSpPr>
          <p:nvPr>
            <p:ph idx="1"/>
          </p:nvPr>
        </p:nvSpPr>
        <p:spPr>
          <a:xfrm>
            <a:off x="6691460" y="2556932"/>
            <a:ext cx="4403260" cy="3318936"/>
          </a:xfrm>
        </p:spPr>
        <p:txBody>
          <a:bodyPr>
            <a:normAutofit/>
          </a:bodyPr>
          <a:lstStyle/>
          <a:p>
            <a:pPr>
              <a:lnSpc>
                <a:spcPct val="90000"/>
              </a:lnSpc>
              <a:spcAft>
                <a:spcPts val="800"/>
              </a:spcAft>
            </a:pPr>
            <a:r>
              <a:rPr lang="es-419" sz="1500" dirty="0">
                <a:latin typeface="Comic Sans MS" panose="030F0702030302020204" pitchFamily="66" charset="0"/>
                <a:ea typeface="Calibri" panose="020F0502020204030204" pitchFamily="34" charset="0"/>
                <a:cs typeface="Times New Roman" panose="02020603050405020304" pitchFamily="18" charset="0"/>
              </a:rPr>
              <a:t>La pandemia tiene múltiples rostros, pero se impone el de la desigualdad y en especial de la desigualdad de género. </a:t>
            </a:r>
          </a:p>
          <a:p>
            <a:pPr>
              <a:lnSpc>
                <a:spcPct val="90000"/>
              </a:lnSpc>
              <a:spcAft>
                <a:spcPts val="800"/>
              </a:spcAft>
            </a:pPr>
            <a:r>
              <a:rPr lang="es-419" sz="1500" b="1" dirty="0">
                <a:latin typeface="Comic Sans MS" panose="030F0702030302020204" pitchFamily="66" charset="0"/>
                <a:ea typeface="Calibri" panose="020F0502020204030204" pitchFamily="34" charset="0"/>
                <a:cs typeface="Times New Roman" panose="02020603050405020304" pitchFamily="18" charset="0"/>
              </a:rPr>
              <a:t>la crisis de la COVID-19 está afectando a mujeres y niñas en:</a:t>
            </a:r>
          </a:p>
          <a:p>
            <a:pPr>
              <a:lnSpc>
                <a:spcPct val="90000"/>
              </a:lnSpc>
              <a:spcAft>
                <a:spcPts val="800"/>
              </a:spcAft>
              <a:buFont typeface="Wingdings" panose="05000000000000000000" pitchFamily="2" charset="2"/>
              <a:buChar char="q"/>
            </a:pPr>
            <a:r>
              <a:rPr lang="es-419" sz="1500" b="1" dirty="0">
                <a:latin typeface="Comic Sans MS" panose="030F0702030302020204" pitchFamily="66" charset="0"/>
                <a:ea typeface="Calibri" panose="020F0502020204030204" pitchFamily="34" charset="0"/>
                <a:cs typeface="Times New Roman" panose="02020603050405020304" pitchFamily="18" charset="0"/>
              </a:rPr>
              <a:t>estabilidad laboral: </a:t>
            </a:r>
          </a:p>
          <a:p>
            <a:pPr>
              <a:lnSpc>
                <a:spcPct val="90000"/>
              </a:lnSpc>
              <a:spcAft>
                <a:spcPts val="800"/>
              </a:spcAft>
              <a:buFont typeface="Wingdings" panose="05000000000000000000" pitchFamily="2" charset="2"/>
              <a:buChar char="q"/>
            </a:pPr>
            <a:r>
              <a:rPr lang="es-419" sz="1500" b="1" dirty="0">
                <a:latin typeface="Comic Sans MS" panose="030F0702030302020204" pitchFamily="66" charset="0"/>
                <a:ea typeface="Calibri" panose="020F0502020204030204" pitchFamily="34" charset="0"/>
                <a:cs typeface="Times New Roman" panose="02020603050405020304" pitchFamily="18" charset="0"/>
              </a:rPr>
              <a:t>continuidad de estudios </a:t>
            </a:r>
          </a:p>
          <a:p>
            <a:pPr>
              <a:lnSpc>
                <a:spcPct val="90000"/>
              </a:lnSpc>
              <a:spcAft>
                <a:spcPts val="800"/>
              </a:spcAft>
              <a:buFont typeface="Wingdings" panose="05000000000000000000" pitchFamily="2" charset="2"/>
              <a:buChar char="q"/>
            </a:pPr>
            <a:r>
              <a:rPr lang="es-CL" sz="1500" b="1" dirty="0">
                <a:latin typeface="Comic Sans MS" panose="030F0702030302020204" pitchFamily="66" charset="0"/>
              </a:rPr>
              <a:t>violencia de género </a:t>
            </a:r>
          </a:p>
          <a:p>
            <a:pPr>
              <a:lnSpc>
                <a:spcPct val="90000"/>
              </a:lnSpc>
              <a:spcAft>
                <a:spcPts val="800"/>
              </a:spcAft>
              <a:buFont typeface="Wingdings" panose="05000000000000000000" pitchFamily="2" charset="2"/>
              <a:buChar char="q"/>
            </a:pPr>
            <a:r>
              <a:rPr lang="es-419" sz="1500" b="1" dirty="0">
                <a:latin typeface="Comic Sans MS" panose="030F0702030302020204" pitchFamily="66" charset="0"/>
              </a:rPr>
              <a:t>aumento de los trabajos de cuidados</a:t>
            </a:r>
          </a:p>
          <a:p>
            <a:pPr>
              <a:lnSpc>
                <a:spcPct val="90000"/>
              </a:lnSpc>
              <a:spcAft>
                <a:spcPts val="800"/>
              </a:spcAft>
              <a:buFont typeface="Wingdings" panose="05000000000000000000" pitchFamily="2" charset="2"/>
              <a:buChar char="q"/>
            </a:pPr>
            <a:endParaRPr lang="es-419" sz="1500" dirty="0"/>
          </a:p>
          <a:p>
            <a:pPr>
              <a:lnSpc>
                <a:spcPct val="90000"/>
              </a:lnSpc>
              <a:spcAft>
                <a:spcPts val="800"/>
              </a:spcAft>
              <a:buFont typeface="Wingdings" panose="05000000000000000000" pitchFamily="2" charset="2"/>
              <a:buChar char="q"/>
            </a:pPr>
            <a:endParaRPr lang="es-419" sz="1500" b="1" dirty="0">
              <a:latin typeface="Comic Sans MS" panose="030F0702030302020204" pitchFamily="66" charset="0"/>
              <a:ea typeface="Calibri" panose="020F0502020204030204" pitchFamily="34" charset="0"/>
              <a:cs typeface="Times New Roman" panose="02020603050405020304" pitchFamily="18" charset="0"/>
            </a:endParaRPr>
          </a:p>
          <a:p>
            <a:pPr>
              <a:lnSpc>
                <a:spcPct val="90000"/>
              </a:lnSpc>
              <a:spcAft>
                <a:spcPts val="800"/>
              </a:spcAft>
            </a:pPr>
            <a:endParaRPr lang="es-CL" sz="15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endParaRPr lang="es-CL" sz="15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s-CL" sz="1500" dirty="0"/>
          </a:p>
        </p:txBody>
      </p:sp>
      <p:pic>
        <p:nvPicPr>
          <p:cNvPr id="4" name="Imagen 3">
            <a:extLst>
              <a:ext uri="{FF2B5EF4-FFF2-40B4-BE49-F238E27FC236}">
                <a16:creationId xmlns:a16="http://schemas.microsoft.com/office/drawing/2014/main" id="{CDD1DB67-A9D0-4103-8F9A-F877B0F155A3}"/>
              </a:ext>
            </a:extLst>
          </p:cNvPr>
          <p:cNvPicPr>
            <a:picLocks noChangeAspect="1"/>
          </p:cNvPicPr>
          <p:nvPr/>
        </p:nvPicPr>
        <p:blipFill rotWithShape="1">
          <a:blip r:embed="rId3"/>
          <a:srcRect t="2408" r="-2" b="-2"/>
          <a:stretch/>
        </p:blipFill>
        <p:spPr>
          <a:xfrm>
            <a:off x="1412683" y="1410208"/>
            <a:ext cx="5278777" cy="3858780"/>
          </a:xfrm>
          <a:prstGeom prst="rect">
            <a:avLst/>
          </a:prstGeom>
        </p:spPr>
      </p:pic>
    </p:spTree>
    <p:extLst>
      <p:ext uri="{BB962C8B-B14F-4D97-AF65-F5344CB8AC3E}">
        <p14:creationId xmlns:p14="http://schemas.microsoft.com/office/powerpoint/2010/main" val="64088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F56B5B-4FBC-435A-B422-FC9120735013}"/>
              </a:ext>
            </a:extLst>
          </p:cNvPr>
          <p:cNvSpPr>
            <a:spLocks noGrp="1"/>
          </p:cNvSpPr>
          <p:nvPr>
            <p:ph type="title"/>
          </p:nvPr>
        </p:nvSpPr>
        <p:spPr>
          <a:xfrm>
            <a:off x="7535825" y="982132"/>
            <a:ext cx="3360772" cy="1303867"/>
          </a:xfrm>
        </p:spPr>
        <p:txBody>
          <a:bodyPr>
            <a:normAutofit/>
          </a:bodyPr>
          <a:lstStyle/>
          <a:p>
            <a:pPr>
              <a:lnSpc>
                <a:spcPct val="90000"/>
              </a:lnSpc>
            </a:pPr>
            <a:r>
              <a:rPr lang="es-CL" sz="4100">
                <a:solidFill>
                  <a:srgbClr val="262626"/>
                </a:solidFill>
              </a:rPr>
              <a:t>Pandemia y género</a:t>
            </a:r>
          </a:p>
        </p:txBody>
      </p:sp>
      <p:sp>
        <p:nvSpPr>
          <p:cNvPr id="3" name="Marcador de contenido 2">
            <a:extLst>
              <a:ext uri="{FF2B5EF4-FFF2-40B4-BE49-F238E27FC236}">
                <a16:creationId xmlns:a16="http://schemas.microsoft.com/office/drawing/2014/main" id="{AB8D4D2F-982F-4986-8DF1-4B75756F2302}"/>
              </a:ext>
            </a:extLst>
          </p:cNvPr>
          <p:cNvSpPr>
            <a:spLocks noGrp="1"/>
          </p:cNvSpPr>
          <p:nvPr>
            <p:ph idx="1"/>
          </p:nvPr>
        </p:nvSpPr>
        <p:spPr>
          <a:xfrm>
            <a:off x="6691460" y="2556932"/>
            <a:ext cx="4205135" cy="3318936"/>
          </a:xfrm>
        </p:spPr>
        <p:txBody>
          <a:bodyPr>
            <a:normAutofit/>
          </a:bodyPr>
          <a:lstStyle/>
          <a:p>
            <a:pPr>
              <a:lnSpc>
                <a:spcPct val="90000"/>
              </a:lnSpc>
              <a:spcAft>
                <a:spcPts val="800"/>
              </a:spcAft>
              <a:buFont typeface="Wingdings" panose="05000000000000000000" pitchFamily="2" charset="2"/>
              <a:buChar char="q"/>
            </a:pPr>
            <a:r>
              <a:rPr lang="es-419" sz="1700" dirty="0">
                <a:solidFill>
                  <a:srgbClr val="262626"/>
                </a:solidFill>
              </a:rPr>
              <a:t>Debilitamiento de las prestaciones de salud regulares</a:t>
            </a:r>
          </a:p>
          <a:p>
            <a:pPr>
              <a:lnSpc>
                <a:spcPct val="90000"/>
              </a:lnSpc>
              <a:spcAft>
                <a:spcPts val="800"/>
              </a:spcAft>
              <a:buFont typeface="Wingdings" panose="05000000000000000000" pitchFamily="2" charset="2"/>
              <a:buChar char="q"/>
            </a:pPr>
            <a:r>
              <a:rPr lang="es-419" sz="1700" dirty="0">
                <a:solidFill>
                  <a:srgbClr val="262626"/>
                </a:solidFill>
              </a:rPr>
              <a:t>Exposición en </a:t>
            </a:r>
            <a:r>
              <a:rPr lang="es-CL" sz="1700" dirty="0">
                <a:solidFill>
                  <a:srgbClr val="262626"/>
                </a:solidFill>
              </a:rPr>
              <a:t>primera línea en salud, educación y comercios que permanecen abiertos (</a:t>
            </a:r>
            <a:r>
              <a:rPr lang="es-CL" sz="1700" dirty="0" err="1">
                <a:solidFill>
                  <a:srgbClr val="262626"/>
                </a:solidFill>
              </a:rPr>
              <a:t>trabajdorxs</a:t>
            </a:r>
            <a:r>
              <a:rPr lang="es-CL" sz="1700" dirty="0">
                <a:solidFill>
                  <a:srgbClr val="262626"/>
                </a:solidFill>
              </a:rPr>
              <a:t> de supermercados, en farmacias, personal de limpieza)</a:t>
            </a:r>
          </a:p>
          <a:p>
            <a:pPr>
              <a:lnSpc>
                <a:spcPct val="90000"/>
              </a:lnSpc>
              <a:spcAft>
                <a:spcPts val="800"/>
              </a:spcAft>
              <a:buFont typeface="Wingdings" panose="05000000000000000000" pitchFamily="2" charset="2"/>
              <a:buChar char="q"/>
            </a:pPr>
            <a:r>
              <a:rPr lang="es-CL" sz="1700" dirty="0">
                <a:solidFill>
                  <a:srgbClr val="262626"/>
                </a:solidFill>
              </a:rPr>
              <a:t>La profunda recesión económica que acompaña a la pandemia recae y recaerá fuertemente sobre las mujeres. (Hogares a cargo de mujeres en Chile) </a:t>
            </a:r>
            <a:endParaRPr lang="es-419" sz="1700" dirty="0">
              <a:solidFill>
                <a:srgbClr val="262626"/>
              </a:solidFill>
            </a:endParaRPr>
          </a:p>
          <a:p>
            <a:pPr>
              <a:lnSpc>
                <a:spcPct val="90000"/>
              </a:lnSpc>
              <a:spcAft>
                <a:spcPts val="800"/>
              </a:spcAft>
              <a:buFont typeface="Wingdings" panose="05000000000000000000" pitchFamily="2" charset="2"/>
              <a:buChar char="q"/>
            </a:pPr>
            <a:endParaRPr lang="es-419" sz="1700" b="1" dirty="0">
              <a:solidFill>
                <a:srgbClr val="262626"/>
              </a:solidFill>
              <a:latin typeface="Comic Sans MS" panose="030F0702030302020204" pitchFamily="66" charset="0"/>
              <a:ea typeface="Calibri" panose="020F0502020204030204" pitchFamily="34" charset="0"/>
              <a:cs typeface="Times New Roman" panose="02020603050405020304" pitchFamily="18" charset="0"/>
            </a:endParaRPr>
          </a:p>
          <a:p>
            <a:pPr>
              <a:lnSpc>
                <a:spcPct val="90000"/>
              </a:lnSpc>
              <a:spcAft>
                <a:spcPts val="800"/>
              </a:spcAft>
            </a:pPr>
            <a:endParaRPr lang="es-CL" sz="1700" dirty="0">
              <a:solidFill>
                <a:srgbClr val="262626"/>
              </a:solidFill>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endParaRPr lang="es-CL" sz="1700" dirty="0">
              <a:solidFill>
                <a:srgbClr val="262626"/>
              </a:solidFill>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s-CL" sz="1700" dirty="0">
              <a:solidFill>
                <a:srgbClr val="262626"/>
              </a:solidFill>
            </a:endParaRPr>
          </a:p>
        </p:txBody>
      </p:sp>
      <p:pic>
        <p:nvPicPr>
          <p:cNvPr id="4" name="Imagen 3">
            <a:extLst>
              <a:ext uri="{FF2B5EF4-FFF2-40B4-BE49-F238E27FC236}">
                <a16:creationId xmlns:a16="http://schemas.microsoft.com/office/drawing/2014/main" id="{4ED7954E-3D32-468C-BBF0-8DB6AB416BF5}"/>
              </a:ext>
            </a:extLst>
          </p:cNvPr>
          <p:cNvPicPr>
            <a:picLocks noChangeAspect="1"/>
          </p:cNvPicPr>
          <p:nvPr/>
        </p:nvPicPr>
        <p:blipFill>
          <a:blip r:embed="rId3"/>
          <a:stretch>
            <a:fillRect/>
          </a:stretch>
        </p:blipFill>
        <p:spPr>
          <a:xfrm>
            <a:off x="1412683" y="1861540"/>
            <a:ext cx="5278777" cy="2956115"/>
          </a:xfrm>
          <a:prstGeom prst="rect">
            <a:avLst/>
          </a:prstGeom>
        </p:spPr>
      </p:pic>
    </p:spTree>
    <p:extLst>
      <p:ext uri="{BB962C8B-B14F-4D97-AF65-F5344CB8AC3E}">
        <p14:creationId xmlns:p14="http://schemas.microsoft.com/office/powerpoint/2010/main" val="356249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FDF0F29D-1803-446B-9548-B5A9C27D65B5}"/>
              </a:ext>
            </a:extLst>
          </p:cNvPr>
          <p:cNvSpPr>
            <a:spLocks noGrp="1"/>
          </p:cNvSpPr>
          <p:nvPr>
            <p:ph type="title"/>
          </p:nvPr>
        </p:nvSpPr>
        <p:spPr>
          <a:xfrm>
            <a:off x="952108" y="954756"/>
            <a:ext cx="2730414" cy="4946003"/>
          </a:xfrm>
        </p:spPr>
        <p:txBody>
          <a:bodyPr>
            <a:normAutofit/>
          </a:bodyPr>
          <a:lstStyle/>
          <a:p>
            <a:r>
              <a:rPr lang="es-CL" sz="3100">
                <a:solidFill>
                  <a:srgbClr val="FFFFFF"/>
                </a:solidFill>
              </a:rPr>
              <a:t>Oportunidades.</a:t>
            </a: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2FD1440-F077-4E4C-8178-ECE5ADC5E6D7}"/>
              </a:ext>
            </a:extLst>
          </p:cNvPr>
          <p:cNvSpPr>
            <a:spLocks noGrp="1"/>
          </p:cNvSpPr>
          <p:nvPr>
            <p:ph idx="1"/>
          </p:nvPr>
        </p:nvSpPr>
        <p:spPr>
          <a:xfrm>
            <a:off x="5150360" y="469900"/>
            <a:ext cx="5953630" cy="5405968"/>
          </a:xfrm>
        </p:spPr>
        <p:txBody>
          <a:bodyPr anchor="ctr">
            <a:normAutofit/>
          </a:bodyPr>
          <a:lstStyle/>
          <a:p>
            <a:r>
              <a:rPr lang="es-419" dirty="0">
                <a:solidFill>
                  <a:schemeClr val="tx1"/>
                </a:solidFill>
              </a:rPr>
              <a:t>La pandemia ha puesto en el centro la importancia del trabajo de cuidado y de cuidadoras. </a:t>
            </a:r>
            <a:endParaRPr lang="es-CL" dirty="0">
              <a:solidFill>
                <a:schemeClr val="tx1"/>
              </a:solidFill>
            </a:endParaRPr>
          </a:p>
          <a:p>
            <a:r>
              <a:rPr lang="es-419" dirty="0">
                <a:solidFill>
                  <a:schemeClr val="tx1"/>
                </a:solidFill>
              </a:rPr>
              <a:t> Fortalecimiento de las redes de mujeres y des su capacidad de asumir tareas que corresponden a los Estados en salud, educación, alimentación </a:t>
            </a:r>
            <a:endParaRPr lang="es-CL" dirty="0">
              <a:solidFill>
                <a:schemeClr val="tx1"/>
              </a:solidFill>
            </a:endParaRPr>
          </a:p>
          <a:p>
            <a:r>
              <a:rPr lang="es-419" dirty="0">
                <a:solidFill>
                  <a:schemeClr val="tx1"/>
                </a:solidFill>
              </a:rPr>
              <a:t>Importancia de las conductas colectivas.</a:t>
            </a:r>
            <a:endParaRPr lang="es-CL" dirty="0">
              <a:solidFill>
                <a:schemeClr val="tx1"/>
              </a:solidFill>
            </a:endParaRPr>
          </a:p>
          <a:p>
            <a:endParaRPr lang="es-CL" dirty="0">
              <a:solidFill>
                <a:schemeClr val="tx1"/>
              </a:solidFill>
            </a:endParaRPr>
          </a:p>
        </p:txBody>
      </p:sp>
    </p:spTree>
    <p:extLst>
      <p:ext uri="{BB962C8B-B14F-4D97-AF65-F5344CB8AC3E}">
        <p14:creationId xmlns:p14="http://schemas.microsoft.com/office/powerpoint/2010/main" val="32992406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DBF85FD6-0B2E-4524-8121-5624CBF66C9D}"/>
              </a:ext>
            </a:extLst>
          </p:cNvPr>
          <p:cNvSpPr>
            <a:spLocks noGrp="1"/>
          </p:cNvSpPr>
          <p:nvPr>
            <p:ph type="title"/>
          </p:nvPr>
        </p:nvSpPr>
        <p:spPr>
          <a:xfrm>
            <a:off x="952108" y="954756"/>
            <a:ext cx="2730414" cy="4946003"/>
          </a:xfrm>
        </p:spPr>
        <p:txBody>
          <a:bodyPr>
            <a:normAutofit/>
          </a:bodyPr>
          <a:lstStyle/>
          <a:p>
            <a:pPr>
              <a:lnSpc>
                <a:spcPct val="90000"/>
              </a:lnSpc>
            </a:pPr>
            <a:br>
              <a:rPr lang="es-CL" sz="2400" b="1">
                <a:solidFill>
                  <a:srgbClr val="FFFFFF"/>
                </a:solidFill>
              </a:rPr>
            </a:br>
            <a:r>
              <a:rPr lang="es-CL" sz="2400" b="1">
                <a:solidFill>
                  <a:srgbClr val="FFFFFF"/>
                </a:solidFill>
              </a:rPr>
              <a:t>¿Cuáles son los problemas sociales contemporáneos?</a:t>
            </a:r>
            <a:br>
              <a:rPr lang="es-CL" sz="2400">
                <a:solidFill>
                  <a:srgbClr val="FFFFFF"/>
                </a:solidFill>
              </a:rPr>
            </a:br>
            <a:endParaRPr lang="es-CL" sz="2400">
              <a:solidFill>
                <a:srgbClr val="FFFFFF"/>
              </a:solidFill>
            </a:endParaRP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3D141E9-73C3-4AC9-B70F-FC39C1588BCB}"/>
              </a:ext>
            </a:extLst>
          </p:cNvPr>
          <p:cNvSpPr>
            <a:spLocks noGrp="1"/>
          </p:cNvSpPr>
          <p:nvPr>
            <p:ph idx="1"/>
          </p:nvPr>
        </p:nvSpPr>
        <p:spPr>
          <a:xfrm>
            <a:off x="5150360" y="469900"/>
            <a:ext cx="5953630" cy="5405968"/>
          </a:xfrm>
        </p:spPr>
        <p:txBody>
          <a:bodyPr anchor="ctr">
            <a:normAutofit/>
          </a:bodyPr>
          <a:lstStyle/>
          <a:p>
            <a:pPr marL="0" indent="0">
              <a:buNone/>
            </a:pPr>
            <a:r>
              <a:rPr lang="es-CL" b="1">
                <a:solidFill>
                  <a:schemeClr val="tx1"/>
                </a:solidFill>
              </a:rPr>
              <a:t>Según Acnur:</a:t>
            </a:r>
          </a:p>
          <a:p>
            <a:r>
              <a:rPr lang="es-CL" b="1">
                <a:solidFill>
                  <a:schemeClr val="tx1"/>
                </a:solidFill>
              </a:rPr>
              <a:t>La pobreza.  12,7% de la población mundial vive con menos de 1,9 dólares al día. ( Banco Mundial)</a:t>
            </a:r>
          </a:p>
          <a:p>
            <a:r>
              <a:rPr lang="es-CL" b="1">
                <a:solidFill>
                  <a:schemeClr val="tx1"/>
                </a:solidFill>
              </a:rPr>
              <a:t>Hambre 11% de la población mundial padece hambre ( Fao) </a:t>
            </a:r>
          </a:p>
          <a:p>
            <a:r>
              <a:rPr lang="es-CL" b="1">
                <a:solidFill>
                  <a:schemeClr val="tx1"/>
                </a:solidFill>
              </a:rPr>
              <a:t>Racismo y discriminación.</a:t>
            </a:r>
          </a:p>
          <a:p>
            <a:r>
              <a:rPr lang="es-CL" b="1">
                <a:solidFill>
                  <a:schemeClr val="tx1"/>
                </a:solidFill>
              </a:rPr>
              <a:t>Los conflictos y sus consecuencias </a:t>
            </a:r>
          </a:p>
          <a:p>
            <a:r>
              <a:rPr lang="es-CL" b="1">
                <a:solidFill>
                  <a:schemeClr val="tx1"/>
                </a:solidFill>
              </a:rPr>
              <a:t>Violencia de género.</a:t>
            </a:r>
          </a:p>
          <a:p>
            <a:pPr marL="0" indent="0">
              <a:buNone/>
            </a:pPr>
            <a:r>
              <a:rPr lang="es-CL" b="1">
                <a:solidFill>
                  <a:schemeClr val="tx1"/>
                </a:solidFill>
              </a:rPr>
              <a:t>https://eacnur.org/blog/problemas-actuales-de-la-sociedad-y-sus-consecuencias-tc_alt45664n_o_pstn</a:t>
            </a:r>
          </a:p>
        </p:txBody>
      </p:sp>
    </p:spTree>
    <p:extLst>
      <p:ext uri="{BB962C8B-B14F-4D97-AF65-F5344CB8AC3E}">
        <p14:creationId xmlns:p14="http://schemas.microsoft.com/office/powerpoint/2010/main" val="12107464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0E0452C8-EFAC-4BBE-B829-CFE413A38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9" name="Picture 38">
              <a:extLst>
                <a:ext uri="{FF2B5EF4-FFF2-40B4-BE49-F238E27FC236}">
                  <a16:creationId xmlns:a16="http://schemas.microsoft.com/office/drawing/2014/main" id="{CD97DE34-8296-40AE-9D7B-90FB53EABF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0" name="Rectangle 39">
              <a:extLst>
                <a:ext uri="{FF2B5EF4-FFF2-40B4-BE49-F238E27FC236}">
                  <a16:creationId xmlns:a16="http://schemas.microsoft.com/office/drawing/2014/main" id="{D560187E-55A2-47FB-9418-50199CD68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4EBA2ED3-6662-40E0-97F2-A6AA30CD51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2" name="Picture 41">
              <a:extLst>
                <a:ext uri="{FF2B5EF4-FFF2-40B4-BE49-F238E27FC236}">
                  <a16:creationId xmlns:a16="http://schemas.microsoft.com/office/drawing/2014/main" id="{05125026-1D7D-4D22-9C46-B477B96A26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44" name="Straight Connector 43">
            <a:extLst>
              <a:ext uri="{FF2B5EF4-FFF2-40B4-BE49-F238E27FC236}">
                <a16:creationId xmlns:a16="http://schemas.microsoft.com/office/drawing/2014/main" id="{CB3B6ABF-EFD9-487E-8DE4-362FB18D4B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a:extLst>
              <a:ext uri="{FF2B5EF4-FFF2-40B4-BE49-F238E27FC236}">
                <a16:creationId xmlns:a16="http://schemas.microsoft.com/office/drawing/2014/main" id="{642B7972-2040-43BD-9AA1-6C9A219063B3}"/>
              </a:ext>
            </a:extLst>
          </p:cNvPr>
          <p:cNvSpPr>
            <a:spLocks noGrp="1"/>
          </p:cNvSpPr>
          <p:nvPr>
            <p:ph type="title"/>
          </p:nvPr>
        </p:nvSpPr>
        <p:spPr>
          <a:xfrm>
            <a:off x="1295402" y="982132"/>
            <a:ext cx="9601196" cy="1303867"/>
          </a:xfrm>
        </p:spPr>
        <p:txBody>
          <a:bodyPr vert="horz" lIns="91440" tIns="45720" rIns="91440" bIns="45720" rtlCol="0" anchor="ctr">
            <a:normAutofit/>
          </a:bodyPr>
          <a:lstStyle/>
          <a:p>
            <a:pPr>
              <a:lnSpc>
                <a:spcPct val="90000"/>
              </a:lnSpc>
            </a:pPr>
            <a:br>
              <a:rPr lang="en-US" sz="2800" b="1"/>
            </a:br>
            <a:r>
              <a:rPr lang="en-US" sz="2800" b="1"/>
              <a:t>Problemas sociales contemporáneos</a:t>
            </a:r>
            <a:br>
              <a:rPr lang="en-US" sz="2800"/>
            </a:br>
            <a:endParaRPr lang="en-US" sz="2800"/>
          </a:p>
        </p:txBody>
      </p:sp>
      <p:sp>
        <p:nvSpPr>
          <p:cNvPr id="4" name="Marcador de contenido 3">
            <a:extLst>
              <a:ext uri="{FF2B5EF4-FFF2-40B4-BE49-F238E27FC236}">
                <a16:creationId xmlns:a16="http://schemas.microsoft.com/office/drawing/2014/main" id="{6840168D-E395-4376-BF8E-B13CCE556F53}"/>
              </a:ext>
            </a:extLst>
          </p:cNvPr>
          <p:cNvSpPr>
            <a:spLocks noGrp="1"/>
          </p:cNvSpPr>
          <p:nvPr>
            <p:ph sz="half" idx="2"/>
          </p:nvPr>
        </p:nvSpPr>
        <p:spPr>
          <a:xfrm>
            <a:off x="1295402" y="2509177"/>
            <a:ext cx="6537958" cy="3366691"/>
          </a:xfrm>
        </p:spPr>
        <p:txBody>
          <a:bodyPr vert="horz" lIns="91440" tIns="45720" rIns="91440" bIns="45720" rtlCol="0" anchor="t">
            <a:normAutofit lnSpcReduction="10000"/>
          </a:bodyPr>
          <a:lstStyle/>
          <a:p>
            <a:pPr>
              <a:lnSpc>
                <a:spcPct val="90000"/>
              </a:lnSpc>
            </a:pPr>
            <a:r>
              <a:rPr lang="en-US" sz="1600" b="1" dirty="0"/>
              <a:t>Crisis </a:t>
            </a:r>
            <a:r>
              <a:rPr lang="en-US" sz="1600" b="1" dirty="0" err="1"/>
              <a:t>ambiental</a:t>
            </a:r>
            <a:r>
              <a:rPr lang="en-US" sz="1600" b="1" dirty="0"/>
              <a:t>  </a:t>
            </a:r>
          </a:p>
          <a:p>
            <a:pPr>
              <a:lnSpc>
                <a:spcPct val="90000"/>
              </a:lnSpc>
            </a:pPr>
            <a:r>
              <a:rPr lang="en-US" sz="1600" b="1" dirty="0"/>
              <a:t>Crisis de las </a:t>
            </a:r>
            <a:r>
              <a:rPr lang="en-US" sz="1600" b="1" dirty="0" err="1"/>
              <a:t>democracias</a:t>
            </a:r>
            <a:r>
              <a:rPr lang="en-US" sz="1600" b="1" dirty="0"/>
              <a:t> </a:t>
            </a:r>
          </a:p>
          <a:p>
            <a:pPr>
              <a:lnSpc>
                <a:spcPct val="90000"/>
              </a:lnSpc>
            </a:pPr>
            <a:r>
              <a:rPr lang="en-US" sz="1600" b="1" dirty="0" err="1"/>
              <a:t>Violencia</a:t>
            </a:r>
            <a:r>
              <a:rPr lang="en-US" sz="1600" b="1" dirty="0"/>
              <a:t> social e </a:t>
            </a:r>
            <a:r>
              <a:rPr lang="en-US" sz="1600" b="1" dirty="0" err="1"/>
              <a:t>inseguridad</a:t>
            </a:r>
            <a:endParaRPr lang="en-US" sz="1600" b="1" dirty="0"/>
          </a:p>
          <a:p>
            <a:pPr>
              <a:lnSpc>
                <a:spcPct val="90000"/>
              </a:lnSpc>
            </a:pPr>
            <a:r>
              <a:rPr lang="en-US" sz="1600" b="1" dirty="0" err="1"/>
              <a:t>Segregación</a:t>
            </a:r>
            <a:r>
              <a:rPr lang="en-US" sz="1600" b="1" dirty="0"/>
              <a:t> Urbana</a:t>
            </a:r>
          </a:p>
          <a:p>
            <a:pPr>
              <a:lnSpc>
                <a:spcPct val="90000"/>
              </a:lnSpc>
            </a:pPr>
            <a:r>
              <a:rPr lang="en-US" sz="1600" b="1" dirty="0" err="1"/>
              <a:t>Narcotráfico</a:t>
            </a:r>
            <a:r>
              <a:rPr lang="en-US" sz="1600" b="1" dirty="0"/>
              <a:t>; </a:t>
            </a:r>
          </a:p>
          <a:p>
            <a:pPr>
              <a:lnSpc>
                <a:spcPct val="90000"/>
              </a:lnSpc>
            </a:pPr>
            <a:r>
              <a:rPr lang="en-US" sz="1600" b="1" dirty="0" err="1"/>
              <a:t>Terrorismo</a:t>
            </a:r>
            <a:r>
              <a:rPr lang="en-US" sz="1600" b="1" dirty="0"/>
              <a:t>; </a:t>
            </a:r>
          </a:p>
          <a:p>
            <a:pPr>
              <a:lnSpc>
                <a:spcPct val="90000"/>
              </a:lnSpc>
            </a:pPr>
            <a:r>
              <a:rPr lang="en-US" sz="1600" b="1" dirty="0" err="1"/>
              <a:t>Corrupción</a:t>
            </a:r>
            <a:r>
              <a:rPr lang="en-US" sz="1600" b="1" dirty="0"/>
              <a:t>. </a:t>
            </a:r>
          </a:p>
          <a:p>
            <a:pPr>
              <a:lnSpc>
                <a:spcPct val="90000"/>
              </a:lnSpc>
            </a:pPr>
            <a:r>
              <a:rPr lang="en-US" sz="1600" b="1" dirty="0" err="1"/>
              <a:t>Fundamentalismos</a:t>
            </a:r>
            <a:endParaRPr lang="en-US" sz="1600" b="1" dirty="0"/>
          </a:p>
          <a:p>
            <a:pPr>
              <a:lnSpc>
                <a:spcPct val="90000"/>
              </a:lnSpc>
            </a:pPr>
            <a:r>
              <a:rPr lang="en-US" sz="1600" b="1" dirty="0" err="1"/>
              <a:t>Cambios</a:t>
            </a:r>
            <a:r>
              <a:rPr lang="en-US" sz="1600" b="1" dirty="0"/>
              <a:t> </a:t>
            </a:r>
            <a:r>
              <a:rPr lang="en-US" sz="1600" b="1" dirty="0" err="1"/>
              <a:t>en</a:t>
            </a:r>
            <a:r>
              <a:rPr lang="en-US" sz="1600" b="1" dirty="0"/>
              <a:t> las </a:t>
            </a:r>
            <a:r>
              <a:rPr lang="en-US" sz="1600" b="1" dirty="0" err="1"/>
              <a:t>estructuras</a:t>
            </a:r>
            <a:r>
              <a:rPr lang="en-US" sz="1600" b="1" dirty="0"/>
              <a:t> de </a:t>
            </a:r>
            <a:r>
              <a:rPr lang="en-US" sz="1600" b="1" dirty="0" err="1"/>
              <a:t>trabajo</a:t>
            </a:r>
            <a:endParaRPr lang="en-US" sz="1600" b="1" dirty="0"/>
          </a:p>
          <a:p>
            <a:pPr>
              <a:lnSpc>
                <a:spcPct val="90000"/>
              </a:lnSpc>
            </a:pPr>
            <a:r>
              <a:rPr lang="en-US" sz="1600" b="1" dirty="0" err="1"/>
              <a:t>Otros</a:t>
            </a:r>
            <a:r>
              <a:rPr lang="en-US" sz="1600" b="1" dirty="0"/>
              <a:t> </a:t>
            </a:r>
          </a:p>
          <a:p>
            <a:pPr marL="0" indent="0">
              <a:lnSpc>
                <a:spcPct val="90000"/>
              </a:lnSpc>
            </a:pPr>
            <a:endParaRPr lang="en-US" sz="1300" b="1" dirty="0"/>
          </a:p>
          <a:p>
            <a:pPr>
              <a:lnSpc>
                <a:spcPct val="90000"/>
              </a:lnSpc>
            </a:pPr>
            <a:endParaRPr lang="en-US" sz="1300" dirty="0"/>
          </a:p>
        </p:txBody>
      </p:sp>
      <p:pic>
        <p:nvPicPr>
          <p:cNvPr id="5" name="Imagen 4">
            <a:extLst>
              <a:ext uri="{FF2B5EF4-FFF2-40B4-BE49-F238E27FC236}">
                <a16:creationId xmlns:a16="http://schemas.microsoft.com/office/drawing/2014/main" id="{F1577887-D09D-45FC-AB9A-7B8BB9A78521}"/>
              </a:ext>
            </a:extLst>
          </p:cNvPr>
          <p:cNvPicPr>
            <a:picLocks noChangeAspect="1"/>
          </p:cNvPicPr>
          <p:nvPr/>
        </p:nvPicPr>
        <p:blipFill rotWithShape="1">
          <a:blip r:embed="rId5"/>
          <a:srcRect t="271" r="2" b="195"/>
          <a:stretch/>
        </p:blipFill>
        <p:spPr>
          <a:xfrm>
            <a:off x="8085026" y="2763992"/>
            <a:ext cx="2739728" cy="272701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98232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85FD6-0B2E-4524-8121-5624CBF66C9D}"/>
              </a:ext>
            </a:extLst>
          </p:cNvPr>
          <p:cNvSpPr>
            <a:spLocks noGrp="1"/>
          </p:cNvSpPr>
          <p:nvPr>
            <p:ph type="title"/>
          </p:nvPr>
        </p:nvSpPr>
        <p:spPr>
          <a:xfrm>
            <a:off x="7520089" y="982132"/>
            <a:ext cx="3360772" cy="1303867"/>
          </a:xfrm>
        </p:spPr>
        <p:txBody>
          <a:bodyPr>
            <a:normAutofit/>
          </a:bodyPr>
          <a:lstStyle/>
          <a:p>
            <a:pPr>
              <a:lnSpc>
                <a:spcPct val="90000"/>
              </a:lnSpc>
            </a:pPr>
            <a:br>
              <a:rPr lang="es-CL" sz="2100" b="1"/>
            </a:br>
            <a:r>
              <a:rPr lang="es-CL" sz="2100" b="1"/>
              <a:t>¿Cuáles son los problemas sociales contemporáneos?</a:t>
            </a:r>
            <a:br>
              <a:rPr lang="es-CL" sz="2100"/>
            </a:br>
            <a:endParaRPr lang="es-CL" sz="2100"/>
          </a:p>
        </p:txBody>
      </p:sp>
      <p:sp>
        <p:nvSpPr>
          <p:cNvPr id="3" name="Marcador de contenido 2">
            <a:extLst>
              <a:ext uri="{FF2B5EF4-FFF2-40B4-BE49-F238E27FC236}">
                <a16:creationId xmlns:a16="http://schemas.microsoft.com/office/drawing/2014/main" id="{A3D141E9-73C3-4AC9-B70F-FC39C1588BCB}"/>
              </a:ext>
            </a:extLst>
          </p:cNvPr>
          <p:cNvSpPr>
            <a:spLocks noGrp="1"/>
          </p:cNvSpPr>
          <p:nvPr>
            <p:ph idx="1"/>
          </p:nvPr>
        </p:nvSpPr>
        <p:spPr>
          <a:xfrm>
            <a:off x="7535824" y="2556932"/>
            <a:ext cx="3360771" cy="3318936"/>
          </a:xfrm>
        </p:spPr>
        <p:txBody>
          <a:bodyPr>
            <a:normAutofit/>
          </a:bodyPr>
          <a:lstStyle/>
          <a:p>
            <a:pPr>
              <a:lnSpc>
                <a:spcPct val="90000"/>
              </a:lnSpc>
            </a:pPr>
            <a:r>
              <a:rPr lang="es-CL" b="1" dirty="0"/>
              <a:t>Múltiples Crisis:</a:t>
            </a:r>
          </a:p>
          <a:p>
            <a:pPr>
              <a:lnSpc>
                <a:spcPct val="90000"/>
              </a:lnSpc>
            </a:pPr>
            <a:r>
              <a:rPr lang="es-CL" dirty="0"/>
              <a:t>Del agua.</a:t>
            </a:r>
          </a:p>
          <a:p>
            <a:pPr>
              <a:lnSpc>
                <a:spcPct val="90000"/>
              </a:lnSpc>
            </a:pPr>
            <a:r>
              <a:rPr lang="es-CL" dirty="0"/>
              <a:t>De los alimentos</a:t>
            </a:r>
          </a:p>
          <a:p>
            <a:pPr>
              <a:lnSpc>
                <a:spcPct val="90000"/>
              </a:lnSpc>
            </a:pPr>
            <a:r>
              <a:rPr lang="es-CL" dirty="0"/>
              <a:t>Crisis energética</a:t>
            </a:r>
          </a:p>
          <a:p>
            <a:pPr>
              <a:lnSpc>
                <a:spcPct val="90000"/>
              </a:lnSpc>
            </a:pPr>
            <a:r>
              <a:rPr lang="es-CL" dirty="0"/>
              <a:t>Crisis Financiera</a:t>
            </a:r>
          </a:p>
          <a:p>
            <a:pPr>
              <a:lnSpc>
                <a:spcPct val="90000"/>
              </a:lnSpc>
            </a:pPr>
            <a:r>
              <a:rPr lang="es-CL" dirty="0"/>
              <a:t>Crisis ecológica y cambio climático  </a:t>
            </a:r>
          </a:p>
          <a:p>
            <a:pPr>
              <a:lnSpc>
                <a:spcPct val="90000"/>
              </a:lnSpc>
            </a:pPr>
            <a:endParaRPr lang="es-CL" dirty="0"/>
          </a:p>
          <a:p>
            <a:pPr>
              <a:lnSpc>
                <a:spcPct val="90000"/>
              </a:lnSpc>
            </a:pPr>
            <a:endParaRPr lang="es-CL" dirty="0"/>
          </a:p>
          <a:p>
            <a:pPr marL="0" indent="0">
              <a:lnSpc>
                <a:spcPct val="90000"/>
              </a:lnSpc>
              <a:buNone/>
            </a:pPr>
            <a:endParaRPr lang="es-CL" b="1" dirty="0"/>
          </a:p>
        </p:txBody>
      </p:sp>
      <p:pic>
        <p:nvPicPr>
          <p:cNvPr id="6" name="Imagen 5">
            <a:extLst>
              <a:ext uri="{FF2B5EF4-FFF2-40B4-BE49-F238E27FC236}">
                <a16:creationId xmlns:a16="http://schemas.microsoft.com/office/drawing/2014/main" id="{419255C4-5746-4BFA-ABB8-9E8D480F2DF0}"/>
              </a:ext>
            </a:extLst>
          </p:cNvPr>
          <p:cNvPicPr>
            <a:picLocks noChangeAspect="1"/>
          </p:cNvPicPr>
          <p:nvPr/>
        </p:nvPicPr>
        <p:blipFill rotWithShape="1">
          <a:blip r:embed="rId3"/>
          <a:srcRect r="12856" b="-2"/>
          <a:stretch/>
        </p:blipFill>
        <p:spPr>
          <a:xfrm>
            <a:off x="1412683" y="1410208"/>
            <a:ext cx="5278777" cy="3858780"/>
          </a:xfrm>
          <a:prstGeom prst="rect">
            <a:avLst/>
          </a:prstGeom>
        </p:spPr>
      </p:pic>
    </p:spTree>
    <p:extLst>
      <p:ext uri="{BB962C8B-B14F-4D97-AF65-F5344CB8AC3E}">
        <p14:creationId xmlns:p14="http://schemas.microsoft.com/office/powerpoint/2010/main" val="154606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7D2DD-34A5-4B2B-A219-6FD693EE8538}"/>
              </a:ext>
            </a:extLst>
          </p:cNvPr>
          <p:cNvSpPr>
            <a:spLocks noGrp="1"/>
          </p:cNvSpPr>
          <p:nvPr>
            <p:ph type="title"/>
          </p:nvPr>
        </p:nvSpPr>
        <p:spPr/>
        <p:txBody>
          <a:bodyPr>
            <a:normAutofit/>
          </a:bodyPr>
          <a:lstStyle/>
          <a:p>
            <a:pPr>
              <a:lnSpc>
                <a:spcPct val="90000"/>
              </a:lnSpc>
            </a:pPr>
            <a:r>
              <a:rPr lang="es-419" sz="4100" b="1" dirty="0">
                <a:solidFill>
                  <a:srgbClr val="262626"/>
                </a:solidFill>
              </a:rPr>
              <a:t>¿A qué llamamos crisis civilizatoria?</a:t>
            </a:r>
            <a:br>
              <a:rPr lang="es-CL" sz="4100" dirty="0">
                <a:solidFill>
                  <a:srgbClr val="262626"/>
                </a:solidFill>
              </a:rPr>
            </a:br>
            <a:endParaRPr lang="es-CL" sz="4100" dirty="0">
              <a:solidFill>
                <a:srgbClr val="262626"/>
              </a:solidFill>
            </a:endParaRPr>
          </a:p>
        </p:txBody>
      </p:sp>
      <p:sp>
        <p:nvSpPr>
          <p:cNvPr id="3" name="Marcador de contenido 2">
            <a:extLst>
              <a:ext uri="{FF2B5EF4-FFF2-40B4-BE49-F238E27FC236}">
                <a16:creationId xmlns:a16="http://schemas.microsoft.com/office/drawing/2014/main" id="{F84FAC2A-351E-439D-8323-8207C6FB24E7}"/>
              </a:ext>
            </a:extLst>
          </p:cNvPr>
          <p:cNvSpPr>
            <a:spLocks noGrp="1"/>
          </p:cNvSpPr>
          <p:nvPr>
            <p:ph idx="1"/>
          </p:nvPr>
        </p:nvSpPr>
        <p:spPr>
          <a:xfrm>
            <a:off x="1295402" y="2556932"/>
            <a:ext cx="6256866" cy="3318936"/>
          </a:xfrm>
        </p:spPr>
        <p:txBody>
          <a:bodyPr>
            <a:normAutofit/>
          </a:bodyPr>
          <a:lstStyle/>
          <a:p>
            <a:pPr>
              <a:lnSpc>
                <a:spcPct val="90000"/>
              </a:lnSpc>
            </a:pPr>
            <a:r>
              <a:rPr lang="es-CL" dirty="0">
                <a:solidFill>
                  <a:srgbClr val="262626"/>
                </a:solidFill>
              </a:rPr>
              <a:t>La noción de crisis civilizatoria enfatiza que estamos asistiendo al agotamiento de un modelo de organización económica, productiva y social, con sus respectivas expresiones en el </a:t>
            </a:r>
            <a:r>
              <a:rPr lang="es-CL" b="1" dirty="0">
                <a:solidFill>
                  <a:srgbClr val="262626"/>
                </a:solidFill>
              </a:rPr>
              <a:t>ámbito ideológico, simbólico y cultural. </a:t>
            </a:r>
          </a:p>
          <a:p>
            <a:pPr>
              <a:lnSpc>
                <a:spcPct val="90000"/>
              </a:lnSpc>
            </a:pPr>
            <a:endParaRPr lang="es-CL" dirty="0">
              <a:solidFill>
                <a:srgbClr val="262626"/>
              </a:solidFill>
            </a:endParaRPr>
          </a:p>
        </p:txBody>
      </p:sp>
      <p:pic>
        <p:nvPicPr>
          <p:cNvPr id="5" name="Imagen 4">
            <a:extLst>
              <a:ext uri="{FF2B5EF4-FFF2-40B4-BE49-F238E27FC236}">
                <a16:creationId xmlns:a16="http://schemas.microsoft.com/office/drawing/2014/main" id="{C43F4DEF-0C6C-447D-AA1D-3DDB7EDE8600}"/>
              </a:ext>
            </a:extLst>
          </p:cNvPr>
          <p:cNvPicPr>
            <a:picLocks noChangeAspect="1"/>
          </p:cNvPicPr>
          <p:nvPr/>
        </p:nvPicPr>
        <p:blipFill rotWithShape="1">
          <a:blip r:embed="rId3"/>
          <a:srcRect l="22336" r="23639" b="-3"/>
          <a:stretch/>
        </p:blipFill>
        <p:spPr>
          <a:xfrm>
            <a:off x="7552269" y="2427316"/>
            <a:ext cx="3952546" cy="3740728"/>
          </a:xfrm>
          <a:prstGeom prst="rect">
            <a:avLst/>
          </a:prstGeom>
          <a:ln w="57150" cmpd="thickThin">
            <a:solidFill>
              <a:srgbClr val="7F7F7F"/>
            </a:solidFill>
            <a:miter lim="800000"/>
          </a:ln>
        </p:spPr>
      </p:pic>
    </p:spTree>
    <p:extLst>
      <p:ext uri="{BB962C8B-B14F-4D97-AF65-F5344CB8AC3E}">
        <p14:creationId xmlns:p14="http://schemas.microsoft.com/office/powerpoint/2010/main" val="293533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95293AD-385A-42FB-881F-8D435D29C5BD}"/>
              </a:ext>
            </a:extLst>
          </p:cNvPr>
          <p:cNvPicPr>
            <a:picLocks noChangeAspect="1"/>
          </p:cNvPicPr>
          <p:nvPr/>
        </p:nvPicPr>
        <p:blipFill rotWithShape="1">
          <a:blip r:embed="rId3"/>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6D1A6905-E2A3-484F-B455-9590E3290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11227442" cy="5883295"/>
          </a:xfrm>
          <a:prstGeom prst="rect">
            <a:avLst/>
          </a:prstGeom>
          <a:blipFill dpi="0" rotWithShape="1">
            <a:blip r:embed="rId4">
              <a:alphaModFix amt="90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DB908-51C0-4E3F-86A8-3467E4071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B7CDE4F9-34D0-4815-B951-F27EE81C4FED}"/>
              </a:ext>
            </a:extLst>
          </p:cNvPr>
          <p:cNvSpPr>
            <a:spLocks noGrp="1"/>
          </p:cNvSpPr>
          <p:nvPr>
            <p:ph type="title"/>
          </p:nvPr>
        </p:nvSpPr>
        <p:spPr>
          <a:xfrm>
            <a:off x="1295402" y="982132"/>
            <a:ext cx="9601196" cy="1303867"/>
          </a:xfrm>
        </p:spPr>
        <p:txBody>
          <a:bodyPr>
            <a:normAutofit/>
          </a:bodyPr>
          <a:lstStyle/>
          <a:p>
            <a:r>
              <a:rPr lang="es-CL"/>
              <a:t>Contexto político social Chile</a:t>
            </a:r>
          </a:p>
        </p:txBody>
      </p:sp>
      <p:cxnSp>
        <p:nvCxnSpPr>
          <p:cNvPr id="13" name="Straight Connector 12">
            <a:extLst>
              <a:ext uri="{FF2B5EF4-FFF2-40B4-BE49-F238E27FC236}">
                <a16:creationId xmlns:a16="http://schemas.microsoft.com/office/drawing/2014/main" id="{1472F4D6-70C3-41D0-AFDF-921004940B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E2BF9D62-FCF8-4F78-AB4A-4CFDB0FA7788}"/>
              </a:ext>
            </a:extLst>
          </p:cNvPr>
          <p:cNvSpPr>
            <a:spLocks noGrp="1"/>
          </p:cNvSpPr>
          <p:nvPr>
            <p:ph idx="1"/>
          </p:nvPr>
        </p:nvSpPr>
        <p:spPr>
          <a:xfrm>
            <a:off x="1295401" y="2556932"/>
            <a:ext cx="9601196" cy="3318936"/>
          </a:xfrm>
        </p:spPr>
        <p:txBody>
          <a:bodyPr>
            <a:noAutofit/>
          </a:bodyPr>
          <a:lstStyle/>
          <a:p>
            <a:pPr rtl="0">
              <a:lnSpc>
                <a:spcPct val="90000"/>
              </a:lnSpc>
              <a:spcBef>
                <a:spcPts val="0"/>
              </a:spcBef>
              <a:spcAft>
                <a:spcPts val="800"/>
              </a:spcAft>
            </a:pPr>
            <a:r>
              <a:rPr lang="es-CL" sz="2000" b="0" i="0" u="none" strike="noStrike" dirty="0">
                <a:effectLst/>
                <a:latin typeface="Arial" panose="020B0604020202020204" pitchFamily="34" charset="0"/>
              </a:rPr>
              <a:t>Final de una época política, caracterizada por:</a:t>
            </a:r>
          </a:p>
          <a:p>
            <a:pPr rtl="0">
              <a:lnSpc>
                <a:spcPct val="90000"/>
              </a:lnSpc>
              <a:spcBef>
                <a:spcPts val="0"/>
              </a:spcBef>
              <a:spcAft>
                <a:spcPts val="800"/>
              </a:spcAft>
            </a:pPr>
            <a:r>
              <a:rPr lang="es-CL" sz="2000" b="0" i="0" u="none" strike="noStrike" dirty="0">
                <a:effectLst/>
                <a:latin typeface="Arial" panose="020B0604020202020204" pitchFamily="34" charset="0"/>
              </a:rPr>
              <a:t>creciente deslegitimación de las instituciones ( incluye a partidos y otras instituciones Carabineros, Iglesias.</a:t>
            </a:r>
          </a:p>
          <a:p>
            <a:pPr rtl="0">
              <a:lnSpc>
                <a:spcPct val="90000"/>
              </a:lnSpc>
              <a:spcBef>
                <a:spcPts val="0"/>
              </a:spcBef>
              <a:spcAft>
                <a:spcPts val="800"/>
              </a:spcAft>
            </a:pPr>
            <a:r>
              <a:rPr lang="es-CL" sz="2000" b="0" i="0" u="none" strike="noStrike" dirty="0">
                <a:effectLst/>
                <a:latin typeface="Arial" panose="020B0604020202020204" pitchFamily="34" charset="0"/>
              </a:rPr>
              <a:t>el cruce de  crisis: de legitimidad política con  crisis sanitaria, crisis económica,  crisis los cuidados. </a:t>
            </a:r>
          </a:p>
          <a:p>
            <a:pPr rtl="0">
              <a:lnSpc>
                <a:spcPct val="90000"/>
              </a:lnSpc>
              <a:spcBef>
                <a:spcPts val="0"/>
              </a:spcBef>
              <a:spcAft>
                <a:spcPts val="800"/>
              </a:spcAft>
            </a:pPr>
            <a:r>
              <a:rPr lang="es-CL" sz="2000" b="0" i="0" u="none" strike="noStrike" dirty="0">
                <a:effectLst/>
                <a:latin typeface="Arial" panose="020B0604020202020204" pitchFamily="34" charset="0"/>
              </a:rPr>
              <a:t>Ser un período de activación social, de protestas y l resistencias que  fueron creciendo hasta llegar al estallido social de octubre 2019 que marca el inicio de un potente proceso de ciudadanización de la política, en el que las movilizaciones feministas lograron popularizar y masificar </a:t>
            </a:r>
            <a:r>
              <a:rPr lang="es-CL" sz="2000" dirty="0">
                <a:latin typeface="Arial" panose="020B0604020202020204" pitchFamily="34" charset="0"/>
              </a:rPr>
              <a:t>sus</a:t>
            </a:r>
            <a:r>
              <a:rPr lang="es-CL" sz="2000" b="0" i="0" u="none" strike="noStrike" dirty="0">
                <a:effectLst/>
                <a:latin typeface="Arial" panose="020B0604020202020204" pitchFamily="34" charset="0"/>
              </a:rPr>
              <a:t>  propuestas en el marco de una lucha global por una vida digna.</a:t>
            </a:r>
            <a:endParaRPr lang="es-CL" sz="2000" b="0" dirty="0">
              <a:effectLst/>
            </a:endParaRPr>
          </a:p>
          <a:p>
            <a:pPr>
              <a:lnSpc>
                <a:spcPct val="90000"/>
              </a:lnSpc>
            </a:pPr>
            <a:br>
              <a:rPr lang="es-CL" sz="2000" dirty="0"/>
            </a:br>
            <a:endParaRPr lang="es-CL" sz="2000" dirty="0"/>
          </a:p>
        </p:txBody>
      </p:sp>
      <p:grpSp>
        <p:nvGrpSpPr>
          <p:cNvPr id="15" name="Group 14">
            <a:extLst>
              <a:ext uri="{FF2B5EF4-FFF2-40B4-BE49-F238E27FC236}">
                <a16:creationId xmlns:a16="http://schemas.microsoft.com/office/drawing/2014/main" id="{C8844E6C-FFE6-4937-A7DC-0AD58882F0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6762" y="2"/>
            <a:ext cx="658368" cy="6856213"/>
            <a:chOff x="5756762" y="2"/>
            <a:chExt cx="658368" cy="6856213"/>
          </a:xfrm>
        </p:grpSpPr>
        <p:sp useBgFill="1">
          <p:nvSpPr>
            <p:cNvPr id="16" name="Rounded Rectangle 19">
              <a:extLst>
                <a:ext uri="{FF2B5EF4-FFF2-40B4-BE49-F238E27FC236}">
                  <a16:creationId xmlns:a16="http://schemas.microsoft.com/office/drawing/2014/main" id="{F7D598A8-2CE2-45BE-BB8E-1D623A7C5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523A783-93C9-4929-95AF-E41A53CF21A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18" name="Rounded Rectangle 26">
              <a:extLst>
                <a:ext uri="{FF2B5EF4-FFF2-40B4-BE49-F238E27FC236}">
                  <a16:creationId xmlns:a16="http://schemas.microsoft.com/office/drawing/2014/main" id="{CE6DC554-371A-4C76-A412-A527AAFDE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C143FF3-29AC-4E9A-AB31-FBD1F4E804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Tree>
    <p:extLst>
      <p:ext uri="{BB962C8B-B14F-4D97-AF65-F5344CB8AC3E}">
        <p14:creationId xmlns:p14="http://schemas.microsoft.com/office/powerpoint/2010/main" val="2030739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9BACE4-E23A-407E-85E5-8C457E05D60C}"/>
              </a:ext>
            </a:extLst>
          </p:cNvPr>
          <p:cNvSpPr>
            <a:spLocks noGrp="1"/>
          </p:cNvSpPr>
          <p:nvPr>
            <p:ph type="title"/>
          </p:nvPr>
        </p:nvSpPr>
        <p:spPr>
          <a:xfrm>
            <a:off x="1295402" y="982132"/>
            <a:ext cx="9601196" cy="1303867"/>
          </a:xfrm>
        </p:spPr>
        <p:txBody>
          <a:bodyPr>
            <a:normAutofit/>
          </a:bodyPr>
          <a:lstStyle/>
          <a:p>
            <a:pPr>
              <a:lnSpc>
                <a:spcPct val="90000"/>
              </a:lnSpc>
            </a:pPr>
            <a:r>
              <a:rPr lang="es-CL" sz="4100" b="1"/>
              <a:t>Problemas y protestas en Chile</a:t>
            </a:r>
            <a:br>
              <a:rPr lang="es-CL" sz="4100"/>
            </a:br>
            <a:endParaRPr lang="es-CL" sz="4100"/>
          </a:p>
        </p:txBody>
      </p:sp>
      <p:sp>
        <p:nvSpPr>
          <p:cNvPr id="3" name="Marcador de contenido 2">
            <a:extLst>
              <a:ext uri="{FF2B5EF4-FFF2-40B4-BE49-F238E27FC236}">
                <a16:creationId xmlns:a16="http://schemas.microsoft.com/office/drawing/2014/main" id="{D8AC3CEC-4E8E-4A14-A50A-83AC63624932}"/>
              </a:ext>
            </a:extLst>
          </p:cNvPr>
          <p:cNvSpPr>
            <a:spLocks noGrp="1"/>
          </p:cNvSpPr>
          <p:nvPr>
            <p:ph idx="1"/>
          </p:nvPr>
        </p:nvSpPr>
        <p:spPr>
          <a:xfrm>
            <a:off x="1295402" y="2556932"/>
            <a:ext cx="6256866" cy="3318936"/>
          </a:xfrm>
        </p:spPr>
        <p:txBody>
          <a:bodyPr>
            <a:normAutofit/>
          </a:bodyPr>
          <a:lstStyle/>
          <a:p>
            <a:pPr>
              <a:lnSpc>
                <a:spcPct val="90000"/>
              </a:lnSpc>
            </a:pPr>
            <a:r>
              <a:rPr lang="es-CL" sz="2200" dirty="0"/>
              <a:t>1. Sistema de pensiones</a:t>
            </a:r>
          </a:p>
          <a:p>
            <a:pPr>
              <a:lnSpc>
                <a:spcPct val="90000"/>
              </a:lnSpc>
            </a:pPr>
            <a:r>
              <a:rPr lang="es-CL" sz="2200" dirty="0"/>
              <a:t>2. Salud y desprotección social</a:t>
            </a:r>
          </a:p>
          <a:p>
            <a:pPr>
              <a:lnSpc>
                <a:spcPct val="90000"/>
              </a:lnSpc>
            </a:pPr>
            <a:r>
              <a:rPr lang="es-CL" sz="2200" dirty="0"/>
              <a:t>3. Transporte público</a:t>
            </a:r>
          </a:p>
          <a:p>
            <a:pPr>
              <a:lnSpc>
                <a:spcPct val="90000"/>
              </a:lnSpc>
            </a:pPr>
            <a:r>
              <a:rPr lang="es-CL" sz="2200" dirty="0"/>
              <a:t>4. Privatización del agua. Chile es el único país del mundo que mantiene privatizadas sus fuentes de agua desde la dictadura.,</a:t>
            </a:r>
          </a:p>
          <a:p>
            <a:pPr>
              <a:lnSpc>
                <a:spcPct val="90000"/>
              </a:lnSpc>
            </a:pPr>
            <a:r>
              <a:rPr lang="es-CL" sz="2200" dirty="0"/>
              <a:t>5. Educación y  movilidad social.</a:t>
            </a:r>
          </a:p>
          <a:p>
            <a:pPr>
              <a:lnSpc>
                <a:spcPct val="90000"/>
              </a:lnSpc>
            </a:pPr>
            <a:r>
              <a:rPr lang="es-CL" sz="2200" dirty="0"/>
              <a:t>6. Abusos y corrupción</a:t>
            </a:r>
          </a:p>
          <a:p>
            <a:pPr>
              <a:lnSpc>
                <a:spcPct val="90000"/>
              </a:lnSpc>
            </a:pPr>
            <a:endParaRPr lang="es-CL" sz="2200" dirty="0"/>
          </a:p>
        </p:txBody>
      </p:sp>
      <p:pic>
        <p:nvPicPr>
          <p:cNvPr id="4" name="Imagen 3" descr="Un grupo de personas en un evento&#10;&#10;Descripción generada automáticamente con confianza media">
            <a:extLst>
              <a:ext uri="{FF2B5EF4-FFF2-40B4-BE49-F238E27FC236}">
                <a16:creationId xmlns:a16="http://schemas.microsoft.com/office/drawing/2014/main" id="{08206125-C72B-431D-B608-69323DDE5945}"/>
              </a:ext>
            </a:extLst>
          </p:cNvPr>
          <p:cNvPicPr>
            <a:picLocks noChangeAspect="1"/>
          </p:cNvPicPr>
          <p:nvPr/>
        </p:nvPicPr>
        <p:blipFill rotWithShape="1">
          <a:blip r:embed="rId3"/>
          <a:srcRect l="5719" r="39998" b="3"/>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75379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27BD9-FDFB-44FD-A9CA-99E134383D09}"/>
              </a:ext>
            </a:extLst>
          </p:cNvPr>
          <p:cNvSpPr>
            <a:spLocks noGrp="1"/>
          </p:cNvSpPr>
          <p:nvPr>
            <p:ph type="title"/>
          </p:nvPr>
        </p:nvSpPr>
        <p:spPr/>
        <p:txBody>
          <a:bodyPr>
            <a:normAutofit/>
          </a:bodyPr>
          <a:lstStyle/>
          <a:p>
            <a:pPr>
              <a:lnSpc>
                <a:spcPct val="90000"/>
              </a:lnSpc>
            </a:pPr>
            <a:r>
              <a:rPr lang="es-CL" sz="3100" b="1" dirty="0">
                <a:effectLst/>
                <a:latin typeface="Helvetica" panose="020B0604020202020204" pitchFamily="34" charset="0"/>
                <a:ea typeface="Times New Roman" panose="02020603050405020304" pitchFamily="18" charset="0"/>
                <a:cs typeface="Times New Roman" panose="02020603050405020304" pitchFamily="18" charset="0"/>
              </a:rPr>
              <a:t>Seis nudos de la desigualdad en Chile (PNUD)</a:t>
            </a:r>
            <a:br>
              <a:rPr lang="es-CL" sz="3100" dirty="0">
                <a:effectLst/>
                <a:latin typeface="Century Gothic" panose="020B0502020202020204" pitchFamily="34" charset="0"/>
                <a:ea typeface="Calibri" panose="020F0502020204030204" pitchFamily="34" charset="0"/>
                <a:cs typeface="Times New Roman" panose="02020603050405020304" pitchFamily="18" charset="0"/>
              </a:rPr>
            </a:br>
            <a:endParaRPr lang="es-CL" sz="3100" dirty="0"/>
          </a:p>
        </p:txBody>
      </p:sp>
      <p:sp>
        <p:nvSpPr>
          <p:cNvPr id="3" name="Marcador de contenido 2">
            <a:extLst>
              <a:ext uri="{FF2B5EF4-FFF2-40B4-BE49-F238E27FC236}">
                <a16:creationId xmlns:a16="http://schemas.microsoft.com/office/drawing/2014/main" id="{6257ADCC-F366-4F6D-B7FE-7D357FA62E11}"/>
              </a:ext>
            </a:extLst>
          </p:cNvPr>
          <p:cNvSpPr>
            <a:spLocks noGrp="1"/>
          </p:cNvSpPr>
          <p:nvPr>
            <p:ph idx="1"/>
          </p:nvPr>
        </p:nvSpPr>
        <p:spPr>
          <a:xfrm>
            <a:off x="1295402" y="2468880"/>
            <a:ext cx="8199118" cy="3764280"/>
          </a:xfrm>
        </p:spPr>
        <p:txBody>
          <a:bodyPr>
            <a:normAutofit fontScale="77500" lnSpcReduction="20000"/>
          </a:bodyPr>
          <a:lstStyle/>
          <a:p>
            <a:pPr marL="0" indent="0">
              <a:lnSpc>
                <a:spcPct val="90000"/>
              </a:lnSpc>
              <a:buNone/>
            </a:pPr>
            <a:r>
              <a:rPr lang="es-CL" sz="1600" b="1" dirty="0"/>
              <a:t>ESTRUCTURA PRODUCTIVA con circuitos diferenciados de productividad, cualificaciones y calidad del empleo, lo </a:t>
            </a:r>
            <a:r>
              <a:rPr lang="es-CL" sz="1800" b="1" dirty="0"/>
              <a:t>que deriva en una gran masa de trabajadores con bajos salarios.</a:t>
            </a:r>
          </a:p>
          <a:p>
            <a:pPr marL="0" indent="0">
              <a:lnSpc>
                <a:spcPct val="90000"/>
              </a:lnSpc>
              <a:buNone/>
            </a:pPr>
            <a:endParaRPr lang="es-CL" sz="1800" b="1" dirty="0"/>
          </a:p>
          <a:p>
            <a:pPr marL="0" indent="0">
              <a:lnSpc>
                <a:spcPct val="90000"/>
              </a:lnSpc>
              <a:buNone/>
            </a:pPr>
            <a:r>
              <a:rPr lang="es-CL" sz="1800" b="1" dirty="0"/>
              <a:t>PATRÓN EN QUE EL CAPITAL Y LOS INGRESOS ESTÁN MUY CONCENTRADOS en un conjunto de grupos económicos, cuya propiedad está en manos de un número reducido de personas.</a:t>
            </a:r>
          </a:p>
          <a:p>
            <a:pPr>
              <a:lnSpc>
                <a:spcPct val="90000"/>
              </a:lnSpc>
            </a:pPr>
            <a:endParaRPr lang="es-CL" sz="1800" b="1" dirty="0"/>
          </a:p>
          <a:p>
            <a:pPr marL="0" indent="0">
              <a:lnSpc>
                <a:spcPct val="90000"/>
              </a:lnSpc>
              <a:buNone/>
            </a:pPr>
            <a:r>
              <a:rPr lang="es-CL" sz="1800" b="1" dirty="0"/>
              <a:t>ESTADO INSUFICIENTEMENTE INVOLUCRADO en las tareas de redistribución y provisión de seguridades para los ciudadanos</a:t>
            </a:r>
          </a:p>
          <a:p>
            <a:pPr marL="0" indent="0">
              <a:lnSpc>
                <a:spcPct val="90000"/>
              </a:lnSpc>
              <a:buNone/>
            </a:pPr>
            <a:r>
              <a:rPr lang="es-CL" sz="1800" b="1" dirty="0"/>
              <a:t>CONCENTRACIÓN DEL PODER POLÍTICO Y SOBRERREPRESENTACIÓN de los grupos de mayores ingresos en los espacios de toma de decisiones</a:t>
            </a:r>
          </a:p>
          <a:p>
            <a:pPr marL="0" indent="0">
              <a:lnSpc>
                <a:spcPct val="90000"/>
              </a:lnSpc>
              <a:buNone/>
            </a:pPr>
            <a:r>
              <a:rPr lang="es-CL" sz="1800" b="1" dirty="0"/>
              <a:t>SISTEMA EDUCATIVO CUYA ESTRUCTURA ALTAMENTE SEGMENTADA no permite asegurar la suficiente igualdad de oportunidades</a:t>
            </a:r>
          </a:p>
          <a:p>
            <a:pPr>
              <a:lnSpc>
                <a:spcPct val="90000"/>
              </a:lnSpc>
            </a:pPr>
            <a:endParaRPr lang="es-CL" sz="1800" b="1" dirty="0"/>
          </a:p>
          <a:p>
            <a:pPr marL="0" indent="0">
              <a:lnSpc>
                <a:spcPct val="90000"/>
              </a:lnSpc>
              <a:buNone/>
            </a:pPr>
            <a:r>
              <a:rPr lang="es-CL" sz="1800" b="1" dirty="0"/>
              <a:t>CONSOLIDACIÓN DE UNA SERIE DE PRINCIPIOS NORMATIVOS que en algunos dominios justifican las desigualdades existentes y socavan las dinámicas de integración social, mientras que en otros demandan mayor igualdad</a:t>
            </a:r>
          </a:p>
          <a:p>
            <a:pPr>
              <a:lnSpc>
                <a:spcPct val="90000"/>
              </a:lnSpc>
            </a:pPr>
            <a:endParaRPr lang="es-CL" sz="800" dirty="0"/>
          </a:p>
        </p:txBody>
      </p:sp>
      <p:pic>
        <p:nvPicPr>
          <p:cNvPr id="4" name="Imagen 3">
            <a:extLst>
              <a:ext uri="{FF2B5EF4-FFF2-40B4-BE49-F238E27FC236}">
                <a16:creationId xmlns:a16="http://schemas.microsoft.com/office/drawing/2014/main" id="{9031437C-330D-42EA-B4C0-464958F299F8}"/>
              </a:ext>
            </a:extLst>
          </p:cNvPr>
          <p:cNvPicPr>
            <a:picLocks noChangeAspect="1"/>
          </p:cNvPicPr>
          <p:nvPr/>
        </p:nvPicPr>
        <p:blipFill rotWithShape="1">
          <a:blip r:embed="rId3"/>
          <a:srcRect l="15749" r="28579" b="-1"/>
          <a:stretch/>
        </p:blipFill>
        <p:spPr>
          <a:xfrm>
            <a:off x="9601200" y="4175760"/>
            <a:ext cx="2076994" cy="210588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10972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BA3DFA-C3D7-4AC7-924C-22F47918F1CE}"/>
              </a:ext>
            </a:extLst>
          </p:cNvPr>
          <p:cNvSpPr>
            <a:spLocks noGrp="1"/>
          </p:cNvSpPr>
          <p:nvPr>
            <p:ph type="title"/>
          </p:nvPr>
        </p:nvSpPr>
        <p:spPr>
          <a:xfrm>
            <a:off x="1295402" y="982132"/>
            <a:ext cx="9601196" cy="1303867"/>
          </a:xfrm>
        </p:spPr>
        <p:txBody>
          <a:bodyPr>
            <a:normAutofit/>
          </a:bodyPr>
          <a:lstStyle/>
          <a:p>
            <a:r>
              <a:rPr lang="es-CL" dirty="0"/>
              <a:t>Desigualdades</a:t>
            </a:r>
          </a:p>
        </p:txBody>
      </p:sp>
      <p:sp>
        <p:nvSpPr>
          <p:cNvPr id="3" name="Marcador de contenido 2">
            <a:extLst>
              <a:ext uri="{FF2B5EF4-FFF2-40B4-BE49-F238E27FC236}">
                <a16:creationId xmlns:a16="http://schemas.microsoft.com/office/drawing/2014/main" id="{48A36933-FCFF-4F2B-BF46-F92EBFCABB10}"/>
              </a:ext>
            </a:extLst>
          </p:cNvPr>
          <p:cNvSpPr>
            <a:spLocks noGrp="1"/>
          </p:cNvSpPr>
          <p:nvPr>
            <p:ph idx="1"/>
          </p:nvPr>
        </p:nvSpPr>
        <p:spPr>
          <a:xfrm>
            <a:off x="1295402" y="2468880"/>
            <a:ext cx="6659878" cy="3779520"/>
          </a:xfrm>
        </p:spPr>
        <p:txBody>
          <a:bodyPr>
            <a:normAutofit fontScale="92500" lnSpcReduction="10000"/>
          </a:bodyPr>
          <a:lstStyle/>
          <a:p>
            <a:pPr>
              <a:lnSpc>
                <a:spcPct val="90000"/>
              </a:lnSpc>
            </a:pPr>
            <a:r>
              <a:rPr lang="es-CL" sz="1600" b="1" dirty="0">
                <a:latin typeface="Comic Sans MS" panose="030F0702030302020204" pitchFamily="66" charset="0"/>
              </a:rPr>
              <a:t>¿Por qué sube la percepción  de desigualdad de manera consistente. en Chile? </a:t>
            </a:r>
          </a:p>
          <a:p>
            <a:pPr marL="0" indent="0">
              <a:lnSpc>
                <a:spcPct val="90000"/>
              </a:lnSpc>
              <a:buNone/>
            </a:pPr>
            <a:r>
              <a:rPr lang="es-CL" sz="1600" dirty="0">
                <a:latin typeface="Comic Sans MS" panose="030F0702030302020204" pitchFamily="66" charset="0"/>
              </a:rPr>
              <a:t>Según PNUD</a:t>
            </a:r>
          </a:p>
          <a:p>
            <a:pPr marL="0" indent="0">
              <a:lnSpc>
                <a:spcPct val="90000"/>
              </a:lnSpc>
              <a:buNone/>
            </a:pPr>
            <a:r>
              <a:rPr lang="es-CL" sz="1600" b="1" dirty="0">
                <a:latin typeface="Comic Sans MS" panose="030F0702030302020204" pitchFamily="66" charset="0"/>
              </a:rPr>
              <a:t>Por sentimientos de injusticia. Las tres desigualdades que más molestan en Chile son las referidas a salud,  educación y el trato. La percepción de mal trato en la calle es muy intensa”.</a:t>
            </a:r>
          </a:p>
          <a:p>
            <a:pPr>
              <a:lnSpc>
                <a:spcPct val="90000"/>
              </a:lnSpc>
            </a:pPr>
            <a:r>
              <a:rPr lang="es-CL" sz="1600" dirty="0">
                <a:latin typeface="Comic Sans MS" panose="030F0702030302020204" pitchFamily="66" charset="0"/>
              </a:rPr>
              <a:t>“La educación aparece como esperanza y justificación para todos los esfuerzos. El esfuerzo puesto en la educación aparece como la principal vía para ascender”.</a:t>
            </a:r>
          </a:p>
          <a:p>
            <a:pPr>
              <a:lnSpc>
                <a:spcPct val="90000"/>
              </a:lnSpc>
            </a:pPr>
            <a:r>
              <a:rPr lang="es-CL" sz="1600" dirty="0">
                <a:latin typeface="Comic Sans MS" panose="030F0702030302020204" pitchFamily="66" charset="0"/>
              </a:rPr>
              <a:t>Pero un informe de la Organización para la Cooperación y el Desarrollo Económicos (</a:t>
            </a:r>
            <a:r>
              <a:rPr lang="es-CL" sz="1600" dirty="0" err="1">
                <a:latin typeface="Comic Sans MS" panose="030F0702030302020204" pitchFamily="66" charset="0"/>
              </a:rPr>
              <a:t>Ocde</a:t>
            </a:r>
            <a:r>
              <a:rPr lang="es-CL" sz="1600" dirty="0">
                <a:latin typeface="Comic Sans MS" panose="030F0702030302020204" pitchFamily="66" charset="0"/>
              </a:rPr>
              <a:t>), señala  que los niños/as  de familias de bajos recursos en Chile demoran seis generaciones en alcanzar ingreso medio, esto quiere decir, si se acepta el concepto de genealogía que considera que una generación abarca un lapso de 25 años, para que una familia salga de la pobreza se requiere de 150 años.</a:t>
            </a:r>
          </a:p>
          <a:p>
            <a:pPr>
              <a:lnSpc>
                <a:spcPct val="90000"/>
              </a:lnSpc>
            </a:pPr>
            <a:endParaRPr lang="es-CL" sz="1100" dirty="0"/>
          </a:p>
        </p:txBody>
      </p:sp>
      <p:pic>
        <p:nvPicPr>
          <p:cNvPr id="4" name="Imagen 3">
            <a:extLst>
              <a:ext uri="{FF2B5EF4-FFF2-40B4-BE49-F238E27FC236}">
                <a16:creationId xmlns:a16="http://schemas.microsoft.com/office/drawing/2014/main" id="{26988DBF-9482-4745-8EBA-3655C418F0BB}"/>
              </a:ext>
            </a:extLst>
          </p:cNvPr>
          <p:cNvPicPr>
            <a:picLocks noChangeAspect="1"/>
          </p:cNvPicPr>
          <p:nvPr/>
        </p:nvPicPr>
        <p:blipFill rotWithShape="1">
          <a:blip r:embed="rId3"/>
          <a:srcRect r="38259"/>
          <a:stretch/>
        </p:blipFill>
        <p:spPr>
          <a:xfrm>
            <a:off x="8085030" y="2701180"/>
            <a:ext cx="2739719"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3516697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315</TotalTime>
  <Words>1305</Words>
  <Application>Microsoft Office PowerPoint</Application>
  <PresentationFormat>Panorámica</PresentationFormat>
  <Paragraphs>105</Paragraphs>
  <Slides>18</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18</vt:i4>
      </vt:variant>
    </vt:vector>
  </HeadingPairs>
  <TitlesOfParts>
    <vt:vector size="28" baseType="lpstr">
      <vt:lpstr>Arial</vt:lpstr>
      <vt:lpstr>Calibri</vt:lpstr>
      <vt:lpstr>Calibri Light</vt:lpstr>
      <vt:lpstr>Century Gothic</vt:lpstr>
      <vt:lpstr>Comic Sans MS</vt:lpstr>
      <vt:lpstr>Garamond</vt:lpstr>
      <vt:lpstr>Helvetica</vt:lpstr>
      <vt:lpstr>Wingdings</vt:lpstr>
      <vt:lpstr>Orgánico</vt:lpstr>
      <vt:lpstr>Tema de Office</vt:lpstr>
      <vt:lpstr> Género y Problemas sociales  contemporáneos. </vt:lpstr>
      <vt:lpstr> ¿Cuáles son los problemas sociales contemporáneos? </vt:lpstr>
      <vt:lpstr> Problemas sociales contemporáneos </vt:lpstr>
      <vt:lpstr> ¿Cuáles son los problemas sociales contemporáneos? </vt:lpstr>
      <vt:lpstr>¿A qué llamamos crisis civilizatoria? </vt:lpstr>
      <vt:lpstr>Contexto político social Chile</vt:lpstr>
      <vt:lpstr>Problemas y protestas en Chile </vt:lpstr>
      <vt:lpstr>Seis nudos de la desigualdad en Chile (PNUD) </vt:lpstr>
      <vt:lpstr>Desigualdades</vt:lpstr>
      <vt:lpstr>Desigualdades jurídicas de género.</vt:lpstr>
      <vt:lpstr>Persistencia de desigualdades en la region..</vt:lpstr>
      <vt:lpstr>Persistencia de la violencia de género.</vt:lpstr>
      <vt:lpstr>Fundamentalismos</vt:lpstr>
      <vt:lpstr>Avances feministas</vt:lpstr>
      <vt:lpstr>Tiempos de pandemia y proceso constituyente.</vt:lpstr>
      <vt:lpstr>Pandemia y género</vt:lpstr>
      <vt:lpstr>Pandemia y género</vt:lpstr>
      <vt:lpstr>Oportunidades.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Género y Problemas sociales  contemporáneos.</dc:title>
  <dc:creator>magdalena valdivieso</dc:creator>
  <cp:lastModifiedBy>magdalena valdivieso</cp:lastModifiedBy>
  <cp:revision>25</cp:revision>
  <dcterms:created xsi:type="dcterms:W3CDTF">2020-05-30T01:25:11Z</dcterms:created>
  <dcterms:modified xsi:type="dcterms:W3CDTF">2021-03-13T20:21:25Z</dcterms:modified>
</cp:coreProperties>
</file>