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rts/colors6.xml" ContentType="application/vnd.ms-office.chartcolor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charts/colors4.xml" ContentType="application/vnd.ms-office.chartcolorstyle+xml"/>
  <Override PartName="/ppt/charts/colors5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2.xml" ContentType="application/vnd.ms-office.chartcolorstyle+xml"/>
  <Override PartName="/ppt/charts/colors3.xml" ContentType="application/vnd.ms-office.chartcolorstyl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charts/style6.xml" ContentType="application/vnd.ms-office.chartstyl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4.xml" ContentType="application/vnd.ms-office.chartstyle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style1.xml" ContentType="application/vnd.ms-office.chart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74" r:id="rId4"/>
    <p:sldId id="257" r:id="rId5"/>
    <p:sldId id="258" r:id="rId6"/>
    <p:sldId id="268" r:id="rId7"/>
    <p:sldId id="275" r:id="rId8"/>
    <p:sldId id="280" r:id="rId9"/>
    <p:sldId id="277" r:id="rId10"/>
    <p:sldId id="270" r:id="rId11"/>
    <p:sldId id="278" r:id="rId12"/>
    <p:sldId id="279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>
        <p:scale>
          <a:sx n="78" d="100"/>
          <a:sy n="78" d="100"/>
        </p:scale>
        <p:origin x="-33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Book1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L" dirty="0"/>
              <a:t>Universo de Estudio</a:t>
            </a:r>
          </a:p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L" dirty="0"/>
              <a:t>Pobreza</a:t>
            </a:r>
            <a:r>
              <a:rPr lang="es-CL" baseline="0" dirty="0"/>
              <a:t> Multidimensional (5 Dimensiones)</a:t>
            </a:r>
            <a:endParaRPr lang="es-CL" dirty="0"/>
          </a:p>
        </c:rich>
      </c:tx>
      <c:layout/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Sheet1!$Q$71:$Q$72</c:f>
              <c:strCache>
                <c:ptCount val="2"/>
                <c:pt idx="0">
                  <c:v>No pobre</c:v>
                </c:pt>
                <c:pt idx="1">
                  <c:v>Pobre</c:v>
                </c:pt>
              </c:strCache>
            </c:strRef>
          </c:cat>
          <c:val>
            <c:numRef>
              <c:f>Sheet1!$R$71:$R$72</c:f>
              <c:numCache>
                <c:formatCode>###0</c:formatCode>
                <c:ptCount val="2"/>
                <c:pt idx="0">
                  <c:v>10482</c:v>
                </c:pt>
                <c:pt idx="1">
                  <c:v>4410</c:v>
                </c:pt>
              </c:numCache>
            </c:numRef>
          </c:val>
        </c:ser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L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L" dirty="0"/>
              <a:t>Universo de Estudio</a:t>
            </a:r>
          </a:p>
          <a:p>
            <a:pPr>
              <a:defRPr lang="en-US"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L" dirty="0"/>
              <a:t>Pobreza</a:t>
            </a:r>
            <a:r>
              <a:rPr lang="es-CL" baseline="0" dirty="0"/>
              <a:t> Multidimensional (4 Dimensiones)</a:t>
            </a:r>
            <a:endParaRPr lang="es-CL" dirty="0"/>
          </a:p>
        </c:rich>
      </c:tx>
      <c:layout/>
      <c:spPr>
        <a:noFill/>
        <a:ln>
          <a:noFill/>
        </a:ln>
        <a:effectLst/>
      </c:spPr>
    </c:title>
    <c:view3D>
      <c:rotX val="3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Sheet1!$Q$63:$Q$64</c:f>
              <c:strCache>
                <c:ptCount val="2"/>
                <c:pt idx="0">
                  <c:v>No pobre</c:v>
                </c:pt>
                <c:pt idx="1">
                  <c:v>Pobre</c:v>
                </c:pt>
              </c:strCache>
            </c:strRef>
          </c:cat>
          <c:val>
            <c:numRef>
              <c:f>Sheet1!$R$63:$R$64</c:f>
              <c:numCache>
                <c:formatCode>###0</c:formatCode>
                <c:ptCount val="2"/>
                <c:pt idx="0">
                  <c:v>11024</c:v>
                </c:pt>
                <c:pt idx="1">
                  <c:v>3912</c:v>
                </c:pt>
              </c:numCache>
            </c:numRef>
          </c:val>
        </c:ser>
      </c:pie3D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CL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2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L" sz="2400" cap="none" dirty="0" smtClean="0"/>
              <a:t>Pobres según pobreza multidimensional</a:t>
            </a:r>
          </a:p>
          <a:p>
            <a:pPr>
              <a:defRPr lang="en-US" sz="22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L" sz="2400" cap="none" dirty="0" smtClean="0"/>
              <a:t> (4 dimensiones)</a:t>
            </a:r>
            <a:endParaRPr lang="es-CL" sz="2400" cap="none" dirty="0"/>
          </a:p>
        </c:rich>
      </c:tx>
      <c:layout/>
      <c:spPr>
        <a:noFill/>
        <a:ln>
          <a:noFill/>
        </a:ln>
        <a:effectLst/>
      </c:spPr>
    </c:title>
    <c:view3D>
      <c:rotX val="5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1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</c:dLbl>
            <c:txPr>
              <a:bodyPr/>
              <a:lstStyle/>
              <a:p>
                <a:pPr>
                  <a:defRPr lang="en-US"/>
                </a:pPr>
                <a:endParaRPr lang="es-CL"/>
              </a:p>
            </c:txPr>
            <c:dLblPos val="inEnd"/>
            <c:showVal val="1"/>
            <c:showCatName val="1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Sheet1!$J$42:$J$43</c:f>
              <c:strCache>
                <c:ptCount val="2"/>
                <c:pt idx="0">
                  <c:v>No pertenece P.O</c:v>
                </c:pt>
                <c:pt idx="1">
                  <c:v>Mapuche</c:v>
                </c:pt>
              </c:strCache>
            </c:strRef>
          </c:cat>
          <c:val>
            <c:numRef>
              <c:f>Sheet1!$M$42:$M$43</c:f>
              <c:numCache>
                <c:formatCode>###0.0</c:formatCode>
                <c:ptCount val="2"/>
                <c:pt idx="0">
                  <c:v>45.902902645774468</c:v>
                </c:pt>
                <c:pt idx="1">
                  <c:v>54.097097354225525</c:v>
                </c:pt>
              </c:numCache>
            </c:numRef>
          </c:val>
        </c:ser>
        <c:dLbls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2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L" cap="none" dirty="0" smtClean="0"/>
              <a:t>Pobres según pobreza multidimensional</a:t>
            </a:r>
          </a:p>
          <a:p>
            <a:pPr>
              <a:defRPr lang="en-US" sz="2200" b="1" i="0" u="none" strike="noStrike" kern="1200" cap="all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CL" cap="none" dirty="0" smtClean="0"/>
              <a:t> (5 dimensiones)</a:t>
            </a:r>
            <a:endParaRPr lang="es-CL" dirty="0"/>
          </a:p>
        </c:rich>
      </c:tx>
      <c:layout/>
      <c:spPr>
        <a:noFill/>
        <a:ln>
          <a:noFill/>
        </a:ln>
        <a:effectLst/>
      </c:spPr>
    </c:title>
    <c:view3D>
      <c:rotX val="50"/>
      <c:depthPercent val="100"/>
      <c:perspective val="30"/>
    </c:view3D>
    <c:floor>
      <c:spPr>
        <a:noFill/>
        <a:ln>
          <a:noFill/>
        </a:ln>
        <a:effectLst/>
        <a:sp3d/>
      </c:spPr>
    </c:floor>
    <c:sideWall>
      <c:spPr>
        <a:noFill/>
        <a:ln>
          <a:noFill/>
        </a:ln>
        <a:effectLst/>
        <a:sp3d/>
      </c:spPr>
    </c:sideWall>
    <c:backWall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spPr>
              <a:solidFill>
                <a:schemeClr val="accent6">
                  <a:alpha val="90000"/>
                </a:schemeClr>
              </a:solidFill>
              <a:ln w="19050">
                <a:solidFill>
                  <a:schemeClr val="accent6">
                    <a:lumMod val="75000"/>
                  </a:schemeClr>
                </a:solidFill>
              </a:ln>
              <a:effectLst>
                <a:innerShdw blurRad="114300">
                  <a:schemeClr val="accent6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6">
                    <a:lumMod val="75000"/>
                  </a:schemeClr>
                </a:contourClr>
              </a:sp3d>
            </c:spPr>
          </c:dPt>
          <c:dPt>
            <c:idx val="1"/>
            <c:spPr>
              <a:solidFill>
                <a:schemeClr val="accent5">
                  <a:alpha val="90000"/>
                </a:schemeClr>
              </a:solidFill>
              <a:ln w="19050">
                <a:solidFill>
                  <a:schemeClr val="accent5">
                    <a:lumMod val="75000"/>
                  </a:schemeClr>
                </a:solidFill>
              </a:ln>
              <a:effectLst>
                <a:innerShdw blurRad="114300">
                  <a:schemeClr val="accent5">
                    <a:lumMod val="75000"/>
                  </a:schemeClr>
                </a:innerShdw>
              </a:effectLst>
              <a:scene3d>
                <a:camera prst="orthographicFront"/>
                <a:lightRig rig="threePt" dir="t"/>
              </a:scene3d>
              <a:sp3d contourW="19050" prstMaterial="flat">
                <a:contourClr>
                  <a:schemeClr val="accent5">
                    <a:lumMod val="75000"/>
                  </a:schemeClr>
                </a:contourClr>
              </a:sp3d>
            </c:spPr>
          </c:dPt>
          <c:dLbls>
            <c:dLbl>
              <c:idx val="0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6"/>
                  </a:solidFill>
                  <a:round/>
                </a:ln>
                <a:effectLst>
                  <a:outerShdw blurRad="50800" dist="38100" dir="2700000" algn="tl" rotWithShape="0">
                    <a:schemeClr val="accent6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330" b="0" i="0" u="none" strike="noStrike" kern="1200" baseline="0">
                      <a:solidFill>
                        <a:schemeClr val="accent6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</c:dLbl>
            <c:dLbl>
              <c:idx val="1"/>
              <c:spPr>
                <a:solidFill>
                  <a:schemeClr val="lt1">
                    <a:alpha val="90000"/>
                  </a:schemeClr>
                </a:solidFill>
                <a:ln w="12700" cap="flat" cmpd="sng" algn="ctr">
                  <a:solidFill>
                    <a:schemeClr val="accent5"/>
                  </a:solidFill>
                  <a:round/>
                </a:ln>
                <a:effectLst>
                  <a:outerShdw blurRad="50800" dist="38100" dir="2700000" algn="tl" rotWithShape="0">
                    <a:schemeClr val="accent5">
                      <a:lumMod val="75000"/>
                      <a:alpha val="40000"/>
                    </a:schemeClr>
                  </a:outerShdw>
                </a:effectLst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lang="en-US" sz="1330" b="0" i="0" u="none" strike="noStrike" kern="1200" baseline="0">
                      <a:solidFill>
                        <a:schemeClr val="accent5"/>
                      </a:solidFill>
                      <a:effectLst/>
                      <a:latin typeface="+mn-lt"/>
                      <a:ea typeface="+mn-ea"/>
                      <a:cs typeface="+mn-cs"/>
                    </a:defRPr>
                  </a:pPr>
                  <a:endParaRPr lang="es-CL"/>
                </a:p>
              </c:txPr>
            </c:dLbl>
            <c:txPr>
              <a:bodyPr/>
              <a:lstStyle/>
              <a:p>
                <a:pPr>
                  <a:defRPr lang="en-US"/>
                </a:pPr>
                <a:endParaRPr lang="es-CL"/>
              </a:p>
            </c:txPr>
            <c:dLblPos val="inEnd"/>
            <c:showVal val="1"/>
            <c:showCatName val="1"/>
            <c:showLeaderLines val="1"/>
            <c:leaderLines>
              <c:spPr>
                <a:ln w="9525">
                  <a:solidFill>
                    <a:schemeClr val="tx1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Sheet1!$J$50:$J$51</c:f>
              <c:strCache>
                <c:ptCount val="2"/>
                <c:pt idx="0">
                  <c:v>No pertenece P.O</c:v>
                </c:pt>
                <c:pt idx="1">
                  <c:v>Mapuche</c:v>
                </c:pt>
              </c:strCache>
            </c:strRef>
          </c:cat>
          <c:val>
            <c:numRef>
              <c:f>Sheet1!$M$50:$M$51</c:f>
              <c:numCache>
                <c:formatCode>###0.0</c:formatCode>
                <c:ptCount val="2"/>
                <c:pt idx="0">
                  <c:v>45.125284738041003</c:v>
                </c:pt>
                <c:pt idx="1">
                  <c:v>54.874715261959011</c:v>
                </c:pt>
              </c:numCache>
            </c:numRef>
          </c:val>
        </c:ser>
        <c:dLbls>
          <c:showCatName val="1"/>
        </c:dLbls>
      </c:pie3D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Pobreza Multidimensional </a:t>
            </a:r>
            <a:endParaRPr lang="en-US" dirty="0" smtClean="0"/>
          </a:p>
          <a:p>
            <a:pPr>
              <a:defRPr lang="en-US"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(</a:t>
            </a:r>
            <a:r>
              <a:rPr lang="en-US" dirty="0"/>
              <a:t>4 dimensiones)</a:t>
            </a:r>
          </a:p>
        </c:rich>
      </c:tx>
      <c:layout>
        <c:manualLayout>
          <c:xMode val="edge"/>
          <c:yMode val="edge"/>
          <c:x val="0.16455945420421206"/>
          <c:y val="0"/>
        </c:manualLayout>
      </c:layout>
      <c:spPr>
        <a:noFill/>
        <a:ln>
          <a:noFill/>
        </a:ln>
        <a:effectLst/>
      </c:spPr>
    </c:title>
    <c:plotArea>
      <c:layout/>
      <c:barChart>
        <c:barDir val="col"/>
        <c:grouping val="stacked"/>
        <c:ser>
          <c:idx val="0"/>
          <c:order val="0"/>
          <c:tx>
            <c:strRef>
              <c:f>Sheet1!$Q$5</c:f>
              <c:strCache>
                <c:ptCount val="1"/>
                <c:pt idx="0">
                  <c:v>No pobre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3000"/>
                    <a:lumMod val="102000"/>
                  </a:schemeClr>
                </a:gs>
                <a:gs pos="50000">
                  <a:schemeClr val="accent1">
                    <a:shade val="100000"/>
                    <a:satMod val="110000"/>
                    <a:lumMod val="100000"/>
                  </a:schemeClr>
                </a:gs>
                <a:gs pos="100000">
                  <a:schemeClr val="accent1">
                    <a:shade val="78000"/>
                    <a:satMod val="120000"/>
                    <a:lumMod val="99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Sheet1!$P$6:$P$7</c:f>
              <c:strCache>
                <c:ptCount val="2"/>
                <c:pt idx="0">
                  <c:v>No Mapuche</c:v>
                </c:pt>
                <c:pt idx="1">
                  <c:v>Mapuche</c:v>
                </c:pt>
              </c:strCache>
            </c:strRef>
          </c:cat>
          <c:val>
            <c:numRef>
              <c:f>Sheet1!$Q$6:$Q$7</c:f>
              <c:numCache>
                <c:formatCode>###0.0</c:formatCode>
                <c:ptCount val="2"/>
                <c:pt idx="0">
                  <c:v>81.905629809639535</c:v>
                </c:pt>
                <c:pt idx="1">
                  <c:v>57.863145258103252</c:v>
                </c:pt>
              </c:numCache>
            </c:numRef>
          </c:val>
        </c:ser>
        <c:ser>
          <c:idx val="1"/>
          <c:order val="1"/>
          <c:tx>
            <c:strRef>
              <c:f>Sheet1!$R$5</c:f>
              <c:strCache>
                <c:ptCount val="1"/>
                <c:pt idx="0">
                  <c:v>Pobre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3000"/>
                    <a:lumMod val="102000"/>
                  </a:schemeClr>
                </a:gs>
                <a:gs pos="50000">
                  <a:schemeClr val="accent2">
                    <a:shade val="100000"/>
                    <a:satMod val="110000"/>
                    <a:lumMod val="100000"/>
                  </a:schemeClr>
                </a:gs>
                <a:gs pos="100000">
                  <a:schemeClr val="accent2">
                    <a:shade val="78000"/>
                    <a:satMod val="120000"/>
                    <a:lumMod val="99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en-US"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CL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Sheet1!$P$6:$P$7</c:f>
              <c:strCache>
                <c:ptCount val="2"/>
                <c:pt idx="0">
                  <c:v>No Mapuche</c:v>
                </c:pt>
                <c:pt idx="1">
                  <c:v>Mapuche</c:v>
                </c:pt>
              </c:strCache>
            </c:strRef>
          </c:cat>
          <c:val>
            <c:numRef>
              <c:f>Sheet1!$R$6:$R$7</c:f>
              <c:numCache>
                <c:formatCode>###0.0</c:formatCode>
                <c:ptCount val="2"/>
                <c:pt idx="0">
                  <c:v>18.094370190360475</c:v>
                </c:pt>
                <c:pt idx="1">
                  <c:v>42.136854741896755</c:v>
                </c:pt>
              </c:numCache>
            </c:numRef>
          </c:val>
        </c:ser>
        <c:overlap val="100"/>
        <c:axId val="115442816"/>
        <c:axId val="115444352"/>
      </c:barChart>
      <c:catAx>
        <c:axId val="115442816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115444352"/>
        <c:crosses val="autoZero"/>
        <c:auto val="1"/>
        <c:lblAlgn val="ctr"/>
        <c:lblOffset val="100"/>
      </c:catAx>
      <c:valAx>
        <c:axId val="115444352"/>
        <c:scaling>
          <c:orientation val="minMax"/>
          <c:max val="100"/>
        </c:scaling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115442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L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CL"/>
  <c:chart>
    <c:title>
      <c:tx>
        <c:rich>
          <a:bodyPr rot="0" spcFirstLastPara="1" vertOverflow="ellipsis" vert="horz" wrap="square" anchor="ctr" anchorCtr="1"/>
          <a:lstStyle/>
          <a:p>
            <a:pPr>
              <a:defRPr lang="en-US"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Pobreza Multidimensional </a:t>
            </a:r>
            <a:endParaRPr lang="en-US" dirty="0" smtClean="0"/>
          </a:p>
          <a:p>
            <a:pPr>
              <a:defRPr lang="en-US"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(</a:t>
            </a:r>
            <a:r>
              <a:rPr lang="en-US" dirty="0"/>
              <a:t>5 dimensiones)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stacked"/>
        <c:ser>
          <c:idx val="0"/>
          <c:order val="0"/>
          <c:tx>
            <c:strRef>
              <c:f>Sheet1!$Q$13</c:f>
              <c:strCache>
                <c:ptCount val="1"/>
                <c:pt idx="0">
                  <c:v>No pobre</c:v>
                </c:pt>
              </c:strCache>
            </c:strRef>
          </c:tx>
          <c:spPr>
            <a:gradFill rotWithShape="1">
              <a:gsLst>
                <a:gs pos="0">
                  <a:schemeClr val="accent1">
                    <a:tint val="94000"/>
                    <a:satMod val="103000"/>
                    <a:lumMod val="102000"/>
                  </a:schemeClr>
                </a:gs>
                <a:gs pos="50000">
                  <a:schemeClr val="accent1">
                    <a:shade val="100000"/>
                    <a:satMod val="110000"/>
                    <a:lumMod val="100000"/>
                  </a:schemeClr>
                </a:gs>
                <a:gs pos="100000">
                  <a:schemeClr val="accent1">
                    <a:shade val="78000"/>
                    <a:satMod val="120000"/>
                    <a:lumMod val="99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cat>
            <c:strRef>
              <c:f>Sheet1!$P$14:$P$15</c:f>
              <c:strCache>
                <c:ptCount val="2"/>
                <c:pt idx="0">
                  <c:v>No Mapuche</c:v>
                </c:pt>
                <c:pt idx="1">
                  <c:v>Mapuche</c:v>
                </c:pt>
              </c:strCache>
            </c:strRef>
          </c:cat>
          <c:val>
            <c:numRef>
              <c:f>Sheet1!$Q$14:$Q$15</c:f>
              <c:numCache>
                <c:formatCode>###0.0</c:formatCode>
                <c:ptCount val="2"/>
                <c:pt idx="0">
                  <c:v>79.9087221095334</c:v>
                </c:pt>
                <c:pt idx="1">
                  <c:v>51.529175050301859</c:v>
                </c:pt>
              </c:numCache>
            </c:numRef>
          </c:val>
        </c:ser>
        <c:ser>
          <c:idx val="1"/>
          <c:order val="1"/>
          <c:tx>
            <c:strRef>
              <c:f>Sheet1!$R$13</c:f>
              <c:strCache>
                <c:ptCount val="1"/>
                <c:pt idx="0">
                  <c:v>Pobre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4000"/>
                    <a:satMod val="103000"/>
                    <a:lumMod val="102000"/>
                  </a:schemeClr>
                </a:gs>
                <a:gs pos="50000">
                  <a:schemeClr val="accent2">
                    <a:shade val="100000"/>
                    <a:satMod val="110000"/>
                    <a:lumMod val="100000"/>
                  </a:schemeClr>
                </a:gs>
                <a:gs pos="100000">
                  <a:schemeClr val="accent2">
                    <a:shade val="78000"/>
                    <a:satMod val="120000"/>
                    <a:lumMod val="99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dLbls>
            <c:dLbl>
              <c:idx val="0"/>
              <c:layout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elete val="1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Sheet1!$P$14:$P$15</c:f>
              <c:strCache>
                <c:ptCount val="2"/>
                <c:pt idx="0">
                  <c:v>No Mapuche</c:v>
                </c:pt>
                <c:pt idx="1">
                  <c:v>Mapuche</c:v>
                </c:pt>
              </c:strCache>
            </c:strRef>
          </c:cat>
          <c:val>
            <c:numRef>
              <c:f>Sheet1!$R$14:$R$15</c:f>
              <c:numCache>
                <c:formatCode>###0.0</c:formatCode>
                <c:ptCount val="2"/>
                <c:pt idx="0">
                  <c:v>20.091277890466532</c:v>
                </c:pt>
                <c:pt idx="1">
                  <c:v>48.470824949698148</c:v>
                </c:pt>
              </c:numCache>
            </c:numRef>
          </c:val>
        </c:ser>
        <c:overlap val="100"/>
        <c:axId val="115473792"/>
        <c:axId val="104858752"/>
      </c:barChart>
      <c:catAx>
        <c:axId val="115473792"/>
        <c:scaling>
          <c:orientation val="minMax"/>
        </c:scaling>
        <c:axPos val="b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104858752"/>
        <c:crosses val="autoZero"/>
        <c:auto val="1"/>
        <c:lblAlgn val="ctr"/>
        <c:lblOffset val="100"/>
      </c:catAx>
      <c:valAx>
        <c:axId val="104858752"/>
        <c:scaling>
          <c:orientation val="minMax"/>
          <c:max val="100"/>
        </c:scaling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##0.0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en-US"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CL"/>
          </a:p>
        </c:txPr>
        <c:crossAx val="115473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en-US" sz="1197" b="0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CL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s-CL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63">
  <cs:axisTitle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587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8100" tIns="19050" rIns="38100" bIns="19050" anchor="ctr" anchorCtr="1">
      <a:spAutoFit/>
    </cs:bodyPr>
  </cs:dataLabel>
  <cs:dataLabelCallout>
    <cs:lnRef idx="0">
      <cs:styleClr val="auto"/>
    </cs:lnRef>
    <cs:fillRef idx="0"/>
    <cs:effectRef idx="0">
      <cs:styleClr val="auto"/>
    </cs:effectRef>
    <cs:fontRef idx="minor">
      <cs:styleClr val="auto"/>
    </cs:fontRef>
    <cs:spPr>
      <a:solidFill>
        <a:schemeClr val="lt1">
          <a:alpha val="90000"/>
        </a:schemeClr>
      </a:solidFill>
      <a:ln w="12700" cap="flat" cmpd="sng" algn="ctr">
        <a:solidFill>
          <a:schemeClr val="phClr"/>
        </a:solidFill>
        <a:round/>
      </a:ln>
      <a:effectLst>
        <a:outerShdw blurRad="50800" dist="38100" dir="2700000" algn="tl" rotWithShape="0">
          <a:schemeClr val="phClr">
            <a:lumMod val="75000"/>
            <a:alpha val="40000"/>
          </a:schemeClr>
        </a:outerShdw>
      </a:effectLst>
    </cs:spPr>
    <cs:defRPr sz="1330" b="0" i="0" u="none" strike="noStrike" kern="1200" baseline="0">
      <a:effectLst/>
    </cs:defRPr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>
          <a:alpha val="70000"/>
        </a:schemeClr>
      </a:solidFill>
    </cs:spPr>
  </cs:dataPoint>
  <cs:dataPoint3D>
    <cs:lnRef idx="0">
      <cs:styleClr val="auto"/>
    </cs:lnRef>
    <cs:fillRef idx="0">
      <cs:styleClr val="auto"/>
    </cs:fillRef>
    <cs:effectRef idx="0">
      <cs:styleClr val="auto"/>
    </cs:effectRef>
    <cs:fontRef idx="minor">
      <a:schemeClr val="tx1"/>
    </cs:fontRef>
    <cs:spPr>
      <a:solidFill>
        <a:schemeClr val="phClr">
          <a:alpha val="90000"/>
        </a:schemeClr>
      </a:solidFill>
      <a:ln w="19050">
        <a:solidFill>
          <a:schemeClr val="phClr">
            <a:lumMod val="75000"/>
          </a:schemeClr>
        </a:solidFill>
      </a:ln>
      <a:effectLst>
        <a:innerShdw blurRad="114300">
          <a:schemeClr val="phClr">
            <a:lumMod val="75000"/>
          </a:schemeClr>
        </a:innerShdw>
      </a:effectLst>
      <a:scene3d>
        <a:camera prst="orthographicFront"/>
        <a:lightRig rig="threePt" dir="t"/>
      </a:scene3d>
      <a:sp3d contourW="19050" prstMaterial="flat">
        <a:contourClr>
          <a:schemeClr val="accent4">
            <a:lumMod val="75000"/>
          </a:schemeClr>
        </a:contourClr>
      </a:sp3d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50000"/>
        <a:lumOff val="50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200" b="1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587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 spc="20" baseline="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02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10662A-88B0-4734-B0EE-33AA19ED57DB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7011E2C3-C8A3-4046-BF9A-966DD23258D2}">
      <dgm:prSet phldrT="[Text]" custT="1"/>
      <dgm:spPr/>
      <dgm:t>
        <a:bodyPr/>
        <a:lstStyle/>
        <a:p>
          <a:pPr algn="ctr"/>
          <a:r>
            <a:rPr lang="es-CL" sz="2400" b="1" dirty="0" smtClean="0"/>
            <a:t>GENERAL: </a:t>
          </a:r>
        </a:p>
        <a:p>
          <a:pPr algn="ctr"/>
          <a:r>
            <a:rPr lang="es-CL" sz="2400" dirty="0" smtClean="0"/>
            <a:t>Cuantificar comparativamente el nivel de pobreza de la población Mapuche y no Mapuche en la Región de La Araucanía, en base a la medición de pobreza por ingresos y pobreza multidimensional de la Encuesta  CASEN 2017.</a:t>
          </a:r>
          <a:endParaRPr lang="es-CL" sz="2400" dirty="0"/>
        </a:p>
      </dgm:t>
    </dgm:pt>
    <dgm:pt modelId="{51520402-941C-4A2E-A53C-58FC00799A7D}" type="parTrans" cxnId="{BEBDDD44-25E6-446B-8606-B3084C5989EA}">
      <dgm:prSet/>
      <dgm:spPr/>
      <dgm:t>
        <a:bodyPr/>
        <a:lstStyle/>
        <a:p>
          <a:endParaRPr lang="es-CL"/>
        </a:p>
      </dgm:t>
    </dgm:pt>
    <dgm:pt modelId="{1992A97B-BE26-414E-BF91-E54E93CF9E3F}" type="sibTrans" cxnId="{BEBDDD44-25E6-446B-8606-B3084C5989EA}">
      <dgm:prSet/>
      <dgm:spPr/>
      <dgm:t>
        <a:bodyPr/>
        <a:lstStyle/>
        <a:p>
          <a:endParaRPr lang="es-CL"/>
        </a:p>
      </dgm:t>
    </dgm:pt>
    <dgm:pt modelId="{E77D9A35-67CE-4F7A-A7E2-AED2118F196D}">
      <dgm:prSet phldrT="[Text]" custT="1"/>
      <dgm:spPr/>
      <dgm:t>
        <a:bodyPr/>
        <a:lstStyle/>
        <a:p>
          <a:r>
            <a:rPr lang="es-ES" sz="2200" b="1" dirty="0" smtClean="0"/>
            <a:t>ESPECÍFICO 2:</a:t>
          </a:r>
        </a:p>
        <a:p>
          <a:r>
            <a:rPr lang="es-CL" sz="2200" dirty="0" smtClean="0"/>
            <a:t>Determinar la pobreza por ingresos y multidimensional de la población mapuche y no mapuche en la Región de La Araucanía.</a:t>
          </a:r>
          <a:endParaRPr lang="es-CL" sz="2200" dirty="0"/>
        </a:p>
      </dgm:t>
    </dgm:pt>
    <dgm:pt modelId="{7FCF3FD2-EE6E-432F-B93F-95118995CA04}" type="parTrans" cxnId="{742CCC6F-0890-454B-A086-F53A5D14B04A}">
      <dgm:prSet/>
      <dgm:spPr/>
      <dgm:t>
        <a:bodyPr/>
        <a:lstStyle/>
        <a:p>
          <a:endParaRPr lang="es-CL" dirty="0"/>
        </a:p>
      </dgm:t>
    </dgm:pt>
    <dgm:pt modelId="{D030C850-A01F-40CF-9232-B0105F42C82E}" type="sibTrans" cxnId="{742CCC6F-0890-454B-A086-F53A5D14B04A}">
      <dgm:prSet/>
      <dgm:spPr/>
      <dgm:t>
        <a:bodyPr/>
        <a:lstStyle/>
        <a:p>
          <a:endParaRPr lang="es-CL"/>
        </a:p>
      </dgm:t>
    </dgm:pt>
    <dgm:pt modelId="{F10CC7F0-D827-4FEA-BC5C-1F893EA861AD}">
      <dgm:prSet phldrT="[Text]"/>
      <dgm:spPr/>
      <dgm:t>
        <a:bodyPr/>
        <a:lstStyle/>
        <a:p>
          <a:r>
            <a:rPr lang="es-ES" b="1" dirty="0" smtClean="0"/>
            <a:t>ESPECÍFICO 3:</a:t>
          </a:r>
        </a:p>
        <a:p>
          <a:r>
            <a:rPr lang="es-CL" dirty="0" smtClean="0"/>
            <a:t>Analizar comparando los niveles de pobreza de la población mapuche y no mapuche de la Región de La Araucanía, en base a las variables indicadas.</a:t>
          </a:r>
          <a:endParaRPr lang="es-CL" dirty="0"/>
        </a:p>
      </dgm:t>
    </dgm:pt>
    <dgm:pt modelId="{430DE89C-88B2-42B2-8FDA-5F5B4DD47132}" type="parTrans" cxnId="{65FC78F5-5A27-42C5-9D4A-29AB89DCFFC2}">
      <dgm:prSet/>
      <dgm:spPr/>
      <dgm:t>
        <a:bodyPr/>
        <a:lstStyle/>
        <a:p>
          <a:endParaRPr lang="es-CL" dirty="0"/>
        </a:p>
      </dgm:t>
    </dgm:pt>
    <dgm:pt modelId="{77AE124F-0799-4A05-9F3F-5AF099D521A4}" type="sibTrans" cxnId="{65FC78F5-5A27-42C5-9D4A-29AB89DCFFC2}">
      <dgm:prSet/>
      <dgm:spPr/>
      <dgm:t>
        <a:bodyPr/>
        <a:lstStyle/>
        <a:p>
          <a:endParaRPr lang="es-CL"/>
        </a:p>
      </dgm:t>
    </dgm:pt>
    <dgm:pt modelId="{3A078817-9B50-4AAA-AF91-7FF6F03AFE99}">
      <dgm:prSet custT="1"/>
      <dgm:spPr/>
      <dgm:t>
        <a:bodyPr/>
        <a:lstStyle/>
        <a:p>
          <a:r>
            <a:rPr lang="es-CL" sz="2200" b="1" dirty="0" smtClean="0"/>
            <a:t>ESPECÍFICO 1:</a:t>
          </a:r>
        </a:p>
        <a:p>
          <a:r>
            <a:rPr lang="es-CL" sz="2200" dirty="0" smtClean="0"/>
            <a:t>Identificar la cantidad de habitantes mapuche y no mapuche de la Región de La Araucanía.</a:t>
          </a:r>
          <a:endParaRPr lang="es-CL" sz="2200" dirty="0"/>
        </a:p>
      </dgm:t>
    </dgm:pt>
    <dgm:pt modelId="{BD255380-241A-492E-A94C-D0ECFED81EB1}" type="parTrans" cxnId="{6AB814EE-B21A-4DE9-88DD-6094815CF8FD}">
      <dgm:prSet/>
      <dgm:spPr/>
      <dgm:t>
        <a:bodyPr/>
        <a:lstStyle/>
        <a:p>
          <a:endParaRPr lang="es-CL" dirty="0"/>
        </a:p>
      </dgm:t>
    </dgm:pt>
    <dgm:pt modelId="{900514BD-34CB-4C39-998E-F9977ED864EC}" type="sibTrans" cxnId="{6AB814EE-B21A-4DE9-88DD-6094815CF8FD}">
      <dgm:prSet/>
      <dgm:spPr/>
      <dgm:t>
        <a:bodyPr/>
        <a:lstStyle/>
        <a:p>
          <a:endParaRPr lang="es-CL"/>
        </a:p>
      </dgm:t>
    </dgm:pt>
    <dgm:pt modelId="{EFCD7C3F-3D13-49B1-BA90-7C5D074596A3}" type="pres">
      <dgm:prSet presAssocID="{6D10662A-88B0-4734-B0EE-33AA19ED57D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CL"/>
        </a:p>
      </dgm:t>
    </dgm:pt>
    <dgm:pt modelId="{B1D0A650-4C86-4657-9237-CFBC7B585194}" type="pres">
      <dgm:prSet presAssocID="{7011E2C3-C8A3-4046-BF9A-966DD23258D2}" presName="hierRoot1" presStyleCnt="0">
        <dgm:presLayoutVars>
          <dgm:hierBranch val="init"/>
        </dgm:presLayoutVars>
      </dgm:prSet>
      <dgm:spPr/>
    </dgm:pt>
    <dgm:pt modelId="{F5C9C58B-77EA-47BE-8966-33F446E37519}" type="pres">
      <dgm:prSet presAssocID="{7011E2C3-C8A3-4046-BF9A-966DD23258D2}" presName="rootComposite1" presStyleCnt="0"/>
      <dgm:spPr/>
    </dgm:pt>
    <dgm:pt modelId="{CD1566D3-A237-416B-937F-204090696A52}" type="pres">
      <dgm:prSet presAssocID="{7011E2C3-C8A3-4046-BF9A-966DD23258D2}" presName="rootText1" presStyleLbl="node0" presStyleIdx="0" presStyleCnt="1" custScaleX="290992" custScaleY="131447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EEC16187-E0C0-44FB-A34A-227C007AB31E}" type="pres">
      <dgm:prSet presAssocID="{7011E2C3-C8A3-4046-BF9A-966DD23258D2}" presName="rootConnector1" presStyleLbl="node1" presStyleIdx="0" presStyleCnt="0"/>
      <dgm:spPr/>
      <dgm:t>
        <a:bodyPr/>
        <a:lstStyle/>
        <a:p>
          <a:endParaRPr lang="es-CL"/>
        </a:p>
      </dgm:t>
    </dgm:pt>
    <dgm:pt modelId="{4E7B7EF1-F53D-4CEE-AD86-95D9CFA8738D}" type="pres">
      <dgm:prSet presAssocID="{7011E2C3-C8A3-4046-BF9A-966DD23258D2}" presName="hierChild2" presStyleCnt="0"/>
      <dgm:spPr/>
    </dgm:pt>
    <dgm:pt modelId="{E35AA253-9044-4C35-AE4D-28D240DBE18D}" type="pres">
      <dgm:prSet presAssocID="{BD255380-241A-492E-A94C-D0ECFED81EB1}" presName="Name37" presStyleLbl="parChTrans1D2" presStyleIdx="0" presStyleCnt="3"/>
      <dgm:spPr/>
      <dgm:t>
        <a:bodyPr/>
        <a:lstStyle/>
        <a:p>
          <a:endParaRPr lang="es-CL"/>
        </a:p>
      </dgm:t>
    </dgm:pt>
    <dgm:pt modelId="{4D8646EC-274F-41AD-9497-E5B774C1CBCD}" type="pres">
      <dgm:prSet presAssocID="{3A078817-9B50-4AAA-AF91-7FF6F03AFE99}" presName="hierRoot2" presStyleCnt="0">
        <dgm:presLayoutVars>
          <dgm:hierBranch val="init"/>
        </dgm:presLayoutVars>
      </dgm:prSet>
      <dgm:spPr/>
    </dgm:pt>
    <dgm:pt modelId="{EDF7861D-B185-4EBC-8320-12D05DFA2DE1}" type="pres">
      <dgm:prSet presAssocID="{3A078817-9B50-4AAA-AF91-7FF6F03AFE99}" presName="rootComposite" presStyleCnt="0"/>
      <dgm:spPr/>
    </dgm:pt>
    <dgm:pt modelId="{952A789A-1DB4-4E5D-89F8-11D1B6F862F6}" type="pres">
      <dgm:prSet presAssocID="{3A078817-9B50-4AAA-AF91-7FF6F03AFE99}" presName="rootText" presStyleLbl="node2" presStyleIdx="0" presStyleCnt="3" custScaleY="126954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0E7C0F72-6A0E-432C-96EA-EDEBFEFC8D17}" type="pres">
      <dgm:prSet presAssocID="{3A078817-9B50-4AAA-AF91-7FF6F03AFE99}" presName="rootConnector" presStyleLbl="node2" presStyleIdx="0" presStyleCnt="3"/>
      <dgm:spPr/>
      <dgm:t>
        <a:bodyPr/>
        <a:lstStyle/>
        <a:p>
          <a:endParaRPr lang="es-CL"/>
        </a:p>
      </dgm:t>
    </dgm:pt>
    <dgm:pt modelId="{E9A87D3E-BCD3-41DE-BF1A-F4414A022A98}" type="pres">
      <dgm:prSet presAssocID="{3A078817-9B50-4AAA-AF91-7FF6F03AFE99}" presName="hierChild4" presStyleCnt="0"/>
      <dgm:spPr/>
    </dgm:pt>
    <dgm:pt modelId="{DCB3433B-D649-46CC-B15C-3883F43B1AED}" type="pres">
      <dgm:prSet presAssocID="{3A078817-9B50-4AAA-AF91-7FF6F03AFE99}" presName="hierChild5" presStyleCnt="0"/>
      <dgm:spPr/>
    </dgm:pt>
    <dgm:pt modelId="{3CE5BE88-B27C-408E-8118-BC2D519E3267}" type="pres">
      <dgm:prSet presAssocID="{7FCF3FD2-EE6E-432F-B93F-95118995CA04}" presName="Name37" presStyleLbl="parChTrans1D2" presStyleIdx="1" presStyleCnt="3"/>
      <dgm:spPr/>
      <dgm:t>
        <a:bodyPr/>
        <a:lstStyle/>
        <a:p>
          <a:endParaRPr lang="es-CL"/>
        </a:p>
      </dgm:t>
    </dgm:pt>
    <dgm:pt modelId="{A1250A96-C345-4B6E-8152-F328D5F70365}" type="pres">
      <dgm:prSet presAssocID="{E77D9A35-67CE-4F7A-A7E2-AED2118F196D}" presName="hierRoot2" presStyleCnt="0">
        <dgm:presLayoutVars>
          <dgm:hierBranch val="init"/>
        </dgm:presLayoutVars>
      </dgm:prSet>
      <dgm:spPr/>
    </dgm:pt>
    <dgm:pt modelId="{B765FD0A-32D2-4DEA-80FE-4A6B64441EE7}" type="pres">
      <dgm:prSet presAssocID="{E77D9A35-67CE-4F7A-A7E2-AED2118F196D}" presName="rootComposite" presStyleCnt="0"/>
      <dgm:spPr/>
    </dgm:pt>
    <dgm:pt modelId="{A4535890-CF89-4EA2-9ED7-8E57FDC820DA}" type="pres">
      <dgm:prSet presAssocID="{E77D9A35-67CE-4F7A-A7E2-AED2118F196D}" presName="rootText" presStyleLbl="node2" presStyleIdx="1" presStyleCnt="3" custScaleX="112101" custScaleY="133283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ECE5A84F-1EC4-421F-BF7A-2E5B289DFA49}" type="pres">
      <dgm:prSet presAssocID="{E77D9A35-67CE-4F7A-A7E2-AED2118F196D}" presName="rootConnector" presStyleLbl="node2" presStyleIdx="1" presStyleCnt="3"/>
      <dgm:spPr/>
      <dgm:t>
        <a:bodyPr/>
        <a:lstStyle/>
        <a:p>
          <a:endParaRPr lang="es-CL"/>
        </a:p>
      </dgm:t>
    </dgm:pt>
    <dgm:pt modelId="{A7EA7B24-469D-45AD-8513-07A6BB5E795E}" type="pres">
      <dgm:prSet presAssocID="{E77D9A35-67CE-4F7A-A7E2-AED2118F196D}" presName="hierChild4" presStyleCnt="0"/>
      <dgm:spPr/>
    </dgm:pt>
    <dgm:pt modelId="{686A45BD-BD6B-4DA6-84A8-C70AE0FA6827}" type="pres">
      <dgm:prSet presAssocID="{E77D9A35-67CE-4F7A-A7E2-AED2118F196D}" presName="hierChild5" presStyleCnt="0"/>
      <dgm:spPr/>
    </dgm:pt>
    <dgm:pt modelId="{69B9DABE-2234-48F3-91C1-0A4EF8C4F050}" type="pres">
      <dgm:prSet presAssocID="{430DE89C-88B2-42B2-8FDA-5F5B4DD47132}" presName="Name37" presStyleLbl="parChTrans1D2" presStyleIdx="2" presStyleCnt="3"/>
      <dgm:spPr/>
      <dgm:t>
        <a:bodyPr/>
        <a:lstStyle/>
        <a:p>
          <a:endParaRPr lang="es-CL"/>
        </a:p>
      </dgm:t>
    </dgm:pt>
    <dgm:pt modelId="{2761B183-EA30-47BA-96A7-60E6D08F7CA8}" type="pres">
      <dgm:prSet presAssocID="{F10CC7F0-D827-4FEA-BC5C-1F893EA861AD}" presName="hierRoot2" presStyleCnt="0">
        <dgm:presLayoutVars>
          <dgm:hierBranch val="init"/>
        </dgm:presLayoutVars>
      </dgm:prSet>
      <dgm:spPr/>
    </dgm:pt>
    <dgm:pt modelId="{27CFEBE0-3895-4797-95DA-E63F8D727FBF}" type="pres">
      <dgm:prSet presAssocID="{F10CC7F0-D827-4FEA-BC5C-1F893EA861AD}" presName="rootComposite" presStyleCnt="0"/>
      <dgm:spPr/>
    </dgm:pt>
    <dgm:pt modelId="{D5BAF983-77CE-4838-858C-D16EC3D6AFCC}" type="pres">
      <dgm:prSet presAssocID="{F10CC7F0-D827-4FEA-BC5C-1F893EA861AD}" presName="rootText" presStyleLbl="node2" presStyleIdx="2" presStyleCnt="3" custScaleX="102665" custScaleY="131854">
        <dgm:presLayoutVars>
          <dgm:chPref val="3"/>
        </dgm:presLayoutVars>
      </dgm:prSet>
      <dgm:spPr/>
      <dgm:t>
        <a:bodyPr/>
        <a:lstStyle/>
        <a:p>
          <a:endParaRPr lang="es-CL"/>
        </a:p>
      </dgm:t>
    </dgm:pt>
    <dgm:pt modelId="{2638A954-E8E4-46F9-9E62-7FCE7BD92263}" type="pres">
      <dgm:prSet presAssocID="{F10CC7F0-D827-4FEA-BC5C-1F893EA861AD}" presName="rootConnector" presStyleLbl="node2" presStyleIdx="2" presStyleCnt="3"/>
      <dgm:spPr/>
      <dgm:t>
        <a:bodyPr/>
        <a:lstStyle/>
        <a:p>
          <a:endParaRPr lang="es-CL"/>
        </a:p>
      </dgm:t>
    </dgm:pt>
    <dgm:pt modelId="{3100DBD6-5745-43DD-BD95-590D1774E23D}" type="pres">
      <dgm:prSet presAssocID="{F10CC7F0-D827-4FEA-BC5C-1F893EA861AD}" presName="hierChild4" presStyleCnt="0"/>
      <dgm:spPr/>
    </dgm:pt>
    <dgm:pt modelId="{3EB904A4-96A1-4DF5-AC71-4E57A3593B27}" type="pres">
      <dgm:prSet presAssocID="{F10CC7F0-D827-4FEA-BC5C-1F893EA861AD}" presName="hierChild5" presStyleCnt="0"/>
      <dgm:spPr/>
    </dgm:pt>
    <dgm:pt modelId="{C6035868-16A6-4164-9C0E-94B66B81124A}" type="pres">
      <dgm:prSet presAssocID="{7011E2C3-C8A3-4046-BF9A-966DD23258D2}" presName="hierChild3" presStyleCnt="0"/>
      <dgm:spPr/>
    </dgm:pt>
  </dgm:ptLst>
  <dgm:cxnLst>
    <dgm:cxn modelId="{ED98EEC2-4F37-4BCD-B1D4-5F3819BE7123}" type="presOf" srcId="{430DE89C-88B2-42B2-8FDA-5F5B4DD47132}" destId="{69B9DABE-2234-48F3-91C1-0A4EF8C4F050}" srcOrd="0" destOrd="0" presId="urn:microsoft.com/office/officeart/2005/8/layout/orgChart1"/>
    <dgm:cxn modelId="{B0702EF5-0186-4665-A73A-A0CD6DD45565}" type="presOf" srcId="{3A078817-9B50-4AAA-AF91-7FF6F03AFE99}" destId="{952A789A-1DB4-4E5D-89F8-11D1B6F862F6}" srcOrd="0" destOrd="0" presId="urn:microsoft.com/office/officeart/2005/8/layout/orgChart1"/>
    <dgm:cxn modelId="{742CCC6F-0890-454B-A086-F53A5D14B04A}" srcId="{7011E2C3-C8A3-4046-BF9A-966DD23258D2}" destId="{E77D9A35-67CE-4F7A-A7E2-AED2118F196D}" srcOrd="1" destOrd="0" parTransId="{7FCF3FD2-EE6E-432F-B93F-95118995CA04}" sibTransId="{D030C850-A01F-40CF-9232-B0105F42C82E}"/>
    <dgm:cxn modelId="{E0121996-6AD2-4FC9-A196-23761E3C8C7A}" type="presOf" srcId="{3A078817-9B50-4AAA-AF91-7FF6F03AFE99}" destId="{0E7C0F72-6A0E-432C-96EA-EDEBFEFC8D17}" srcOrd="1" destOrd="0" presId="urn:microsoft.com/office/officeart/2005/8/layout/orgChart1"/>
    <dgm:cxn modelId="{B1A01707-6B21-4B72-AB41-D7609A475067}" type="presOf" srcId="{7011E2C3-C8A3-4046-BF9A-966DD23258D2}" destId="{EEC16187-E0C0-44FB-A34A-227C007AB31E}" srcOrd="1" destOrd="0" presId="urn:microsoft.com/office/officeart/2005/8/layout/orgChart1"/>
    <dgm:cxn modelId="{2BE520A6-C5B4-4208-A4C7-39B983E400A6}" type="presOf" srcId="{6D10662A-88B0-4734-B0EE-33AA19ED57DB}" destId="{EFCD7C3F-3D13-49B1-BA90-7C5D074596A3}" srcOrd="0" destOrd="0" presId="urn:microsoft.com/office/officeart/2005/8/layout/orgChart1"/>
    <dgm:cxn modelId="{9F1CF12B-3FCC-4710-9278-290C49BA1A2C}" type="presOf" srcId="{F10CC7F0-D827-4FEA-BC5C-1F893EA861AD}" destId="{D5BAF983-77CE-4838-858C-D16EC3D6AFCC}" srcOrd="0" destOrd="0" presId="urn:microsoft.com/office/officeart/2005/8/layout/orgChart1"/>
    <dgm:cxn modelId="{3025C908-D3BA-4C97-BF25-641AA69629CA}" type="presOf" srcId="{E77D9A35-67CE-4F7A-A7E2-AED2118F196D}" destId="{A4535890-CF89-4EA2-9ED7-8E57FDC820DA}" srcOrd="0" destOrd="0" presId="urn:microsoft.com/office/officeart/2005/8/layout/orgChart1"/>
    <dgm:cxn modelId="{3AD5C740-51BD-4463-A212-1ED861F84C6D}" type="presOf" srcId="{BD255380-241A-492E-A94C-D0ECFED81EB1}" destId="{E35AA253-9044-4C35-AE4D-28D240DBE18D}" srcOrd="0" destOrd="0" presId="urn:microsoft.com/office/officeart/2005/8/layout/orgChart1"/>
    <dgm:cxn modelId="{65FC78F5-5A27-42C5-9D4A-29AB89DCFFC2}" srcId="{7011E2C3-C8A3-4046-BF9A-966DD23258D2}" destId="{F10CC7F0-D827-4FEA-BC5C-1F893EA861AD}" srcOrd="2" destOrd="0" parTransId="{430DE89C-88B2-42B2-8FDA-5F5B4DD47132}" sibTransId="{77AE124F-0799-4A05-9F3F-5AF099D521A4}"/>
    <dgm:cxn modelId="{536710F7-CFB4-4449-A839-0B0659CA032E}" type="presOf" srcId="{7FCF3FD2-EE6E-432F-B93F-95118995CA04}" destId="{3CE5BE88-B27C-408E-8118-BC2D519E3267}" srcOrd="0" destOrd="0" presId="urn:microsoft.com/office/officeart/2005/8/layout/orgChart1"/>
    <dgm:cxn modelId="{3CAD0FE2-F72B-40DE-B395-82430D9DF4D6}" type="presOf" srcId="{7011E2C3-C8A3-4046-BF9A-966DD23258D2}" destId="{CD1566D3-A237-416B-937F-204090696A52}" srcOrd="0" destOrd="0" presId="urn:microsoft.com/office/officeart/2005/8/layout/orgChart1"/>
    <dgm:cxn modelId="{570FAD78-02EC-4DC8-AF10-97F5FBB7CC31}" type="presOf" srcId="{E77D9A35-67CE-4F7A-A7E2-AED2118F196D}" destId="{ECE5A84F-1EC4-421F-BF7A-2E5B289DFA49}" srcOrd="1" destOrd="0" presId="urn:microsoft.com/office/officeart/2005/8/layout/orgChart1"/>
    <dgm:cxn modelId="{BEBDDD44-25E6-446B-8606-B3084C5989EA}" srcId="{6D10662A-88B0-4734-B0EE-33AA19ED57DB}" destId="{7011E2C3-C8A3-4046-BF9A-966DD23258D2}" srcOrd="0" destOrd="0" parTransId="{51520402-941C-4A2E-A53C-58FC00799A7D}" sibTransId="{1992A97B-BE26-414E-BF91-E54E93CF9E3F}"/>
    <dgm:cxn modelId="{6FFF5BD9-6734-448F-A11C-93888670A1FB}" type="presOf" srcId="{F10CC7F0-D827-4FEA-BC5C-1F893EA861AD}" destId="{2638A954-E8E4-46F9-9E62-7FCE7BD92263}" srcOrd="1" destOrd="0" presId="urn:microsoft.com/office/officeart/2005/8/layout/orgChart1"/>
    <dgm:cxn modelId="{6AB814EE-B21A-4DE9-88DD-6094815CF8FD}" srcId="{7011E2C3-C8A3-4046-BF9A-966DD23258D2}" destId="{3A078817-9B50-4AAA-AF91-7FF6F03AFE99}" srcOrd="0" destOrd="0" parTransId="{BD255380-241A-492E-A94C-D0ECFED81EB1}" sibTransId="{900514BD-34CB-4C39-998E-F9977ED864EC}"/>
    <dgm:cxn modelId="{209C30A0-B95C-43F3-B42A-882EEDCC07C2}" type="presParOf" srcId="{EFCD7C3F-3D13-49B1-BA90-7C5D074596A3}" destId="{B1D0A650-4C86-4657-9237-CFBC7B585194}" srcOrd="0" destOrd="0" presId="urn:microsoft.com/office/officeart/2005/8/layout/orgChart1"/>
    <dgm:cxn modelId="{63168CD6-B23F-4908-ADED-779ED0C21182}" type="presParOf" srcId="{B1D0A650-4C86-4657-9237-CFBC7B585194}" destId="{F5C9C58B-77EA-47BE-8966-33F446E37519}" srcOrd="0" destOrd="0" presId="urn:microsoft.com/office/officeart/2005/8/layout/orgChart1"/>
    <dgm:cxn modelId="{9DC0FFD2-0834-45AD-A5FE-58FA6283E5A0}" type="presParOf" srcId="{F5C9C58B-77EA-47BE-8966-33F446E37519}" destId="{CD1566D3-A237-416B-937F-204090696A52}" srcOrd="0" destOrd="0" presId="urn:microsoft.com/office/officeart/2005/8/layout/orgChart1"/>
    <dgm:cxn modelId="{C58DE0DE-86E4-43DE-926C-1E3B0458EDCB}" type="presParOf" srcId="{F5C9C58B-77EA-47BE-8966-33F446E37519}" destId="{EEC16187-E0C0-44FB-A34A-227C007AB31E}" srcOrd="1" destOrd="0" presId="urn:microsoft.com/office/officeart/2005/8/layout/orgChart1"/>
    <dgm:cxn modelId="{DAF7F8A9-0472-4083-AB86-F0CF48F31479}" type="presParOf" srcId="{B1D0A650-4C86-4657-9237-CFBC7B585194}" destId="{4E7B7EF1-F53D-4CEE-AD86-95D9CFA8738D}" srcOrd="1" destOrd="0" presId="urn:microsoft.com/office/officeart/2005/8/layout/orgChart1"/>
    <dgm:cxn modelId="{7B870A0E-309B-4689-BA35-BFE5103D0581}" type="presParOf" srcId="{4E7B7EF1-F53D-4CEE-AD86-95D9CFA8738D}" destId="{E35AA253-9044-4C35-AE4D-28D240DBE18D}" srcOrd="0" destOrd="0" presId="urn:microsoft.com/office/officeart/2005/8/layout/orgChart1"/>
    <dgm:cxn modelId="{C544C8C7-C182-45A9-A74B-A66BE59683F2}" type="presParOf" srcId="{4E7B7EF1-F53D-4CEE-AD86-95D9CFA8738D}" destId="{4D8646EC-274F-41AD-9497-E5B774C1CBCD}" srcOrd="1" destOrd="0" presId="urn:microsoft.com/office/officeart/2005/8/layout/orgChart1"/>
    <dgm:cxn modelId="{A621A36D-80A0-4F82-9A74-8AD50508DFA8}" type="presParOf" srcId="{4D8646EC-274F-41AD-9497-E5B774C1CBCD}" destId="{EDF7861D-B185-4EBC-8320-12D05DFA2DE1}" srcOrd="0" destOrd="0" presId="urn:microsoft.com/office/officeart/2005/8/layout/orgChart1"/>
    <dgm:cxn modelId="{0F2FEB0B-CA58-426D-A707-EFFC2F4EC0E9}" type="presParOf" srcId="{EDF7861D-B185-4EBC-8320-12D05DFA2DE1}" destId="{952A789A-1DB4-4E5D-89F8-11D1B6F862F6}" srcOrd="0" destOrd="0" presId="urn:microsoft.com/office/officeart/2005/8/layout/orgChart1"/>
    <dgm:cxn modelId="{EC0EC6AB-9E7E-43C1-B832-327ED3C0C4CC}" type="presParOf" srcId="{EDF7861D-B185-4EBC-8320-12D05DFA2DE1}" destId="{0E7C0F72-6A0E-432C-96EA-EDEBFEFC8D17}" srcOrd="1" destOrd="0" presId="urn:microsoft.com/office/officeart/2005/8/layout/orgChart1"/>
    <dgm:cxn modelId="{19DDB4F7-F00D-4032-BB8A-13693035B3B1}" type="presParOf" srcId="{4D8646EC-274F-41AD-9497-E5B774C1CBCD}" destId="{E9A87D3E-BCD3-41DE-BF1A-F4414A022A98}" srcOrd="1" destOrd="0" presId="urn:microsoft.com/office/officeart/2005/8/layout/orgChart1"/>
    <dgm:cxn modelId="{63E52D77-3D58-4E60-9796-60589994706A}" type="presParOf" srcId="{4D8646EC-274F-41AD-9497-E5B774C1CBCD}" destId="{DCB3433B-D649-46CC-B15C-3883F43B1AED}" srcOrd="2" destOrd="0" presId="urn:microsoft.com/office/officeart/2005/8/layout/orgChart1"/>
    <dgm:cxn modelId="{59046B0F-38BD-4EA1-BA0B-FBA407E98424}" type="presParOf" srcId="{4E7B7EF1-F53D-4CEE-AD86-95D9CFA8738D}" destId="{3CE5BE88-B27C-408E-8118-BC2D519E3267}" srcOrd="2" destOrd="0" presId="urn:microsoft.com/office/officeart/2005/8/layout/orgChart1"/>
    <dgm:cxn modelId="{0F7380BB-A264-46F0-B1AA-A604BBAD5B7B}" type="presParOf" srcId="{4E7B7EF1-F53D-4CEE-AD86-95D9CFA8738D}" destId="{A1250A96-C345-4B6E-8152-F328D5F70365}" srcOrd="3" destOrd="0" presId="urn:microsoft.com/office/officeart/2005/8/layout/orgChart1"/>
    <dgm:cxn modelId="{67D06E5B-B41A-4CDA-8DCF-42889B72437B}" type="presParOf" srcId="{A1250A96-C345-4B6E-8152-F328D5F70365}" destId="{B765FD0A-32D2-4DEA-80FE-4A6B64441EE7}" srcOrd="0" destOrd="0" presId="urn:microsoft.com/office/officeart/2005/8/layout/orgChart1"/>
    <dgm:cxn modelId="{550199FC-0978-4FCD-BF76-AC359AD4E6DB}" type="presParOf" srcId="{B765FD0A-32D2-4DEA-80FE-4A6B64441EE7}" destId="{A4535890-CF89-4EA2-9ED7-8E57FDC820DA}" srcOrd="0" destOrd="0" presId="urn:microsoft.com/office/officeart/2005/8/layout/orgChart1"/>
    <dgm:cxn modelId="{4B891318-A650-4A76-84BE-318DC81DFFE3}" type="presParOf" srcId="{B765FD0A-32D2-4DEA-80FE-4A6B64441EE7}" destId="{ECE5A84F-1EC4-421F-BF7A-2E5B289DFA49}" srcOrd="1" destOrd="0" presId="urn:microsoft.com/office/officeart/2005/8/layout/orgChart1"/>
    <dgm:cxn modelId="{B06E07EF-E539-433E-84C2-DF57C76F06BC}" type="presParOf" srcId="{A1250A96-C345-4B6E-8152-F328D5F70365}" destId="{A7EA7B24-469D-45AD-8513-07A6BB5E795E}" srcOrd="1" destOrd="0" presId="urn:microsoft.com/office/officeart/2005/8/layout/orgChart1"/>
    <dgm:cxn modelId="{395F2257-9506-4231-9E04-1FC04D3A03E7}" type="presParOf" srcId="{A1250A96-C345-4B6E-8152-F328D5F70365}" destId="{686A45BD-BD6B-4DA6-84A8-C70AE0FA6827}" srcOrd="2" destOrd="0" presId="urn:microsoft.com/office/officeart/2005/8/layout/orgChart1"/>
    <dgm:cxn modelId="{BA6BE031-C310-485B-ACBA-A96A144424BB}" type="presParOf" srcId="{4E7B7EF1-F53D-4CEE-AD86-95D9CFA8738D}" destId="{69B9DABE-2234-48F3-91C1-0A4EF8C4F050}" srcOrd="4" destOrd="0" presId="urn:microsoft.com/office/officeart/2005/8/layout/orgChart1"/>
    <dgm:cxn modelId="{5D1F2F5D-69DA-4E41-B47E-449762DB3AA5}" type="presParOf" srcId="{4E7B7EF1-F53D-4CEE-AD86-95D9CFA8738D}" destId="{2761B183-EA30-47BA-96A7-60E6D08F7CA8}" srcOrd="5" destOrd="0" presId="urn:microsoft.com/office/officeart/2005/8/layout/orgChart1"/>
    <dgm:cxn modelId="{158DA208-E8AC-44B4-AF97-65706F5B7678}" type="presParOf" srcId="{2761B183-EA30-47BA-96A7-60E6D08F7CA8}" destId="{27CFEBE0-3895-4797-95DA-E63F8D727FBF}" srcOrd="0" destOrd="0" presId="urn:microsoft.com/office/officeart/2005/8/layout/orgChart1"/>
    <dgm:cxn modelId="{6FE0C40D-8BF1-4EE5-92A0-A87016D3B403}" type="presParOf" srcId="{27CFEBE0-3895-4797-95DA-E63F8D727FBF}" destId="{D5BAF983-77CE-4838-858C-D16EC3D6AFCC}" srcOrd="0" destOrd="0" presId="urn:microsoft.com/office/officeart/2005/8/layout/orgChart1"/>
    <dgm:cxn modelId="{11E2C84A-F3E9-4F5E-9743-71927DE3C098}" type="presParOf" srcId="{27CFEBE0-3895-4797-95DA-E63F8D727FBF}" destId="{2638A954-E8E4-46F9-9E62-7FCE7BD92263}" srcOrd="1" destOrd="0" presId="urn:microsoft.com/office/officeart/2005/8/layout/orgChart1"/>
    <dgm:cxn modelId="{FE38E4EC-47F4-43B3-9475-9B4CF6070335}" type="presParOf" srcId="{2761B183-EA30-47BA-96A7-60E6D08F7CA8}" destId="{3100DBD6-5745-43DD-BD95-590D1774E23D}" srcOrd="1" destOrd="0" presId="urn:microsoft.com/office/officeart/2005/8/layout/orgChart1"/>
    <dgm:cxn modelId="{C49A8432-8084-476F-A35E-067DDBDC9AE8}" type="presParOf" srcId="{2761B183-EA30-47BA-96A7-60E6D08F7CA8}" destId="{3EB904A4-96A1-4DF5-AC71-4E57A3593B27}" srcOrd="2" destOrd="0" presId="urn:microsoft.com/office/officeart/2005/8/layout/orgChart1"/>
    <dgm:cxn modelId="{E8C0A85F-4A1C-4641-A1AE-4E3A37030D83}" type="presParOf" srcId="{B1D0A650-4C86-4657-9237-CFBC7B585194}" destId="{C6035868-16A6-4164-9C0E-94B66B81124A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B9DABE-2234-48F3-91C1-0A4EF8C4F050}">
      <dsp:nvSpPr>
        <dsp:cNvPr id="0" name=""/>
        <dsp:cNvSpPr/>
      </dsp:nvSpPr>
      <dsp:spPr>
        <a:xfrm>
          <a:off x="5486400" y="2350767"/>
          <a:ext cx="3905589" cy="645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774"/>
              </a:lnTo>
              <a:lnTo>
                <a:pt x="3905589" y="322774"/>
              </a:lnTo>
              <a:lnTo>
                <a:pt x="3905589" y="645549"/>
              </a:lnTo>
            </a:path>
          </a:pathLst>
        </a:custGeom>
        <a:noFill/>
        <a:ln w="34925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E5BE88-B27C-408E-8118-BC2D519E3267}">
      <dsp:nvSpPr>
        <dsp:cNvPr id="0" name=""/>
        <dsp:cNvSpPr/>
      </dsp:nvSpPr>
      <dsp:spPr>
        <a:xfrm>
          <a:off x="5399718" y="2350767"/>
          <a:ext cx="91440" cy="645549"/>
        </a:xfrm>
        <a:custGeom>
          <a:avLst/>
          <a:gdLst/>
          <a:ahLst/>
          <a:cxnLst/>
          <a:rect l="0" t="0" r="0" b="0"/>
          <a:pathLst>
            <a:path>
              <a:moveTo>
                <a:pt x="86681" y="0"/>
              </a:moveTo>
              <a:lnTo>
                <a:pt x="86681" y="322774"/>
              </a:lnTo>
              <a:lnTo>
                <a:pt x="45720" y="322774"/>
              </a:lnTo>
              <a:lnTo>
                <a:pt x="45720" y="645549"/>
              </a:lnTo>
            </a:path>
          </a:pathLst>
        </a:custGeom>
        <a:noFill/>
        <a:ln w="34925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5AA253-9044-4C35-AE4D-28D240DBE18D}">
      <dsp:nvSpPr>
        <dsp:cNvPr id="0" name=""/>
        <dsp:cNvSpPr/>
      </dsp:nvSpPr>
      <dsp:spPr>
        <a:xfrm>
          <a:off x="1539849" y="2350767"/>
          <a:ext cx="3946551" cy="645549"/>
        </a:xfrm>
        <a:custGeom>
          <a:avLst/>
          <a:gdLst/>
          <a:ahLst/>
          <a:cxnLst/>
          <a:rect l="0" t="0" r="0" b="0"/>
          <a:pathLst>
            <a:path>
              <a:moveTo>
                <a:pt x="3946551" y="0"/>
              </a:moveTo>
              <a:lnTo>
                <a:pt x="3946551" y="322774"/>
              </a:lnTo>
              <a:lnTo>
                <a:pt x="0" y="322774"/>
              </a:lnTo>
              <a:lnTo>
                <a:pt x="0" y="645549"/>
              </a:lnTo>
            </a:path>
          </a:pathLst>
        </a:custGeom>
        <a:noFill/>
        <a:ln w="34925" cap="flat" cmpd="sng" algn="in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D1566D3-A237-416B-937F-204090696A52}">
      <dsp:nvSpPr>
        <dsp:cNvPr id="0" name=""/>
        <dsp:cNvSpPr/>
      </dsp:nvSpPr>
      <dsp:spPr>
        <a:xfrm>
          <a:off x="1013787" y="330397"/>
          <a:ext cx="8945225" cy="20203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b="1" kern="1200" dirty="0" smtClean="0"/>
            <a:t>GENERAL: 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400" kern="1200" dirty="0" smtClean="0"/>
            <a:t>Cuantificar comparativamente el nivel de pobreza de la población Mapuche y no Mapuche en la Región de La Araucanía, en base a la medición de pobreza por ingresos y pobreza multidimensional de la Encuesta  CASEN 2017.</a:t>
          </a:r>
          <a:endParaRPr lang="es-CL" sz="2400" kern="1200" dirty="0"/>
        </a:p>
      </dsp:txBody>
      <dsp:txXfrm>
        <a:off x="1013787" y="330397"/>
        <a:ext cx="8945225" cy="2020370"/>
      </dsp:txXfrm>
    </dsp:sp>
    <dsp:sp modelId="{952A789A-1DB4-4E5D-89F8-11D1B6F862F6}">
      <dsp:nvSpPr>
        <dsp:cNvPr id="0" name=""/>
        <dsp:cNvSpPr/>
      </dsp:nvSpPr>
      <dsp:spPr>
        <a:xfrm>
          <a:off x="2826" y="2996317"/>
          <a:ext cx="3074045" cy="195131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b="1" kern="1200" dirty="0" smtClean="0"/>
            <a:t>ESPECÍFICO 1: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kern="1200" dirty="0" smtClean="0"/>
            <a:t>Identificar la cantidad de habitantes mapuche y no mapuche de la Región de La Araucanía.</a:t>
          </a:r>
          <a:endParaRPr lang="es-CL" sz="2200" kern="1200" dirty="0"/>
        </a:p>
      </dsp:txBody>
      <dsp:txXfrm>
        <a:off x="2826" y="2996317"/>
        <a:ext cx="3074045" cy="1951311"/>
      </dsp:txXfrm>
    </dsp:sp>
    <dsp:sp modelId="{A4535890-CF89-4EA2-9ED7-8E57FDC820DA}">
      <dsp:nvSpPr>
        <dsp:cNvPr id="0" name=""/>
        <dsp:cNvSpPr/>
      </dsp:nvSpPr>
      <dsp:spPr>
        <a:xfrm>
          <a:off x="3722421" y="2996317"/>
          <a:ext cx="3446035" cy="204858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200" b="1" kern="1200" dirty="0" smtClean="0"/>
            <a:t>ESPECÍFICO 2: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200" kern="1200" dirty="0" smtClean="0"/>
            <a:t>Determinar la pobreza por ingresos y multidimensional de la población mapuche y no mapuche en la Región de La Araucanía.</a:t>
          </a:r>
          <a:endParaRPr lang="es-CL" sz="2200" kern="1200" dirty="0"/>
        </a:p>
      </dsp:txBody>
      <dsp:txXfrm>
        <a:off x="3722421" y="2996317"/>
        <a:ext cx="3446035" cy="2048589"/>
      </dsp:txXfrm>
    </dsp:sp>
    <dsp:sp modelId="{D5BAF983-77CE-4838-858C-D16EC3D6AFCC}">
      <dsp:nvSpPr>
        <dsp:cNvPr id="0" name=""/>
        <dsp:cNvSpPr/>
      </dsp:nvSpPr>
      <dsp:spPr>
        <a:xfrm>
          <a:off x="7814006" y="2996317"/>
          <a:ext cx="3155968" cy="202662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4925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000" b="1" kern="1200" dirty="0" smtClean="0"/>
            <a:t>ESPECÍFICO 3: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2000" kern="1200" dirty="0" smtClean="0"/>
            <a:t>Analizar comparando los niveles de pobreza de la población mapuche y no mapuche de la Región de La Araucanía, en base a las variables indicadas.</a:t>
          </a:r>
          <a:endParaRPr lang="es-CL" sz="2000" kern="1200" dirty="0"/>
        </a:p>
      </dsp:txBody>
      <dsp:txXfrm>
        <a:off x="7814006" y="2996317"/>
        <a:ext cx="3155968" cy="202662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>
                <a:solidFill>
                  <a:schemeClr val="bg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6/19/2019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‹Nº›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0764" y="2452447"/>
            <a:ext cx="8361229" cy="2098226"/>
          </a:xfrm>
        </p:spPr>
        <p:txBody>
          <a:bodyPr/>
          <a:lstStyle/>
          <a:p>
            <a:r>
              <a:rPr lang="es-CL" sz="4000" dirty="0" smtClean="0"/>
              <a:t>“Pobreza mapuche en la región de la araucanía”</a:t>
            </a:r>
            <a:br>
              <a:rPr lang="es-CL" sz="4000" dirty="0" smtClean="0"/>
            </a:br>
            <a:r>
              <a:rPr lang="es-CL" sz="2800" cap="none" dirty="0" smtClean="0"/>
              <a:t>Magíster en Gobierno y Gerencia Pública</a:t>
            </a:r>
            <a:r>
              <a:rPr lang="es-CL" sz="4000" dirty="0"/>
              <a:t/>
            </a:r>
            <a:br>
              <a:rPr lang="es-CL" sz="4000" dirty="0"/>
            </a:br>
            <a:endParaRPr lang="es-CL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94448" y="4152833"/>
            <a:ext cx="7293036" cy="1393388"/>
          </a:xfrm>
        </p:spPr>
        <p:txBody>
          <a:bodyPr>
            <a:noAutofit/>
          </a:bodyPr>
          <a:lstStyle/>
          <a:p>
            <a:r>
              <a:rPr lang="es-CL" sz="2000" dirty="0" smtClean="0">
                <a:solidFill>
                  <a:schemeClr val="tx1"/>
                </a:solidFill>
              </a:rPr>
              <a:t>María Luisa Valdés / Jessica Cayupi Llancaleo</a:t>
            </a:r>
          </a:p>
          <a:p>
            <a:r>
              <a:rPr lang="es-CL" sz="2000" dirty="0" smtClean="0">
                <a:solidFill>
                  <a:schemeClr val="tx1"/>
                </a:solidFill>
              </a:rPr>
              <a:t>Docente: Nicolás Alvear B.</a:t>
            </a:r>
          </a:p>
          <a:p>
            <a:r>
              <a:rPr lang="es-CL" sz="2000" dirty="0">
                <a:solidFill>
                  <a:schemeClr val="tx1"/>
                </a:solidFill>
              </a:rPr>
              <a:t>Herramientas de análisis cuantitativo </a:t>
            </a:r>
            <a:r>
              <a:rPr lang="es-CL" sz="2000" dirty="0" smtClean="0">
                <a:solidFill>
                  <a:schemeClr val="tx1"/>
                </a:solidFill>
              </a:rPr>
              <a:t>I</a:t>
            </a:r>
          </a:p>
          <a:p>
            <a:r>
              <a:rPr lang="es-CL" sz="2000" dirty="0" smtClean="0">
                <a:solidFill>
                  <a:schemeClr val="tx1"/>
                </a:solidFill>
              </a:rPr>
              <a:t>18 de enero de 2019</a:t>
            </a:r>
            <a:endParaRPr lang="es-CL" sz="2000" dirty="0">
              <a:solidFill>
                <a:schemeClr val="tx1"/>
              </a:solidFill>
            </a:endParaRPr>
          </a:p>
        </p:txBody>
      </p:sp>
      <p:pic>
        <p:nvPicPr>
          <p:cNvPr id="4" name="Imagen 1" descr="Resultado de imagen para logo universidad de chil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3469" y="1104044"/>
            <a:ext cx="1420944" cy="11441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50891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0037" y="671946"/>
            <a:ext cx="10293927" cy="685800"/>
          </a:xfrm>
        </p:spPr>
        <p:txBody>
          <a:bodyPr>
            <a:noAutofit/>
          </a:bodyPr>
          <a:lstStyle/>
          <a:p>
            <a:r>
              <a:rPr lang="es-CL" sz="3600" b="1" dirty="0" smtClean="0"/>
              <a:t>Pobreza multidimensional </a:t>
            </a:r>
            <a:endParaRPr lang="es-CL" sz="3600" b="1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89377219"/>
              </p:ext>
            </p:extLst>
          </p:nvPr>
        </p:nvGraphicFramePr>
        <p:xfrm>
          <a:off x="1970468" y="1481071"/>
          <a:ext cx="4881093" cy="4043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19258232"/>
              </p:ext>
            </p:extLst>
          </p:nvPr>
        </p:nvGraphicFramePr>
        <p:xfrm>
          <a:off x="7051964" y="1481071"/>
          <a:ext cx="4572000" cy="40439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ángulo 2"/>
          <p:cNvSpPr/>
          <p:nvPr/>
        </p:nvSpPr>
        <p:spPr>
          <a:xfrm>
            <a:off x="930728" y="5525037"/>
            <a:ext cx="11092543" cy="1080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analizamos las variables de Pobreza Multidimensionales según población, se demuestra claramente que, ya sea con 4 o 5 dimensiones, la población mapuche es cercana al 50% pobre, en cambio la población no mapuche, tiene una pobreza del orden del 20% de pobreza.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51510" y="754535"/>
            <a:ext cx="10293927" cy="685800"/>
          </a:xfrm>
        </p:spPr>
        <p:txBody>
          <a:bodyPr>
            <a:noAutofit/>
          </a:bodyPr>
          <a:lstStyle/>
          <a:p>
            <a:r>
              <a:rPr lang="es-CL" sz="3600" b="1" dirty="0" smtClean="0"/>
              <a:t>Comparativo de las variable</a:t>
            </a:r>
            <a:endParaRPr lang="es-CL" sz="3600" b="1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78335204"/>
              </p:ext>
            </p:extLst>
          </p:nvPr>
        </p:nvGraphicFramePr>
        <p:xfrm>
          <a:off x="1051510" y="1604970"/>
          <a:ext cx="10628426" cy="4612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50"/>
                <a:gridCol w="6742176"/>
              </a:tblGrid>
              <a:tr h="365534">
                <a:tc>
                  <a:txBody>
                    <a:bodyPr/>
                    <a:lstStyle/>
                    <a:p>
                      <a:r>
                        <a:rPr lang="es-CL" sz="2200" dirty="0" smtClean="0"/>
                        <a:t>Variable</a:t>
                      </a:r>
                      <a:endParaRPr lang="es-CL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sz="2200" dirty="0" smtClean="0"/>
                        <a:t>Análisis</a:t>
                      </a:r>
                      <a:endParaRPr lang="es-CL" sz="2200" dirty="0"/>
                    </a:p>
                  </a:txBody>
                  <a:tcPr/>
                </a:tc>
              </a:tr>
              <a:tr h="1418646">
                <a:tc>
                  <a:txBody>
                    <a:bodyPr/>
                    <a:lstStyle/>
                    <a:p>
                      <a:pPr algn="just"/>
                      <a:r>
                        <a:rPr lang="es-CL" dirty="0" smtClean="0"/>
                        <a:t>Pobreza</a:t>
                      </a:r>
                      <a:r>
                        <a:rPr lang="es-CL" baseline="0" dirty="0" smtClean="0"/>
                        <a:t> Multidimensional </a:t>
                      </a:r>
                    </a:p>
                    <a:p>
                      <a:pPr algn="just"/>
                      <a:r>
                        <a:rPr lang="es-CL" baseline="0" dirty="0" smtClean="0"/>
                        <a:t>(4 dimensiones)</a:t>
                      </a:r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L" dirty="0" smtClean="0"/>
                        <a:t>La población </a:t>
                      </a:r>
                      <a:r>
                        <a:rPr lang="es-CL" b="1" dirty="0" smtClean="0"/>
                        <a:t>pobre</a:t>
                      </a:r>
                      <a:r>
                        <a:rPr lang="es-CL" dirty="0" smtClean="0"/>
                        <a:t> </a:t>
                      </a:r>
                      <a:r>
                        <a:rPr lang="es-CL" baseline="0" dirty="0" smtClean="0"/>
                        <a:t>Mapuche y no Mapuche un es 26% . </a:t>
                      </a:r>
                    </a:p>
                    <a:p>
                      <a:pPr algn="just"/>
                      <a:r>
                        <a:rPr lang="es-CL" baseline="0" dirty="0" smtClean="0"/>
                        <a:t>En esta población pobre el 54% es Mapuche.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baseline="0" dirty="0" smtClean="0"/>
                        <a:t>Y en la Población Mapuche total de la Región, el 42% es pobre, en comparación a la Población no Mapuche solo su  20% es pobre.</a:t>
                      </a:r>
                    </a:p>
                  </a:txBody>
                  <a:tcPr/>
                </a:tc>
              </a:tr>
              <a:tr h="13045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dirty="0" smtClean="0"/>
                        <a:t>Pobreza</a:t>
                      </a:r>
                      <a:r>
                        <a:rPr lang="es-CL" baseline="0" dirty="0" smtClean="0"/>
                        <a:t> Multidimensional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baseline="0" dirty="0" smtClean="0"/>
                        <a:t>(5 dimensiones)</a:t>
                      </a:r>
                      <a:endParaRPr lang="es-CL" dirty="0" smtClean="0"/>
                    </a:p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dirty="0" smtClean="0"/>
                        <a:t>La población </a:t>
                      </a:r>
                      <a:r>
                        <a:rPr lang="es-CL" b="1" dirty="0" smtClean="0"/>
                        <a:t>pobre</a:t>
                      </a:r>
                      <a:r>
                        <a:rPr lang="es-CL" dirty="0" smtClean="0"/>
                        <a:t> </a:t>
                      </a:r>
                      <a:r>
                        <a:rPr lang="es-CL" baseline="0" dirty="0" smtClean="0"/>
                        <a:t>Mapuche y no Mapuche un es 29%.</a:t>
                      </a:r>
                    </a:p>
                    <a:p>
                      <a:pPr algn="just"/>
                      <a:r>
                        <a:rPr lang="es-CL" baseline="0" dirty="0" smtClean="0"/>
                        <a:t>En esta población pobre, el 54% es Mapuche.</a:t>
                      </a:r>
                    </a:p>
                    <a:p>
                      <a:pPr algn="just"/>
                      <a:r>
                        <a:rPr lang="es-CL" baseline="0" dirty="0" smtClean="0"/>
                        <a:t>Y en la Población Mapuche total de la Región, el 48% es pobre, en comparación a la Población no Mapuche solo su  20% es pobre.</a:t>
                      </a:r>
                    </a:p>
                  </a:txBody>
                  <a:tcPr/>
                </a:tc>
              </a:tr>
              <a:tr h="12557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dirty="0" smtClean="0"/>
                        <a:t>Ingreso Autónomo Corregido</a:t>
                      </a:r>
                    </a:p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s-CL" dirty="0" smtClean="0"/>
                        <a:t>El ingreso medio</a:t>
                      </a:r>
                      <a:r>
                        <a:rPr lang="es-CL" baseline="0" dirty="0" smtClean="0"/>
                        <a:t> autónomo en la población Mapuche es un 40% más bajo que el ingreso medio de la población no mapuche.</a:t>
                      </a:r>
                    </a:p>
                    <a:p>
                      <a:pPr algn="just"/>
                      <a:r>
                        <a:rPr lang="es-CL" baseline="0" dirty="0" smtClean="0"/>
                        <a:t>Las medias de ingresos autónomos de ambos grupos son significativamente diferentes, y a distribución del ingreso es mayor en la población no Mapuche.</a:t>
                      </a:r>
                      <a:endParaRPr lang="es-CL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0037" y="671946"/>
            <a:ext cx="10293927" cy="685800"/>
          </a:xfrm>
        </p:spPr>
        <p:txBody>
          <a:bodyPr>
            <a:noAutofit/>
          </a:bodyPr>
          <a:lstStyle/>
          <a:p>
            <a:r>
              <a:rPr lang="es-CL" sz="3600" b="1" dirty="0" smtClean="0"/>
              <a:t>Palabras de cierre</a:t>
            </a:r>
            <a:endParaRPr lang="es-CL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2080" y="1536192"/>
            <a:ext cx="9887712" cy="4913376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s-CL" sz="2600" dirty="0" smtClean="0"/>
              <a:t>De las variables analizadas se puede apreciar la situación desmejorada y vulnerable de la población perteneciente al pueblo mapuche en relación a la población que no pertenece a pueblos originarios en la Región de La Araucanía, a modo ejemplar, se puede citar las </a:t>
            </a:r>
            <a:r>
              <a:rPr lang="es-CL" sz="28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diferencias significativas entre sus ingresos medios.</a:t>
            </a:r>
            <a:endParaRPr lang="es-CL" sz="2600" dirty="0" smtClean="0"/>
          </a:p>
          <a:p>
            <a:pPr algn="just"/>
            <a:r>
              <a:rPr lang="es-CL" sz="2600" dirty="0" smtClean="0"/>
              <a:t>Los valores y porcentajes obtenidos, ratifican la postergación que históricamente ha vivido dicho pueblo.</a:t>
            </a:r>
          </a:p>
          <a:p>
            <a:pPr algn="just"/>
            <a:r>
              <a:rPr lang="es-CL" sz="2600" dirty="0" smtClean="0"/>
              <a:t>El análisis de las variables expuestas y su correcta interpretación es fundamental para la creación de políticas públicas en esta área y para la evaluación de las ya existentes.</a:t>
            </a:r>
          </a:p>
          <a:p>
            <a:pPr algn="just"/>
            <a:r>
              <a:rPr lang="es-CL" sz="2600" smtClean="0"/>
              <a:t>Es esencial </a:t>
            </a:r>
            <a:r>
              <a:rPr lang="es-CL" sz="2600" dirty="0" smtClean="0"/>
              <a:t>contar con la participación del pueblo involucrado en cualquier decisión que se adopte con el objetivo de superar las brechas expuestas.</a:t>
            </a:r>
          </a:p>
        </p:txBody>
      </p:sp>
    </p:spTree>
    <p:extLst>
      <p:ext uri="{BB962C8B-B14F-4D97-AF65-F5344CB8AC3E}">
        <p14:creationId xmlns:p14="http://schemas.microsoft.com/office/powerpoint/2010/main" xmlns="" val="208838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0512" y="637032"/>
            <a:ext cx="9601200" cy="1485900"/>
          </a:xfrm>
        </p:spPr>
        <p:txBody>
          <a:bodyPr>
            <a:normAutofit/>
          </a:bodyPr>
          <a:lstStyle/>
          <a:p>
            <a:r>
              <a:rPr lang="es-CL" sz="4000" b="1" dirty="0" smtClean="0"/>
              <a:t>Índice</a:t>
            </a:r>
            <a:endParaRPr lang="es-CL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088" y="1522405"/>
            <a:ext cx="8223504" cy="4476059"/>
          </a:xfrm>
        </p:spPr>
        <p:txBody>
          <a:bodyPr>
            <a:normAutofit/>
          </a:bodyPr>
          <a:lstStyle/>
          <a:p>
            <a:r>
              <a:rPr lang="es-CL" sz="2600" dirty="0" smtClean="0"/>
              <a:t>Antecedentes e hipótesis</a:t>
            </a:r>
          </a:p>
          <a:p>
            <a:r>
              <a:rPr lang="es-CL" sz="2600" dirty="0" smtClean="0"/>
              <a:t>Objetivos general y específicos</a:t>
            </a:r>
          </a:p>
          <a:p>
            <a:r>
              <a:rPr lang="es-CL" sz="2600" dirty="0" smtClean="0"/>
              <a:t>Universo y muestra de estudio</a:t>
            </a:r>
          </a:p>
          <a:p>
            <a:r>
              <a:rPr lang="es-CL" sz="2600" dirty="0" smtClean="0"/>
              <a:t>Comparativo ingreso autónomo corregido</a:t>
            </a:r>
          </a:p>
          <a:p>
            <a:r>
              <a:rPr lang="es-CL" sz="2600" dirty="0" smtClean="0"/>
              <a:t>Comparativo pobreza multidimensional </a:t>
            </a:r>
          </a:p>
          <a:p>
            <a:r>
              <a:rPr lang="es-CL" sz="2600" dirty="0" smtClean="0"/>
              <a:t>Comparativo de las variables</a:t>
            </a:r>
          </a:p>
          <a:p>
            <a:r>
              <a:rPr lang="es-CL" sz="2600" dirty="0" smtClean="0"/>
              <a:t>Palabras de cierre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xmlns="" val="3512645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5259" y="512486"/>
            <a:ext cx="8626979" cy="972084"/>
          </a:xfrm>
        </p:spPr>
        <p:txBody>
          <a:bodyPr>
            <a:normAutofit/>
          </a:bodyPr>
          <a:lstStyle/>
          <a:p>
            <a:r>
              <a:rPr lang="es-CL" sz="4000" b="1" dirty="0" smtClean="0"/>
              <a:t>Antecedentes</a:t>
            </a:r>
            <a:endParaRPr lang="es-CL" sz="40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3312" y="1345605"/>
            <a:ext cx="9985248" cy="1706488"/>
          </a:xfrm>
        </p:spPr>
        <p:txBody>
          <a:bodyPr>
            <a:noAutofit/>
          </a:bodyPr>
          <a:lstStyle/>
          <a:p>
            <a:pPr algn="just"/>
            <a:r>
              <a:rPr lang="es-CL" sz="2400" dirty="0" smtClean="0"/>
              <a:t>En razón </a:t>
            </a:r>
            <a:r>
              <a:rPr lang="es-CL" sz="2400" dirty="0"/>
              <a:t>del contexto histórico nacional de </a:t>
            </a:r>
            <a:r>
              <a:rPr lang="es-CL" sz="2400" dirty="0" smtClean="0"/>
              <a:t>vulneración </a:t>
            </a:r>
            <a:r>
              <a:rPr lang="es-CL" sz="2400" dirty="0"/>
              <a:t>y discriminación hacia </a:t>
            </a:r>
            <a:r>
              <a:rPr lang="es-CL" sz="2400" dirty="0" smtClean="0"/>
              <a:t>el Pueblo Mapuche,  de  situación de actualmente vive y </a:t>
            </a:r>
            <a:r>
              <a:rPr lang="es-CL" sz="2400" dirty="0"/>
              <a:t>de los datos del año </a:t>
            </a:r>
            <a:r>
              <a:rPr lang="es-CL" sz="2400" dirty="0" smtClean="0"/>
              <a:t>2017 entregados por la </a:t>
            </a:r>
            <a:r>
              <a:rPr lang="es-CL" sz="2400" dirty="0"/>
              <a:t>Encuesta de Caracterización Socioeconómica Nacional (CASEN</a:t>
            </a:r>
            <a:r>
              <a:rPr lang="es-CL" sz="2400" dirty="0" smtClean="0"/>
              <a:t>), que </a:t>
            </a:r>
            <a:r>
              <a:rPr lang="es-CL" sz="2400" dirty="0"/>
              <a:t>indican que la Araucanía es la región más pobre del país, </a:t>
            </a:r>
            <a:r>
              <a:rPr lang="es-CL" sz="2400" dirty="0" smtClean="0"/>
              <a:t>surge la siguiente hipótesis:</a:t>
            </a:r>
            <a:endParaRPr lang="es-CL" sz="24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56950" y="3414438"/>
            <a:ext cx="8626979" cy="9720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89000"/>
              </a:lnSpc>
              <a:spcBef>
                <a:spcPct val="0"/>
              </a:spcBef>
              <a:buNone/>
              <a:defRPr sz="4400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4000" b="1" dirty="0" smtClean="0"/>
              <a:t>Hipótesis</a:t>
            </a:r>
            <a:endParaRPr lang="es-CL" sz="4000" b="1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1353312" y="4060769"/>
            <a:ext cx="9997440" cy="13457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84048" indent="-384048" algn="l" defTabSz="914400" rtl="0" eaLnBrk="1" latinLnBrk="0" hangingPunct="1">
              <a:lnSpc>
                <a:spcPct val="94000"/>
              </a:lnSpc>
              <a:spcBef>
                <a:spcPts val="10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20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914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20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371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8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828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8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2860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7432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6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32004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6576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–"/>
              <a:defRPr sz="1400" i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4114800" indent="-384048" algn="l" defTabSz="914400" rtl="0" eaLnBrk="1" latinLnBrk="0" hangingPunct="1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Font typeface="Franklin Gothic Book" panose="020B0503020102020204" pitchFamily="34" charset="0"/>
              <a:buChar char="■"/>
              <a:defRPr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s-CL" sz="2400" dirty="0" smtClean="0"/>
              <a:t>La población perteneciente al Pueblo Mapuche de la Región de la Araucanía presenta mayores índices de vulnerabilidad (pobreza) que la población que no pertenece a dicho pueblo:</a:t>
            </a:r>
            <a:endParaRPr lang="es-CL" sz="2400" dirty="0"/>
          </a:p>
        </p:txBody>
      </p:sp>
      <p:sp>
        <p:nvSpPr>
          <p:cNvPr id="9" name="Rectángulo 8"/>
          <p:cNvSpPr/>
          <p:nvPr/>
        </p:nvSpPr>
        <p:spPr>
          <a:xfrm>
            <a:off x="2055367" y="5406554"/>
            <a:ext cx="8680325" cy="646331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s-CL" sz="2800" b="1" dirty="0" smtClean="0">
                <a:solidFill>
                  <a:schemeClr val="accent6">
                    <a:lumMod val="50000"/>
                  </a:schemeClr>
                </a:solidFill>
              </a:rPr>
              <a:t>POBREZA </a:t>
            </a:r>
            <a:r>
              <a:rPr lang="es-CL" sz="2800" b="1" dirty="0">
                <a:solidFill>
                  <a:schemeClr val="accent6">
                    <a:lumMod val="50000"/>
                  </a:schemeClr>
                </a:solidFill>
              </a:rPr>
              <a:t>P</a:t>
            </a:r>
            <a:r>
              <a:rPr lang="es-CL" sz="2800" b="1" dirty="0" smtClean="0">
                <a:solidFill>
                  <a:schemeClr val="accent6">
                    <a:lumMod val="50000"/>
                  </a:schemeClr>
                </a:solidFill>
              </a:rPr>
              <a:t>obl. </a:t>
            </a:r>
            <a:r>
              <a:rPr lang="es-CL" sz="2800" b="1" dirty="0">
                <a:solidFill>
                  <a:schemeClr val="accent6">
                    <a:lumMod val="50000"/>
                  </a:schemeClr>
                </a:solidFill>
              </a:rPr>
              <a:t>mapuche </a:t>
            </a:r>
            <a:r>
              <a:rPr lang="es-CL" sz="3600" b="1" dirty="0">
                <a:solidFill>
                  <a:schemeClr val="accent6">
                    <a:lumMod val="50000"/>
                  </a:schemeClr>
                </a:solidFill>
              </a:rPr>
              <a:t>≠ </a:t>
            </a:r>
            <a:r>
              <a:rPr lang="es-CL" sz="2800" b="1" dirty="0">
                <a:solidFill>
                  <a:schemeClr val="accent6">
                    <a:lumMod val="50000"/>
                  </a:schemeClr>
                </a:solidFill>
              </a:rPr>
              <a:t>POBREZA </a:t>
            </a:r>
            <a:r>
              <a:rPr lang="es-CL" sz="2800" b="1" dirty="0" smtClean="0">
                <a:solidFill>
                  <a:schemeClr val="accent6">
                    <a:lumMod val="50000"/>
                  </a:schemeClr>
                </a:solidFill>
              </a:rPr>
              <a:t>Pobl</a:t>
            </a:r>
            <a:r>
              <a:rPr lang="es-CL" sz="2800" b="1" dirty="0">
                <a:solidFill>
                  <a:schemeClr val="accent6">
                    <a:lumMod val="50000"/>
                  </a:schemeClr>
                </a:solidFill>
              </a:rPr>
              <a:t>. no mapuche</a:t>
            </a:r>
          </a:p>
        </p:txBody>
      </p:sp>
    </p:spTree>
    <p:extLst>
      <p:ext uri="{BB962C8B-B14F-4D97-AF65-F5344CB8AC3E}">
        <p14:creationId xmlns:p14="http://schemas.microsoft.com/office/powerpoint/2010/main" xmlns="" val="61113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0972" y="446314"/>
            <a:ext cx="4125686" cy="925286"/>
          </a:xfrm>
        </p:spPr>
        <p:txBody>
          <a:bodyPr>
            <a:normAutofit/>
          </a:bodyPr>
          <a:lstStyle/>
          <a:p>
            <a:r>
              <a:rPr lang="es-CL" sz="4000" b="1" dirty="0" smtClean="0"/>
              <a:t>Objetivos</a:t>
            </a:r>
            <a:endParaRPr lang="es-CL" sz="4000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30449835"/>
              </p:ext>
            </p:extLst>
          </p:nvPr>
        </p:nvGraphicFramePr>
        <p:xfrm>
          <a:off x="936169" y="1119498"/>
          <a:ext cx="10972801" cy="53753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29085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5316" y="362243"/>
            <a:ext cx="10562733" cy="1656470"/>
          </a:xfrm>
          <a:solidFill>
            <a:schemeClr val="accent1"/>
          </a:solidFill>
        </p:spPr>
        <p:txBody>
          <a:bodyPr>
            <a:normAutofit/>
          </a:bodyPr>
          <a:lstStyle/>
          <a:p>
            <a:r>
              <a:rPr lang="es-CL" sz="2800" b="1" dirty="0" smtClean="0">
                <a:solidFill>
                  <a:schemeClr val="tx1"/>
                </a:solidFill>
              </a:rPr>
              <a:t>Universo: </a:t>
            </a:r>
            <a:r>
              <a:rPr lang="es-CL" sz="2400" dirty="0" smtClean="0">
                <a:solidFill>
                  <a:schemeClr val="tx1"/>
                </a:solidFill>
              </a:rPr>
              <a:t>se estudiará la población Mapuche y la población que no pertenece a ningún pueblo indígena en la Región de la Araucanía.</a:t>
            </a:r>
            <a:r>
              <a:rPr lang="es-CL" sz="1800" dirty="0" smtClean="0">
                <a:solidFill>
                  <a:schemeClr val="tx1"/>
                </a:solidFill>
              </a:rPr>
              <a:t/>
            </a:r>
            <a:br>
              <a:rPr lang="es-CL" sz="1800" dirty="0" smtClean="0">
                <a:solidFill>
                  <a:schemeClr val="tx1"/>
                </a:solidFill>
              </a:rPr>
            </a:br>
            <a:r>
              <a:rPr lang="es-CL" sz="1800" dirty="0" smtClean="0">
                <a:solidFill>
                  <a:schemeClr val="tx1"/>
                </a:solidFill>
              </a:rPr>
              <a:t> </a:t>
            </a:r>
            <a:br>
              <a:rPr lang="es-CL" sz="1800" dirty="0" smtClean="0">
                <a:solidFill>
                  <a:schemeClr val="tx1"/>
                </a:solidFill>
              </a:rPr>
            </a:br>
            <a:r>
              <a:rPr lang="es-CL" sz="2800" b="1" dirty="0">
                <a:solidFill>
                  <a:schemeClr val="tx1"/>
                </a:solidFill>
              </a:rPr>
              <a:t>M</a:t>
            </a:r>
            <a:r>
              <a:rPr lang="es-CL" sz="2800" b="1" dirty="0" smtClean="0">
                <a:solidFill>
                  <a:schemeClr val="tx1"/>
                </a:solidFill>
              </a:rPr>
              <a:t>uestra: </a:t>
            </a:r>
            <a:r>
              <a:rPr lang="es-CL" sz="2400" dirty="0" smtClean="0">
                <a:solidFill>
                  <a:schemeClr val="tx1"/>
                </a:solidFill>
              </a:rPr>
              <a:t>estratificada según la metodología de la encuesta CASEN 2017.</a:t>
            </a:r>
            <a:endParaRPr lang="es-CL" sz="2400" dirty="0">
              <a:solidFill>
                <a:schemeClr val="tx1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0506" y="2095625"/>
            <a:ext cx="5477487" cy="43889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47731" y="1901880"/>
            <a:ext cx="4808416" cy="3447098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L" dirty="0" smtClean="0"/>
              <a:t>En la Región de la Araucanía el 33,4% de la población pertenece al Pueblo Mapuche y el 66,2% considera que no pertenece a ningún pueblo originario. 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s-CL" sz="10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L" dirty="0" smtClean="0"/>
              <a:t>El 0,4% restante son Aimaras, Alacalufes principalmente o no sabe o no responde, por lo que no se tomaran en consideración.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es-CL" sz="1000" dirty="0" smtClean="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s-CL" dirty="0" smtClean="0"/>
              <a:t>Se comenzó levantando esta información a fin de determinar si existía algún otro pueblo predominante en la región.</a:t>
            </a:r>
          </a:p>
          <a:p>
            <a:pPr algn="just"/>
            <a:endParaRPr lang="es-CL" dirty="0"/>
          </a:p>
        </p:txBody>
      </p:sp>
      <p:sp>
        <p:nvSpPr>
          <p:cNvPr id="7" name="TextBox 6"/>
          <p:cNvSpPr txBox="1"/>
          <p:nvPr/>
        </p:nvSpPr>
        <p:spPr>
          <a:xfrm>
            <a:off x="7195560" y="5078437"/>
            <a:ext cx="4452489" cy="1538883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s-CL" dirty="0" smtClean="0">
                <a:solidFill>
                  <a:schemeClr val="bg1"/>
                </a:solidFill>
              </a:rPr>
              <a:t>Universo:  15.414</a:t>
            </a:r>
          </a:p>
          <a:p>
            <a:pPr marL="285750" indent="-20638">
              <a:buFont typeface="Wingdings" panose="05000000000000000000" pitchFamily="2" charset="2"/>
              <a:buChar char="§"/>
            </a:pPr>
            <a:r>
              <a:rPr lang="es-CL" dirty="0">
                <a:solidFill>
                  <a:schemeClr val="bg1"/>
                </a:solidFill>
              </a:rPr>
              <a:t>	</a:t>
            </a:r>
            <a:r>
              <a:rPr lang="es-CL" dirty="0" smtClean="0">
                <a:solidFill>
                  <a:schemeClr val="bg1"/>
                </a:solidFill>
              </a:rPr>
              <a:t>Mapuche : 5167</a:t>
            </a:r>
          </a:p>
          <a:p>
            <a:pPr marL="538163" indent="179388">
              <a:buFont typeface="Wingdings" panose="05000000000000000000" pitchFamily="2" charset="2"/>
              <a:buChar char="§"/>
              <a:tabLst>
                <a:tab pos="623888" algn="l"/>
              </a:tabLst>
            </a:pPr>
            <a:r>
              <a:rPr lang="es-CL" dirty="0" smtClean="0">
                <a:solidFill>
                  <a:schemeClr val="bg1"/>
                </a:solidFill>
              </a:rPr>
              <a:t>No Mapuche: 10.247*</a:t>
            </a:r>
          </a:p>
          <a:p>
            <a:pPr marL="538163" indent="179388">
              <a:buFont typeface="Wingdings" panose="05000000000000000000" pitchFamily="2" charset="2"/>
              <a:buChar char="§"/>
              <a:tabLst>
                <a:tab pos="623888" algn="l"/>
              </a:tabLst>
            </a:pPr>
            <a:endParaRPr lang="es-CL" sz="800" dirty="0" smtClean="0">
              <a:solidFill>
                <a:schemeClr val="bg1"/>
              </a:solidFill>
            </a:endParaRPr>
          </a:p>
          <a:p>
            <a:r>
              <a:rPr lang="es-CL" sz="1600" dirty="0">
                <a:solidFill>
                  <a:schemeClr val="bg1"/>
                </a:solidFill>
              </a:rPr>
              <a:t>(*) </a:t>
            </a:r>
            <a:r>
              <a:rPr lang="es-CL" sz="1600" dirty="0" smtClean="0">
                <a:solidFill>
                  <a:schemeClr val="bg1"/>
                </a:solidFill>
              </a:rPr>
              <a:t>Población </a:t>
            </a:r>
            <a:r>
              <a:rPr lang="es-CL" sz="1600" dirty="0">
                <a:solidFill>
                  <a:schemeClr val="bg1"/>
                </a:solidFill>
              </a:rPr>
              <a:t>no </a:t>
            </a:r>
            <a:r>
              <a:rPr lang="es-CL" sz="1600" dirty="0" smtClean="0">
                <a:solidFill>
                  <a:schemeClr val="bg1"/>
                </a:solidFill>
              </a:rPr>
              <a:t>mapuche: aquellas </a:t>
            </a:r>
            <a:r>
              <a:rPr lang="es-CL" sz="1600" dirty="0">
                <a:solidFill>
                  <a:schemeClr val="bg1"/>
                </a:solidFill>
              </a:rPr>
              <a:t>personas que no pertenecen a ningún pueblo originario. </a:t>
            </a:r>
          </a:p>
        </p:txBody>
      </p:sp>
    </p:spTree>
    <p:extLst>
      <p:ext uri="{BB962C8B-B14F-4D97-AF65-F5344CB8AC3E}">
        <p14:creationId xmlns:p14="http://schemas.microsoft.com/office/powerpoint/2010/main" xmlns="" val="103618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0037" y="671946"/>
            <a:ext cx="10293927" cy="685800"/>
          </a:xfrm>
        </p:spPr>
        <p:txBody>
          <a:bodyPr>
            <a:noAutofit/>
          </a:bodyPr>
          <a:lstStyle/>
          <a:p>
            <a:r>
              <a:rPr lang="es-CL" sz="3600" b="1" dirty="0" smtClean="0"/>
              <a:t/>
            </a:r>
            <a:br>
              <a:rPr lang="es-CL" sz="3600" b="1" dirty="0" smtClean="0"/>
            </a:br>
            <a:r>
              <a:rPr lang="es-CL" sz="3600" b="1" dirty="0" smtClean="0"/>
              <a:t>Ingreso autónomo corregido</a:t>
            </a:r>
            <a:endParaRPr lang="es-CL" sz="3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6335" y="2314652"/>
            <a:ext cx="11142411" cy="211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ángulo 2"/>
          <p:cNvSpPr/>
          <p:nvPr/>
        </p:nvSpPr>
        <p:spPr>
          <a:xfrm>
            <a:off x="776203" y="4655411"/>
            <a:ext cx="11092543" cy="140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media de ingresos mapuches es un 40% más baja que la media de los ingresos de la población que no pertenece a ningún pueblo originario (nombrada No Mapuche). Sin embargo ambas desviaciones estándar son altas por lo que se debe realizar una comparación entre ambas medias, a través de una prueba de muestras independientes.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06287" y="381000"/>
            <a:ext cx="10317678" cy="857003"/>
          </a:xfrm>
        </p:spPr>
        <p:txBody>
          <a:bodyPr>
            <a:noAutofit/>
          </a:bodyPr>
          <a:lstStyle/>
          <a:p>
            <a:r>
              <a:rPr lang="es-CL" sz="3600" b="1" dirty="0" smtClean="0"/>
              <a:t>Prueba T </a:t>
            </a:r>
            <a:br>
              <a:rPr lang="es-CL" sz="3600" b="1" dirty="0" smtClean="0"/>
            </a:br>
            <a:r>
              <a:rPr lang="es-CL" sz="3600" b="1" dirty="0" smtClean="0"/>
              <a:t>Ingreso autónomo corregido</a:t>
            </a:r>
            <a:endParaRPr lang="es-CL" sz="3600" b="1" dirty="0"/>
          </a:p>
        </p:txBody>
      </p:sp>
      <p:sp>
        <p:nvSpPr>
          <p:cNvPr id="3" name="Rectángulo 2"/>
          <p:cNvSpPr/>
          <p:nvPr/>
        </p:nvSpPr>
        <p:spPr>
          <a:xfrm>
            <a:off x="909652" y="3895558"/>
            <a:ext cx="11092543" cy="27876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Asumiendo que las varianzas son iguales*, la diferencia de ingresos entre población mapuche y no mapuche en la población corresponde al rango entre $138.665 y $193.959. Luego, como el valor 0 no está dentro del intervalo, podemos </a:t>
            </a:r>
            <a:r>
              <a:rPr lang="es-C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afirmar con un 95% </a:t>
            </a:r>
            <a:r>
              <a:rPr lang="es-C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</a:t>
            </a:r>
            <a:r>
              <a:rPr lang="es-C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nivel de confianza que hay diferencias significativas entre el ingreso medio </a:t>
            </a:r>
            <a:r>
              <a:rPr lang="es-C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la población mapuche </a:t>
            </a:r>
            <a:r>
              <a:rPr lang="es-C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el ingreso medio </a:t>
            </a:r>
            <a:r>
              <a:rPr lang="es-C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la población </a:t>
            </a:r>
            <a:r>
              <a:rPr lang="es-C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 </a:t>
            </a:r>
            <a:r>
              <a:rPr lang="es-C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mapuche.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L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POBREZA pobl. No mapuche </a:t>
            </a:r>
            <a:r>
              <a:rPr lang="es-CL" sz="2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</a:t>
            </a:r>
            <a:r>
              <a:rPr lang="es-CL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POBREZA pobl.  Mapuche </a:t>
            </a:r>
            <a:r>
              <a:rPr lang="es-CL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</a:t>
            </a:r>
            <a:r>
              <a:rPr lang="es-CL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CL" sz="2000" b="1" dirty="0" smtClean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s-CL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POBREZA </a:t>
            </a:r>
            <a:r>
              <a:rPr lang="es-CL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pobl. No mapuche </a:t>
            </a:r>
            <a:r>
              <a:rPr lang="es-CL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≠</a:t>
            </a:r>
            <a:r>
              <a:rPr lang="es-CL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POBREZA pobl.  </a:t>
            </a:r>
            <a:r>
              <a:rPr lang="es-CL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Mapuche </a:t>
            </a:r>
            <a:r>
              <a:rPr lang="es-CL" sz="20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endParaRPr lang="es-C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CL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(*) De </a:t>
            </a:r>
            <a:r>
              <a:rPr lang="es-CL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conformidad a </a:t>
            </a:r>
            <a:r>
              <a:rPr lang="es-CL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 </a:t>
            </a:r>
            <a:r>
              <a:rPr lang="es-CL" sz="15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indicado en </a:t>
            </a:r>
            <a:r>
              <a:rPr lang="es-CL" sz="15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clases.</a:t>
            </a:r>
            <a:endParaRPr lang="es-CL" sz="15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Imagen 11" descr="Resultado de imagen para TICKET CORRECTO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47464" y="5943600"/>
            <a:ext cx="280307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9849" y="1636608"/>
            <a:ext cx="11472151" cy="210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5582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3600" b="1" dirty="0" smtClean="0"/>
              <a:t>Pobreza en la Región de La Araucanía</a:t>
            </a:r>
            <a:endParaRPr lang="es-CL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3105150"/>
            <a:ext cx="9601200" cy="2762250"/>
          </a:xfrm>
        </p:spPr>
        <p:txBody>
          <a:bodyPr/>
          <a:lstStyle/>
          <a:p>
            <a:pPr algn="just"/>
            <a:r>
              <a:rPr lang="es-CL" dirty="0" smtClean="0"/>
              <a:t>La situación de pobreza en la Región de la Araucanía considerando el universo de estudio, es un 26% pobre según las 4 dimensiones y un 29% según las 5 dimensiones.</a:t>
            </a:r>
          </a:p>
          <a:p>
            <a:pPr algn="just"/>
            <a:endParaRPr lang="es-CL" dirty="0" smtClean="0"/>
          </a:p>
          <a:p>
            <a:pPr algn="just"/>
            <a:endParaRPr lang="es-CL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1466850"/>
            <a:ext cx="4781550" cy="1638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2946" y="1466850"/>
            <a:ext cx="4781550" cy="1638300"/>
          </a:xfrm>
          <a:prstGeom prst="rect">
            <a:avLst/>
          </a:prstGeom>
        </p:spPr>
      </p:pic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74400147"/>
              </p:ext>
            </p:extLst>
          </p:nvPr>
        </p:nvGraphicFramePr>
        <p:xfrm>
          <a:off x="6808573" y="3886200"/>
          <a:ext cx="3781168" cy="26628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19890720"/>
              </p:ext>
            </p:extLst>
          </p:nvPr>
        </p:nvGraphicFramePr>
        <p:xfrm>
          <a:off x="1804087" y="4038601"/>
          <a:ext cx="4473145" cy="251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15152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30037" y="671946"/>
            <a:ext cx="10293927" cy="685800"/>
          </a:xfrm>
        </p:spPr>
        <p:txBody>
          <a:bodyPr>
            <a:noAutofit/>
          </a:bodyPr>
          <a:lstStyle/>
          <a:p>
            <a:r>
              <a:rPr lang="es-CL" sz="3600" b="1" dirty="0" smtClean="0"/>
              <a:t>Pobreza multidimensional</a:t>
            </a:r>
            <a:endParaRPr lang="es-CL" sz="3600" b="1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49738701"/>
              </p:ext>
            </p:extLst>
          </p:nvPr>
        </p:nvGraphicFramePr>
        <p:xfrm>
          <a:off x="950891" y="1568002"/>
          <a:ext cx="6029458" cy="3763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47067226"/>
              </p:ext>
            </p:extLst>
          </p:nvPr>
        </p:nvGraphicFramePr>
        <p:xfrm>
          <a:off x="6284890" y="1568002"/>
          <a:ext cx="5907110" cy="3763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ángulo 2"/>
          <p:cNvSpPr/>
          <p:nvPr/>
        </p:nvSpPr>
        <p:spPr>
          <a:xfrm>
            <a:off x="930728" y="5525037"/>
            <a:ext cx="11092543" cy="1182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 consideramos sólo la población pobre multidimensionalmente en la Región de La Araucanía, la población mapuche representa más del 50% en ambos casos( 4 y 5 dimensiones).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s-CL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Crop">
      <a:maj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Crop" id="{EC9488ED-E761-4D60-9AC4-764D1FE2C171}" vid="{D7AA1D6E-F3E9-4763-A3BC-84DF2E02F6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TM10001105[[fn=Crop]]</Template>
  <TotalTime>580</TotalTime>
  <Words>1017</Words>
  <Application>Microsoft Office PowerPoint</Application>
  <PresentationFormat>Personalizado</PresentationFormat>
  <Paragraphs>87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Crop</vt:lpstr>
      <vt:lpstr>“Pobreza mapuche en la región de la araucanía” Magíster en Gobierno y Gerencia Pública </vt:lpstr>
      <vt:lpstr>Índice</vt:lpstr>
      <vt:lpstr>Antecedentes</vt:lpstr>
      <vt:lpstr>Objetivos</vt:lpstr>
      <vt:lpstr>Universo: se estudiará la población Mapuche y la población que no pertenece a ningún pueblo indígena en la Región de la Araucanía.   Muestra: estratificada según la metodología de la encuesta CASEN 2017.</vt:lpstr>
      <vt:lpstr> Ingreso autónomo corregido</vt:lpstr>
      <vt:lpstr>Prueba T  Ingreso autónomo corregido</vt:lpstr>
      <vt:lpstr>Pobreza en la Región de La Araucanía</vt:lpstr>
      <vt:lpstr>Pobreza multidimensional</vt:lpstr>
      <vt:lpstr>Pobreza multidimensional </vt:lpstr>
      <vt:lpstr>Comparativo de las variable</vt:lpstr>
      <vt:lpstr>Palabras de cierre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Pobreza mapuche en la región de la araucanía</dc:title>
  <dc:creator>Alonso García Álvarez</dc:creator>
  <cp:lastModifiedBy>Jessikita Cayupi</cp:lastModifiedBy>
  <cp:revision>47</cp:revision>
  <dcterms:created xsi:type="dcterms:W3CDTF">2019-01-17T23:04:37Z</dcterms:created>
  <dcterms:modified xsi:type="dcterms:W3CDTF">2019-06-20T02:58:34Z</dcterms:modified>
</cp:coreProperties>
</file>