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44" r:id="rId4"/>
  </p:sldMasterIdLst>
  <p:notesMasterIdLst>
    <p:notesMasterId r:id="rId20"/>
  </p:notesMasterIdLst>
  <p:handoutMasterIdLst>
    <p:handoutMasterId r:id="rId21"/>
  </p:handoutMasterIdLst>
  <p:sldIdLst>
    <p:sldId id="256" r:id="rId5"/>
    <p:sldId id="279" r:id="rId6"/>
    <p:sldId id="275" r:id="rId7"/>
    <p:sldId id="258" r:id="rId8"/>
    <p:sldId id="276" r:id="rId9"/>
    <p:sldId id="282" r:id="rId10"/>
    <p:sldId id="277" r:id="rId11"/>
    <p:sldId id="281" r:id="rId12"/>
    <p:sldId id="278" r:id="rId13"/>
    <p:sldId id="283" r:id="rId14"/>
    <p:sldId id="260" r:id="rId15"/>
    <p:sldId id="284" r:id="rId16"/>
    <p:sldId id="285" r:id="rId17"/>
    <p:sldId id="286" r:id="rId18"/>
    <p:sldId id="274" r:id="rId19"/>
  </p:sldIdLst>
  <p:sldSz cx="12192000" cy="6858000"/>
  <p:notesSz cx="6858000" cy="9144000"/>
  <p:defaultTex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41" autoAdjust="0"/>
  </p:normalViewPr>
  <p:slideViewPr>
    <p:cSldViewPr snapToGrid="0" snapToObjects="1">
      <p:cViewPr varScale="1">
        <p:scale>
          <a:sx n="67" d="100"/>
          <a:sy n="67" d="100"/>
        </p:scale>
        <p:origin x="644" y="5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9" d="100"/>
          <a:sy n="89" d="100"/>
        </p:scale>
        <p:origin x="378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6644415-FF73-4635-A828-1BF64C3E25C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467CFC73-7BBD-42E6-B4E0-AEA52F19C35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B071A8-EF9A-4908-A356-4DC1375FB1BF}" type="datetimeFigureOut">
              <a:rPr lang="es-ES" smtClean="0"/>
              <a:t>25/01/2020</a:t>
            </a:fld>
            <a:endParaRPr lang="es-ES"/>
          </a:p>
        </p:txBody>
      </p:sp>
      <p:sp>
        <p:nvSpPr>
          <p:cNvPr id="4" name="Marcador de pie de página 3">
            <a:extLst>
              <a:ext uri="{FF2B5EF4-FFF2-40B4-BE49-F238E27FC236}">
                <a16:creationId xmlns:a16="http://schemas.microsoft.com/office/drawing/2014/main" id="{11AABD9E-C2C8-4ECD-A749-AED2FF3758D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CCD0331F-25B6-4FCB-92B1-E19A50AE74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B2733A-471A-4057-B5C1-60E8804041B4}" type="slidenum">
              <a:rPr lang="es-ES" smtClean="0"/>
              <a:t>‹Nº›</a:t>
            </a:fld>
            <a:endParaRPr lang="es-ES"/>
          </a:p>
        </p:txBody>
      </p:sp>
    </p:spTree>
    <p:extLst>
      <p:ext uri="{BB962C8B-B14F-4D97-AF65-F5344CB8AC3E}">
        <p14:creationId xmlns:p14="http://schemas.microsoft.com/office/powerpoint/2010/main" val="4214468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D254E2-8FFC-4017-9604-CA24C4F82E84}" type="datetimeFigureOut">
              <a:rPr lang="es-ES" noProof="0" smtClean="0"/>
              <a:t>25/01/2020</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noProof="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noProof="0" dirty="0"/>
              <a:t>Editar estilos de texto del patrón</a:t>
            </a:r>
          </a:p>
          <a:p>
            <a:pPr lvl="1"/>
            <a:r>
              <a:rPr lang="es-ES" noProof="0" dirty="0"/>
              <a:t>Segundo nivel</a:t>
            </a:r>
          </a:p>
          <a:p>
            <a:pPr lvl="2"/>
            <a:r>
              <a:rPr lang="es-ES" noProof="0" dirty="0"/>
              <a:t>Tercer nivel</a:t>
            </a:r>
          </a:p>
          <a:p>
            <a:pPr lvl="3"/>
            <a:r>
              <a:rPr lang="es-ES" noProof="0" dirty="0"/>
              <a:t>Cuarto nivel</a:t>
            </a:r>
          </a:p>
          <a:p>
            <a:pPr lvl="4"/>
            <a:r>
              <a:rPr lang="es-ES" noProof="0"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noProof="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DB6BF-749A-44FF-AB9C-8B6FD44EF3AF}" type="slidenum">
              <a:rPr lang="es-ES" noProof="0" smtClean="0"/>
              <a:t>‹Nº›</a:t>
            </a:fld>
            <a:endParaRPr lang="es-ES" noProof="0"/>
          </a:p>
        </p:txBody>
      </p:sp>
    </p:spTree>
    <p:extLst>
      <p:ext uri="{BB962C8B-B14F-4D97-AF65-F5344CB8AC3E}">
        <p14:creationId xmlns:p14="http://schemas.microsoft.com/office/powerpoint/2010/main" val="4143000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a:t>
            </a:fld>
            <a:endParaRPr lang="es-ES"/>
          </a:p>
        </p:txBody>
      </p:sp>
    </p:spTree>
    <p:extLst>
      <p:ext uri="{BB962C8B-B14F-4D97-AF65-F5344CB8AC3E}">
        <p14:creationId xmlns:p14="http://schemas.microsoft.com/office/powerpoint/2010/main" val="4012534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4</a:t>
            </a:fld>
            <a:endParaRPr lang="es-ES"/>
          </a:p>
        </p:txBody>
      </p:sp>
    </p:spTree>
    <p:extLst>
      <p:ext uri="{BB962C8B-B14F-4D97-AF65-F5344CB8AC3E}">
        <p14:creationId xmlns:p14="http://schemas.microsoft.com/office/powerpoint/2010/main" val="762083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11</a:t>
            </a:fld>
            <a:endParaRPr lang="es-ES"/>
          </a:p>
        </p:txBody>
      </p:sp>
    </p:spTree>
    <p:extLst>
      <p:ext uri="{BB962C8B-B14F-4D97-AF65-F5344CB8AC3E}">
        <p14:creationId xmlns:p14="http://schemas.microsoft.com/office/powerpoint/2010/main" val="2840882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12</a:t>
            </a:fld>
            <a:endParaRPr lang="es-ES"/>
          </a:p>
        </p:txBody>
      </p:sp>
    </p:spTree>
    <p:extLst>
      <p:ext uri="{BB962C8B-B14F-4D97-AF65-F5344CB8AC3E}">
        <p14:creationId xmlns:p14="http://schemas.microsoft.com/office/powerpoint/2010/main" val="155195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13</a:t>
            </a:fld>
            <a:endParaRPr lang="es-ES"/>
          </a:p>
        </p:txBody>
      </p:sp>
    </p:spTree>
    <p:extLst>
      <p:ext uri="{BB962C8B-B14F-4D97-AF65-F5344CB8AC3E}">
        <p14:creationId xmlns:p14="http://schemas.microsoft.com/office/powerpoint/2010/main" val="3401510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14</a:t>
            </a:fld>
            <a:endParaRPr lang="es-ES"/>
          </a:p>
        </p:txBody>
      </p:sp>
    </p:spTree>
    <p:extLst>
      <p:ext uri="{BB962C8B-B14F-4D97-AF65-F5344CB8AC3E}">
        <p14:creationId xmlns:p14="http://schemas.microsoft.com/office/powerpoint/2010/main" val="2571776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298DB6BF-749A-44FF-AB9C-8B6FD44EF3AF}" type="slidenum">
              <a:rPr lang="es-ES" smtClean="0"/>
              <a:t>15</a:t>
            </a:fld>
            <a:endParaRPr lang="es-ES"/>
          </a:p>
        </p:txBody>
      </p:sp>
    </p:spTree>
    <p:extLst>
      <p:ext uri="{BB962C8B-B14F-4D97-AF65-F5344CB8AC3E}">
        <p14:creationId xmlns:p14="http://schemas.microsoft.com/office/powerpoint/2010/main" val="1765931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Imagen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ctrTitle"/>
          </p:nvPr>
        </p:nvSpPr>
        <p:spPr>
          <a:xfrm>
            <a:off x="3962399" y="1964267"/>
            <a:ext cx="7197726" cy="2421464"/>
          </a:xfrm>
        </p:spPr>
        <p:txBody>
          <a:bodyPr rtlCol="0" anchor="b">
            <a:normAutofit/>
          </a:bodyPr>
          <a:lstStyle>
            <a:lvl1pPr algn="r">
              <a:defRPr sz="4800">
                <a:effectLst/>
              </a:defRPr>
            </a:lvl1pPr>
          </a:lstStyle>
          <a:p>
            <a:pPr rtl="0"/>
            <a:r>
              <a:rPr lang="es-ES" noProof="0"/>
              <a:t>Haga clic para modificar el estilo de título del patrón</a:t>
            </a:r>
          </a:p>
        </p:txBody>
      </p:sp>
      <p:sp>
        <p:nvSpPr>
          <p:cNvPr id="3" name="Subtítulo 2"/>
          <p:cNvSpPr>
            <a:spLocks noGrp="1"/>
          </p:cNvSpPr>
          <p:nvPr>
            <p:ph type="subTitle" idx="1" hasCustomPrompt="1"/>
          </p:nvPr>
        </p:nvSpPr>
        <p:spPr>
          <a:xfrm>
            <a:off x="3962399" y="4385732"/>
            <a:ext cx="7197726" cy="1405467"/>
          </a:xfrm>
        </p:spPr>
        <p:txBody>
          <a:bodyPr rtlCol="0"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a:t>Haga clic para editar el estilo de subtítulo del patrón</a:t>
            </a:r>
          </a:p>
        </p:txBody>
      </p:sp>
      <p:sp>
        <p:nvSpPr>
          <p:cNvPr id="4" name="Marcador de posición de fecha 3"/>
          <p:cNvSpPr>
            <a:spLocks noGrp="1"/>
          </p:cNvSpPr>
          <p:nvPr>
            <p:ph type="dt" sz="half" idx="10"/>
          </p:nvPr>
        </p:nvSpPr>
        <p:spPr>
          <a:xfrm>
            <a:off x="8932558" y="5870575"/>
            <a:ext cx="1600200" cy="377825"/>
          </a:xfrm>
        </p:spPr>
        <p:txBody>
          <a:bodyPr rtlCol="0"/>
          <a:lstStyle/>
          <a:p>
            <a:pPr rtl="0"/>
            <a:fld id="{F9ED9D5C-6C5E-4E41-A800-98E98BFD3B24}" type="datetime1">
              <a:rPr lang="es-ES" noProof="0" smtClean="0"/>
              <a:t>25/01/2020</a:t>
            </a:fld>
            <a:endParaRPr lang="es-ES" noProof="0"/>
          </a:p>
        </p:txBody>
      </p:sp>
      <p:sp>
        <p:nvSpPr>
          <p:cNvPr id="5" name="Marcador de posición de pie de página 4"/>
          <p:cNvSpPr>
            <a:spLocks noGrp="1"/>
          </p:cNvSpPr>
          <p:nvPr>
            <p:ph type="ftr" sz="quarter" idx="11"/>
          </p:nvPr>
        </p:nvSpPr>
        <p:spPr>
          <a:xfrm>
            <a:off x="3962399" y="5870575"/>
            <a:ext cx="4893958" cy="377825"/>
          </a:xfrm>
        </p:spPr>
        <p:txBody>
          <a:bodyPr rtlCol="0"/>
          <a:lstStyle/>
          <a:p>
            <a:pPr rtl="0"/>
            <a:endParaRPr lang="es-ES" noProof="0"/>
          </a:p>
        </p:txBody>
      </p:sp>
      <p:sp>
        <p:nvSpPr>
          <p:cNvPr id="6" name="Marcador de posición de número de diapositiva 5"/>
          <p:cNvSpPr>
            <a:spLocks noGrp="1"/>
          </p:cNvSpPr>
          <p:nvPr>
            <p:ph type="sldNum" sz="quarter" idx="12"/>
          </p:nvPr>
        </p:nvSpPr>
        <p:spPr>
          <a:xfrm>
            <a:off x="10608958" y="5870575"/>
            <a:ext cx="551167" cy="377825"/>
          </a:xfrm>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220232501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leyenda">
    <p:spTree>
      <p:nvGrpSpPr>
        <p:cNvPr id="1" name=""/>
        <p:cNvGrpSpPr/>
        <p:nvPr/>
      </p:nvGrpSpPr>
      <p:grpSpPr>
        <a:xfrm>
          <a:off x="0" y="0"/>
          <a:ext cx="0" cy="0"/>
          <a:chOff x="0" y="0"/>
          <a:chExt cx="0" cy="0"/>
        </a:xfrm>
      </p:grpSpPr>
      <p:pic>
        <p:nvPicPr>
          <p:cNvPr id="8" name="Imagen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0" y="4732865"/>
            <a:ext cx="10131427" cy="566738"/>
          </a:xfrm>
        </p:spPr>
        <p:txBody>
          <a:bodyPr rtlCol="0" anchor="b">
            <a:normAutofit/>
          </a:bodyPr>
          <a:lstStyle>
            <a:lvl1pPr algn="l">
              <a:defRPr sz="2400" b="0"/>
            </a:lvl1pPr>
          </a:lstStyle>
          <a:p>
            <a:pPr rtl="0"/>
            <a:r>
              <a:rPr lang="es-ES" noProof="0"/>
              <a:t>Haga clic para modificar el estilo de título del patrón</a:t>
            </a:r>
          </a:p>
        </p:txBody>
      </p:sp>
      <p:sp>
        <p:nvSpPr>
          <p:cNvPr id="3" name="Marcador de posición de imagen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p>
        </p:txBody>
      </p:sp>
      <p:sp>
        <p:nvSpPr>
          <p:cNvPr id="4" name="Marcador de posición de texto 3"/>
          <p:cNvSpPr>
            <a:spLocks noGrp="1"/>
          </p:cNvSpPr>
          <p:nvPr>
            <p:ph type="body" sz="half" idx="2" hasCustomPrompt="1"/>
          </p:nvPr>
        </p:nvSpPr>
        <p:spPr>
          <a:xfrm>
            <a:off x="685800" y="5299603"/>
            <a:ext cx="10131427" cy="49371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Editar estilos de texto del patrón</a:t>
            </a:r>
          </a:p>
        </p:txBody>
      </p:sp>
      <p:sp>
        <p:nvSpPr>
          <p:cNvPr id="5" name="Marcador de posición de fecha 4"/>
          <p:cNvSpPr>
            <a:spLocks noGrp="1"/>
          </p:cNvSpPr>
          <p:nvPr>
            <p:ph type="dt" sz="half" idx="10"/>
          </p:nvPr>
        </p:nvSpPr>
        <p:spPr/>
        <p:txBody>
          <a:bodyPr rtlCol="0"/>
          <a:lstStyle/>
          <a:p>
            <a:pPr rtl="0"/>
            <a:fld id="{998E2F49-D0B4-4398-9952-0F6C7D2C391C}" type="datetime1">
              <a:rPr lang="es-ES" noProof="0" smtClean="0"/>
              <a:t>25/01/2020</a:t>
            </a:fld>
            <a:endParaRPr lang="es-ES" noProof="0"/>
          </a:p>
        </p:txBody>
      </p:sp>
      <p:sp>
        <p:nvSpPr>
          <p:cNvPr id="6" name="Marcador de posición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338631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leyenda">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1" y="609601"/>
            <a:ext cx="10131427" cy="3124199"/>
          </a:xfrm>
        </p:spPr>
        <p:txBody>
          <a:bodyPr rtlCol="0" anchor="ctr">
            <a:normAutofit/>
          </a:bodyPr>
          <a:lstStyle>
            <a:lvl1pPr algn="l">
              <a:defRPr sz="3200" b="0" cap="none"/>
            </a:lvl1pPr>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685800" y="4343400"/>
            <a:ext cx="10131428" cy="1447800"/>
          </a:xfrm>
        </p:spPr>
        <p:txBody>
          <a:bodyPr rtlCol="0"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2C4C7BC3-C12E-4753-A404-DE93D16DCD68}"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349800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título">
    <p:spTree>
      <p:nvGrpSpPr>
        <p:cNvPr id="1" name=""/>
        <p:cNvGrpSpPr/>
        <p:nvPr/>
      </p:nvGrpSpPr>
      <p:grpSpPr>
        <a:xfrm>
          <a:off x="0" y="0"/>
          <a:ext cx="0" cy="0"/>
          <a:chOff x="0" y="0"/>
          <a:chExt cx="0" cy="0"/>
        </a:xfrm>
      </p:grpSpPr>
      <p:pic>
        <p:nvPicPr>
          <p:cNvPr id="11" name="Imagen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Cuadro de texto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
        <p:nvSpPr>
          <p:cNvPr id="14" name="Cuadro de texto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
        <p:nvSpPr>
          <p:cNvPr id="16" name="Título 1"/>
          <p:cNvSpPr>
            <a:spLocks noGrp="1"/>
          </p:cNvSpPr>
          <p:nvPr>
            <p:ph type="title"/>
          </p:nvPr>
        </p:nvSpPr>
        <p:spPr>
          <a:xfrm>
            <a:off x="992267" y="609601"/>
            <a:ext cx="9550399" cy="2743199"/>
          </a:xfrm>
        </p:spPr>
        <p:txBody>
          <a:bodyPr rtlCol="0" anchor="ctr">
            <a:normAutofit/>
          </a:bodyPr>
          <a:lstStyle>
            <a:lvl1pPr algn="l">
              <a:defRPr sz="3200" b="0" cap="none">
                <a:solidFill>
                  <a:schemeClr val="tx1"/>
                </a:solidFill>
              </a:defRPr>
            </a:lvl1pPr>
          </a:lstStyle>
          <a:p>
            <a:pPr rtl="0"/>
            <a:r>
              <a:rPr lang="es-ES" noProof="0"/>
              <a:t>Haga clic para modificar el estilo de título del patrón</a:t>
            </a:r>
          </a:p>
        </p:txBody>
      </p:sp>
      <p:sp>
        <p:nvSpPr>
          <p:cNvPr id="10" name="Marcador de texto 9"/>
          <p:cNvSpPr>
            <a:spLocks noGrp="1"/>
          </p:cNvSpPr>
          <p:nvPr>
            <p:ph type="body" sz="quarter" idx="13" hasCustomPrompt="1"/>
          </p:nvPr>
        </p:nvSpPr>
        <p:spPr>
          <a:xfrm>
            <a:off x="1097875" y="3352800"/>
            <a:ext cx="9339184" cy="381000"/>
          </a:xfrm>
        </p:spPr>
        <p:txBody>
          <a:bodyPr rtlCol="0"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es-ES" noProof="0"/>
              <a:t>Editar estilos de texto del patrón</a:t>
            </a:r>
          </a:p>
        </p:txBody>
      </p:sp>
      <p:sp>
        <p:nvSpPr>
          <p:cNvPr id="3" name="Marcador de posición de texto 2"/>
          <p:cNvSpPr>
            <a:spLocks noGrp="1"/>
          </p:cNvSpPr>
          <p:nvPr>
            <p:ph type="body" idx="1" hasCustomPrompt="1"/>
          </p:nvPr>
        </p:nvSpPr>
        <p:spPr>
          <a:xfrm>
            <a:off x="687465" y="4343400"/>
            <a:ext cx="10152367" cy="1447800"/>
          </a:xfrm>
        </p:spPr>
        <p:txBody>
          <a:bodyPr rtlCol="0"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4FC57FCC-B238-4294-A9C2-8DF07F6466E3}"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320505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2" y="3308581"/>
            <a:ext cx="10131425" cy="1468800"/>
          </a:xfrm>
        </p:spPr>
        <p:txBody>
          <a:bodyPr rtlCol="0" anchor="b">
            <a:normAutofit/>
          </a:bodyPr>
          <a:lstStyle>
            <a:lvl1pPr algn="l">
              <a:defRPr sz="3200" b="0" cap="none"/>
            </a:lvl1pPr>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685801" y="4777381"/>
            <a:ext cx="10131426" cy="860400"/>
          </a:xfrm>
        </p:spPr>
        <p:txBody>
          <a:bodyPr rtlCol="0"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5C2F428B-4CD3-4B44-882B-9EE851AB66C6}"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2178569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 tarjeta de nombre">
    <p:spTree>
      <p:nvGrpSpPr>
        <p:cNvPr id="1" name=""/>
        <p:cNvGrpSpPr/>
        <p:nvPr/>
      </p:nvGrpSpPr>
      <p:grpSpPr>
        <a:xfrm>
          <a:off x="0" y="0"/>
          <a:ext cx="0" cy="0"/>
          <a:chOff x="0" y="0"/>
          <a:chExt cx="0" cy="0"/>
        </a:xfrm>
      </p:grpSpPr>
      <p:pic>
        <p:nvPicPr>
          <p:cNvPr id="11" name="Imagen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Cuadro de texto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
        <p:nvSpPr>
          <p:cNvPr id="14" name="Cuadro de texto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8000" noProof="0">
                <a:solidFill>
                  <a:schemeClr val="tx1"/>
                </a:solidFill>
                <a:effectLst/>
              </a:rPr>
              <a:t>“</a:t>
            </a:r>
          </a:p>
        </p:txBody>
      </p:sp>
      <p:sp>
        <p:nvSpPr>
          <p:cNvPr id="16" name="Título 1"/>
          <p:cNvSpPr>
            <a:spLocks noGrp="1"/>
          </p:cNvSpPr>
          <p:nvPr>
            <p:ph type="title"/>
          </p:nvPr>
        </p:nvSpPr>
        <p:spPr>
          <a:xfrm>
            <a:off x="992267" y="609601"/>
            <a:ext cx="9550399" cy="2743199"/>
          </a:xfrm>
        </p:spPr>
        <p:txBody>
          <a:bodyPr rtlCol="0" anchor="ctr">
            <a:normAutofit/>
          </a:bodyPr>
          <a:lstStyle>
            <a:lvl1pPr algn="l">
              <a:defRPr sz="3200" b="0" cap="none">
                <a:solidFill>
                  <a:schemeClr val="tx1"/>
                </a:solidFill>
              </a:defRPr>
            </a:lvl1pPr>
          </a:lstStyle>
          <a:p>
            <a:pPr rtl="0"/>
            <a:r>
              <a:rPr lang="es-ES" noProof="0"/>
              <a:t>Haga clic para modificar el estilo de título del patrón</a:t>
            </a:r>
          </a:p>
        </p:txBody>
      </p:sp>
      <p:sp>
        <p:nvSpPr>
          <p:cNvPr id="10" name="Marcador de texto 9"/>
          <p:cNvSpPr>
            <a:spLocks noGrp="1"/>
          </p:cNvSpPr>
          <p:nvPr>
            <p:ph type="body" sz="quarter" idx="13" hasCustomPrompt="1"/>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rtl="0">
              <a:spcBef>
                <a:spcPct val="0"/>
              </a:spcBef>
              <a:buNone/>
            </a:pPr>
            <a:r>
              <a:rPr lang="es-ES" noProof="0"/>
              <a:t>Editar estilos de texto del patrón</a:t>
            </a:r>
          </a:p>
        </p:txBody>
      </p:sp>
      <p:sp>
        <p:nvSpPr>
          <p:cNvPr id="3" name="Marcador de posición de texto 2"/>
          <p:cNvSpPr>
            <a:spLocks noGrp="1"/>
          </p:cNvSpPr>
          <p:nvPr>
            <p:ph type="body" idx="1" hasCustomPrompt="1"/>
          </p:nvPr>
        </p:nvSpPr>
        <p:spPr>
          <a:xfrm>
            <a:off x="685799" y="4775200"/>
            <a:ext cx="10135436" cy="1016000"/>
          </a:xfrm>
        </p:spPr>
        <p:txBody>
          <a:bodyPr rtlCol="0"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BD00BD2A-6013-48BC-B926-822ECE3AE5D7}"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3044187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Imagen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rtl="0"/>
            <a:r>
              <a:rPr lang="es-ES" noProof="0"/>
              <a:t>Haga clic para modificar el estilo de título del patrón</a:t>
            </a:r>
          </a:p>
        </p:txBody>
      </p:sp>
      <p:sp>
        <p:nvSpPr>
          <p:cNvPr id="10" name="Marcador de texto 9"/>
          <p:cNvSpPr>
            <a:spLocks noGrp="1"/>
          </p:cNvSpPr>
          <p:nvPr>
            <p:ph type="body" sz="quarter" idx="13" hasCustomPrompt="1"/>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rtl="0">
              <a:spcBef>
                <a:spcPct val="0"/>
              </a:spcBef>
              <a:buNone/>
            </a:pPr>
            <a:r>
              <a:rPr lang="es-ES" noProof="0"/>
              <a:t>Editar estilos de texto del patrón</a:t>
            </a:r>
          </a:p>
        </p:txBody>
      </p:sp>
      <p:sp>
        <p:nvSpPr>
          <p:cNvPr id="3" name="Marcador de posición de texto 2"/>
          <p:cNvSpPr>
            <a:spLocks noGrp="1"/>
          </p:cNvSpPr>
          <p:nvPr>
            <p:ph type="body" idx="1" hasCustomPrompt="1"/>
          </p:nvPr>
        </p:nvSpPr>
        <p:spPr>
          <a:xfrm>
            <a:off x="685800" y="4343400"/>
            <a:ext cx="10131428" cy="1447800"/>
          </a:xfrm>
        </p:spPr>
        <p:txBody>
          <a:bodyPr rtlCol="0"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C5704F8A-5643-41F0-93C6-F41CB8C85559}"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4285960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exto vertical y título">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ítulo 1"/>
          <p:cNvSpPr>
            <a:spLocks noGrp="1"/>
          </p:cNvSpPr>
          <p:nvPr>
            <p:ph type="title"/>
          </p:nvPr>
        </p:nvSpPr>
        <p:spPr>
          <a:xfrm>
            <a:off x="685801" y="609600"/>
            <a:ext cx="10131425" cy="1456267"/>
          </a:xfrm>
        </p:spPr>
        <p:txBody>
          <a:bodyPr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p:txBody>
          <a:bodyPr vert="eaVert" rtlCol="0" anchor="t"/>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fecha 3"/>
          <p:cNvSpPr>
            <a:spLocks noGrp="1"/>
          </p:cNvSpPr>
          <p:nvPr>
            <p:ph type="dt" sz="half" idx="10"/>
          </p:nvPr>
        </p:nvSpPr>
        <p:spPr/>
        <p:txBody>
          <a:bodyPr rtlCol="0"/>
          <a:lstStyle/>
          <a:p>
            <a:pPr rtl="0"/>
            <a:fld id="{D0F58AF2-8A9E-476F-A981-BB1179E3E96B}"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2202126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y texto vertical">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vertical 1"/>
          <p:cNvSpPr>
            <a:spLocks noGrp="1"/>
          </p:cNvSpPr>
          <p:nvPr>
            <p:ph type="title" orient="vert"/>
          </p:nvPr>
        </p:nvSpPr>
        <p:spPr>
          <a:xfrm>
            <a:off x="8658675" y="609599"/>
            <a:ext cx="2158552" cy="5181601"/>
          </a:xfrm>
        </p:spPr>
        <p:txBody>
          <a:bodyPr vert="eaVert" rtlCol="0"/>
          <a:lstStyle/>
          <a:p>
            <a:pPr rtl="0"/>
            <a:r>
              <a:rPr lang="es-ES" noProof="0"/>
              <a:t>Haga clic para modificar el estilo de título del patrón</a:t>
            </a:r>
          </a:p>
        </p:txBody>
      </p:sp>
      <p:sp>
        <p:nvSpPr>
          <p:cNvPr id="3" name="Marcador de posición de texto vertical 2"/>
          <p:cNvSpPr>
            <a:spLocks noGrp="1"/>
          </p:cNvSpPr>
          <p:nvPr>
            <p:ph type="body" orient="vert" idx="1" hasCustomPrompt="1"/>
          </p:nvPr>
        </p:nvSpPr>
        <p:spPr>
          <a:xfrm>
            <a:off x="685800" y="609600"/>
            <a:ext cx="7832116" cy="5181600"/>
          </a:xfrm>
        </p:spPr>
        <p:txBody>
          <a:bodyPr vert="eaVert" rtlCol="0" anchor="t"/>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fecha 3"/>
          <p:cNvSpPr>
            <a:spLocks noGrp="1"/>
          </p:cNvSpPr>
          <p:nvPr>
            <p:ph type="dt" sz="half" idx="10"/>
          </p:nvPr>
        </p:nvSpPr>
        <p:spPr/>
        <p:txBody>
          <a:bodyPr rtlCol="0"/>
          <a:lstStyle/>
          <a:p>
            <a:pPr rtl="0"/>
            <a:fld id="{3F133A77-1A83-4B42-8BD2-D62E592E918F}"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2447542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idx="1" hasCustomPrompt="1"/>
          </p:nvPr>
        </p:nvSpPr>
        <p:spPr/>
        <p:txBody>
          <a:bodyPr rtlCol="0" anchor="ct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fecha 3"/>
          <p:cNvSpPr>
            <a:spLocks noGrp="1"/>
          </p:cNvSpPr>
          <p:nvPr>
            <p:ph type="dt" sz="half" idx="10"/>
          </p:nvPr>
        </p:nvSpPr>
        <p:spPr/>
        <p:txBody>
          <a:bodyPr rtlCol="0"/>
          <a:lstStyle/>
          <a:p>
            <a:pPr rtl="0"/>
            <a:fld id="{470C786E-B2E4-4B50-A5C3-3AD13FC87CF7}"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2466546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Imagen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0" y="3308581"/>
            <a:ext cx="10131427" cy="1468800"/>
          </a:xfrm>
        </p:spPr>
        <p:txBody>
          <a:bodyPr rtlCol="0" anchor="b"/>
          <a:lstStyle>
            <a:lvl1pPr algn="l">
              <a:defRPr sz="4000" b="0" cap="all"/>
            </a:lvl1pPr>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685799" y="4777381"/>
            <a:ext cx="10131428" cy="860400"/>
          </a:xfrm>
        </p:spPr>
        <p:txBody>
          <a:bodyPr rtlCol="0"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estilos de texto del patrón</a:t>
            </a:r>
          </a:p>
        </p:txBody>
      </p:sp>
      <p:sp>
        <p:nvSpPr>
          <p:cNvPr id="4" name="Marcador de posición de fecha 3"/>
          <p:cNvSpPr>
            <a:spLocks noGrp="1"/>
          </p:cNvSpPr>
          <p:nvPr>
            <p:ph type="dt" sz="half" idx="10"/>
          </p:nvPr>
        </p:nvSpPr>
        <p:spPr/>
        <p:txBody>
          <a:bodyPr rtlCol="0"/>
          <a:lstStyle/>
          <a:p>
            <a:pPr rtl="0"/>
            <a:fld id="{989091C0-0C1F-4B47-93AF-EC6317D9AC53}" type="datetime1">
              <a:rPr lang="es-ES" noProof="0" smtClean="0"/>
              <a:t>25/01/2020</a:t>
            </a:fld>
            <a:endParaRPr lang="es-ES" noProof="0"/>
          </a:p>
        </p:txBody>
      </p:sp>
      <p:sp>
        <p:nvSpPr>
          <p:cNvPr id="5" name="Marcador de posición de pie de página 4"/>
          <p:cNvSpPr>
            <a:spLocks noGrp="1"/>
          </p:cNvSpPr>
          <p:nvPr>
            <p:ph type="ftr" sz="quarter" idx="11"/>
          </p:nvPr>
        </p:nvSpPr>
        <p:spPr/>
        <p:txBody>
          <a:bodyPr rtlCol="0"/>
          <a:lstStyle/>
          <a:p>
            <a:pPr rtl="0"/>
            <a:endParaRPr lang="es-ES" noProof="0"/>
          </a:p>
        </p:txBody>
      </p:sp>
      <p:sp>
        <p:nvSpPr>
          <p:cNvPr id="6" name="Marcador de posición de número de diapositiva 5"/>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1074580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Imagen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contenido 2"/>
          <p:cNvSpPr>
            <a:spLocks noGrp="1"/>
          </p:cNvSpPr>
          <p:nvPr>
            <p:ph sz="half" idx="1" hasCustomPrompt="1"/>
          </p:nvPr>
        </p:nvSpPr>
        <p:spPr>
          <a:xfrm>
            <a:off x="685802" y="2142067"/>
            <a:ext cx="4995334" cy="3649134"/>
          </a:xfrm>
        </p:spPr>
        <p:txBody>
          <a:bodyPr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contenido 3"/>
          <p:cNvSpPr>
            <a:spLocks noGrp="1"/>
          </p:cNvSpPr>
          <p:nvPr>
            <p:ph sz="half" idx="2" hasCustomPrompt="1"/>
          </p:nvPr>
        </p:nvSpPr>
        <p:spPr>
          <a:xfrm>
            <a:off x="5821895" y="2142067"/>
            <a:ext cx="4995332" cy="3649133"/>
          </a:xfrm>
        </p:spPr>
        <p:txBody>
          <a:bodyPr rtlCol="0">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posición de fecha 4"/>
          <p:cNvSpPr>
            <a:spLocks noGrp="1"/>
          </p:cNvSpPr>
          <p:nvPr>
            <p:ph type="dt" sz="half" idx="10"/>
          </p:nvPr>
        </p:nvSpPr>
        <p:spPr/>
        <p:txBody>
          <a:bodyPr rtlCol="0"/>
          <a:lstStyle/>
          <a:p>
            <a:pPr rtl="0"/>
            <a:fld id="{6E8946AA-C9FD-4B63-9E82-1BA3CBEB08D2}" type="datetime1">
              <a:rPr lang="es-ES" noProof="0" smtClean="0"/>
              <a:t>25/01/2020</a:t>
            </a:fld>
            <a:endParaRPr lang="es-ES" noProof="0"/>
          </a:p>
        </p:txBody>
      </p:sp>
      <p:sp>
        <p:nvSpPr>
          <p:cNvPr id="6" name="Marcador de posición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1623104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lvl1pPr>
          </a:lstStyle>
          <a:p>
            <a:pPr rtl="0"/>
            <a:r>
              <a:rPr lang="es-ES" noProof="0"/>
              <a:t>Haga clic para modificar el estilo de título del patrón</a:t>
            </a:r>
          </a:p>
        </p:txBody>
      </p:sp>
      <p:sp>
        <p:nvSpPr>
          <p:cNvPr id="3" name="Marcador de posición de texto 2"/>
          <p:cNvSpPr>
            <a:spLocks noGrp="1"/>
          </p:cNvSpPr>
          <p:nvPr>
            <p:ph type="body" idx="1" hasCustomPrompt="1"/>
          </p:nvPr>
        </p:nvSpPr>
        <p:spPr>
          <a:xfrm>
            <a:off x="973670" y="2218267"/>
            <a:ext cx="4709054" cy="576262"/>
          </a:xfrm>
        </p:spPr>
        <p:txBody>
          <a:bodyPr rtlCol="0"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4" name="Marcador de posición de contenido 3"/>
          <p:cNvSpPr>
            <a:spLocks noGrp="1"/>
          </p:cNvSpPr>
          <p:nvPr>
            <p:ph sz="half" idx="2" hasCustomPrompt="1"/>
          </p:nvPr>
        </p:nvSpPr>
        <p:spPr>
          <a:xfrm>
            <a:off x="685801" y="2870201"/>
            <a:ext cx="4996923" cy="2920998"/>
          </a:xfrm>
        </p:spPr>
        <p:txBody>
          <a:bodyPr rtlCol="0" anchor="t">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posición de texto 4"/>
          <p:cNvSpPr>
            <a:spLocks noGrp="1"/>
          </p:cNvSpPr>
          <p:nvPr>
            <p:ph type="body" sz="quarter" idx="3" hasCustomPrompt="1"/>
          </p:nvPr>
        </p:nvSpPr>
        <p:spPr>
          <a:xfrm>
            <a:off x="6096003" y="2226734"/>
            <a:ext cx="4722813" cy="576262"/>
          </a:xfrm>
        </p:spPr>
        <p:txBody>
          <a:bodyPr rtlCol="0"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estilos de texto del patrón</a:t>
            </a:r>
          </a:p>
        </p:txBody>
      </p:sp>
      <p:sp>
        <p:nvSpPr>
          <p:cNvPr id="6" name="Marcador de posición de contenido 5"/>
          <p:cNvSpPr>
            <a:spLocks noGrp="1"/>
          </p:cNvSpPr>
          <p:nvPr>
            <p:ph sz="quarter" idx="4" hasCustomPrompt="1"/>
          </p:nvPr>
        </p:nvSpPr>
        <p:spPr>
          <a:xfrm>
            <a:off x="5823483" y="2870201"/>
            <a:ext cx="4995334" cy="2920998"/>
          </a:xfrm>
        </p:spPr>
        <p:txBody>
          <a:bodyPr rtlCol="0" anchor="t">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posición de fecha 6"/>
          <p:cNvSpPr>
            <a:spLocks noGrp="1"/>
          </p:cNvSpPr>
          <p:nvPr>
            <p:ph type="dt" sz="half" idx="10"/>
          </p:nvPr>
        </p:nvSpPr>
        <p:spPr/>
        <p:txBody>
          <a:bodyPr rtlCol="0"/>
          <a:lstStyle/>
          <a:p>
            <a:pPr rtl="0"/>
            <a:fld id="{27F74E82-BC1E-4ED4-9E0F-0F2E91F047D3}" type="datetime1">
              <a:rPr lang="es-ES" noProof="0" smtClean="0"/>
              <a:t>25/01/2020</a:t>
            </a:fld>
            <a:endParaRPr lang="es-ES" noProof="0"/>
          </a:p>
        </p:txBody>
      </p:sp>
      <p:sp>
        <p:nvSpPr>
          <p:cNvPr id="8" name="Marcador de posición de pie de página 7"/>
          <p:cNvSpPr>
            <a:spLocks noGrp="1"/>
          </p:cNvSpPr>
          <p:nvPr>
            <p:ph type="ftr" sz="quarter" idx="11"/>
          </p:nvPr>
        </p:nvSpPr>
        <p:spPr/>
        <p:txBody>
          <a:bodyPr rtlCol="0"/>
          <a:lstStyle/>
          <a:p>
            <a:pPr rtl="0"/>
            <a:endParaRPr lang="es-ES" noProof="0"/>
          </a:p>
        </p:txBody>
      </p:sp>
      <p:sp>
        <p:nvSpPr>
          <p:cNvPr id="9" name="Marcador de número de diapositiva 8"/>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1987299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Imagen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p:txBody>
          <a:bodyPr rtlCol="0"/>
          <a:lstStyle/>
          <a:p>
            <a:pPr rtl="0"/>
            <a:r>
              <a:rPr lang="es-ES" noProof="0"/>
              <a:t>Haga clic para modificar el estilo de título del patrón</a:t>
            </a:r>
          </a:p>
        </p:txBody>
      </p:sp>
      <p:sp>
        <p:nvSpPr>
          <p:cNvPr id="3" name="Marcador de posición de fecha 2"/>
          <p:cNvSpPr>
            <a:spLocks noGrp="1"/>
          </p:cNvSpPr>
          <p:nvPr>
            <p:ph type="dt" sz="half" idx="10"/>
          </p:nvPr>
        </p:nvSpPr>
        <p:spPr/>
        <p:txBody>
          <a:bodyPr rtlCol="0"/>
          <a:lstStyle/>
          <a:p>
            <a:pPr rtl="0"/>
            <a:fld id="{C098A529-48DD-4F6D-A862-37EF6469A894}" type="datetime1">
              <a:rPr lang="es-ES" noProof="0" smtClean="0"/>
              <a:t>25/01/2020</a:t>
            </a:fld>
            <a:endParaRPr lang="es-ES" noProof="0"/>
          </a:p>
        </p:txBody>
      </p:sp>
      <p:sp>
        <p:nvSpPr>
          <p:cNvPr id="4" name="Marcador de posición de pie de página 3"/>
          <p:cNvSpPr>
            <a:spLocks noGrp="1"/>
          </p:cNvSpPr>
          <p:nvPr>
            <p:ph type="ftr" sz="quarter" idx="11"/>
          </p:nvPr>
        </p:nvSpPr>
        <p:spPr/>
        <p:txBody>
          <a:bodyPr rtlCol="0"/>
          <a:lstStyle/>
          <a:p>
            <a:pPr rtl="0"/>
            <a:endParaRPr lang="es-ES" noProof="0"/>
          </a:p>
        </p:txBody>
      </p:sp>
      <p:sp>
        <p:nvSpPr>
          <p:cNvPr id="5" name="Marcador de posición de número de diapositiva 4"/>
          <p:cNvSpPr>
            <a:spLocks noGrp="1"/>
          </p:cNvSpPr>
          <p:nvPr>
            <p:ph type="sldNum" sz="quarter" idx="12"/>
          </p:nvPr>
        </p:nvSpPr>
        <p:spPr/>
        <p:txBody>
          <a:bodyPr rtlCol="0"/>
          <a:lstStyle/>
          <a:p>
            <a:pPr rtl="0"/>
            <a:fld id="{69E57DC2-970A-4B3E-BB1C-7A09969E49DF}" type="slidenum">
              <a:rPr lang="es-ES" noProof="0" smtClean="0"/>
              <a:t>‹Nº›</a:t>
            </a:fld>
            <a:endParaRPr lang="es-ES" noProof="0"/>
          </a:p>
        </p:txBody>
      </p:sp>
    </p:spTree>
    <p:extLst>
      <p:ext uri="{BB962C8B-B14F-4D97-AF65-F5344CB8AC3E}">
        <p14:creationId xmlns:p14="http://schemas.microsoft.com/office/powerpoint/2010/main" val="4240550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Imagen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Marcador de posición de fecha 1"/>
          <p:cNvSpPr>
            <a:spLocks noGrp="1"/>
          </p:cNvSpPr>
          <p:nvPr>
            <p:ph type="dt" sz="half" idx="10"/>
          </p:nvPr>
        </p:nvSpPr>
        <p:spPr/>
        <p:txBody>
          <a:bodyPr rtlCol="0"/>
          <a:lstStyle/>
          <a:p>
            <a:pPr rtl="0"/>
            <a:fld id="{F2D6DEB3-7E92-49B6-9602-1DCB0328C3A6}" type="datetime1">
              <a:rPr lang="es-ES" noProof="0" smtClean="0"/>
              <a:t>25/01/2020</a:t>
            </a:fld>
            <a:endParaRPr lang="es-ES" noProof="0"/>
          </a:p>
        </p:txBody>
      </p:sp>
      <p:sp>
        <p:nvSpPr>
          <p:cNvPr id="3" name="Marcador de posición de pie de página 2"/>
          <p:cNvSpPr>
            <a:spLocks noGrp="1"/>
          </p:cNvSpPr>
          <p:nvPr>
            <p:ph type="ftr" sz="quarter" idx="11"/>
          </p:nvPr>
        </p:nvSpPr>
        <p:spPr/>
        <p:txBody>
          <a:bodyPr rtlCol="0"/>
          <a:lstStyle/>
          <a:p>
            <a:pPr rtl="0"/>
            <a:endParaRPr lang="es-ES" noProof="0" dirty="0"/>
          </a:p>
        </p:txBody>
      </p:sp>
      <p:sp>
        <p:nvSpPr>
          <p:cNvPr id="4" name="Marcador de número de diapositiva 3"/>
          <p:cNvSpPr>
            <a:spLocks noGrp="1"/>
          </p:cNvSpPr>
          <p:nvPr>
            <p:ph type="sldNum" sz="quarter" idx="12"/>
          </p:nvPr>
        </p:nvSpPr>
        <p:spPr/>
        <p:txBody>
          <a:bodyPr rtlCol="0"/>
          <a:lstStyle/>
          <a:p>
            <a:pPr rtl="0"/>
            <a:fld id="{69E57DC2-970A-4B3E-BB1C-7A09969E49DF}" type="slidenum">
              <a:rPr lang="es-ES" noProof="0" smtClean="0"/>
              <a:t>‹Nº›</a:t>
            </a:fld>
            <a:endParaRPr lang="es-ES" noProof="0" dirty="0"/>
          </a:p>
        </p:txBody>
      </p:sp>
    </p:spTree>
    <p:extLst>
      <p:ext uri="{BB962C8B-B14F-4D97-AF65-F5344CB8AC3E}">
        <p14:creationId xmlns:p14="http://schemas.microsoft.com/office/powerpoint/2010/main" val="3293073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spTree>
      <p:nvGrpSpPr>
        <p:cNvPr id="1" name=""/>
        <p:cNvGrpSpPr/>
        <p:nvPr/>
      </p:nvGrpSpPr>
      <p:grpSpPr>
        <a:xfrm>
          <a:off x="0" y="0"/>
          <a:ext cx="0" cy="0"/>
          <a:chOff x="0" y="0"/>
          <a:chExt cx="0" cy="0"/>
        </a:xfrm>
      </p:grpSpPr>
      <p:pic>
        <p:nvPicPr>
          <p:cNvPr id="8" name="Imagen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0" y="2074333"/>
            <a:ext cx="3680885" cy="1371600"/>
          </a:xfrm>
        </p:spPr>
        <p:txBody>
          <a:bodyPr rtlCol="0" anchor="b">
            <a:normAutofit/>
          </a:bodyPr>
          <a:lstStyle>
            <a:lvl1pPr algn="l">
              <a:defRPr sz="2400" b="0"/>
            </a:lvl1pPr>
          </a:lstStyle>
          <a:p>
            <a:pPr rtl="0"/>
            <a:r>
              <a:rPr lang="es-ES" noProof="0"/>
              <a:t>Haga clic para modificar el estilo de título del patrón</a:t>
            </a:r>
          </a:p>
        </p:txBody>
      </p:sp>
      <p:sp>
        <p:nvSpPr>
          <p:cNvPr id="3" name="Marcador de posición de contenido 2"/>
          <p:cNvSpPr>
            <a:spLocks noGrp="1"/>
          </p:cNvSpPr>
          <p:nvPr>
            <p:ph idx="1" hasCustomPrompt="1"/>
          </p:nvPr>
        </p:nvSpPr>
        <p:spPr>
          <a:xfrm>
            <a:off x="4648201" y="609601"/>
            <a:ext cx="6169026" cy="5181600"/>
          </a:xfrm>
        </p:spPr>
        <p:txBody>
          <a:bodyPr rtlCol="0" anchor="ctr">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texto 3"/>
          <p:cNvSpPr>
            <a:spLocks noGrp="1"/>
          </p:cNvSpPr>
          <p:nvPr>
            <p:ph type="body" sz="half" idx="2" hasCustomPrompt="1"/>
          </p:nvPr>
        </p:nvSpPr>
        <p:spPr>
          <a:xfrm>
            <a:off x="685800" y="3445933"/>
            <a:ext cx="3680885" cy="1828800"/>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Editar estilos de texto del patrón</a:t>
            </a:r>
          </a:p>
        </p:txBody>
      </p:sp>
      <p:sp>
        <p:nvSpPr>
          <p:cNvPr id="5" name="Marcador de posición de fecha 4"/>
          <p:cNvSpPr>
            <a:spLocks noGrp="1"/>
          </p:cNvSpPr>
          <p:nvPr>
            <p:ph type="dt" sz="half" idx="10"/>
          </p:nvPr>
        </p:nvSpPr>
        <p:spPr/>
        <p:txBody>
          <a:bodyPr rtlCol="0"/>
          <a:lstStyle/>
          <a:p>
            <a:pPr rtl="0"/>
            <a:fld id="{4ED36CB4-0C9D-4E13-AF99-6DA23D67CA19}" type="datetime1">
              <a:rPr lang="es-ES" noProof="0" smtClean="0"/>
              <a:t>25/01/2020</a:t>
            </a:fld>
            <a:endParaRPr lang="es-ES" noProof="0"/>
          </a:p>
        </p:txBody>
      </p:sp>
      <p:sp>
        <p:nvSpPr>
          <p:cNvPr id="6" name="Marcador de posición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1140976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pic>
        <p:nvPicPr>
          <p:cNvPr id="8" name="Imagen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ítulo 1"/>
          <p:cNvSpPr>
            <a:spLocks noGrp="1"/>
          </p:cNvSpPr>
          <p:nvPr>
            <p:ph type="title"/>
          </p:nvPr>
        </p:nvSpPr>
        <p:spPr>
          <a:xfrm>
            <a:off x="685800" y="1600200"/>
            <a:ext cx="6164653" cy="1371600"/>
          </a:xfrm>
        </p:spPr>
        <p:txBody>
          <a:bodyPr rtlCol="0" anchor="b">
            <a:normAutofit/>
          </a:bodyPr>
          <a:lstStyle>
            <a:lvl1pPr algn="l">
              <a:defRPr sz="2800" b="0"/>
            </a:lvl1pPr>
          </a:lstStyle>
          <a:p>
            <a:pPr rtl="0"/>
            <a:r>
              <a:rPr lang="es-ES" noProof="0"/>
              <a:t>Haga clic para modificar el estilo de título del patrón</a:t>
            </a:r>
          </a:p>
        </p:txBody>
      </p:sp>
      <p:sp>
        <p:nvSpPr>
          <p:cNvPr id="14" name="Marcador de posición de imagen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p>
        </p:txBody>
      </p:sp>
      <p:sp>
        <p:nvSpPr>
          <p:cNvPr id="4" name="Marcador de posición de texto 3"/>
          <p:cNvSpPr>
            <a:spLocks noGrp="1"/>
          </p:cNvSpPr>
          <p:nvPr>
            <p:ph type="body" sz="half" idx="2" hasCustomPrompt="1"/>
          </p:nvPr>
        </p:nvSpPr>
        <p:spPr>
          <a:xfrm>
            <a:off x="685800" y="2971800"/>
            <a:ext cx="6164653" cy="1828800"/>
          </a:xfrm>
        </p:spPr>
        <p:txBody>
          <a:bodyPr rtlCol="0"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Editar estilos de texto del patrón</a:t>
            </a:r>
          </a:p>
        </p:txBody>
      </p:sp>
      <p:sp>
        <p:nvSpPr>
          <p:cNvPr id="5" name="Marcador de posición de fecha 4"/>
          <p:cNvSpPr>
            <a:spLocks noGrp="1"/>
          </p:cNvSpPr>
          <p:nvPr>
            <p:ph type="dt" sz="half" idx="10"/>
          </p:nvPr>
        </p:nvSpPr>
        <p:spPr/>
        <p:txBody>
          <a:bodyPr rtlCol="0"/>
          <a:lstStyle/>
          <a:p>
            <a:pPr rtl="0"/>
            <a:fld id="{7CFB0BCE-98C7-46FE-B554-DC6C72F398B9}" type="datetime1">
              <a:rPr lang="es-ES" noProof="0" smtClean="0"/>
              <a:t>25/01/2020</a:t>
            </a:fld>
            <a:endParaRPr lang="es-ES" noProof="0"/>
          </a:p>
        </p:txBody>
      </p:sp>
      <p:sp>
        <p:nvSpPr>
          <p:cNvPr id="6" name="Marcador de posición de pie de página 5"/>
          <p:cNvSpPr>
            <a:spLocks noGrp="1"/>
          </p:cNvSpPr>
          <p:nvPr>
            <p:ph type="ftr" sz="quarter" idx="11"/>
          </p:nvPr>
        </p:nvSpPr>
        <p:spPr/>
        <p:txBody>
          <a:bodyPr rtlCol="0"/>
          <a:lstStyle/>
          <a:p>
            <a:pPr rtl="0"/>
            <a:endParaRPr lang="es-ES" noProof="0"/>
          </a:p>
        </p:txBody>
      </p:sp>
      <p:sp>
        <p:nvSpPr>
          <p:cNvPr id="7" name="Marcador de posición de número de diapositiva 6"/>
          <p:cNvSpPr>
            <a:spLocks noGrp="1"/>
          </p:cNvSpPr>
          <p:nvPr>
            <p:ph type="sldNum" sz="quarter" idx="12"/>
          </p:nvPr>
        </p:nvSpPr>
        <p:spPr/>
        <p:txBody>
          <a:bodyPr rtlCol="0"/>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217908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pPr rtl="0"/>
            <a:r>
              <a:rPr lang="es-ES" noProof="0"/>
              <a:t>Haga clic para modificar el estilo de título del patrón</a:t>
            </a:r>
          </a:p>
        </p:txBody>
      </p:sp>
      <p:sp>
        <p:nvSpPr>
          <p:cNvPr id="3" name="Marcador de posición de texto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posición de fecha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9AD75807-E084-4E7A-BDB2-38BB6161F78F}" type="datetime1">
              <a:rPr lang="es-ES" noProof="0" smtClean="0"/>
              <a:t>25/01/2020</a:t>
            </a:fld>
            <a:endParaRPr lang="es-ES" noProof="0"/>
          </a:p>
        </p:txBody>
      </p:sp>
      <p:sp>
        <p:nvSpPr>
          <p:cNvPr id="5" name="Marcador de posición de pie de página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rtl="0"/>
            <a:endParaRPr lang="es-ES" noProof="0"/>
          </a:p>
        </p:txBody>
      </p:sp>
      <p:sp>
        <p:nvSpPr>
          <p:cNvPr id="6" name="Marcador de posición de número de diapositiva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69E57DC2-970A-4B3E-BB1C-7A09969E49DF}" type="slidenum">
              <a:rPr lang="es-ES" noProof="0" smtClean="0"/>
              <a:pPr rtl="0"/>
              <a:t>‹Nº›</a:t>
            </a:fld>
            <a:endParaRPr lang="es-ES" noProof="0"/>
          </a:p>
        </p:txBody>
      </p:sp>
    </p:spTree>
    <p:extLst>
      <p:ext uri="{BB962C8B-B14F-4D97-AF65-F5344CB8AC3E}">
        <p14:creationId xmlns:p14="http://schemas.microsoft.com/office/powerpoint/2010/main" val="645065765"/>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cielo nocturno con montañas a lo lejos en el horizonte">
            <a:extLst>
              <a:ext uri="{FF2B5EF4-FFF2-40B4-BE49-F238E27FC236}">
                <a16:creationId xmlns:a16="http://schemas.microsoft.com/office/drawing/2014/main" id="{7C454B0C-0819-4D56-9275-BCE254DA659D}"/>
              </a:ext>
            </a:extLst>
          </p:cNvPr>
          <p:cNvPicPr>
            <a:picLocks noChangeAspect="1"/>
          </p:cNvPicPr>
          <p:nvPr/>
        </p:nvPicPr>
        <p:blipFill rotWithShape="1">
          <a:blip r:embed="rId3">
            <a:alphaModFix amt="20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ítulo 1">
            <a:extLst>
              <a:ext uri="{FF2B5EF4-FFF2-40B4-BE49-F238E27FC236}">
                <a16:creationId xmlns:a16="http://schemas.microsoft.com/office/drawing/2014/main" id="{340C7600-5BA8-4A54-887F-74AF87750A31}"/>
              </a:ext>
            </a:extLst>
          </p:cNvPr>
          <p:cNvSpPr>
            <a:spLocks noGrp="1"/>
          </p:cNvSpPr>
          <p:nvPr>
            <p:ph type="ctrTitle"/>
          </p:nvPr>
        </p:nvSpPr>
        <p:spPr>
          <a:xfrm>
            <a:off x="2647950" y="2476499"/>
            <a:ext cx="8512175" cy="2035173"/>
          </a:xfrm>
        </p:spPr>
        <p:txBody>
          <a:bodyPr rtlCol="0">
            <a:normAutofit fontScale="90000"/>
          </a:bodyPr>
          <a:lstStyle/>
          <a:p>
            <a:r>
              <a:rPr lang="es-ES" sz="4900" b="1" dirty="0"/>
              <a:t>TRABAJO FINAL</a:t>
            </a:r>
            <a:br>
              <a:rPr lang="es-ES" b="1" dirty="0"/>
            </a:br>
            <a:br>
              <a:rPr lang="es-ES" b="1" dirty="0"/>
            </a:br>
            <a:r>
              <a:rPr lang="es-ES" sz="4000" b="1" i="1" dirty="0"/>
              <a:t>Herramientas de análisis cuantitativo i</a:t>
            </a:r>
            <a:endParaRPr lang="es-ES" b="1" i="1" dirty="0"/>
          </a:p>
        </p:txBody>
      </p:sp>
      <p:sp>
        <p:nvSpPr>
          <p:cNvPr id="3" name="Subtítulo 2">
            <a:extLst>
              <a:ext uri="{FF2B5EF4-FFF2-40B4-BE49-F238E27FC236}">
                <a16:creationId xmlns:a16="http://schemas.microsoft.com/office/drawing/2014/main" id="{AE584786-6548-4BB4-95FD-977AD1F362C6}"/>
              </a:ext>
            </a:extLst>
          </p:cNvPr>
          <p:cNvSpPr>
            <a:spLocks noGrp="1"/>
          </p:cNvSpPr>
          <p:nvPr>
            <p:ph type="subTitle" idx="1"/>
          </p:nvPr>
        </p:nvSpPr>
        <p:spPr>
          <a:xfrm>
            <a:off x="3962399" y="4976282"/>
            <a:ext cx="7197726" cy="1405467"/>
          </a:xfrm>
        </p:spPr>
        <p:txBody>
          <a:bodyPr rtlCol="0">
            <a:normAutofit/>
          </a:bodyPr>
          <a:lstStyle/>
          <a:p>
            <a:pPr rtl="0"/>
            <a:r>
              <a:rPr lang="es-ES" dirty="0">
                <a:solidFill>
                  <a:schemeClr val="accent1">
                    <a:lumMod val="40000"/>
                    <a:lumOff val="60000"/>
                  </a:schemeClr>
                </a:solidFill>
              </a:rPr>
              <a:t>Esteban H. Henríquez abarca</a:t>
            </a:r>
          </a:p>
          <a:p>
            <a:pPr rtl="0"/>
            <a:r>
              <a:rPr lang="es-ES" dirty="0">
                <a:solidFill>
                  <a:schemeClr val="accent1">
                    <a:lumMod val="40000"/>
                    <a:lumOff val="60000"/>
                  </a:schemeClr>
                </a:solidFill>
              </a:rPr>
              <a:t>Magister de gobierno y gerencia pública</a:t>
            </a:r>
          </a:p>
          <a:p>
            <a:pPr rtl="0"/>
            <a:r>
              <a:rPr lang="es-ES" dirty="0">
                <a:solidFill>
                  <a:schemeClr val="accent1">
                    <a:lumMod val="40000"/>
                    <a:lumOff val="60000"/>
                  </a:schemeClr>
                </a:solidFill>
              </a:rPr>
              <a:t>Universidad de chile</a:t>
            </a:r>
          </a:p>
        </p:txBody>
      </p:sp>
    </p:spTree>
    <p:extLst>
      <p:ext uri="{BB962C8B-B14F-4D97-AF65-F5344CB8AC3E}">
        <p14:creationId xmlns:p14="http://schemas.microsoft.com/office/powerpoint/2010/main" val="3417721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Análisis de frecuencias</a:t>
            </a:r>
            <a:endParaRPr lang="en-US" dirty="0"/>
          </a:p>
        </p:txBody>
      </p:sp>
      <p:sp>
        <p:nvSpPr>
          <p:cNvPr id="6" name="CuadroTexto 5">
            <a:extLst>
              <a:ext uri="{FF2B5EF4-FFF2-40B4-BE49-F238E27FC236}">
                <a16:creationId xmlns:a16="http://schemas.microsoft.com/office/drawing/2014/main" id="{7AE26686-B289-4EAE-9C46-08E57F6537C5}"/>
              </a:ext>
            </a:extLst>
          </p:cNvPr>
          <p:cNvSpPr txBox="1"/>
          <p:nvPr/>
        </p:nvSpPr>
        <p:spPr>
          <a:xfrm>
            <a:off x="6453187" y="4191969"/>
            <a:ext cx="4529445" cy="2308324"/>
          </a:xfrm>
          <a:prstGeom prst="rect">
            <a:avLst/>
          </a:prstGeom>
          <a:noFill/>
        </p:spPr>
        <p:txBody>
          <a:bodyPr wrap="square" rtlCol="0">
            <a:spAutoFit/>
          </a:bodyPr>
          <a:lstStyle/>
          <a:p>
            <a:pPr algn="just"/>
            <a:r>
              <a:rPr lang="es-CL" dirty="0"/>
              <a:t>Lo anterior, nos indica lo siguiente:</a:t>
            </a:r>
          </a:p>
          <a:p>
            <a:pPr algn="just"/>
            <a:endParaRPr lang="es-CL" dirty="0"/>
          </a:p>
          <a:p>
            <a:pPr marL="285750" indent="-285750" algn="just">
              <a:buFont typeface="Calibri" panose="020F0502020204030204" pitchFamily="34" charset="0"/>
              <a:buChar char="»"/>
            </a:pPr>
            <a:r>
              <a:rPr lang="es-CL" dirty="0"/>
              <a:t>29 de los 42 proyectos fueron adjudicados por precios superiores al presupuesto estimado</a:t>
            </a:r>
          </a:p>
          <a:p>
            <a:pPr marL="285750" indent="-285750" algn="just">
              <a:buFont typeface="Calibri" panose="020F0502020204030204" pitchFamily="34" charset="0"/>
              <a:buChar char="»"/>
            </a:pPr>
            <a:r>
              <a:rPr lang="es-CL" dirty="0"/>
              <a:t>13 de los 42 proyectos fueron adjudicados por precios menores al presupuesto estimado </a:t>
            </a:r>
          </a:p>
        </p:txBody>
      </p:sp>
      <p:pic>
        <p:nvPicPr>
          <p:cNvPr id="3" name="Imagen 2">
            <a:extLst>
              <a:ext uri="{FF2B5EF4-FFF2-40B4-BE49-F238E27FC236}">
                <a16:creationId xmlns:a16="http://schemas.microsoft.com/office/drawing/2014/main" id="{19AE55BD-4661-406B-A309-C5C34071FBA8}"/>
              </a:ext>
            </a:extLst>
          </p:cNvPr>
          <p:cNvPicPr>
            <a:picLocks noChangeAspect="1"/>
          </p:cNvPicPr>
          <p:nvPr/>
        </p:nvPicPr>
        <p:blipFill>
          <a:blip r:embed="rId2"/>
          <a:stretch>
            <a:fillRect/>
          </a:stretch>
        </p:blipFill>
        <p:spPr>
          <a:xfrm>
            <a:off x="871537" y="4654411"/>
            <a:ext cx="5053013" cy="1845882"/>
          </a:xfrm>
          <a:prstGeom prst="rect">
            <a:avLst/>
          </a:prstGeom>
        </p:spPr>
      </p:pic>
      <p:pic>
        <p:nvPicPr>
          <p:cNvPr id="4" name="Imagen 3">
            <a:extLst>
              <a:ext uri="{FF2B5EF4-FFF2-40B4-BE49-F238E27FC236}">
                <a16:creationId xmlns:a16="http://schemas.microsoft.com/office/drawing/2014/main" id="{247EBD4F-956D-407E-B872-C3A65A079459}"/>
              </a:ext>
            </a:extLst>
          </p:cNvPr>
          <p:cNvPicPr>
            <a:picLocks noChangeAspect="1"/>
          </p:cNvPicPr>
          <p:nvPr/>
        </p:nvPicPr>
        <p:blipFill>
          <a:blip r:embed="rId3"/>
          <a:stretch>
            <a:fillRect/>
          </a:stretch>
        </p:blipFill>
        <p:spPr>
          <a:xfrm>
            <a:off x="871537" y="1813150"/>
            <a:ext cx="4055662" cy="2631537"/>
          </a:xfrm>
          <a:prstGeom prst="rect">
            <a:avLst/>
          </a:prstGeom>
        </p:spPr>
      </p:pic>
    </p:spTree>
    <p:extLst>
      <p:ext uri="{BB962C8B-B14F-4D97-AF65-F5344CB8AC3E}">
        <p14:creationId xmlns:p14="http://schemas.microsoft.com/office/powerpoint/2010/main" val="4049765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8652B-B439-4AB5-8773-417F1E05177E}"/>
              </a:ext>
            </a:extLst>
          </p:cNvPr>
          <p:cNvSpPr>
            <a:spLocks noGrp="1"/>
          </p:cNvSpPr>
          <p:nvPr>
            <p:ph type="title"/>
          </p:nvPr>
        </p:nvSpPr>
        <p:spPr>
          <a:xfrm>
            <a:off x="1155855" y="609600"/>
            <a:ext cx="8554473" cy="1456267"/>
          </a:xfrm>
        </p:spPr>
        <p:txBody>
          <a:bodyPr rtlCol="0"/>
          <a:lstStyle/>
          <a:p>
            <a:pPr rtl="0"/>
            <a:r>
              <a:rPr lang="es-ES" dirty="0"/>
              <a:t>Análisis chi cuadrado</a:t>
            </a:r>
          </a:p>
        </p:txBody>
      </p:sp>
      <p:pic>
        <p:nvPicPr>
          <p:cNvPr id="5" name="Imagen 4">
            <a:extLst>
              <a:ext uri="{FF2B5EF4-FFF2-40B4-BE49-F238E27FC236}">
                <a16:creationId xmlns:a16="http://schemas.microsoft.com/office/drawing/2014/main" id="{A490B754-C098-4095-BA00-1BC845ED2FB7}"/>
              </a:ext>
            </a:extLst>
          </p:cNvPr>
          <p:cNvPicPr>
            <a:picLocks noChangeAspect="1"/>
          </p:cNvPicPr>
          <p:nvPr/>
        </p:nvPicPr>
        <p:blipFill>
          <a:blip r:embed="rId3"/>
          <a:stretch>
            <a:fillRect/>
          </a:stretch>
        </p:blipFill>
        <p:spPr>
          <a:xfrm>
            <a:off x="347662" y="1851818"/>
            <a:ext cx="6376988" cy="3263107"/>
          </a:xfrm>
          <a:prstGeom prst="rect">
            <a:avLst/>
          </a:prstGeom>
        </p:spPr>
      </p:pic>
      <p:sp>
        <p:nvSpPr>
          <p:cNvPr id="7" name="CuadroTexto 6">
            <a:extLst>
              <a:ext uri="{FF2B5EF4-FFF2-40B4-BE49-F238E27FC236}">
                <a16:creationId xmlns:a16="http://schemas.microsoft.com/office/drawing/2014/main" id="{AB6CA76C-5143-4D9B-BD00-F0597A503BBA}"/>
              </a:ext>
            </a:extLst>
          </p:cNvPr>
          <p:cNvSpPr txBox="1"/>
          <p:nvPr/>
        </p:nvSpPr>
        <p:spPr>
          <a:xfrm>
            <a:off x="1781175" y="5391951"/>
            <a:ext cx="8554473" cy="1200329"/>
          </a:xfrm>
          <a:prstGeom prst="rect">
            <a:avLst/>
          </a:prstGeom>
          <a:noFill/>
        </p:spPr>
        <p:txBody>
          <a:bodyPr wrap="square" rtlCol="0">
            <a:spAutoFit/>
          </a:bodyPr>
          <a:lstStyle/>
          <a:p>
            <a:pPr algn="just"/>
            <a:r>
              <a:rPr lang="es-CL" dirty="0"/>
              <a:t>En estos resultados, solo tenemos dos grados de libertad y existen 3 datos en donde tenemos frecuencias esperadas menores que 5. Lo cual debe ser considerado a la hora de considerar la validez de estos datos como el resultado entregado y si existe dependencia entre las variables. </a:t>
            </a:r>
          </a:p>
        </p:txBody>
      </p:sp>
      <p:pic>
        <p:nvPicPr>
          <p:cNvPr id="3" name="Imagen 2">
            <a:extLst>
              <a:ext uri="{FF2B5EF4-FFF2-40B4-BE49-F238E27FC236}">
                <a16:creationId xmlns:a16="http://schemas.microsoft.com/office/drawing/2014/main" id="{F84F5C87-8E88-4395-9C5E-5773892D331C}"/>
              </a:ext>
            </a:extLst>
          </p:cNvPr>
          <p:cNvPicPr>
            <a:picLocks noChangeAspect="1"/>
          </p:cNvPicPr>
          <p:nvPr/>
        </p:nvPicPr>
        <p:blipFill>
          <a:blip r:embed="rId4"/>
          <a:stretch>
            <a:fillRect/>
          </a:stretch>
        </p:blipFill>
        <p:spPr>
          <a:xfrm>
            <a:off x="6858000" y="1838873"/>
            <a:ext cx="4852866" cy="3263107"/>
          </a:xfrm>
          <a:prstGeom prst="rect">
            <a:avLst/>
          </a:prstGeom>
        </p:spPr>
      </p:pic>
    </p:spTree>
    <p:extLst>
      <p:ext uri="{BB962C8B-B14F-4D97-AF65-F5344CB8AC3E}">
        <p14:creationId xmlns:p14="http://schemas.microsoft.com/office/powerpoint/2010/main" val="1429390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8652B-B439-4AB5-8773-417F1E05177E}"/>
              </a:ext>
            </a:extLst>
          </p:cNvPr>
          <p:cNvSpPr>
            <a:spLocks noGrp="1"/>
          </p:cNvSpPr>
          <p:nvPr>
            <p:ph type="title"/>
          </p:nvPr>
        </p:nvSpPr>
        <p:spPr>
          <a:xfrm>
            <a:off x="1155855" y="609600"/>
            <a:ext cx="8554473" cy="1456267"/>
          </a:xfrm>
        </p:spPr>
        <p:txBody>
          <a:bodyPr rtlCol="0"/>
          <a:lstStyle/>
          <a:p>
            <a:pPr rtl="0"/>
            <a:r>
              <a:rPr lang="es-ES" dirty="0"/>
              <a:t>Análisis de correlación</a:t>
            </a:r>
          </a:p>
        </p:txBody>
      </p:sp>
      <p:sp>
        <p:nvSpPr>
          <p:cNvPr id="7" name="CuadroTexto 6">
            <a:extLst>
              <a:ext uri="{FF2B5EF4-FFF2-40B4-BE49-F238E27FC236}">
                <a16:creationId xmlns:a16="http://schemas.microsoft.com/office/drawing/2014/main" id="{AB6CA76C-5143-4D9B-BD00-F0597A503BBA}"/>
              </a:ext>
            </a:extLst>
          </p:cNvPr>
          <p:cNvSpPr txBox="1"/>
          <p:nvPr/>
        </p:nvSpPr>
        <p:spPr>
          <a:xfrm>
            <a:off x="729140" y="4872468"/>
            <a:ext cx="8795860" cy="923330"/>
          </a:xfrm>
          <a:prstGeom prst="rect">
            <a:avLst/>
          </a:prstGeom>
          <a:noFill/>
        </p:spPr>
        <p:txBody>
          <a:bodyPr wrap="square" rtlCol="0">
            <a:spAutoFit/>
          </a:bodyPr>
          <a:lstStyle/>
          <a:p>
            <a:r>
              <a:rPr lang="es-CL" dirty="0"/>
              <a:t>Las medidas de correlación, nos entregan un resultado muy cercano a cero. Lo anterior, nos indica que existe una alta dispersión de los datos y que no se puede asumir una correlación entre las variables bajo estudio. </a:t>
            </a:r>
          </a:p>
        </p:txBody>
      </p:sp>
      <p:pic>
        <p:nvPicPr>
          <p:cNvPr id="3" name="Imagen 2">
            <a:extLst>
              <a:ext uri="{FF2B5EF4-FFF2-40B4-BE49-F238E27FC236}">
                <a16:creationId xmlns:a16="http://schemas.microsoft.com/office/drawing/2014/main" id="{BDCF6BDF-45D7-4B05-A165-117743FC7B85}"/>
              </a:ext>
            </a:extLst>
          </p:cNvPr>
          <p:cNvPicPr>
            <a:picLocks noChangeAspect="1"/>
          </p:cNvPicPr>
          <p:nvPr/>
        </p:nvPicPr>
        <p:blipFill>
          <a:blip r:embed="rId3"/>
          <a:stretch>
            <a:fillRect/>
          </a:stretch>
        </p:blipFill>
        <p:spPr>
          <a:xfrm>
            <a:off x="729141" y="1955585"/>
            <a:ext cx="8554474" cy="2683090"/>
          </a:xfrm>
          <a:prstGeom prst="rect">
            <a:avLst/>
          </a:prstGeom>
        </p:spPr>
      </p:pic>
    </p:spTree>
    <p:extLst>
      <p:ext uri="{BB962C8B-B14F-4D97-AF65-F5344CB8AC3E}">
        <p14:creationId xmlns:p14="http://schemas.microsoft.com/office/powerpoint/2010/main" val="4179714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8652B-B439-4AB5-8773-417F1E05177E}"/>
              </a:ext>
            </a:extLst>
          </p:cNvPr>
          <p:cNvSpPr>
            <a:spLocks noGrp="1"/>
          </p:cNvSpPr>
          <p:nvPr>
            <p:ph type="title"/>
          </p:nvPr>
        </p:nvSpPr>
        <p:spPr>
          <a:xfrm>
            <a:off x="1155855" y="609600"/>
            <a:ext cx="8554473" cy="1456267"/>
          </a:xfrm>
        </p:spPr>
        <p:txBody>
          <a:bodyPr rtlCol="0"/>
          <a:lstStyle/>
          <a:p>
            <a:pPr rtl="0"/>
            <a:r>
              <a:rPr lang="es-ES" dirty="0"/>
              <a:t>Conclusiones</a:t>
            </a:r>
          </a:p>
        </p:txBody>
      </p:sp>
      <p:sp>
        <p:nvSpPr>
          <p:cNvPr id="4" name="CuadroTexto 3">
            <a:extLst>
              <a:ext uri="{FF2B5EF4-FFF2-40B4-BE49-F238E27FC236}">
                <a16:creationId xmlns:a16="http://schemas.microsoft.com/office/drawing/2014/main" id="{F4702222-794A-4450-A20D-B5BD0B9714E3}"/>
              </a:ext>
            </a:extLst>
          </p:cNvPr>
          <p:cNvSpPr txBox="1"/>
          <p:nvPr/>
        </p:nvSpPr>
        <p:spPr>
          <a:xfrm>
            <a:off x="917730" y="1881201"/>
            <a:ext cx="9912195" cy="3323987"/>
          </a:xfrm>
          <a:prstGeom prst="rect">
            <a:avLst/>
          </a:prstGeom>
          <a:noFill/>
        </p:spPr>
        <p:txBody>
          <a:bodyPr wrap="square" rtlCol="0">
            <a:spAutoFit/>
          </a:bodyPr>
          <a:lstStyle/>
          <a:p>
            <a:pPr algn="just"/>
            <a:r>
              <a:rPr lang="es-CL" dirty="0"/>
              <a:t>De lo analizado, se pueden extraer las siguiente conclusiones:</a:t>
            </a:r>
          </a:p>
          <a:p>
            <a:pPr algn="just"/>
            <a:endParaRPr lang="es-CL" dirty="0"/>
          </a:p>
          <a:p>
            <a:pPr marL="285750" indent="-285750" algn="just">
              <a:spcAft>
                <a:spcPts val="1200"/>
              </a:spcAft>
              <a:buFont typeface="Calibri" panose="020F0502020204030204" pitchFamily="34" charset="0"/>
              <a:buChar char="»"/>
            </a:pPr>
            <a:r>
              <a:rPr lang="es-CL" dirty="0"/>
              <a:t>La información del Universo de estudio es de carácter público y se encuentra disponible en la red para su estudio.</a:t>
            </a:r>
          </a:p>
          <a:p>
            <a:pPr marL="285750" indent="-285750" algn="just">
              <a:spcAft>
                <a:spcPts val="1200"/>
              </a:spcAft>
              <a:buFont typeface="Calibri" panose="020F0502020204030204" pitchFamily="34" charset="0"/>
              <a:buChar char="»"/>
            </a:pPr>
            <a:r>
              <a:rPr lang="es-CL" dirty="0"/>
              <a:t>No obstante existe información de acceso público, la cantidad de proyectos es baja para hacer análisis complejos desde un enfoque estadísticos.</a:t>
            </a:r>
          </a:p>
          <a:p>
            <a:pPr marL="285750" indent="-285750" algn="just">
              <a:spcAft>
                <a:spcPts val="1200"/>
              </a:spcAft>
              <a:buFont typeface="Calibri" panose="020F0502020204030204" pitchFamily="34" charset="0"/>
              <a:buChar char="»"/>
            </a:pPr>
            <a:r>
              <a:rPr lang="es-CL" dirty="0"/>
              <a:t>Del análisis de frecuencias, podemos indicar con certeza que el 69% de los proyectos hospitalarios del país se han adjudicado a un precio mayor al estimado. </a:t>
            </a:r>
          </a:p>
          <a:p>
            <a:pPr marL="285750" indent="-285750" algn="just">
              <a:spcAft>
                <a:spcPts val="1200"/>
              </a:spcAft>
              <a:buFont typeface="Calibri" panose="020F0502020204030204" pitchFamily="34" charset="0"/>
              <a:buChar char="»"/>
            </a:pPr>
            <a:r>
              <a:rPr lang="es-CL" dirty="0"/>
              <a:t>Adicionalmente, el 64,3% de los proyectos han estado publicados por un periodo mayor a los 70 días, siendo que la normativa vigente indica que el periodo mínimo de publicación es 30 días. </a:t>
            </a:r>
          </a:p>
        </p:txBody>
      </p:sp>
    </p:spTree>
    <p:extLst>
      <p:ext uri="{BB962C8B-B14F-4D97-AF65-F5344CB8AC3E}">
        <p14:creationId xmlns:p14="http://schemas.microsoft.com/office/powerpoint/2010/main" val="2395219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8652B-B439-4AB5-8773-417F1E05177E}"/>
              </a:ext>
            </a:extLst>
          </p:cNvPr>
          <p:cNvSpPr>
            <a:spLocks noGrp="1"/>
          </p:cNvSpPr>
          <p:nvPr>
            <p:ph type="title"/>
          </p:nvPr>
        </p:nvSpPr>
        <p:spPr>
          <a:xfrm>
            <a:off x="1155855" y="609600"/>
            <a:ext cx="8554473" cy="1456267"/>
          </a:xfrm>
        </p:spPr>
        <p:txBody>
          <a:bodyPr rtlCol="0"/>
          <a:lstStyle/>
          <a:p>
            <a:pPr rtl="0"/>
            <a:r>
              <a:rPr lang="es-ES" dirty="0"/>
              <a:t>Conclusiones</a:t>
            </a:r>
          </a:p>
        </p:txBody>
      </p:sp>
      <p:sp>
        <p:nvSpPr>
          <p:cNvPr id="4" name="CuadroTexto 3">
            <a:extLst>
              <a:ext uri="{FF2B5EF4-FFF2-40B4-BE49-F238E27FC236}">
                <a16:creationId xmlns:a16="http://schemas.microsoft.com/office/drawing/2014/main" id="{F4702222-794A-4450-A20D-B5BD0B9714E3}"/>
              </a:ext>
            </a:extLst>
          </p:cNvPr>
          <p:cNvSpPr txBox="1"/>
          <p:nvPr/>
        </p:nvSpPr>
        <p:spPr>
          <a:xfrm>
            <a:off x="917730" y="1881201"/>
            <a:ext cx="9912195" cy="3447098"/>
          </a:xfrm>
          <a:prstGeom prst="rect">
            <a:avLst/>
          </a:prstGeom>
          <a:noFill/>
        </p:spPr>
        <p:txBody>
          <a:bodyPr wrap="square" rtlCol="0">
            <a:spAutoFit/>
          </a:bodyPr>
          <a:lstStyle/>
          <a:p>
            <a:pPr algn="just"/>
            <a:r>
              <a:rPr lang="es-CL" dirty="0"/>
              <a:t>De lo analizado, se pueden extraer las siguiente conclusiones:</a:t>
            </a:r>
          </a:p>
          <a:p>
            <a:pPr algn="just"/>
            <a:endParaRPr lang="es-CL" dirty="0"/>
          </a:p>
          <a:p>
            <a:pPr marL="285750" indent="-285750" algn="just">
              <a:spcAft>
                <a:spcPts val="1200"/>
              </a:spcAft>
              <a:buFont typeface="Calibri" panose="020F0502020204030204" pitchFamily="34" charset="0"/>
              <a:buChar char="»"/>
            </a:pPr>
            <a:r>
              <a:rPr lang="es-CL" dirty="0"/>
              <a:t>El análisis de Chi cuadrado no entrega resultados que puedan ser ocupados en este estudio. Lo anterior puede estar sustentado en alta dispersión de los datos, ya que cada proceso es diferente, incluso teniendo bases tipo definidas por SRA.</a:t>
            </a:r>
          </a:p>
          <a:p>
            <a:pPr marL="285750" indent="-285750" algn="just">
              <a:spcAft>
                <a:spcPts val="1200"/>
              </a:spcAft>
              <a:buFont typeface="Calibri" panose="020F0502020204030204" pitchFamily="34" charset="0"/>
              <a:buChar char="»"/>
            </a:pPr>
            <a:r>
              <a:rPr lang="es-CL" dirty="0"/>
              <a:t>El análisis de correlación también indica una alta dispersión de los datos, por lo tanto la no existencia de correlación entre los mismos. </a:t>
            </a:r>
          </a:p>
          <a:p>
            <a:pPr marL="285750" indent="-285750" algn="just">
              <a:spcAft>
                <a:spcPts val="1200"/>
              </a:spcAft>
              <a:buFont typeface="Calibri" panose="020F0502020204030204" pitchFamily="34" charset="0"/>
              <a:buChar char="»"/>
            </a:pPr>
            <a:r>
              <a:rPr lang="es-CL" dirty="0"/>
              <a:t>No obstante lo anterior, se podrían repetir lo análisis para estudiar la relación entre la cantidad de integrantes de las comisiones de evaluación en relación a la variable COSTO. O si la región o el mandante, tiene alguna relación con la variable COSTO. Si diferentes mandantes tiene mejores resultados, desde la perspectiva económica, ¿son más eficientes en el uso de los recursos?</a:t>
            </a:r>
          </a:p>
        </p:txBody>
      </p:sp>
    </p:spTree>
    <p:extLst>
      <p:ext uri="{BB962C8B-B14F-4D97-AF65-F5344CB8AC3E}">
        <p14:creationId xmlns:p14="http://schemas.microsoft.com/office/powerpoint/2010/main" val="3681444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untos de luz">
            <a:extLst>
              <a:ext uri="{FF2B5EF4-FFF2-40B4-BE49-F238E27FC236}">
                <a16:creationId xmlns:a16="http://schemas.microsoft.com/office/drawing/2014/main" id="{20A520D0-11CF-4639-8537-F56A8A2FDCFD}"/>
              </a:ext>
            </a:extLst>
          </p:cNvPr>
          <p:cNvPicPr>
            <a:picLocks noChangeAspect="1"/>
          </p:cNvPicPr>
          <p:nvPr/>
        </p:nvPicPr>
        <p:blipFill rotWithShape="1">
          <a:blip r:embed="rId3">
            <a:alphaModFix amt="20000"/>
            <a:extLst>
              <a:ext uri="{28A0092B-C50C-407E-A947-70E740481C1C}">
                <a14:useLocalDpi xmlns:a14="http://schemas.microsoft.com/office/drawing/2010/main"/>
              </a:ext>
            </a:extLst>
          </a:blip>
          <a:srcRect/>
          <a:stretch/>
        </p:blipFill>
        <p:spPr>
          <a:xfrm>
            <a:off x="0" y="10"/>
            <a:ext cx="12191980" cy="6857990"/>
          </a:xfrm>
          <a:prstGeom prst="rect">
            <a:avLst/>
          </a:prstGeom>
        </p:spPr>
      </p:pic>
      <p:sp>
        <p:nvSpPr>
          <p:cNvPr id="9" name="Título 1">
            <a:extLst>
              <a:ext uri="{FF2B5EF4-FFF2-40B4-BE49-F238E27FC236}">
                <a16:creationId xmlns:a16="http://schemas.microsoft.com/office/drawing/2014/main" id="{ECB7A911-3809-45D2-AE75-0F200C22AE3D}"/>
              </a:ext>
            </a:extLst>
          </p:cNvPr>
          <p:cNvSpPr>
            <a:spLocks noGrp="1"/>
          </p:cNvSpPr>
          <p:nvPr>
            <p:ph type="ctrTitle"/>
          </p:nvPr>
        </p:nvSpPr>
        <p:spPr>
          <a:xfrm>
            <a:off x="2647950" y="2476499"/>
            <a:ext cx="8512175" cy="2035173"/>
          </a:xfrm>
        </p:spPr>
        <p:txBody>
          <a:bodyPr rtlCol="0">
            <a:normAutofit fontScale="90000"/>
          </a:bodyPr>
          <a:lstStyle/>
          <a:p>
            <a:r>
              <a:rPr lang="es-ES" sz="4900" b="1" dirty="0"/>
              <a:t>TRABAJO FINAL</a:t>
            </a:r>
            <a:br>
              <a:rPr lang="es-ES" b="1" dirty="0"/>
            </a:br>
            <a:br>
              <a:rPr lang="es-ES" b="1" dirty="0"/>
            </a:br>
            <a:r>
              <a:rPr lang="es-ES" sz="4000" b="1" i="1" dirty="0"/>
              <a:t>Herramientas de análisis cuantitativo i</a:t>
            </a:r>
            <a:endParaRPr lang="es-ES" b="1" i="1" dirty="0"/>
          </a:p>
        </p:txBody>
      </p:sp>
      <p:sp>
        <p:nvSpPr>
          <p:cNvPr id="10" name="Subtítulo 2">
            <a:extLst>
              <a:ext uri="{FF2B5EF4-FFF2-40B4-BE49-F238E27FC236}">
                <a16:creationId xmlns:a16="http://schemas.microsoft.com/office/drawing/2014/main" id="{794AB400-6375-4D4C-BE29-2A56F2D8B6EC}"/>
              </a:ext>
            </a:extLst>
          </p:cNvPr>
          <p:cNvSpPr>
            <a:spLocks noGrp="1"/>
          </p:cNvSpPr>
          <p:nvPr>
            <p:ph type="subTitle" idx="1"/>
          </p:nvPr>
        </p:nvSpPr>
        <p:spPr>
          <a:xfrm>
            <a:off x="3962399" y="4976282"/>
            <a:ext cx="7197726" cy="1405467"/>
          </a:xfrm>
        </p:spPr>
        <p:txBody>
          <a:bodyPr rtlCol="0">
            <a:normAutofit/>
          </a:bodyPr>
          <a:lstStyle/>
          <a:p>
            <a:pPr rtl="0"/>
            <a:r>
              <a:rPr lang="es-ES" dirty="0">
                <a:solidFill>
                  <a:schemeClr val="accent1">
                    <a:lumMod val="40000"/>
                    <a:lumOff val="60000"/>
                  </a:schemeClr>
                </a:solidFill>
              </a:rPr>
              <a:t>Esteban H. Henríquez abarca</a:t>
            </a:r>
          </a:p>
          <a:p>
            <a:pPr rtl="0"/>
            <a:r>
              <a:rPr lang="es-ES" dirty="0">
                <a:solidFill>
                  <a:schemeClr val="accent1">
                    <a:lumMod val="40000"/>
                    <a:lumOff val="60000"/>
                  </a:schemeClr>
                </a:solidFill>
              </a:rPr>
              <a:t>Magister de gobierno y gerencia pública</a:t>
            </a:r>
          </a:p>
          <a:p>
            <a:pPr rtl="0"/>
            <a:r>
              <a:rPr lang="es-ES" dirty="0">
                <a:solidFill>
                  <a:schemeClr val="accent1">
                    <a:lumMod val="40000"/>
                    <a:lumOff val="60000"/>
                  </a:schemeClr>
                </a:solidFill>
              </a:rPr>
              <a:t>Universidad de chile</a:t>
            </a:r>
          </a:p>
        </p:txBody>
      </p:sp>
    </p:spTree>
    <p:extLst>
      <p:ext uri="{BB962C8B-B14F-4D97-AF65-F5344CB8AC3E}">
        <p14:creationId xmlns:p14="http://schemas.microsoft.com/office/powerpoint/2010/main" val="2939930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Marco conceptual</a:t>
            </a:r>
            <a:endParaRPr lang="en-US" dirty="0"/>
          </a:p>
        </p:txBody>
      </p:sp>
      <p:sp>
        <p:nvSpPr>
          <p:cNvPr id="3" name="CuadroTexto 2">
            <a:extLst>
              <a:ext uri="{FF2B5EF4-FFF2-40B4-BE49-F238E27FC236}">
                <a16:creationId xmlns:a16="http://schemas.microsoft.com/office/drawing/2014/main" id="{461B240D-B91C-4565-9CBE-03B41D4839B5}"/>
              </a:ext>
            </a:extLst>
          </p:cNvPr>
          <p:cNvSpPr txBox="1"/>
          <p:nvPr/>
        </p:nvSpPr>
        <p:spPr>
          <a:xfrm>
            <a:off x="800100" y="2062639"/>
            <a:ext cx="9553575" cy="4185761"/>
          </a:xfrm>
          <a:prstGeom prst="rect">
            <a:avLst/>
          </a:prstGeom>
          <a:noFill/>
        </p:spPr>
        <p:txBody>
          <a:bodyPr wrap="square" rtlCol="0">
            <a:spAutoFit/>
          </a:bodyPr>
          <a:lstStyle/>
          <a:p>
            <a:pPr marL="285750" indent="-285750">
              <a:spcAft>
                <a:spcPts val="1200"/>
              </a:spcAft>
              <a:buFont typeface="Calibri" panose="020F0502020204030204" pitchFamily="34" charset="0"/>
              <a:buChar char="»"/>
            </a:pPr>
            <a:r>
              <a:rPr lang="es-CL" dirty="0"/>
              <a:t>El gasto que realiza el Sector Salud en las compras transadas mediante la plataforma </a:t>
            </a:r>
            <a:r>
              <a:rPr lang="es-CL" dirty="0" err="1"/>
              <a:t>Mercadopublico</a:t>
            </a:r>
            <a:r>
              <a:rPr lang="es-CL" dirty="0"/>
              <a:t> representa alrededor de un 1,15 % del PIB.</a:t>
            </a:r>
          </a:p>
          <a:p>
            <a:pPr marL="285750" indent="-285750">
              <a:spcAft>
                <a:spcPts val="1200"/>
              </a:spcAft>
              <a:buFont typeface="Calibri" panose="020F0502020204030204" pitchFamily="34" charset="0"/>
              <a:buChar char="»"/>
            </a:pPr>
            <a:r>
              <a:rPr lang="es-CL" dirty="0"/>
              <a:t>Un porcentaje importante de este gasto, esta relacionado a los proyecto de inversión en nueva infraestructura hospitalaria de los Servicios de Salud (Existen 29 Servicios de Salud en Chile).</a:t>
            </a:r>
          </a:p>
          <a:p>
            <a:pPr marL="285750" indent="-285750">
              <a:spcAft>
                <a:spcPts val="1200"/>
              </a:spcAft>
              <a:buFont typeface="Calibri" panose="020F0502020204030204" pitchFamily="34" charset="0"/>
              <a:buChar char="»"/>
            </a:pPr>
            <a:r>
              <a:rPr lang="es-CL" dirty="0"/>
              <a:t>Los Servicios de Salud (SS) son entidades descentralizadas de la administración y cada uno gestiona y ejecuta los proyectos de inversión en infraestructura hospitalaria. </a:t>
            </a:r>
          </a:p>
          <a:p>
            <a:pPr marL="285750" indent="-285750">
              <a:spcAft>
                <a:spcPts val="1200"/>
              </a:spcAft>
              <a:buFont typeface="Calibri" panose="020F0502020204030204" pitchFamily="34" charset="0"/>
              <a:buChar char="»"/>
            </a:pPr>
            <a:r>
              <a:rPr lang="es-CL" dirty="0"/>
              <a:t>La Subsecretaría de Redes Asistenciales, en su rol de rectoría, ha generado bases de licitación estandarizadas con el objeto de mejorar la eficiencia en estos procesos.</a:t>
            </a:r>
          </a:p>
          <a:p>
            <a:pPr marL="285750" indent="-285750">
              <a:spcAft>
                <a:spcPts val="1200"/>
              </a:spcAft>
              <a:buFont typeface="Calibri" panose="020F0502020204030204" pitchFamily="34" charset="0"/>
              <a:buChar char="»"/>
            </a:pPr>
            <a:r>
              <a:rPr lang="es-CL" dirty="0"/>
              <a:t>Para la ejecución de las contrataciones, los SS están bajo la normativa de la Ley de compras públicas 19.886 y su reglamento. Adicionalmente, todos los procesos y la información asociada a ellos se encuentra publicada en la plataforma </a:t>
            </a:r>
            <a:r>
              <a:rPr lang="es-CL" dirty="0" err="1"/>
              <a:t>Mercadopublico</a:t>
            </a:r>
            <a:r>
              <a:rPr lang="es-CL" dirty="0"/>
              <a:t>.</a:t>
            </a:r>
          </a:p>
          <a:p>
            <a:endParaRPr lang="es-CL" dirty="0"/>
          </a:p>
        </p:txBody>
      </p:sp>
    </p:spTree>
    <p:extLst>
      <p:ext uri="{BB962C8B-B14F-4D97-AF65-F5344CB8AC3E}">
        <p14:creationId xmlns:p14="http://schemas.microsoft.com/office/powerpoint/2010/main" val="1718077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Marco conceptual</a:t>
            </a:r>
            <a:endParaRPr lang="en-US" dirty="0"/>
          </a:p>
        </p:txBody>
      </p:sp>
      <p:pic>
        <p:nvPicPr>
          <p:cNvPr id="4" name="Imagen 3"/>
          <p:cNvPicPr>
            <a:picLocks noChangeAspect="1"/>
          </p:cNvPicPr>
          <p:nvPr/>
        </p:nvPicPr>
        <p:blipFill>
          <a:blip r:embed="rId2"/>
          <a:stretch>
            <a:fillRect/>
          </a:stretch>
        </p:blipFill>
        <p:spPr>
          <a:xfrm>
            <a:off x="685801" y="1820697"/>
            <a:ext cx="6568642" cy="4663678"/>
          </a:xfrm>
          <a:prstGeom prst="rect">
            <a:avLst/>
          </a:prstGeom>
        </p:spPr>
      </p:pic>
      <p:sp>
        <p:nvSpPr>
          <p:cNvPr id="5" name="CuadroTexto 4"/>
          <p:cNvSpPr txBox="1"/>
          <p:nvPr/>
        </p:nvSpPr>
        <p:spPr>
          <a:xfrm>
            <a:off x="7426643" y="3131127"/>
            <a:ext cx="3300327" cy="523220"/>
          </a:xfrm>
          <a:prstGeom prst="rect">
            <a:avLst/>
          </a:prstGeom>
          <a:noFill/>
        </p:spPr>
        <p:txBody>
          <a:bodyPr wrap="none" rtlCol="0">
            <a:spAutoFit/>
          </a:bodyPr>
          <a:lstStyle/>
          <a:p>
            <a:r>
              <a:rPr lang="es-CL" sz="2800" dirty="0"/>
              <a:t>2,3 Trillones de Pesos</a:t>
            </a:r>
            <a:endParaRPr lang="en-US" sz="2800" dirty="0"/>
          </a:p>
        </p:txBody>
      </p:sp>
      <p:sp>
        <p:nvSpPr>
          <p:cNvPr id="6" name="CuadroTexto 5"/>
          <p:cNvSpPr txBox="1"/>
          <p:nvPr/>
        </p:nvSpPr>
        <p:spPr>
          <a:xfrm>
            <a:off x="7426643" y="4013511"/>
            <a:ext cx="3486852" cy="523220"/>
          </a:xfrm>
          <a:prstGeom prst="rect">
            <a:avLst/>
          </a:prstGeom>
          <a:noFill/>
        </p:spPr>
        <p:txBody>
          <a:bodyPr wrap="none" rtlCol="0">
            <a:spAutoFit/>
          </a:bodyPr>
          <a:lstStyle/>
          <a:p>
            <a:r>
              <a:rPr lang="es-CL" sz="2800" dirty="0"/>
              <a:t>3.230 Millones de USD</a:t>
            </a:r>
            <a:endParaRPr lang="en-US" sz="2800" dirty="0"/>
          </a:p>
        </p:txBody>
      </p:sp>
      <p:sp>
        <p:nvSpPr>
          <p:cNvPr id="7" name="CuadroTexto 6"/>
          <p:cNvSpPr txBox="1"/>
          <p:nvPr/>
        </p:nvSpPr>
        <p:spPr>
          <a:xfrm>
            <a:off x="7426643" y="4923604"/>
            <a:ext cx="2244525" cy="523220"/>
          </a:xfrm>
          <a:prstGeom prst="rect">
            <a:avLst/>
          </a:prstGeom>
          <a:noFill/>
        </p:spPr>
        <p:txBody>
          <a:bodyPr wrap="none" rtlCol="0">
            <a:spAutoFit/>
          </a:bodyPr>
          <a:lstStyle/>
          <a:p>
            <a:r>
              <a:rPr lang="es-CL" sz="2800" dirty="0"/>
              <a:t>1,15% del PIB </a:t>
            </a:r>
            <a:endParaRPr lang="en-US" sz="2800" dirty="0"/>
          </a:p>
        </p:txBody>
      </p:sp>
    </p:spTree>
    <p:extLst>
      <p:ext uri="{BB962C8B-B14F-4D97-AF65-F5344CB8AC3E}">
        <p14:creationId xmlns:p14="http://schemas.microsoft.com/office/powerpoint/2010/main" val="345861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99F444-FCBD-B140-9C05-E443FA0805C4}"/>
              </a:ext>
            </a:extLst>
          </p:cNvPr>
          <p:cNvSpPr>
            <a:spLocks noGrp="1"/>
          </p:cNvSpPr>
          <p:nvPr>
            <p:ph type="title"/>
          </p:nvPr>
        </p:nvSpPr>
        <p:spPr>
          <a:xfrm>
            <a:off x="817330" y="247239"/>
            <a:ext cx="6143423" cy="1456267"/>
          </a:xfrm>
        </p:spPr>
        <p:txBody>
          <a:bodyPr rtlCol="0">
            <a:normAutofit/>
          </a:bodyPr>
          <a:lstStyle/>
          <a:p>
            <a:pPr rtl="0"/>
            <a:r>
              <a:rPr lang="es-ES" sz="2800" dirty="0"/>
              <a:t>Problema de investigación</a:t>
            </a:r>
          </a:p>
        </p:txBody>
      </p:sp>
      <p:pic>
        <p:nvPicPr>
          <p:cNvPr id="4" name="Imagen 3" descr="satélite con el cielo nocturno de fondo">
            <a:extLst>
              <a:ext uri="{FF2B5EF4-FFF2-40B4-BE49-F238E27FC236}">
                <a16:creationId xmlns:a16="http://schemas.microsoft.com/office/drawing/2014/main" id="{D4F2268B-BB87-42FB-B84F-C145C01B497A}"/>
              </a:ext>
            </a:extLst>
          </p:cNvPr>
          <p:cNvPicPr>
            <a:picLocks noChangeAspect="1"/>
          </p:cNvPicPr>
          <p:nvPr/>
        </p:nvPicPr>
        <p:blipFill rotWithShape="1">
          <a:blip r:embed="rId3"/>
          <a:srcRect l="8611" r="16027" b="1"/>
          <a:stretch/>
        </p:blipFill>
        <p:spPr>
          <a:xfrm>
            <a:off x="8888133" y="4144246"/>
            <a:ext cx="3302966" cy="2717299"/>
          </a:xfrm>
          <a:custGeom>
            <a:avLst/>
            <a:gdLst>
              <a:gd name="connsiteX0" fmla="*/ 1663658 w 3039855"/>
              <a:gd name="connsiteY0" fmla="*/ 0 h 2500842"/>
              <a:gd name="connsiteX1" fmla="*/ 2947417 w 3039855"/>
              <a:gd name="connsiteY1" fmla="*/ 605417 h 2500842"/>
              <a:gd name="connsiteX2" fmla="*/ 3039855 w 3039855"/>
              <a:gd name="connsiteY2" fmla="*/ 729032 h 2500842"/>
              <a:gd name="connsiteX3" fmla="*/ 3039855 w 3039855"/>
              <a:gd name="connsiteY3" fmla="*/ 2500842 h 2500842"/>
              <a:gd name="connsiteX4" fmla="*/ 226952 w 3039855"/>
              <a:gd name="connsiteY4" fmla="*/ 2500842 h 2500842"/>
              <a:gd name="connsiteX5" fmla="*/ 155401 w 3039855"/>
              <a:gd name="connsiteY5" fmla="*/ 2366679 h 2500842"/>
              <a:gd name="connsiteX6" fmla="*/ 0 w 3039855"/>
              <a:gd name="connsiteY6" fmla="*/ 1663658 h 2500842"/>
              <a:gd name="connsiteX7" fmla="*/ 1663658 w 3039855"/>
              <a:gd name="connsiteY7" fmla="*/ 0 h 2500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9855" h="2500842">
                <a:moveTo>
                  <a:pt x="1663658" y="0"/>
                </a:moveTo>
                <a:cubicBezTo>
                  <a:pt x="2180490" y="0"/>
                  <a:pt x="2642278" y="235674"/>
                  <a:pt x="2947417" y="605417"/>
                </a:cubicBezTo>
                <a:lnTo>
                  <a:pt x="3039855" y="729032"/>
                </a:lnTo>
                <a:lnTo>
                  <a:pt x="3039855" y="2500842"/>
                </a:lnTo>
                <a:lnTo>
                  <a:pt x="226952" y="2500842"/>
                </a:lnTo>
                <a:lnTo>
                  <a:pt x="155401" y="2366679"/>
                </a:lnTo>
                <a:cubicBezTo>
                  <a:pt x="55691" y="2153127"/>
                  <a:pt x="0" y="1914896"/>
                  <a:pt x="0" y="1663658"/>
                </a:cubicBezTo>
                <a:cubicBezTo>
                  <a:pt x="0" y="744845"/>
                  <a:pt x="744845" y="0"/>
                  <a:pt x="1663658" y="0"/>
                </a:cubicBezTo>
                <a:close/>
              </a:path>
            </a:pathLst>
          </a:custGeom>
        </p:spPr>
      </p:pic>
      <p:pic>
        <p:nvPicPr>
          <p:cNvPr id="7" name="Imagen 6" descr="imagen abstracta de puntos de luz">
            <a:extLst>
              <a:ext uri="{FF2B5EF4-FFF2-40B4-BE49-F238E27FC236}">
                <a16:creationId xmlns:a16="http://schemas.microsoft.com/office/drawing/2014/main" id="{FE6C54C5-D2F4-48F8-B65E-7506F07BCCF3}"/>
              </a:ext>
            </a:extLst>
          </p:cNvPr>
          <p:cNvPicPr>
            <a:picLocks noChangeAspect="1"/>
          </p:cNvPicPr>
          <p:nvPr/>
        </p:nvPicPr>
        <p:blipFill rotWithShape="1">
          <a:blip r:embed="rId4"/>
          <a:srcRect l="23268" r="4773" b="-1"/>
          <a:stretch/>
        </p:blipFill>
        <p:spPr>
          <a:xfrm>
            <a:off x="8055588" y="-3863"/>
            <a:ext cx="4132754" cy="3445946"/>
          </a:xfrm>
          <a:custGeom>
            <a:avLst/>
            <a:gdLst>
              <a:gd name="connsiteX0" fmla="*/ 303228 w 4638368"/>
              <a:gd name="connsiteY0" fmla="*/ 0 h 3867534"/>
              <a:gd name="connsiteX1" fmla="*/ 4638368 w 4638368"/>
              <a:gd name="connsiteY1" fmla="*/ 0 h 3867534"/>
              <a:gd name="connsiteX2" fmla="*/ 4638368 w 4638368"/>
              <a:gd name="connsiteY2" fmla="*/ 2952747 h 3867534"/>
              <a:gd name="connsiteX3" fmla="*/ 4585825 w 4638368"/>
              <a:gd name="connsiteY3" fmla="*/ 3013864 h 3867534"/>
              <a:gd name="connsiteX4" fmla="*/ 2641346 w 4638368"/>
              <a:gd name="connsiteY4" fmla="*/ 3867534 h 3867534"/>
              <a:gd name="connsiteX5" fmla="*/ 0 w 4638368"/>
              <a:gd name="connsiteY5" fmla="*/ 1226188 h 3867534"/>
              <a:gd name="connsiteX6" fmla="*/ 260466 w 4638368"/>
              <a:gd name="connsiteY6" fmla="*/ 81056 h 3867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38368" h="3867534">
                <a:moveTo>
                  <a:pt x="303228" y="0"/>
                </a:moveTo>
                <a:lnTo>
                  <a:pt x="4638368" y="0"/>
                </a:lnTo>
                <a:lnTo>
                  <a:pt x="4638368" y="2952747"/>
                </a:lnTo>
                <a:lnTo>
                  <a:pt x="4585825" y="3013864"/>
                </a:lnTo>
                <a:cubicBezTo>
                  <a:pt x="4103088" y="3538671"/>
                  <a:pt x="3410622" y="3867534"/>
                  <a:pt x="2641346" y="3867534"/>
                </a:cubicBezTo>
                <a:cubicBezTo>
                  <a:pt x="1182571" y="3867534"/>
                  <a:pt x="0" y="2684963"/>
                  <a:pt x="0" y="1226188"/>
                </a:cubicBezTo>
                <a:cubicBezTo>
                  <a:pt x="0" y="815907"/>
                  <a:pt x="93544" y="427475"/>
                  <a:pt x="260466" y="81056"/>
                </a:cubicBezTo>
                <a:close/>
              </a:path>
            </a:pathLst>
          </a:custGeom>
        </p:spPr>
      </p:pic>
      <p:sp>
        <p:nvSpPr>
          <p:cNvPr id="3" name="CuadroTexto 2">
            <a:extLst>
              <a:ext uri="{FF2B5EF4-FFF2-40B4-BE49-F238E27FC236}">
                <a16:creationId xmlns:a16="http://schemas.microsoft.com/office/drawing/2014/main" id="{8BBB5141-CF1F-4EC5-A55B-741D5B3F5FF1}"/>
              </a:ext>
            </a:extLst>
          </p:cNvPr>
          <p:cNvSpPr txBox="1"/>
          <p:nvPr/>
        </p:nvSpPr>
        <p:spPr>
          <a:xfrm>
            <a:off x="955029" y="1450899"/>
            <a:ext cx="6866867" cy="1200329"/>
          </a:xfrm>
          <a:prstGeom prst="rect">
            <a:avLst/>
          </a:prstGeom>
          <a:noFill/>
        </p:spPr>
        <p:txBody>
          <a:bodyPr wrap="square" rtlCol="0">
            <a:spAutoFit/>
          </a:bodyPr>
          <a:lstStyle/>
          <a:p>
            <a:pPr algn="just"/>
            <a:r>
              <a:rPr lang="es-CL" dirty="0"/>
              <a:t>Existen 29 Servicios de Salud que requieren contratar proyectos de construcción de infraestructura hospitalaria y no existe una metodología única de contratación que permita alcanzar mayores niveles de eficiencia en la utilización de recursos públicos.</a:t>
            </a:r>
          </a:p>
        </p:txBody>
      </p:sp>
      <p:sp>
        <p:nvSpPr>
          <p:cNvPr id="6" name="Título 1">
            <a:extLst>
              <a:ext uri="{FF2B5EF4-FFF2-40B4-BE49-F238E27FC236}">
                <a16:creationId xmlns:a16="http://schemas.microsoft.com/office/drawing/2014/main" id="{07F15AF0-1557-4AE2-8C02-10B90E28C249}"/>
              </a:ext>
            </a:extLst>
          </p:cNvPr>
          <p:cNvSpPr txBox="1">
            <a:spLocks/>
          </p:cNvSpPr>
          <p:nvPr/>
        </p:nvSpPr>
        <p:spPr>
          <a:xfrm>
            <a:off x="1586207" y="4138336"/>
            <a:ext cx="6143423"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2800" dirty="0"/>
              <a:t>Objetivo específico</a:t>
            </a:r>
          </a:p>
        </p:txBody>
      </p:sp>
      <p:sp>
        <p:nvSpPr>
          <p:cNvPr id="8" name="CuadroTexto 7">
            <a:extLst>
              <a:ext uri="{FF2B5EF4-FFF2-40B4-BE49-F238E27FC236}">
                <a16:creationId xmlns:a16="http://schemas.microsoft.com/office/drawing/2014/main" id="{F704573E-A1F3-4B6B-8BCC-7FBCEB4284CC}"/>
              </a:ext>
            </a:extLst>
          </p:cNvPr>
          <p:cNvSpPr txBox="1"/>
          <p:nvPr/>
        </p:nvSpPr>
        <p:spPr>
          <a:xfrm>
            <a:off x="2021266" y="3598516"/>
            <a:ext cx="6866867" cy="830997"/>
          </a:xfrm>
          <a:prstGeom prst="rect">
            <a:avLst/>
          </a:prstGeom>
          <a:noFill/>
        </p:spPr>
        <p:txBody>
          <a:bodyPr wrap="square" rtlCol="0">
            <a:spAutoFit/>
          </a:bodyPr>
          <a:lstStyle/>
          <a:p>
            <a:pPr algn="just"/>
            <a:r>
              <a:rPr lang="es-CL" sz="1600" dirty="0"/>
              <a:t>Estudiar los procesos de contratación pública de proyectos de infraestructura hospitalaria de los Servicios de Salud que se encuentran dentro del plan de inversiones del Ministerio de Salud entre los años 2008 y 2018</a:t>
            </a:r>
          </a:p>
        </p:txBody>
      </p:sp>
      <p:sp>
        <p:nvSpPr>
          <p:cNvPr id="9" name="Título 1">
            <a:extLst>
              <a:ext uri="{FF2B5EF4-FFF2-40B4-BE49-F238E27FC236}">
                <a16:creationId xmlns:a16="http://schemas.microsoft.com/office/drawing/2014/main" id="{A8A9D407-E67B-4148-9159-37728664A25C}"/>
              </a:ext>
            </a:extLst>
          </p:cNvPr>
          <p:cNvSpPr txBox="1">
            <a:spLocks/>
          </p:cNvSpPr>
          <p:nvPr/>
        </p:nvSpPr>
        <p:spPr>
          <a:xfrm>
            <a:off x="1586207" y="2442603"/>
            <a:ext cx="6143423"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2800" dirty="0"/>
              <a:t>Objetivo general</a:t>
            </a:r>
          </a:p>
        </p:txBody>
      </p:sp>
      <p:sp>
        <p:nvSpPr>
          <p:cNvPr id="10" name="CuadroTexto 9">
            <a:extLst>
              <a:ext uri="{FF2B5EF4-FFF2-40B4-BE49-F238E27FC236}">
                <a16:creationId xmlns:a16="http://schemas.microsoft.com/office/drawing/2014/main" id="{8A0A3595-521F-4E51-AE93-4610CF54BCB2}"/>
              </a:ext>
            </a:extLst>
          </p:cNvPr>
          <p:cNvSpPr txBox="1"/>
          <p:nvPr/>
        </p:nvSpPr>
        <p:spPr>
          <a:xfrm>
            <a:off x="2021266" y="5171198"/>
            <a:ext cx="6866867" cy="1569660"/>
          </a:xfrm>
          <a:prstGeom prst="rect">
            <a:avLst/>
          </a:prstGeom>
          <a:noFill/>
        </p:spPr>
        <p:txBody>
          <a:bodyPr wrap="square" rtlCol="0">
            <a:spAutoFit/>
          </a:bodyPr>
          <a:lstStyle/>
          <a:p>
            <a:pPr marL="342900" indent="-342900" algn="just">
              <a:buFont typeface="+mj-lt"/>
              <a:buAutoNum type="arabicPeriod"/>
            </a:pPr>
            <a:r>
              <a:rPr lang="es-CL" sz="1600" dirty="0"/>
              <a:t>Determinar el Universo de estudio correspondiente a los procesos de licitación pública de infraestructura hospitalaria</a:t>
            </a:r>
          </a:p>
          <a:p>
            <a:pPr marL="342900" indent="-342900" algn="just">
              <a:buFont typeface="+mj-lt"/>
              <a:buAutoNum type="arabicPeriod"/>
            </a:pPr>
            <a:r>
              <a:rPr lang="es-CL" sz="1600" dirty="0"/>
              <a:t>Estudiar sus características mediante las técnicas de estadística descriptiva básica</a:t>
            </a:r>
          </a:p>
          <a:p>
            <a:pPr marL="342900" indent="-342900" algn="just">
              <a:buFont typeface="+mj-lt"/>
              <a:buAutoNum type="arabicPeriod"/>
            </a:pPr>
            <a:r>
              <a:rPr lang="es-CL" sz="1600" dirty="0"/>
              <a:t>Estudiar la relación entre la cantidad de integrantes de las comisiones de evaluación y los costos del proyecto</a:t>
            </a:r>
          </a:p>
        </p:txBody>
      </p:sp>
    </p:spTree>
    <p:extLst>
      <p:ext uri="{BB962C8B-B14F-4D97-AF65-F5344CB8AC3E}">
        <p14:creationId xmlns:p14="http://schemas.microsoft.com/office/powerpoint/2010/main" val="2913824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Metodología de investigación</a:t>
            </a:r>
            <a:endParaRPr lang="en-US" dirty="0"/>
          </a:p>
        </p:txBody>
      </p:sp>
      <p:sp>
        <p:nvSpPr>
          <p:cNvPr id="4" name="CuadroTexto 3"/>
          <p:cNvSpPr txBox="1"/>
          <p:nvPr/>
        </p:nvSpPr>
        <p:spPr>
          <a:xfrm>
            <a:off x="685801" y="2290618"/>
            <a:ext cx="9732817" cy="3139321"/>
          </a:xfrm>
          <a:prstGeom prst="rect">
            <a:avLst/>
          </a:prstGeom>
          <a:noFill/>
        </p:spPr>
        <p:txBody>
          <a:bodyPr wrap="square" rtlCol="0">
            <a:spAutoFit/>
          </a:bodyPr>
          <a:lstStyle/>
          <a:p>
            <a:pPr algn="just"/>
            <a:r>
              <a:rPr lang="es-CL" i="1" dirty="0"/>
              <a:t>El presente estudio es carácter cuantitativo y busca abordar la problemática de investigación desde la recolección de datos y la utilización de estadística descriptiva. </a:t>
            </a:r>
          </a:p>
          <a:p>
            <a:pPr algn="just"/>
            <a:endParaRPr lang="es-CL" i="1" dirty="0"/>
          </a:p>
          <a:p>
            <a:pPr algn="just"/>
            <a:r>
              <a:rPr lang="es-CL" i="1" dirty="0"/>
              <a:t>La recolección de datos se realiza directamente de la plataforma www.mercadopublico.cl, plataforma que pone a disposición estos datos de forma gratuita a toda la ciudadanía.</a:t>
            </a:r>
          </a:p>
          <a:p>
            <a:pPr algn="just"/>
            <a:endParaRPr lang="es-CL" i="1" dirty="0"/>
          </a:p>
          <a:p>
            <a:pPr algn="just"/>
            <a:r>
              <a:rPr lang="es-CL" i="1" dirty="0"/>
              <a:t>La Base de Datos (BD) se realiza en software de ofimática EXCEL de MICROSOFT. La BD corresponde a una elaboración propia del investigar en base a los datos descargados de la plataforma mencionada. </a:t>
            </a:r>
          </a:p>
          <a:p>
            <a:pPr algn="just"/>
            <a:endParaRPr lang="es-CL" i="1" dirty="0"/>
          </a:p>
          <a:p>
            <a:pPr algn="just"/>
            <a:r>
              <a:rPr lang="es-CL" i="1" dirty="0"/>
              <a:t>Para los análisis estadísticos se utiliza el Software “</a:t>
            </a:r>
            <a:r>
              <a:rPr lang="es-CL" i="1" dirty="0" err="1"/>
              <a:t>Statistical</a:t>
            </a:r>
            <a:r>
              <a:rPr lang="es-CL" i="1" dirty="0"/>
              <a:t> </a:t>
            </a:r>
            <a:r>
              <a:rPr lang="es-CL" i="1" dirty="0" err="1"/>
              <a:t>Package</a:t>
            </a:r>
            <a:r>
              <a:rPr lang="es-CL" i="1" dirty="0"/>
              <a:t> </a:t>
            </a:r>
            <a:r>
              <a:rPr lang="es-CL" i="1" dirty="0" err="1"/>
              <a:t>for</a:t>
            </a:r>
            <a:r>
              <a:rPr lang="es-CL" i="1" dirty="0"/>
              <a:t> </a:t>
            </a:r>
            <a:r>
              <a:rPr lang="es-CL" i="1" dirty="0" err="1"/>
              <a:t>the</a:t>
            </a:r>
            <a:r>
              <a:rPr lang="es-CL" i="1" dirty="0"/>
              <a:t> social </a:t>
            </a:r>
            <a:r>
              <a:rPr lang="es-CL" i="1" dirty="0" err="1"/>
              <a:t>Sciences</a:t>
            </a:r>
            <a:r>
              <a:rPr lang="es-CL" i="1" dirty="0"/>
              <a:t>” [SPSS] de IBM</a:t>
            </a:r>
          </a:p>
        </p:txBody>
      </p:sp>
    </p:spTree>
    <p:extLst>
      <p:ext uri="{BB962C8B-B14F-4D97-AF65-F5344CB8AC3E}">
        <p14:creationId xmlns:p14="http://schemas.microsoft.com/office/powerpoint/2010/main" val="3025182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Universo de estudio</a:t>
            </a:r>
            <a:endParaRPr lang="en-US" dirty="0"/>
          </a:p>
        </p:txBody>
      </p:sp>
      <p:sp>
        <p:nvSpPr>
          <p:cNvPr id="4" name="CuadroTexto 3"/>
          <p:cNvSpPr txBox="1"/>
          <p:nvPr/>
        </p:nvSpPr>
        <p:spPr>
          <a:xfrm>
            <a:off x="685801" y="2290618"/>
            <a:ext cx="9732817" cy="2585323"/>
          </a:xfrm>
          <a:prstGeom prst="rect">
            <a:avLst/>
          </a:prstGeom>
          <a:noFill/>
        </p:spPr>
        <p:txBody>
          <a:bodyPr wrap="square" rtlCol="0">
            <a:spAutoFit/>
          </a:bodyPr>
          <a:lstStyle/>
          <a:p>
            <a:pPr algn="just"/>
            <a:r>
              <a:rPr lang="es-CL" i="1" dirty="0"/>
              <a:t>Desde los registro de la cartera de inversiones del Ministerio de Salud, se extrajo la información de todos los proyectos de inversión hospitalaria que se encuentran ejecutados, en ejecución o que sus procesos de licitación ya han terminado. </a:t>
            </a:r>
          </a:p>
          <a:p>
            <a:pPr algn="just"/>
            <a:endParaRPr lang="es-CL" i="1" dirty="0"/>
          </a:p>
          <a:p>
            <a:pPr algn="just"/>
            <a:r>
              <a:rPr lang="es-CL" i="1" dirty="0"/>
              <a:t>Lo anterior, nos dejo un Universo de estudio de 42 proyectos hospitalarios entre los años 2008 y 2018.</a:t>
            </a:r>
          </a:p>
          <a:p>
            <a:pPr algn="just"/>
            <a:endParaRPr lang="es-CL" i="1" dirty="0"/>
          </a:p>
          <a:p>
            <a:pPr algn="just"/>
            <a:r>
              <a:rPr lang="es-CL" i="1" dirty="0"/>
              <a:t>La información preliminar contenía el código de licitación pública mediante la cual el proyecto fue concursado. Lo cual permitió acceder a los datos que permitieron generar la base de datos que se presenta a continuación. </a:t>
            </a:r>
          </a:p>
        </p:txBody>
      </p:sp>
    </p:spTree>
    <p:extLst>
      <p:ext uri="{BB962C8B-B14F-4D97-AF65-F5344CB8AC3E}">
        <p14:creationId xmlns:p14="http://schemas.microsoft.com/office/powerpoint/2010/main" val="3427133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Base datos</a:t>
            </a:r>
            <a:endParaRPr lang="en-US" dirty="0"/>
          </a:p>
        </p:txBody>
      </p:sp>
      <p:pic>
        <p:nvPicPr>
          <p:cNvPr id="3" name="Imagen 2">
            <a:extLst>
              <a:ext uri="{FF2B5EF4-FFF2-40B4-BE49-F238E27FC236}">
                <a16:creationId xmlns:a16="http://schemas.microsoft.com/office/drawing/2014/main" id="{8D7316DB-60B2-4760-B4DA-94354688703A}"/>
              </a:ext>
            </a:extLst>
          </p:cNvPr>
          <p:cNvPicPr>
            <a:picLocks noChangeAspect="1"/>
          </p:cNvPicPr>
          <p:nvPr/>
        </p:nvPicPr>
        <p:blipFill>
          <a:blip r:embed="rId2"/>
          <a:stretch>
            <a:fillRect/>
          </a:stretch>
        </p:blipFill>
        <p:spPr>
          <a:xfrm>
            <a:off x="809625" y="1645599"/>
            <a:ext cx="10131425" cy="3882135"/>
          </a:xfrm>
          <a:prstGeom prst="rect">
            <a:avLst/>
          </a:prstGeom>
        </p:spPr>
      </p:pic>
      <p:sp>
        <p:nvSpPr>
          <p:cNvPr id="5" name="CuadroTexto 4">
            <a:extLst>
              <a:ext uri="{FF2B5EF4-FFF2-40B4-BE49-F238E27FC236}">
                <a16:creationId xmlns:a16="http://schemas.microsoft.com/office/drawing/2014/main" id="{106959DD-2078-4062-BB01-52294DA0C975}"/>
              </a:ext>
            </a:extLst>
          </p:cNvPr>
          <p:cNvSpPr txBox="1"/>
          <p:nvPr/>
        </p:nvSpPr>
        <p:spPr>
          <a:xfrm>
            <a:off x="1876425" y="5786735"/>
            <a:ext cx="9064625" cy="923330"/>
          </a:xfrm>
          <a:prstGeom prst="rect">
            <a:avLst/>
          </a:prstGeom>
          <a:noFill/>
        </p:spPr>
        <p:txBody>
          <a:bodyPr wrap="square" rtlCol="0">
            <a:spAutoFit/>
          </a:bodyPr>
          <a:lstStyle/>
          <a:p>
            <a:r>
              <a:rPr lang="es-CL" dirty="0"/>
              <a:t>La BD cuenta con 20 variables, de las cuales vamos a concentrar el análisis en 2 de ellas con son una composición de otras 4 variables. Lo anterior, ya que se tiene un acotado tiempo de análisis. Las variables bajo análisis serán COSTO y RANGO_DIAS_PUB</a:t>
            </a:r>
          </a:p>
        </p:txBody>
      </p:sp>
    </p:spTree>
    <p:extLst>
      <p:ext uri="{BB962C8B-B14F-4D97-AF65-F5344CB8AC3E}">
        <p14:creationId xmlns:p14="http://schemas.microsoft.com/office/powerpoint/2010/main" val="852155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Base datos</a:t>
            </a:r>
            <a:endParaRPr lang="en-US" dirty="0"/>
          </a:p>
        </p:txBody>
      </p:sp>
      <p:sp>
        <p:nvSpPr>
          <p:cNvPr id="5" name="CuadroTexto 4">
            <a:extLst>
              <a:ext uri="{FF2B5EF4-FFF2-40B4-BE49-F238E27FC236}">
                <a16:creationId xmlns:a16="http://schemas.microsoft.com/office/drawing/2014/main" id="{106959DD-2078-4062-BB01-52294DA0C975}"/>
              </a:ext>
            </a:extLst>
          </p:cNvPr>
          <p:cNvSpPr txBox="1"/>
          <p:nvPr/>
        </p:nvSpPr>
        <p:spPr>
          <a:xfrm>
            <a:off x="685801" y="1814810"/>
            <a:ext cx="9064625" cy="1477328"/>
          </a:xfrm>
          <a:prstGeom prst="rect">
            <a:avLst/>
          </a:prstGeom>
          <a:noFill/>
        </p:spPr>
        <p:txBody>
          <a:bodyPr wrap="square" rtlCol="0">
            <a:spAutoFit/>
          </a:bodyPr>
          <a:lstStyle/>
          <a:p>
            <a:pPr algn="just"/>
            <a:r>
              <a:rPr lang="es-CL" dirty="0"/>
              <a:t>La variable COSTO proviene de la resta de el precio estimado del proyecto y el precio adjudicado del mismo. Si esa resta es mayor que cero, la variable se cataloga como 2, lo que significa que el proceso se adjudicó por un precio menor al estimado. Por el contrario, si la resta es menor que cero, la variable se cataloga como 1, lo que significa que el proceso se adjudico por un precio mayor al estimado. </a:t>
            </a:r>
          </a:p>
        </p:txBody>
      </p:sp>
      <p:sp>
        <p:nvSpPr>
          <p:cNvPr id="6" name="CuadroTexto 5">
            <a:extLst>
              <a:ext uri="{FF2B5EF4-FFF2-40B4-BE49-F238E27FC236}">
                <a16:creationId xmlns:a16="http://schemas.microsoft.com/office/drawing/2014/main" id="{BF259431-E7FF-4DC2-B83E-569F4F821B1B}"/>
              </a:ext>
            </a:extLst>
          </p:cNvPr>
          <p:cNvSpPr txBox="1"/>
          <p:nvPr/>
        </p:nvSpPr>
        <p:spPr>
          <a:xfrm>
            <a:off x="685800" y="3691235"/>
            <a:ext cx="9064625" cy="923330"/>
          </a:xfrm>
          <a:prstGeom prst="rect">
            <a:avLst/>
          </a:prstGeom>
          <a:noFill/>
        </p:spPr>
        <p:txBody>
          <a:bodyPr wrap="square" rtlCol="0">
            <a:spAutoFit/>
          </a:bodyPr>
          <a:lstStyle/>
          <a:p>
            <a:pPr algn="just"/>
            <a:r>
              <a:rPr lang="es-CL" dirty="0"/>
              <a:t>La variable RANGO_DIAS_PUB es una variable en rango que representa los días que el proceso de licitación estuvo publicado en el portal de compras públicas, tiempo durante el cual los proveedores pudieron revisar la propuesta y hacer una oferta. Los rangos son los siguientes:</a:t>
            </a:r>
          </a:p>
        </p:txBody>
      </p:sp>
      <p:graphicFrame>
        <p:nvGraphicFramePr>
          <p:cNvPr id="4" name="Tabla 6">
            <a:extLst>
              <a:ext uri="{FF2B5EF4-FFF2-40B4-BE49-F238E27FC236}">
                <a16:creationId xmlns:a16="http://schemas.microsoft.com/office/drawing/2014/main" id="{54169D9D-6E40-492D-ADD2-A0694AF41D9C}"/>
              </a:ext>
            </a:extLst>
          </p:cNvPr>
          <p:cNvGraphicFramePr>
            <a:graphicFrameLocks noGrp="1"/>
          </p:cNvGraphicFramePr>
          <p:nvPr>
            <p:extLst>
              <p:ext uri="{D42A27DB-BD31-4B8C-83A1-F6EECF244321}">
                <p14:modId xmlns:p14="http://schemas.microsoft.com/office/powerpoint/2010/main" val="524870195"/>
              </p:ext>
            </p:extLst>
          </p:nvPr>
        </p:nvGraphicFramePr>
        <p:xfrm>
          <a:off x="4236165" y="5013662"/>
          <a:ext cx="3030696" cy="1483360"/>
        </p:xfrm>
        <a:graphic>
          <a:graphicData uri="http://schemas.openxmlformats.org/drawingml/2006/table">
            <a:tbl>
              <a:tblPr firstRow="1" bandRow="1">
                <a:tableStyleId>{5C22544A-7EE6-4342-B048-85BDC9FD1C3A}</a:tableStyleId>
              </a:tblPr>
              <a:tblGrid>
                <a:gridCol w="2067825">
                  <a:extLst>
                    <a:ext uri="{9D8B030D-6E8A-4147-A177-3AD203B41FA5}">
                      <a16:colId xmlns:a16="http://schemas.microsoft.com/office/drawing/2014/main" val="1425921225"/>
                    </a:ext>
                  </a:extLst>
                </a:gridCol>
                <a:gridCol w="962871">
                  <a:extLst>
                    <a:ext uri="{9D8B030D-6E8A-4147-A177-3AD203B41FA5}">
                      <a16:colId xmlns:a16="http://schemas.microsoft.com/office/drawing/2014/main" val="93079646"/>
                    </a:ext>
                  </a:extLst>
                </a:gridCol>
              </a:tblGrid>
              <a:tr h="370840">
                <a:tc>
                  <a:txBody>
                    <a:bodyPr/>
                    <a:lstStyle/>
                    <a:p>
                      <a:pPr algn="ctr"/>
                      <a:r>
                        <a:rPr lang="es-CL" dirty="0"/>
                        <a:t>Rango</a:t>
                      </a:r>
                    </a:p>
                  </a:txBody>
                  <a:tcPr/>
                </a:tc>
                <a:tc>
                  <a:txBody>
                    <a:bodyPr/>
                    <a:lstStyle/>
                    <a:p>
                      <a:pPr algn="ctr"/>
                      <a:r>
                        <a:rPr lang="es-CL" dirty="0"/>
                        <a:t>Clave</a:t>
                      </a:r>
                    </a:p>
                  </a:txBody>
                  <a:tcPr/>
                </a:tc>
                <a:extLst>
                  <a:ext uri="{0D108BD9-81ED-4DB2-BD59-A6C34878D82A}">
                    <a16:rowId xmlns:a16="http://schemas.microsoft.com/office/drawing/2014/main" val="1649035507"/>
                  </a:ext>
                </a:extLst>
              </a:tr>
              <a:tr h="370840">
                <a:tc>
                  <a:txBody>
                    <a:bodyPr/>
                    <a:lstStyle/>
                    <a:p>
                      <a:pPr algn="ctr"/>
                      <a:r>
                        <a:rPr lang="es-CL" dirty="0"/>
                        <a:t>0 a 70 días</a:t>
                      </a:r>
                    </a:p>
                  </a:txBody>
                  <a:tcPr/>
                </a:tc>
                <a:tc>
                  <a:txBody>
                    <a:bodyPr/>
                    <a:lstStyle/>
                    <a:p>
                      <a:pPr algn="ctr"/>
                      <a:r>
                        <a:rPr lang="es-CL" dirty="0"/>
                        <a:t>1</a:t>
                      </a:r>
                    </a:p>
                  </a:txBody>
                  <a:tcPr/>
                </a:tc>
                <a:extLst>
                  <a:ext uri="{0D108BD9-81ED-4DB2-BD59-A6C34878D82A}">
                    <a16:rowId xmlns:a16="http://schemas.microsoft.com/office/drawing/2014/main" val="1308859847"/>
                  </a:ext>
                </a:extLst>
              </a:tr>
              <a:tr h="370840">
                <a:tc>
                  <a:txBody>
                    <a:bodyPr/>
                    <a:lstStyle/>
                    <a:p>
                      <a:pPr algn="ctr"/>
                      <a:r>
                        <a:rPr lang="es-CL" dirty="0"/>
                        <a:t>71 a 120 días</a:t>
                      </a:r>
                    </a:p>
                  </a:txBody>
                  <a:tcPr/>
                </a:tc>
                <a:tc>
                  <a:txBody>
                    <a:bodyPr/>
                    <a:lstStyle/>
                    <a:p>
                      <a:pPr algn="ctr"/>
                      <a:r>
                        <a:rPr lang="es-CL" dirty="0"/>
                        <a:t>2</a:t>
                      </a:r>
                    </a:p>
                  </a:txBody>
                  <a:tcPr/>
                </a:tc>
                <a:extLst>
                  <a:ext uri="{0D108BD9-81ED-4DB2-BD59-A6C34878D82A}">
                    <a16:rowId xmlns:a16="http://schemas.microsoft.com/office/drawing/2014/main" val="1484644192"/>
                  </a:ext>
                </a:extLst>
              </a:tr>
              <a:tr h="370840">
                <a:tc>
                  <a:txBody>
                    <a:bodyPr/>
                    <a:lstStyle/>
                    <a:p>
                      <a:pPr algn="ctr"/>
                      <a:r>
                        <a:rPr lang="es-CL" dirty="0"/>
                        <a:t>121 días o más</a:t>
                      </a:r>
                    </a:p>
                  </a:txBody>
                  <a:tcPr/>
                </a:tc>
                <a:tc>
                  <a:txBody>
                    <a:bodyPr/>
                    <a:lstStyle/>
                    <a:p>
                      <a:pPr algn="ctr"/>
                      <a:r>
                        <a:rPr lang="es-CL" dirty="0"/>
                        <a:t>3</a:t>
                      </a:r>
                    </a:p>
                  </a:txBody>
                  <a:tcPr/>
                </a:tc>
                <a:extLst>
                  <a:ext uri="{0D108BD9-81ED-4DB2-BD59-A6C34878D82A}">
                    <a16:rowId xmlns:a16="http://schemas.microsoft.com/office/drawing/2014/main" val="1129909688"/>
                  </a:ext>
                </a:extLst>
              </a:tr>
            </a:tbl>
          </a:graphicData>
        </a:graphic>
      </p:graphicFrame>
    </p:spTree>
    <p:extLst>
      <p:ext uri="{BB962C8B-B14F-4D97-AF65-F5344CB8AC3E}">
        <p14:creationId xmlns:p14="http://schemas.microsoft.com/office/powerpoint/2010/main" val="3686119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Análisis de frecuencias</a:t>
            </a:r>
            <a:endParaRPr lang="en-US" dirty="0"/>
          </a:p>
        </p:txBody>
      </p:sp>
      <p:pic>
        <p:nvPicPr>
          <p:cNvPr id="5" name="Imagen 4">
            <a:extLst>
              <a:ext uri="{FF2B5EF4-FFF2-40B4-BE49-F238E27FC236}">
                <a16:creationId xmlns:a16="http://schemas.microsoft.com/office/drawing/2014/main" id="{5FB37E5B-A3D4-47BD-831E-0821E1935CBD}"/>
              </a:ext>
            </a:extLst>
          </p:cNvPr>
          <p:cNvPicPr>
            <a:picLocks noChangeAspect="1"/>
          </p:cNvPicPr>
          <p:nvPr/>
        </p:nvPicPr>
        <p:blipFill>
          <a:blip r:embed="rId2"/>
          <a:stretch>
            <a:fillRect/>
          </a:stretch>
        </p:blipFill>
        <p:spPr>
          <a:xfrm>
            <a:off x="685801" y="5090880"/>
            <a:ext cx="4733922" cy="1577974"/>
          </a:xfrm>
          <a:prstGeom prst="rect">
            <a:avLst/>
          </a:prstGeom>
        </p:spPr>
      </p:pic>
      <p:sp>
        <p:nvSpPr>
          <p:cNvPr id="6" name="CuadroTexto 5">
            <a:extLst>
              <a:ext uri="{FF2B5EF4-FFF2-40B4-BE49-F238E27FC236}">
                <a16:creationId xmlns:a16="http://schemas.microsoft.com/office/drawing/2014/main" id="{7AE26686-B289-4EAE-9C46-08E57F6537C5}"/>
              </a:ext>
            </a:extLst>
          </p:cNvPr>
          <p:cNvSpPr txBox="1"/>
          <p:nvPr/>
        </p:nvSpPr>
        <p:spPr>
          <a:xfrm>
            <a:off x="6096000" y="4360530"/>
            <a:ext cx="5454649" cy="2308324"/>
          </a:xfrm>
          <a:prstGeom prst="rect">
            <a:avLst/>
          </a:prstGeom>
          <a:noFill/>
        </p:spPr>
        <p:txBody>
          <a:bodyPr wrap="square" rtlCol="0">
            <a:spAutoFit/>
          </a:bodyPr>
          <a:lstStyle/>
          <a:p>
            <a:pPr algn="just"/>
            <a:r>
              <a:rPr lang="es-CL" dirty="0"/>
              <a:t>Lo anterior, nos indica lo siguiente:</a:t>
            </a:r>
          </a:p>
          <a:p>
            <a:pPr algn="just"/>
            <a:endParaRPr lang="es-CL" dirty="0"/>
          </a:p>
          <a:p>
            <a:pPr marL="285750" indent="-285750" algn="just">
              <a:buFont typeface="Calibri" panose="020F0502020204030204" pitchFamily="34" charset="0"/>
              <a:buChar char="»"/>
            </a:pPr>
            <a:r>
              <a:rPr lang="es-CL" dirty="0"/>
              <a:t>15 proyectos estuvieron publicados por un periodo máximo de 70 días.</a:t>
            </a:r>
          </a:p>
          <a:p>
            <a:pPr marL="285750" indent="-285750" algn="just">
              <a:buFont typeface="Calibri" panose="020F0502020204030204" pitchFamily="34" charset="0"/>
              <a:buChar char="»"/>
            </a:pPr>
            <a:r>
              <a:rPr lang="es-CL" dirty="0"/>
              <a:t>15 proyectos estuvieron publicados entre 71 y 120 días.</a:t>
            </a:r>
          </a:p>
          <a:p>
            <a:pPr marL="285750" indent="-285750" algn="just">
              <a:buFont typeface="Calibri" panose="020F0502020204030204" pitchFamily="34" charset="0"/>
              <a:buChar char="»"/>
            </a:pPr>
            <a:r>
              <a:rPr lang="es-CL" dirty="0"/>
              <a:t>12 proyectos estuvieron publicados entre 121 días o más.</a:t>
            </a:r>
          </a:p>
        </p:txBody>
      </p:sp>
      <p:pic>
        <p:nvPicPr>
          <p:cNvPr id="7" name="Imagen 6">
            <a:extLst>
              <a:ext uri="{FF2B5EF4-FFF2-40B4-BE49-F238E27FC236}">
                <a16:creationId xmlns:a16="http://schemas.microsoft.com/office/drawing/2014/main" id="{F252D9A4-D0FF-409C-8713-7D305148B8F4}"/>
              </a:ext>
            </a:extLst>
          </p:cNvPr>
          <p:cNvPicPr>
            <a:picLocks noChangeAspect="1"/>
          </p:cNvPicPr>
          <p:nvPr/>
        </p:nvPicPr>
        <p:blipFill>
          <a:blip r:embed="rId3"/>
          <a:stretch>
            <a:fillRect/>
          </a:stretch>
        </p:blipFill>
        <p:spPr>
          <a:xfrm>
            <a:off x="685800" y="1752600"/>
            <a:ext cx="5162549" cy="3169844"/>
          </a:xfrm>
          <a:prstGeom prst="rect">
            <a:avLst/>
          </a:prstGeom>
        </p:spPr>
      </p:pic>
    </p:spTree>
    <p:extLst>
      <p:ext uri="{BB962C8B-B14F-4D97-AF65-F5344CB8AC3E}">
        <p14:creationId xmlns:p14="http://schemas.microsoft.com/office/powerpoint/2010/main" val="16513470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Office_29751844_TF22566005" id="{80212831-F4EA-4C99-9968-B3433CBDC81C}" vid="{6295953B-19A2-44E8-BAE7-B9BD1276CA9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5274BF-C111-4B7A-8D90-F7666D37C131}">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E0F1DF1E-36E3-406C-8CF7-DB13BB647087}">
  <ds:schemaRefs>
    <ds:schemaRef ds:uri="http://schemas.microsoft.com/sharepoint/v3/contenttype/forms"/>
  </ds:schemaRefs>
</ds:datastoreItem>
</file>

<file path=customXml/itemProps3.xml><?xml version="1.0" encoding="utf-8"?>
<ds:datastoreItem xmlns:ds="http://schemas.openxmlformats.org/officeDocument/2006/customXml" ds:itemID="{9310845B-7F19-4A9A-BEE4-BEF0501E1A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Diseño Futuro Celestial</Template>
  <TotalTime>0</TotalTime>
  <Words>1219</Words>
  <Application>Microsoft Office PowerPoint</Application>
  <PresentationFormat>Panorámica</PresentationFormat>
  <Paragraphs>88</Paragraphs>
  <Slides>15</Slides>
  <Notes>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Calibri</vt:lpstr>
      <vt:lpstr>Calibri Light</vt:lpstr>
      <vt:lpstr>Celestial</vt:lpstr>
      <vt:lpstr>TRABAJO FINAL  Herramientas de análisis cuantitativo i</vt:lpstr>
      <vt:lpstr>Marco conceptual</vt:lpstr>
      <vt:lpstr>Marco conceptual</vt:lpstr>
      <vt:lpstr>Problema de investigación</vt:lpstr>
      <vt:lpstr>Metodología de investigación</vt:lpstr>
      <vt:lpstr>Universo de estudio</vt:lpstr>
      <vt:lpstr>Base datos</vt:lpstr>
      <vt:lpstr>Base datos</vt:lpstr>
      <vt:lpstr>Análisis de frecuencias</vt:lpstr>
      <vt:lpstr>Análisis de frecuencias</vt:lpstr>
      <vt:lpstr>Análisis chi cuadrado</vt:lpstr>
      <vt:lpstr>Análisis de correlación</vt:lpstr>
      <vt:lpstr>Conclusiones</vt:lpstr>
      <vt:lpstr>Conclusiones</vt:lpstr>
      <vt:lpstr>TRABAJO FINAL  Herramientas de análisis cuantitativo i</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2019-10-18T04:06:41Z</dcterms:created>
  <dcterms:modified xsi:type="dcterms:W3CDTF">2020-01-25T21:16:31Z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