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52"/>
  </p:notesMasterIdLst>
  <p:sldIdLst>
    <p:sldId id="284" r:id="rId3"/>
    <p:sldId id="286" r:id="rId4"/>
    <p:sldId id="257" r:id="rId5"/>
    <p:sldId id="258" r:id="rId6"/>
    <p:sldId id="259" r:id="rId7"/>
    <p:sldId id="260" r:id="rId8"/>
    <p:sldId id="287"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7" r:id="rId51"/>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L"/>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C19121-EDBD-4EE5-8386-647304DB6333}" type="datetimeFigureOut">
              <a:rPr lang="es-CL" smtClean="0"/>
              <a:t>20-07-2017</a:t>
            </a:fld>
            <a:endParaRPr lang="es-CL"/>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L"/>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L"/>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CB3F12-E31D-41C3-8A24-B1EA88242AB3}" type="slidenum">
              <a:rPr lang="es-CL" smtClean="0"/>
              <a:t>‹Nº›</a:t>
            </a:fld>
            <a:endParaRPr lang="es-CL"/>
          </a:p>
        </p:txBody>
      </p:sp>
    </p:spTree>
    <p:extLst>
      <p:ext uri="{BB962C8B-B14F-4D97-AF65-F5344CB8AC3E}">
        <p14:creationId xmlns:p14="http://schemas.microsoft.com/office/powerpoint/2010/main" val="9589618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Marcador de imagen de diapositiva"/>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2 Marcador de notas"/>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s-CL" smtClean="0"/>
          </a:p>
        </p:txBody>
      </p:sp>
      <p:sp>
        <p:nvSpPr>
          <p:cNvPr id="4100" name="3 Marcador de número de diapositiva"/>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29057" indent="-280406" eaLnBrk="0" hangingPunct="0">
              <a:defRPr>
                <a:solidFill>
                  <a:schemeClr val="tx1"/>
                </a:solidFill>
                <a:latin typeface="Arial" charset="0"/>
              </a:defRPr>
            </a:lvl2pPr>
            <a:lvl3pPr marL="1121626" indent="-224325" eaLnBrk="0" hangingPunct="0">
              <a:defRPr>
                <a:solidFill>
                  <a:schemeClr val="tx1"/>
                </a:solidFill>
                <a:latin typeface="Arial" charset="0"/>
              </a:defRPr>
            </a:lvl3pPr>
            <a:lvl4pPr marL="1570276" indent="-224325" eaLnBrk="0" hangingPunct="0">
              <a:defRPr>
                <a:solidFill>
                  <a:schemeClr val="tx1"/>
                </a:solidFill>
                <a:latin typeface="Arial" charset="0"/>
              </a:defRPr>
            </a:lvl4pPr>
            <a:lvl5pPr marL="2018927" indent="-224325" eaLnBrk="0" hangingPunct="0">
              <a:defRPr>
                <a:solidFill>
                  <a:schemeClr val="tx1"/>
                </a:solidFill>
                <a:latin typeface="Arial" charset="0"/>
              </a:defRPr>
            </a:lvl5pPr>
            <a:lvl6pPr marL="2467577" indent="-224325" eaLnBrk="0" fontAlgn="base" hangingPunct="0">
              <a:spcBef>
                <a:spcPct val="0"/>
              </a:spcBef>
              <a:spcAft>
                <a:spcPct val="0"/>
              </a:spcAft>
              <a:defRPr>
                <a:solidFill>
                  <a:schemeClr val="tx1"/>
                </a:solidFill>
                <a:latin typeface="Arial" charset="0"/>
              </a:defRPr>
            </a:lvl6pPr>
            <a:lvl7pPr marL="2916227" indent="-224325" eaLnBrk="0" fontAlgn="base" hangingPunct="0">
              <a:spcBef>
                <a:spcPct val="0"/>
              </a:spcBef>
              <a:spcAft>
                <a:spcPct val="0"/>
              </a:spcAft>
              <a:defRPr>
                <a:solidFill>
                  <a:schemeClr val="tx1"/>
                </a:solidFill>
                <a:latin typeface="Arial" charset="0"/>
              </a:defRPr>
            </a:lvl7pPr>
            <a:lvl8pPr marL="3364878" indent="-224325" eaLnBrk="0" fontAlgn="base" hangingPunct="0">
              <a:spcBef>
                <a:spcPct val="0"/>
              </a:spcBef>
              <a:spcAft>
                <a:spcPct val="0"/>
              </a:spcAft>
              <a:defRPr>
                <a:solidFill>
                  <a:schemeClr val="tx1"/>
                </a:solidFill>
                <a:latin typeface="Arial" charset="0"/>
              </a:defRPr>
            </a:lvl8pPr>
            <a:lvl9pPr marL="3813528" indent="-224325" eaLnBrk="0" fontAlgn="base" hangingPunct="0">
              <a:spcBef>
                <a:spcPct val="0"/>
              </a:spcBef>
              <a:spcAft>
                <a:spcPct val="0"/>
              </a:spcAft>
              <a:defRPr>
                <a:solidFill>
                  <a:schemeClr val="tx1"/>
                </a:solidFill>
                <a:latin typeface="Arial" charset="0"/>
              </a:defRPr>
            </a:lvl9pPr>
          </a:lstStyle>
          <a:p>
            <a:pPr eaLnBrk="1" hangingPunct="1"/>
            <a:fld id="{D6F221F2-0134-4CCB-AD9E-9D432E6A26E5}" type="slidenum">
              <a:rPr lang="es-CL">
                <a:solidFill>
                  <a:prstClr val="black"/>
                </a:solidFill>
              </a:rPr>
              <a:pPr eaLnBrk="1" hangingPunct="1"/>
              <a:t>1</a:t>
            </a:fld>
            <a:endParaRPr lang="es-CL">
              <a:solidFill>
                <a:prstClr val="black"/>
              </a:solidFill>
            </a:endParaRPr>
          </a:p>
        </p:txBody>
      </p:sp>
    </p:spTree>
    <p:extLst>
      <p:ext uri="{BB962C8B-B14F-4D97-AF65-F5344CB8AC3E}">
        <p14:creationId xmlns:p14="http://schemas.microsoft.com/office/powerpoint/2010/main" val="29706604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Rectangle 9"/>
          <p:cNvSpPr/>
          <p:nvPr/>
        </p:nvSpPr>
        <p:spPr>
          <a:xfrm>
            <a:off x="0" y="0"/>
            <a:ext cx="9144000" cy="2933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0" y="2925286"/>
            <a:ext cx="9144000" cy="1588"/>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2514600" y="2362200"/>
            <a:ext cx="4114800" cy="112776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defTabSz="914400" rtl="0" eaLnBrk="1" latinLnBrk="0" hangingPunct="1">
              <a:spcBef>
                <a:spcPts val="400"/>
              </a:spcBef>
              <a:buNone/>
            </a:pPr>
            <a:endParaRPr lang="en-US" sz="1800" b="1" kern="1200" cap="all" spc="0" baseline="0" smtClean="0">
              <a:solidFill>
                <a:schemeClr val="bg1"/>
              </a:solidFill>
              <a:latin typeface="+mj-lt"/>
              <a:ea typeface="+mj-ea"/>
              <a:cs typeface="Tunga" pitchFamily="2"/>
            </a:endParaRPr>
          </a:p>
        </p:txBody>
      </p:sp>
      <p:sp>
        <p:nvSpPr>
          <p:cNvPr id="3" name="Subtitle 2"/>
          <p:cNvSpPr>
            <a:spLocks noGrp="1"/>
          </p:cNvSpPr>
          <p:nvPr>
            <p:ph type="subTitle" idx="1"/>
          </p:nvPr>
        </p:nvSpPr>
        <p:spPr>
          <a:xfrm>
            <a:off x="2565400" y="3045460"/>
            <a:ext cx="4013200" cy="428625"/>
          </a:xfrm>
        </p:spPr>
        <p:txBody>
          <a:bodyPr tIns="0" anchor="t">
            <a:noAutofit/>
          </a:bodyPr>
          <a:lstStyle>
            <a:lvl1pPr marL="0" indent="0" algn="ctr">
              <a:buNone/>
              <a:defRPr sz="1600" b="0" i="0" cap="none" spc="0" baseline="0">
                <a:solidFill>
                  <a:schemeClr val="bg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12" name="Title 11"/>
          <p:cNvSpPr>
            <a:spLocks noGrp="1"/>
          </p:cNvSpPr>
          <p:nvPr>
            <p:ph type="title"/>
          </p:nvPr>
        </p:nvSpPr>
        <p:spPr>
          <a:xfrm>
            <a:off x="2565400" y="2397760"/>
            <a:ext cx="4013200" cy="599440"/>
          </a:xfrm>
          <a:noFill/>
          <a:ln>
            <a:noFill/>
          </a:ln>
        </p:spPr>
        <p:txBody>
          <a:bodyPr bIns="0" anchor="b"/>
          <a:lstStyle>
            <a:lvl1pPr>
              <a:defRPr>
                <a:effectLst>
                  <a:glow rad="88900">
                    <a:schemeClr val="tx1">
                      <a:alpha val="60000"/>
                    </a:schemeClr>
                  </a:glow>
                </a:effectLst>
              </a:defRPr>
            </a:lvl1pPr>
          </a:lstStyle>
          <a:p>
            <a:r>
              <a:rPr lang="es-ES" smtClean="0"/>
              <a:t>Haga clic para modificar el estilo de título del patrón</a:t>
            </a:r>
            <a:endParaRPr lang="en-US" dirty="0"/>
          </a:p>
        </p:txBody>
      </p:sp>
      <p:sp>
        <p:nvSpPr>
          <p:cNvPr id="11" name="Date Placeholder 10"/>
          <p:cNvSpPr>
            <a:spLocks noGrp="1"/>
          </p:cNvSpPr>
          <p:nvPr>
            <p:ph type="dt" sz="half" idx="10"/>
          </p:nvPr>
        </p:nvSpPr>
        <p:spPr bwMode="black"/>
        <p:txBody>
          <a:bodyPr/>
          <a:lstStyle/>
          <a:p>
            <a:fld id="{BBB577EC-9E45-4EF1-A099-4780DED2D32D}" type="datetimeFigureOut">
              <a:rPr lang="es-CL" smtClean="0"/>
              <a:t>20-07-2017</a:t>
            </a:fld>
            <a:endParaRPr lang="es-CL"/>
          </a:p>
        </p:txBody>
      </p:sp>
      <p:sp>
        <p:nvSpPr>
          <p:cNvPr id="17" name="Slide Number Placeholder 16"/>
          <p:cNvSpPr>
            <a:spLocks noGrp="1"/>
          </p:cNvSpPr>
          <p:nvPr>
            <p:ph type="sldNum" sz="quarter" idx="11"/>
          </p:nvPr>
        </p:nvSpPr>
        <p:spPr/>
        <p:txBody>
          <a:bodyPr/>
          <a:lstStyle/>
          <a:p>
            <a:fld id="{A406C47C-22F4-4D7B-8BED-FEAD75A5E847}" type="slidenum">
              <a:rPr lang="es-CL" smtClean="0"/>
              <a:t>‹Nº›</a:t>
            </a:fld>
            <a:endParaRPr lang="es-CL"/>
          </a:p>
        </p:txBody>
      </p:sp>
      <p:sp>
        <p:nvSpPr>
          <p:cNvPr id="19" name="Footer Placeholder 18"/>
          <p:cNvSpPr>
            <a:spLocks noGrp="1"/>
          </p:cNvSpPr>
          <p:nvPr>
            <p:ph type="ftr" sz="quarter" idx="12"/>
          </p:nvPr>
        </p:nvSpPr>
        <p:spPr/>
        <p:txBody>
          <a:bodyPr/>
          <a:lstStyle/>
          <a:p>
            <a:endParaRPr lang="es-C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BBB577EC-9E45-4EF1-A099-4780DED2D32D}" type="datetimeFigureOut">
              <a:rPr lang="es-CL" smtClean="0"/>
              <a:t>20-07-2017</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A406C47C-22F4-4D7B-8BED-FEAD75A5E847}" type="slidenum">
              <a:rPr lang="es-CL" smtClean="0"/>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cxnSp>
        <p:nvCxnSpPr>
          <p:cNvPr id="9" name="Straight Connector 8"/>
          <p:cNvCxnSpPr/>
          <p:nvPr/>
        </p:nvCxnSpPr>
        <p:spPr>
          <a:xfrm rot="5400000">
            <a:off x="4267200" y="3429000"/>
            <a:ext cx="6858000" cy="1588"/>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bwMode="hidden">
          <a:xfrm>
            <a:off x="0" y="1"/>
            <a:ext cx="76962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Vertical Text Placeholder 2"/>
          <p:cNvSpPr>
            <a:spLocks noGrp="1"/>
          </p:cNvSpPr>
          <p:nvPr>
            <p:ph type="body" orient="vert" idx="1"/>
          </p:nvPr>
        </p:nvSpPr>
        <p:spPr>
          <a:xfrm>
            <a:off x="457200" y="914401"/>
            <a:ext cx="6629400" cy="50292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BBB577EC-9E45-4EF1-A099-4780DED2D32D}" type="datetimeFigureOut">
              <a:rPr lang="es-CL" smtClean="0"/>
              <a:t>20-07-2017</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A406C47C-22F4-4D7B-8BED-FEAD75A5E847}" type="slidenum">
              <a:rPr lang="es-CL" smtClean="0"/>
              <a:t>‹Nº›</a:t>
            </a:fld>
            <a:endParaRPr lang="es-CL"/>
          </a:p>
        </p:txBody>
      </p:sp>
      <p:sp>
        <p:nvSpPr>
          <p:cNvPr id="2" name="Vertical Title 1"/>
          <p:cNvSpPr>
            <a:spLocks noGrp="1"/>
          </p:cNvSpPr>
          <p:nvPr>
            <p:ph type="title" orient="vert"/>
          </p:nvPr>
        </p:nvSpPr>
        <p:spPr>
          <a:xfrm>
            <a:off x="7239000" y="914401"/>
            <a:ext cx="926980" cy="5029200"/>
          </a:xfrm>
        </p:spPr>
        <p:txBody>
          <a:bodyPr vert="eaVert"/>
          <a:lstStyle/>
          <a:p>
            <a:r>
              <a:rPr lang="es-ES" smtClean="0"/>
              <a:t>Haga clic para modificar el estilo de título del patrón</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6"/>
            <a:ext cx="7772400" cy="1470025"/>
          </a:xfrm>
        </p:spPr>
        <p:txBody>
          <a:bodyPr/>
          <a:lstStyle/>
          <a:p>
            <a:r>
              <a:rPr lang="es-ES" smtClean="0"/>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L"/>
          </a:p>
        </p:txBody>
      </p:sp>
      <p:sp>
        <p:nvSpPr>
          <p:cNvPr id="4" name="3 Marcador de fecha"/>
          <p:cNvSpPr>
            <a:spLocks noGrp="1"/>
          </p:cNvSpPr>
          <p:nvPr>
            <p:ph type="dt" sz="half" idx="10"/>
          </p:nvPr>
        </p:nvSpPr>
        <p:spPr/>
        <p:txBody>
          <a:bodyPr/>
          <a:lstStyle>
            <a:lvl1pPr>
              <a:defRPr/>
            </a:lvl1pPr>
          </a:lstStyle>
          <a:p>
            <a:pPr>
              <a:defRPr/>
            </a:pPr>
            <a:fld id="{6DA95EB8-AC0F-4938-A895-E96F77A0197A}" type="datetimeFigureOut">
              <a:rPr lang="es-CL">
                <a:solidFill>
                  <a:prstClr val="black">
                    <a:tint val="75000"/>
                  </a:prstClr>
                </a:solidFill>
              </a:rPr>
              <a:pPr>
                <a:defRPr/>
              </a:pPr>
              <a:t>20-07-2017</a:t>
            </a:fld>
            <a:endParaRPr lang="es-CL">
              <a:solidFill>
                <a:prstClr val="black">
                  <a:tint val="75000"/>
                </a:prstClr>
              </a:solidFill>
            </a:endParaRPr>
          </a:p>
        </p:txBody>
      </p:sp>
      <p:sp>
        <p:nvSpPr>
          <p:cNvPr id="5" name="4 Marcador de pie de página"/>
          <p:cNvSpPr>
            <a:spLocks noGrp="1"/>
          </p:cNvSpPr>
          <p:nvPr>
            <p:ph type="ftr" sz="quarter" idx="11"/>
          </p:nvPr>
        </p:nvSpPr>
        <p:spPr/>
        <p:txBody>
          <a:bodyPr/>
          <a:lstStyle>
            <a:lvl1pPr>
              <a:defRPr/>
            </a:lvl1pPr>
          </a:lstStyle>
          <a:p>
            <a:pPr>
              <a:defRPr/>
            </a:pPr>
            <a:endParaRPr lang="es-CL">
              <a:solidFill>
                <a:prstClr val="black">
                  <a:tint val="75000"/>
                </a:prstClr>
              </a:solidFill>
            </a:endParaRPr>
          </a:p>
        </p:txBody>
      </p:sp>
      <p:sp>
        <p:nvSpPr>
          <p:cNvPr id="6" name="5 Marcador de número de diapositiva"/>
          <p:cNvSpPr>
            <a:spLocks noGrp="1"/>
          </p:cNvSpPr>
          <p:nvPr>
            <p:ph type="sldNum" sz="quarter" idx="12"/>
          </p:nvPr>
        </p:nvSpPr>
        <p:spPr/>
        <p:txBody>
          <a:bodyPr/>
          <a:lstStyle>
            <a:lvl1pPr>
              <a:defRPr/>
            </a:lvl1pPr>
          </a:lstStyle>
          <a:p>
            <a:pPr>
              <a:defRPr/>
            </a:pPr>
            <a:fld id="{8820739E-7818-44DF-B23B-6471A10BF56F}" type="slidenum">
              <a:rPr lang="es-CL">
                <a:solidFill>
                  <a:prstClr val="black">
                    <a:tint val="75000"/>
                  </a:prstClr>
                </a:solidFill>
              </a:rPr>
              <a:pPr>
                <a:defRPr/>
              </a:pPr>
              <a:t>‹Nº›</a:t>
            </a:fld>
            <a:endParaRPr lang="es-CL">
              <a:solidFill>
                <a:prstClr val="black">
                  <a:tint val="75000"/>
                </a:prstClr>
              </a:solidFill>
            </a:endParaRPr>
          </a:p>
        </p:txBody>
      </p:sp>
    </p:spTree>
    <p:extLst>
      <p:ext uri="{BB962C8B-B14F-4D97-AF65-F5344CB8AC3E}">
        <p14:creationId xmlns:p14="http://schemas.microsoft.com/office/powerpoint/2010/main" val="8992760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lvl1pPr>
              <a:defRPr/>
            </a:lvl1pPr>
          </a:lstStyle>
          <a:p>
            <a:pPr>
              <a:defRPr/>
            </a:pPr>
            <a:fld id="{64C691F7-5C90-4EEF-A26E-4AF4146D8186}" type="datetimeFigureOut">
              <a:rPr lang="es-CL">
                <a:solidFill>
                  <a:prstClr val="black">
                    <a:tint val="75000"/>
                  </a:prstClr>
                </a:solidFill>
              </a:rPr>
              <a:pPr>
                <a:defRPr/>
              </a:pPr>
              <a:t>20-07-2017</a:t>
            </a:fld>
            <a:endParaRPr lang="es-CL">
              <a:solidFill>
                <a:prstClr val="black">
                  <a:tint val="75000"/>
                </a:prstClr>
              </a:solidFill>
            </a:endParaRPr>
          </a:p>
        </p:txBody>
      </p:sp>
      <p:sp>
        <p:nvSpPr>
          <p:cNvPr id="5" name="4 Marcador de pie de página"/>
          <p:cNvSpPr>
            <a:spLocks noGrp="1"/>
          </p:cNvSpPr>
          <p:nvPr>
            <p:ph type="ftr" sz="quarter" idx="11"/>
          </p:nvPr>
        </p:nvSpPr>
        <p:spPr/>
        <p:txBody>
          <a:bodyPr/>
          <a:lstStyle>
            <a:lvl1pPr>
              <a:defRPr/>
            </a:lvl1pPr>
          </a:lstStyle>
          <a:p>
            <a:pPr>
              <a:defRPr/>
            </a:pPr>
            <a:endParaRPr lang="es-CL">
              <a:solidFill>
                <a:prstClr val="black">
                  <a:tint val="75000"/>
                </a:prstClr>
              </a:solidFill>
            </a:endParaRPr>
          </a:p>
        </p:txBody>
      </p:sp>
      <p:sp>
        <p:nvSpPr>
          <p:cNvPr id="6" name="5 Marcador de número de diapositiva"/>
          <p:cNvSpPr>
            <a:spLocks noGrp="1"/>
          </p:cNvSpPr>
          <p:nvPr>
            <p:ph type="sldNum" sz="quarter" idx="12"/>
          </p:nvPr>
        </p:nvSpPr>
        <p:spPr/>
        <p:txBody>
          <a:bodyPr/>
          <a:lstStyle>
            <a:lvl1pPr>
              <a:defRPr/>
            </a:lvl1pPr>
          </a:lstStyle>
          <a:p>
            <a:pPr>
              <a:defRPr/>
            </a:pPr>
            <a:fld id="{34244C38-B8C8-43D2-8463-054A3A41F8CB}" type="slidenum">
              <a:rPr lang="es-CL">
                <a:solidFill>
                  <a:prstClr val="black">
                    <a:tint val="75000"/>
                  </a:prstClr>
                </a:solidFill>
              </a:rPr>
              <a:pPr>
                <a:defRPr/>
              </a:pPr>
              <a:t>‹Nº›</a:t>
            </a:fld>
            <a:endParaRPr lang="es-CL">
              <a:solidFill>
                <a:prstClr val="black">
                  <a:tint val="75000"/>
                </a:prstClr>
              </a:solidFill>
            </a:endParaRPr>
          </a:p>
        </p:txBody>
      </p:sp>
    </p:spTree>
    <p:extLst>
      <p:ext uri="{BB962C8B-B14F-4D97-AF65-F5344CB8AC3E}">
        <p14:creationId xmlns:p14="http://schemas.microsoft.com/office/powerpoint/2010/main" val="2613650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EB6D5602-E6AB-4B0D-B81B-44E0AFD89B29}" type="datetimeFigureOut">
              <a:rPr lang="es-CL">
                <a:solidFill>
                  <a:prstClr val="black">
                    <a:tint val="75000"/>
                  </a:prstClr>
                </a:solidFill>
              </a:rPr>
              <a:pPr>
                <a:defRPr/>
              </a:pPr>
              <a:t>20-07-2017</a:t>
            </a:fld>
            <a:endParaRPr lang="es-CL">
              <a:solidFill>
                <a:prstClr val="black">
                  <a:tint val="75000"/>
                </a:prstClr>
              </a:solidFill>
            </a:endParaRPr>
          </a:p>
        </p:txBody>
      </p:sp>
      <p:sp>
        <p:nvSpPr>
          <p:cNvPr id="5" name="4 Marcador de pie de página"/>
          <p:cNvSpPr>
            <a:spLocks noGrp="1"/>
          </p:cNvSpPr>
          <p:nvPr>
            <p:ph type="ftr" sz="quarter" idx="11"/>
          </p:nvPr>
        </p:nvSpPr>
        <p:spPr/>
        <p:txBody>
          <a:bodyPr/>
          <a:lstStyle>
            <a:lvl1pPr>
              <a:defRPr/>
            </a:lvl1pPr>
          </a:lstStyle>
          <a:p>
            <a:pPr>
              <a:defRPr/>
            </a:pPr>
            <a:endParaRPr lang="es-CL">
              <a:solidFill>
                <a:prstClr val="black">
                  <a:tint val="75000"/>
                </a:prstClr>
              </a:solidFill>
            </a:endParaRPr>
          </a:p>
        </p:txBody>
      </p:sp>
      <p:sp>
        <p:nvSpPr>
          <p:cNvPr id="6" name="5 Marcador de número de diapositiva"/>
          <p:cNvSpPr>
            <a:spLocks noGrp="1"/>
          </p:cNvSpPr>
          <p:nvPr>
            <p:ph type="sldNum" sz="quarter" idx="12"/>
          </p:nvPr>
        </p:nvSpPr>
        <p:spPr/>
        <p:txBody>
          <a:bodyPr/>
          <a:lstStyle>
            <a:lvl1pPr>
              <a:defRPr/>
            </a:lvl1pPr>
          </a:lstStyle>
          <a:p>
            <a:pPr>
              <a:defRPr/>
            </a:pPr>
            <a:fld id="{72ECEA27-EA73-4AAB-A9E4-3967BD1A0C5E}" type="slidenum">
              <a:rPr lang="es-CL">
                <a:solidFill>
                  <a:prstClr val="black">
                    <a:tint val="75000"/>
                  </a:prstClr>
                </a:solidFill>
              </a:rPr>
              <a:pPr>
                <a:defRPr/>
              </a:pPr>
              <a:t>‹Nº›</a:t>
            </a:fld>
            <a:endParaRPr lang="es-CL">
              <a:solidFill>
                <a:prstClr val="black">
                  <a:tint val="75000"/>
                </a:prstClr>
              </a:solidFill>
            </a:endParaRPr>
          </a:p>
        </p:txBody>
      </p:sp>
    </p:spTree>
    <p:extLst>
      <p:ext uri="{BB962C8B-B14F-4D97-AF65-F5344CB8AC3E}">
        <p14:creationId xmlns:p14="http://schemas.microsoft.com/office/powerpoint/2010/main" val="15808639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contenido"/>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3 Marcador de fecha"/>
          <p:cNvSpPr>
            <a:spLocks noGrp="1"/>
          </p:cNvSpPr>
          <p:nvPr>
            <p:ph type="dt" sz="half" idx="10"/>
          </p:nvPr>
        </p:nvSpPr>
        <p:spPr/>
        <p:txBody>
          <a:bodyPr/>
          <a:lstStyle>
            <a:lvl1pPr>
              <a:defRPr/>
            </a:lvl1pPr>
          </a:lstStyle>
          <a:p>
            <a:pPr>
              <a:defRPr/>
            </a:pPr>
            <a:fld id="{C99B89F0-E8C5-4D01-99BD-586D2AC0A955}" type="datetimeFigureOut">
              <a:rPr lang="es-CL">
                <a:solidFill>
                  <a:prstClr val="black">
                    <a:tint val="75000"/>
                  </a:prstClr>
                </a:solidFill>
              </a:rPr>
              <a:pPr>
                <a:defRPr/>
              </a:pPr>
              <a:t>20-07-2017</a:t>
            </a:fld>
            <a:endParaRPr lang="es-CL">
              <a:solidFill>
                <a:prstClr val="black">
                  <a:tint val="75000"/>
                </a:prstClr>
              </a:solidFill>
            </a:endParaRPr>
          </a:p>
        </p:txBody>
      </p:sp>
      <p:sp>
        <p:nvSpPr>
          <p:cNvPr id="6" name="4 Marcador de pie de página"/>
          <p:cNvSpPr>
            <a:spLocks noGrp="1"/>
          </p:cNvSpPr>
          <p:nvPr>
            <p:ph type="ftr" sz="quarter" idx="11"/>
          </p:nvPr>
        </p:nvSpPr>
        <p:spPr/>
        <p:txBody>
          <a:bodyPr/>
          <a:lstStyle>
            <a:lvl1pPr>
              <a:defRPr/>
            </a:lvl1pPr>
          </a:lstStyle>
          <a:p>
            <a:pPr>
              <a:defRPr/>
            </a:pPr>
            <a:endParaRPr lang="es-CL">
              <a:solidFill>
                <a:prstClr val="black">
                  <a:tint val="75000"/>
                </a:prstClr>
              </a:solidFill>
            </a:endParaRPr>
          </a:p>
        </p:txBody>
      </p:sp>
      <p:sp>
        <p:nvSpPr>
          <p:cNvPr id="7" name="5 Marcador de número de diapositiva"/>
          <p:cNvSpPr>
            <a:spLocks noGrp="1"/>
          </p:cNvSpPr>
          <p:nvPr>
            <p:ph type="sldNum" sz="quarter" idx="12"/>
          </p:nvPr>
        </p:nvSpPr>
        <p:spPr/>
        <p:txBody>
          <a:bodyPr/>
          <a:lstStyle>
            <a:lvl1pPr>
              <a:defRPr/>
            </a:lvl1pPr>
          </a:lstStyle>
          <a:p>
            <a:pPr>
              <a:defRPr/>
            </a:pPr>
            <a:fld id="{01D3F32B-0955-4BDE-822D-6DC62D448B92}" type="slidenum">
              <a:rPr lang="es-CL">
                <a:solidFill>
                  <a:prstClr val="black">
                    <a:tint val="75000"/>
                  </a:prstClr>
                </a:solidFill>
              </a:rPr>
              <a:pPr>
                <a:defRPr/>
              </a:pPr>
              <a:t>‹Nº›</a:t>
            </a:fld>
            <a:endParaRPr lang="es-CL">
              <a:solidFill>
                <a:prstClr val="black">
                  <a:tint val="75000"/>
                </a:prstClr>
              </a:solidFill>
            </a:endParaRPr>
          </a:p>
        </p:txBody>
      </p:sp>
    </p:spTree>
    <p:extLst>
      <p:ext uri="{BB962C8B-B14F-4D97-AF65-F5344CB8AC3E}">
        <p14:creationId xmlns:p14="http://schemas.microsoft.com/office/powerpoint/2010/main" val="18838683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texto"/>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7" name="3 Marcador de fecha"/>
          <p:cNvSpPr>
            <a:spLocks noGrp="1"/>
          </p:cNvSpPr>
          <p:nvPr>
            <p:ph type="dt" sz="half" idx="10"/>
          </p:nvPr>
        </p:nvSpPr>
        <p:spPr/>
        <p:txBody>
          <a:bodyPr/>
          <a:lstStyle>
            <a:lvl1pPr>
              <a:defRPr/>
            </a:lvl1pPr>
          </a:lstStyle>
          <a:p>
            <a:pPr>
              <a:defRPr/>
            </a:pPr>
            <a:fld id="{0B556FD5-D468-4EAA-A0DF-B66E90C76453}" type="datetimeFigureOut">
              <a:rPr lang="es-CL">
                <a:solidFill>
                  <a:prstClr val="black">
                    <a:tint val="75000"/>
                  </a:prstClr>
                </a:solidFill>
              </a:rPr>
              <a:pPr>
                <a:defRPr/>
              </a:pPr>
              <a:t>20-07-2017</a:t>
            </a:fld>
            <a:endParaRPr lang="es-CL">
              <a:solidFill>
                <a:prstClr val="black">
                  <a:tint val="75000"/>
                </a:prstClr>
              </a:solidFill>
            </a:endParaRPr>
          </a:p>
        </p:txBody>
      </p:sp>
      <p:sp>
        <p:nvSpPr>
          <p:cNvPr id="8" name="4 Marcador de pie de página"/>
          <p:cNvSpPr>
            <a:spLocks noGrp="1"/>
          </p:cNvSpPr>
          <p:nvPr>
            <p:ph type="ftr" sz="quarter" idx="11"/>
          </p:nvPr>
        </p:nvSpPr>
        <p:spPr/>
        <p:txBody>
          <a:bodyPr/>
          <a:lstStyle>
            <a:lvl1pPr>
              <a:defRPr/>
            </a:lvl1pPr>
          </a:lstStyle>
          <a:p>
            <a:pPr>
              <a:defRPr/>
            </a:pPr>
            <a:endParaRPr lang="es-CL">
              <a:solidFill>
                <a:prstClr val="black">
                  <a:tint val="75000"/>
                </a:prstClr>
              </a:solidFill>
            </a:endParaRPr>
          </a:p>
        </p:txBody>
      </p:sp>
      <p:sp>
        <p:nvSpPr>
          <p:cNvPr id="9" name="5 Marcador de número de diapositiva"/>
          <p:cNvSpPr>
            <a:spLocks noGrp="1"/>
          </p:cNvSpPr>
          <p:nvPr>
            <p:ph type="sldNum" sz="quarter" idx="12"/>
          </p:nvPr>
        </p:nvSpPr>
        <p:spPr/>
        <p:txBody>
          <a:bodyPr/>
          <a:lstStyle>
            <a:lvl1pPr>
              <a:defRPr/>
            </a:lvl1pPr>
          </a:lstStyle>
          <a:p>
            <a:pPr>
              <a:defRPr/>
            </a:pPr>
            <a:fld id="{ABF24319-598A-4EDB-B2DD-FB131207B687}" type="slidenum">
              <a:rPr lang="es-CL">
                <a:solidFill>
                  <a:prstClr val="black">
                    <a:tint val="75000"/>
                  </a:prstClr>
                </a:solidFill>
              </a:rPr>
              <a:pPr>
                <a:defRPr/>
              </a:pPr>
              <a:t>‹Nº›</a:t>
            </a:fld>
            <a:endParaRPr lang="es-CL">
              <a:solidFill>
                <a:prstClr val="black">
                  <a:tint val="75000"/>
                </a:prstClr>
              </a:solidFill>
            </a:endParaRPr>
          </a:p>
        </p:txBody>
      </p:sp>
    </p:spTree>
    <p:extLst>
      <p:ext uri="{BB962C8B-B14F-4D97-AF65-F5344CB8AC3E}">
        <p14:creationId xmlns:p14="http://schemas.microsoft.com/office/powerpoint/2010/main" val="31018223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3 Marcador de fecha"/>
          <p:cNvSpPr>
            <a:spLocks noGrp="1"/>
          </p:cNvSpPr>
          <p:nvPr>
            <p:ph type="dt" sz="half" idx="10"/>
          </p:nvPr>
        </p:nvSpPr>
        <p:spPr/>
        <p:txBody>
          <a:bodyPr/>
          <a:lstStyle>
            <a:lvl1pPr>
              <a:defRPr/>
            </a:lvl1pPr>
          </a:lstStyle>
          <a:p>
            <a:pPr>
              <a:defRPr/>
            </a:pPr>
            <a:fld id="{FE70525E-F576-4EFB-84AF-00BDF718281B}" type="datetimeFigureOut">
              <a:rPr lang="es-CL">
                <a:solidFill>
                  <a:prstClr val="black">
                    <a:tint val="75000"/>
                  </a:prstClr>
                </a:solidFill>
              </a:rPr>
              <a:pPr>
                <a:defRPr/>
              </a:pPr>
              <a:t>20-07-2017</a:t>
            </a:fld>
            <a:endParaRPr lang="es-CL">
              <a:solidFill>
                <a:prstClr val="black">
                  <a:tint val="75000"/>
                </a:prstClr>
              </a:solidFill>
            </a:endParaRPr>
          </a:p>
        </p:txBody>
      </p:sp>
      <p:sp>
        <p:nvSpPr>
          <p:cNvPr id="4" name="4 Marcador de pie de página"/>
          <p:cNvSpPr>
            <a:spLocks noGrp="1"/>
          </p:cNvSpPr>
          <p:nvPr>
            <p:ph type="ftr" sz="quarter" idx="11"/>
          </p:nvPr>
        </p:nvSpPr>
        <p:spPr/>
        <p:txBody>
          <a:bodyPr/>
          <a:lstStyle>
            <a:lvl1pPr>
              <a:defRPr/>
            </a:lvl1pPr>
          </a:lstStyle>
          <a:p>
            <a:pPr>
              <a:defRPr/>
            </a:pPr>
            <a:endParaRPr lang="es-CL">
              <a:solidFill>
                <a:prstClr val="black">
                  <a:tint val="75000"/>
                </a:prstClr>
              </a:solidFill>
            </a:endParaRPr>
          </a:p>
        </p:txBody>
      </p:sp>
      <p:sp>
        <p:nvSpPr>
          <p:cNvPr id="5" name="5 Marcador de número de diapositiva"/>
          <p:cNvSpPr>
            <a:spLocks noGrp="1"/>
          </p:cNvSpPr>
          <p:nvPr>
            <p:ph type="sldNum" sz="quarter" idx="12"/>
          </p:nvPr>
        </p:nvSpPr>
        <p:spPr/>
        <p:txBody>
          <a:bodyPr/>
          <a:lstStyle>
            <a:lvl1pPr>
              <a:defRPr/>
            </a:lvl1pPr>
          </a:lstStyle>
          <a:p>
            <a:pPr>
              <a:defRPr/>
            </a:pPr>
            <a:fld id="{E90F46BD-6570-4552-8FF1-823BD16E64A4}" type="slidenum">
              <a:rPr lang="es-CL">
                <a:solidFill>
                  <a:prstClr val="black">
                    <a:tint val="75000"/>
                  </a:prstClr>
                </a:solidFill>
              </a:rPr>
              <a:pPr>
                <a:defRPr/>
              </a:pPr>
              <a:t>‹Nº›</a:t>
            </a:fld>
            <a:endParaRPr lang="es-CL">
              <a:solidFill>
                <a:prstClr val="black">
                  <a:tint val="75000"/>
                </a:prstClr>
              </a:solidFill>
            </a:endParaRPr>
          </a:p>
        </p:txBody>
      </p:sp>
    </p:spTree>
    <p:extLst>
      <p:ext uri="{BB962C8B-B14F-4D97-AF65-F5344CB8AC3E}">
        <p14:creationId xmlns:p14="http://schemas.microsoft.com/office/powerpoint/2010/main" val="36141175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BCA9C2D8-F605-4DD9-8D66-7295340519B2}" type="datetimeFigureOut">
              <a:rPr lang="es-CL">
                <a:solidFill>
                  <a:prstClr val="black">
                    <a:tint val="75000"/>
                  </a:prstClr>
                </a:solidFill>
              </a:rPr>
              <a:pPr>
                <a:defRPr/>
              </a:pPr>
              <a:t>20-07-2017</a:t>
            </a:fld>
            <a:endParaRPr lang="es-CL">
              <a:solidFill>
                <a:prstClr val="black">
                  <a:tint val="75000"/>
                </a:prstClr>
              </a:solidFill>
            </a:endParaRPr>
          </a:p>
        </p:txBody>
      </p:sp>
      <p:sp>
        <p:nvSpPr>
          <p:cNvPr id="3" name="4 Marcador de pie de página"/>
          <p:cNvSpPr>
            <a:spLocks noGrp="1"/>
          </p:cNvSpPr>
          <p:nvPr>
            <p:ph type="ftr" sz="quarter" idx="11"/>
          </p:nvPr>
        </p:nvSpPr>
        <p:spPr/>
        <p:txBody>
          <a:bodyPr/>
          <a:lstStyle>
            <a:lvl1pPr>
              <a:defRPr/>
            </a:lvl1pPr>
          </a:lstStyle>
          <a:p>
            <a:pPr>
              <a:defRPr/>
            </a:pPr>
            <a:endParaRPr lang="es-CL">
              <a:solidFill>
                <a:prstClr val="black">
                  <a:tint val="75000"/>
                </a:prstClr>
              </a:solidFill>
            </a:endParaRPr>
          </a:p>
        </p:txBody>
      </p:sp>
      <p:sp>
        <p:nvSpPr>
          <p:cNvPr id="4" name="5 Marcador de número de diapositiva"/>
          <p:cNvSpPr>
            <a:spLocks noGrp="1"/>
          </p:cNvSpPr>
          <p:nvPr>
            <p:ph type="sldNum" sz="quarter" idx="12"/>
          </p:nvPr>
        </p:nvSpPr>
        <p:spPr/>
        <p:txBody>
          <a:bodyPr/>
          <a:lstStyle>
            <a:lvl1pPr>
              <a:defRPr/>
            </a:lvl1pPr>
          </a:lstStyle>
          <a:p>
            <a:pPr>
              <a:defRPr/>
            </a:pPr>
            <a:fld id="{BC76D26B-6ED6-4870-8047-798CD3B473FF}" type="slidenum">
              <a:rPr lang="es-CL">
                <a:solidFill>
                  <a:prstClr val="black">
                    <a:tint val="75000"/>
                  </a:prstClr>
                </a:solidFill>
              </a:rPr>
              <a:pPr>
                <a:defRPr/>
              </a:pPr>
              <a:t>‹Nº›</a:t>
            </a:fld>
            <a:endParaRPr lang="es-CL">
              <a:solidFill>
                <a:prstClr val="black">
                  <a:tint val="75000"/>
                </a:prstClr>
              </a:solidFill>
            </a:endParaRPr>
          </a:p>
        </p:txBody>
      </p:sp>
    </p:spTree>
    <p:extLst>
      <p:ext uri="{BB962C8B-B14F-4D97-AF65-F5344CB8AC3E}">
        <p14:creationId xmlns:p14="http://schemas.microsoft.com/office/powerpoint/2010/main" val="22273594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1" y="273050"/>
            <a:ext cx="3008313" cy="1162050"/>
          </a:xfrm>
        </p:spPr>
        <p:txBody>
          <a:bodyPr anchor="b"/>
          <a:lstStyle>
            <a:lvl1pPr algn="l">
              <a:defRPr sz="2000" b="1"/>
            </a:lvl1pPr>
          </a:lstStyle>
          <a:p>
            <a:r>
              <a:rPr lang="es-ES" smtClean="0"/>
              <a:t>Haga clic para modificar el estilo de título del patrón</a:t>
            </a:r>
            <a:endParaRPr lang="es-CL"/>
          </a:p>
        </p:txBody>
      </p:sp>
      <p:sp>
        <p:nvSpPr>
          <p:cNvPr id="3" name="2 Marcador de contenido"/>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texto"/>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552A9BD4-EAA7-4E7C-92C8-0BAAF6DB1C22}" type="datetimeFigureOut">
              <a:rPr lang="es-CL">
                <a:solidFill>
                  <a:prstClr val="black">
                    <a:tint val="75000"/>
                  </a:prstClr>
                </a:solidFill>
              </a:rPr>
              <a:pPr>
                <a:defRPr/>
              </a:pPr>
              <a:t>20-07-2017</a:t>
            </a:fld>
            <a:endParaRPr lang="es-CL">
              <a:solidFill>
                <a:prstClr val="black">
                  <a:tint val="75000"/>
                </a:prstClr>
              </a:solidFill>
            </a:endParaRPr>
          </a:p>
        </p:txBody>
      </p:sp>
      <p:sp>
        <p:nvSpPr>
          <p:cNvPr id="6" name="4 Marcador de pie de página"/>
          <p:cNvSpPr>
            <a:spLocks noGrp="1"/>
          </p:cNvSpPr>
          <p:nvPr>
            <p:ph type="ftr" sz="quarter" idx="11"/>
          </p:nvPr>
        </p:nvSpPr>
        <p:spPr/>
        <p:txBody>
          <a:bodyPr/>
          <a:lstStyle>
            <a:lvl1pPr>
              <a:defRPr/>
            </a:lvl1pPr>
          </a:lstStyle>
          <a:p>
            <a:pPr>
              <a:defRPr/>
            </a:pPr>
            <a:endParaRPr lang="es-CL">
              <a:solidFill>
                <a:prstClr val="black">
                  <a:tint val="75000"/>
                </a:prstClr>
              </a:solidFill>
            </a:endParaRPr>
          </a:p>
        </p:txBody>
      </p:sp>
      <p:sp>
        <p:nvSpPr>
          <p:cNvPr id="7" name="5 Marcador de número de diapositiva"/>
          <p:cNvSpPr>
            <a:spLocks noGrp="1"/>
          </p:cNvSpPr>
          <p:nvPr>
            <p:ph type="sldNum" sz="quarter" idx="12"/>
          </p:nvPr>
        </p:nvSpPr>
        <p:spPr/>
        <p:txBody>
          <a:bodyPr/>
          <a:lstStyle>
            <a:lvl1pPr>
              <a:defRPr/>
            </a:lvl1pPr>
          </a:lstStyle>
          <a:p>
            <a:pPr>
              <a:defRPr/>
            </a:pPr>
            <a:fld id="{692EDCAD-475B-45EB-9425-579F94B80A4E}" type="slidenum">
              <a:rPr lang="es-CL">
                <a:solidFill>
                  <a:prstClr val="black">
                    <a:tint val="75000"/>
                  </a:prstClr>
                </a:solidFill>
              </a:rPr>
              <a:pPr>
                <a:defRPr/>
              </a:pPr>
              <a:t>‹Nº›</a:t>
            </a:fld>
            <a:endParaRPr lang="es-CL">
              <a:solidFill>
                <a:prstClr val="black">
                  <a:tint val="75000"/>
                </a:prstClr>
              </a:solidFill>
            </a:endParaRPr>
          </a:p>
        </p:txBody>
      </p:sp>
    </p:spTree>
    <p:extLst>
      <p:ext uri="{BB962C8B-B14F-4D97-AF65-F5344CB8AC3E}">
        <p14:creationId xmlns:p14="http://schemas.microsoft.com/office/powerpoint/2010/main" val="226246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1" name="Content Placeholder 30"/>
          <p:cNvSpPr>
            <a:spLocks noGrp="1"/>
          </p:cNvSpPr>
          <p:nvPr>
            <p:ph sz="quarter" idx="13"/>
          </p:nvPr>
        </p:nvSpPr>
        <p:spPr>
          <a:xfrm>
            <a:off x="457200" y="2020824"/>
            <a:ext cx="8229600" cy="407517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9" name="Title 8"/>
          <p:cNvSpPr>
            <a:spLocks noGrp="1"/>
          </p:cNvSpPr>
          <p:nvPr>
            <p:ph type="title"/>
          </p:nvPr>
        </p:nvSpPr>
        <p:spPr/>
        <p:txBody>
          <a:bodyPr/>
          <a:lstStyle/>
          <a:p>
            <a:r>
              <a:rPr lang="es-ES" smtClean="0"/>
              <a:t>Haga clic para modificar el estilo de título del patrón</a:t>
            </a:r>
            <a:endParaRPr lang="en-US"/>
          </a:p>
        </p:txBody>
      </p:sp>
      <p:sp>
        <p:nvSpPr>
          <p:cNvPr id="11" name="Date Placeholder 10"/>
          <p:cNvSpPr>
            <a:spLocks noGrp="1"/>
          </p:cNvSpPr>
          <p:nvPr>
            <p:ph type="dt" sz="half" idx="14"/>
          </p:nvPr>
        </p:nvSpPr>
        <p:spPr/>
        <p:txBody>
          <a:bodyPr/>
          <a:lstStyle/>
          <a:p>
            <a:fld id="{BBB577EC-9E45-4EF1-A099-4780DED2D32D}" type="datetimeFigureOut">
              <a:rPr lang="es-CL" smtClean="0"/>
              <a:t>20-07-2017</a:t>
            </a:fld>
            <a:endParaRPr lang="es-CL"/>
          </a:p>
        </p:txBody>
      </p:sp>
      <p:sp>
        <p:nvSpPr>
          <p:cNvPr id="12" name="Slide Number Placeholder 11"/>
          <p:cNvSpPr>
            <a:spLocks noGrp="1"/>
          </p:cNvSpPr>
          <p:nvPr>
            <p:ph type="sldNum" sz="quarter" idx="15"/>
          </p:nvPr>
        </p:nvSpPr>
        <p:spPr/>
        <p:txBody>
          <a:bodyPr/>
          <a:lstStyle/>
          <a:p>
            <a:fld id="{A406C47C-22F4-4D7B-8BED-FEAD75A5E847}" type="slidenum">
              <a:rPr lang="es-CL" smtClean="0"/>
              <a:t>‹Nº›</a:t>
            </a:fld>
            <a:endParaRPr lang="es-CL"/>
          </a:p>
        </p:txBody>
      </p:sp>
      <p:sp>
        <p:nvSpPr>
          <p:cNvPr id="13" name="Footer Placeholder 12"/>
          <p:cNvSpPr>
            <a:spLocks noGrp="1"/>
          </p:cNvSpPr>
          <p:nvPr>
            <p:ph type="ftr" sz="quarter" idx="16"/>
          </p:nvPr>
        </p:nvSpPr>
        <p:spPr/>
        <p:txBody>
          <a:bodyPr/>
          <a:lstStyle/>
          <a:p>
            <a:endParaRPr lang="es-CL"/>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1"/>
            <a:ext cx="5486400" cy="566738"/>
          </a:xfrm>
        </p:spPr>
        <p:txBody>
          <a:bodyPr anchor="b"/>
          <a:lstStyle>
            <a:lvl1pPr algn="l">
              <a:defRPr sz="2000" b="1"/>
            </a:lvl1pPr>
          </a:lstStyle>
          <a:p>
            <a:r>
              <a:rPr lang="es-ES" smtClean="0"/>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smtClean="0"/>
          </a:p>
        </p:txBody>
      </p:sp>
      <p:sp>
        <p:nvSpPr>
          <p:cNvPr id="4" name="3 Marcador de texto"/>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1DC840D0-486B-4113-9062-398E0DEF06E4}" type="datetimeFigureOut">
              <a:rPr lang="es-CL">
                <a:solidFill>
                  <a:prstClr val="black">
                    <a:tint val="75000"/>
                  </a:prstClr>
                </a:solidFill>
              </a:rPr>
              <a:pPr>
                <a:defRPr/>
              </a:pPr>
              <a:t>20-07-2017</a:t>
            </a:fld>
            <a:endParaRPr lang="es-CL">
              <a:solidFill>
                <a:prstClr val="black">
                  <a:tint val="75000"/>
                </a:prstClr>
              </a:solidFill>
            </a:endParaRPr>
          </a:p>
        </p:txBody>
      </p:sp>
      <p:sp>
        <p:nvSpPr>
          <p:cNvPr id="6" name="4 Marcador de pie de página"/>
          <p:cNvSpPr>
            <a:spLocks noGrp="1"/>
          </p:cNvSpPr>
          <p:nvPr>
            <p:ph type="ftr" sz="quarter" idx="11"/>
          </p:nvPr>
        </p:nvSpPr>
        <p:spPr/>
        <p:txBody>
          <a:bodyPr/>
          <a:lstStyle>
            <a:lvl1pPr>
              <a:defRPr/>
            </a:lvl1pPr>
          </a:lstStyle>
          <a:p>
            <a:pPr>
              <a:defRPr/>
            </a:pPr>
            <a:endParaRPr lang="es-CL">
              <a:solidFill>
                <a:prstClr val="black">
                  <a:tint val="75000"/>
                </a:prstClr>
              </a:solidFill>
            </a:endParaRPr>
          </a:p>
        </p:txBody>
      </p:sp>
      <p:sp>
        <p:nvSpPr>
          <p:cNvPr id="7" name="5 Marcador de número de diapositiva"/>
          <p:cNvSpPr>
            <a:spLocks noGrp="1"/>
          </p:cNvSpPr>
          <p:nvPr>
            <p:ph type="sldNum" sz="quarter" idx="12"/>
          </p:nvPr>
        </p:nvSpPr>
        <p:spPr/>
        <p:txBody>
          <a:bodyPr/>
          <a:lstStyle>
            <a:lvl1pPr>
              <a:defRPr/>
            </a:lvl1pPr>
          </a:lstStyle>
          <a:p>
            <a:pPr>
              <a:defRPr/>
            </a:pPr>
            <a:fld id="{B838E576-7E1A-4E3B-8C6A-599B9CD46405}" type="slidenum">
              <a:rPr lang="es-CL">
                <a:solidFill>
                  <a:prstClr val="black">
                    <a:tint val="75000"/>
                  </a:prstClr>
                </a:solidFill>
              </a:rPr>
              <a:pPr>
                <a:defRPr/>
              </a:pPr>
              <a:t>‹Nº›</a:t>
            </a:fld>
            <a:endParaRPr lang="es-CL">
              <a:solidFill>
                <a:prstClr val="black">
                  <a:tint val="75000"/>
                </a:prstClr>
              </a:solidFill>
            </a:endParaRPr>
          </a:p>
        </p:txBody>
      </p:sp>
    </p:spTree>
    <p:extLst>
      <p:ext uri="{BB962C8B-B14F-4D97-AF65-F5344CB8AC3E}">
        <p14:creationId xmlns:p14="http://schemas.microsoft.com/office/powerpoint/2010/main" val="29646690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lvl1pPr>
              <a:defRPr/>
            </a:lvl1pPr>
          </a:lstStyle>
          <a:p>
            <a:pPr>
              <a:defRPr/>
            </a:pPr>
            <a:fld id="{8377930C-6921-4856-870A-A2BCC0F7D0FF}" type="datetimeFigureOut">
              <a:rPr lang="es-CL">
                <a:solidFill>
                  <a:prstClr val="black">
                    <a:tint val="75000"/>
                  </a:prstClr>
                </a:solidFill>
              </a:rPr>
              <a:pPr>
                <a:defRPr/>
              </a:pPr>
              <a:t>20-07-2017</a:t>
            </a:fld>
            <a:endParaRPr lang="es-CL">
              <a:solidFill>
                <a:prstClr val="black">
                  <a:tint val="75000"/>
                </a:prstClr>
              </a:solidFill>
            </a:endParaRPr>
          </a:p>
        </p:txBody>
      </p:sp>
      <p:sp>
        <p:nvSpPr>
          <p:cNvPr id="5" name="4 Marcador de pie de página"/>
          <p:cNvSpPr>
            <a:spLocks noGrp="1"/>
          </p:cNvSpPr>
          <p:nvPr>
            <p:ph type="ftr" sz="quarter" idx="11"/>
          </p:nvPr>
        </p:nvSpPr>
        <p:spPr/>
        <p:txBody>
          <a:bodyPr/>
          <a:lstStyle>
            <a:lvl1pPr>
              <a:defRPr/>
            </a:lvl1pPr>
          </a:lstStyle>
          <a:p>
            <a:pPr>
              <a:defRPr/>
            </a:pPr>
            <a:endParaRPr lang="es-CL">
              <a:solidFill>
                <a:prstClr val="black">
                  <a:tint val="75000"/>
                </a:prstClr>
              </a:solidFill>
            </a:endParaRPr>
          </a:p>
        </p:txBody>
      </p:sp>
      <p:sp>
        <p:nvSpPr>
          <p:cNvPr id="6" name="5 Marcador de número de diapositiva"/>
          <p:cNvSpPr>
            <a:spLocks noGrp="1"/>
          </p:cNvSpPr>
          <p:nvPr>
            <p:ph type="sldNum" sz="quarter" idx="12"/>
          </p:nvPr>
        </p:nvSpPr>
        <p:spPr/>
        <p:txBody>
          <a:bodyPr/>
          <a:lstStyle>
            <a:lvl1pPr>
              <a:defRPr/>
            </a:lvl1pPr>
          </a:lstStyle>
          <a:p>
            <a:pPr>
              <a:defRPr/>
            </a:pPr>
            <a:fld id="{2C262E35-6C05-474D-B7C0-AC010C2AFF2C}" type="slidenum">
              <a:rPr lang="es-CL">
                <a:solidFill>
                  <a:prstClr val="black">
                    <a:tint val="75000"/>
                  </a:prstClr>
                </a:solidFill>
              </a:rPr>
              <a:pPr>
                <a:defRPr/>
              </a:pPr>
              <a:t>‹Nº›</a:t>
            </a:fld>
            <a:endParaRPr lang="es-CL">
              <a:solidFill>
                <a:prstClr val="black">
                  <a:tint val="75000"/>
                </a:prstClr>
              </a:solidFill>
            </a:endParaRPr>
          </a:p>
        </p:txBody>
      </p:sp>
    </p:spTree>
    <p:extLst>
      <p:ext uri="{BB962C8B-B14F-4D97-AF65-F5344CB8AC3E}">
        <p14:creationId xmlns:p14="http://schemas.microsoft.com/office/powerpoint/2010/main" val="26699047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2057400" cy="5851525"/>
          </a:xfrm>
        </p:spPr>
        <p:txBody>
          <a:bodyPr vert="eaVert"/>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a:xfrm>
            <a:off x="457200" y="274639"/>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lvl1pPr>
              <a:defRPr/>
            </a:lvl1pPr>
          </a:lstStyle>
          <a:p>
            <a:pPr>
              <a:defRPr/>
            </a:pPr>
            <a:fld id="{96B24820-12DC-4CDB-9D08-77B1C924B550}" type="datetimeFigureOut">
              <a:rPr lang="es-CL">
                <a:solidFill>
                  <a:prstClr val="black">
                    <a:tint val="75000"/>
                  </a:prstClr>
                </a:solidFill>
              </a:rPr>
              <a:pPr>
                <a:defRPr/>
              </a:pPr>
              <a:t>20-07-2017</a:t>
            </a:fld>
            <a:endParaRPr lang="es-CL">
              <a:solidFill>
                <a:prstClr val="black">
                  <a:tint val="75000"/>
                </a:prstClr>
              </a:solidFill>
            </a:endParaRPr>
          </a:p>
        </p:txBody>
      </p:sp>
      <p:sp>
        <p:nvSpPr>
          <p:cNvPr id="5" name="4 Marcador de pie de página"/>
          <p:cNvSpPr>
            <a:spLocks noGrp="1"/>
          </p:cNvSpPr>
          <p:nvPr>
            <p:ph type="ftr" sz="quarter" idx="11"/>
          </p:nvPr>
        </p:nvSpPr>
        <p:spPr/>
        <p:txBody>
          <a:bodyPr/>
          <a:lstStyle>
            <a:lvl1pPr>
              <a:defRPr/>
            </a:lvl1pPr>
          </a:lstStyle>
          <a:p>
            <a:pPr>
              <a:defRPr/>
            </a:pPr>
            <a:endParaRPr lang="es-CL">
              <a:solidFill>
                <a:prstClr val="black">
                  <a:tint val="75000"/>
                </a:prstClr>
              </a:solidFill>
            </a:endParaRPr>
          </a:p>
        </p:txBody>
      </p:sp>
      <p:sp>
        <p:nvSpPr>
          <p:cNvPr id="6" name="5 Marcador de número de diapositiva"/>
          <p:cNvSpPr>
            <a:spLocks noGrp="1"/>
          </p:cNvSpPr>
          <p:nvPr>
            <p:ph type="sldNum" sz="quarter" idx="12"/>
          </p:nvPr>
        </p:nvSpPr>
        <p:spPr/>
        <p:txBody>
          <a:bodyPr/>
          <a:lstStyle>
            <a:lvl1pPr>
              <a:defRPr/>
            </a:lvl1pPr>
          </a:lstStyle>
          <a:p>
            <a:pPr>
              <a:defRPr/>
            </a:pPr>
            <a:fld id="{853040D9-7656-4B48-9D3C-CAC952D8F50C}" type="slidenum">
              <a:rPr lang="es-CL">
                <a:solidFill>
                  <a:prstClr val="black">
                    <a:tint val="75000"/>
                  </a:prstClr>
                </a:solidFill>
              </a:rPr>
              <a:pPr>
                <a:defRPr/>
              </a:pPr>
              <a:t>‹Nº›</a:t>
            </a:fld>
            <a:endParaRPr lang="es-CL">
              <a:solidFill>
                <a:prstClr val="black">
                  <a:tint val="75000"/>
                </a:prstClr>
              </a:solidFill>
            </a:endParaRPr>
          </a:p>
        </p:txBody>
      </p:sp>
    </p:spTree>
    <p:extLst>
      <p:ext uri="{BB962C8B-B14F-4D97-AF65-F5344CB8AC3E}">
        <p14:creationId xmlns:p14="http://schemas.microsoft.com/office/powerpoint/2010/main" val="1094029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8" name="Rectangle 7"/>
          <p:cNvSpPr/>
          <p:nvPr/>
        </p:nvSpPr>
        <p:spPr>
          <a:xfrm>
            <a:off x="0" y="3922776"/>
            <a:ext cx="9144000" cy="293522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0" y="3921760"/>
            <a:ext cx="9144000" cy="1588"/>
          </a:xfrm>
          <a:prstGeom prst="line">
            <a:avLst/>
          </a:prstGeom>
          <a:ln w="127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2514600" y="3368040"/>
            <a:ext cx="4114800" cy="112776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pPr algn="ctr" defTabSz="914400" rtl="0" eaLnBrk="1" latinLnBrk="0" hangingPunct="1">
              <a:spcBef>
                <a:spcPts val="400"/>
              </a:spcBef>
              <a:buNone/>
            </a:pPr>
            <a:endParaRPr lang="en-US" sz="1800" b="1" kern="1200" cap="all" spc="0" baseline="0" smtClean="0">
              <a:solidFill>
                <a:schemeClr val="bg1"/>
              </a:solidFill>
              <a:latin typeface="+mj-lt"/>
              <a:ea typeface="+mj-ea"/>
              <a:cs typeface="Tunga" pitchFamily="2"/>
            </a:endParaRPr>
          </a:p>
        </p:txBody>
      </p:sp>
      <p:sp>
        <p:nvSpPr>
          <p:cNvPr id="9" name="Title Placeholder 1"/>
          <p:cNvSpPr>
            <a:spLocks noGrp="1"/>
          </p:cNvSpPr>
          <p:nvPr>
            <p:ph type="title"/>
          </p:nvPr>
        </p:nvSpPr>
        <p:spPr bwMode="black">
          <a:xfrm>
            <a:off x="2529052" y="3367246"/>
            <a:ext cx="4085897" cy="706821"/>
          </a:xfrm>
          <a:prstGeom prst="rect">
            <a:avLst/>
          </a:prstGeom>
          <a:noFill/>
          <a:ln w="98425" cmpd="thinThick">
            <a:noFill/>
            <a:miter lim="800000"/>
          </a:ln>
        </p:spPr>
        <p:txBody>
          <a:bodyPr vert="horz" lIns="91440" tIns="45720" rIns="91440" bIns="0" rtlCol="0" anchor="b" anchorCtr="0">
            <a:normAutofit/>
          </a:bodyPr>
          <a:lstStyle>
            <a:lvl1pPr>
              <a:defRPr kumimoji="0" lang="en-US" sz="1800" b="1" i="0" u="none" strike="noStrike" kern="1200" cap="all" spc="0" normalizeH="0" baseline="0" noProof="0" dirty="0" smtClean="0">
                <a:ln>
                  <a:noFill/>
                </a:ln>
                <a:solidFill>
                  <a:schemeClr val="bg1"/>
                </a:solidFill>
                <a:effectLst/>
                <a:uLnTx/>
                <a:uFillTx/>
                <a:latin typeface="+mj-lt"/>
                <a:ea typeface="+mj-ea"/>
                <a:cs typeface="Tunga" pitchFamily="2"/>
              </a:defRPr>
            </a:lvl1pPr>
          </a:lstStyle>
          <a:p>
            <a:r>
              <a:rPr lang="es-ES" smtClean="0"/>
              <a:t>Haga clic para modificar el estilo de título del patrón</a:t>
            </a:r>
            <a:endParaRPr lang="en-US" dirty="0"/>
          </a:p>
        </p:txBody>
      </p:sp>
      <p:sp>
        <p:nvSpPr>
          <p:cNvPr id="10" name="Subtitle 2"/>
          <p:cNvSpPr>
            <a:spLocks noGrp="1"/>
          </p:cNvSpPr>
          <p:nvPr>
            <p:ph type="subTitle" idx="1"/>
          </p:nvPr>
        </p:nvSpPr>
        <p:spPr bwMode="black">
          <a:xfrm>
            <a:off x="2518542" y="4084577"/>
            <a:ext cx="4106917" cy="397094"/>
          </a:xfrm>
        </p:spPr>
        <p:txBody>
          <a:bodyPr tIns="0" anchor="t" anchorCtr="0">
            <a:normAutofit/>
          </a:bodyPr>
          <a:lstStyle>
            <a:lvl1pPr marL="0" indent="0" algn="ctr">
              <a:buNone/>
              <a:defRPr kumimoji="0" lang="en-US" sz="1600" b="0" i="0" u="none" strike="noStrike" kern="1200" cap="none" spc="0" normalizeH="0" baseline="0" noProof="0" dirty="0">
                <a:ln>
                  <a:noFill/>
                </a:ln>
                <a:solidFill>
                  <a:schemeClr val="bg1"/>
                </a:solidFill>
                <a:effectLst/>
                <a:uLnTx/>
                <a:uFillTx/>
                <a:latin typeface="+mn-lt"/>
                <a:ea typeface="+mn-ea"/>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13" name="Date Placeholder 12"/>
          <p:cNvSpPr>
            <a:spLocks noGrp="1"/>
          </p:cNvSpPr>
          <p:nvPr>
            <p:ph type="dt" sz="half" idx="10"/>
          </p:nvPr>
        </p:nvSpPr>
        <p:spPr/>
        <p:txBody>
          <a:bodyPr/>
          <a:lstStyle/>
          <a:p>
            <a:fld id="{BBB577EC-9E45-4EF1-A099-4780DED2D32D}" type="datetimeFigureOut">
              <a:rPr lang="es-CL" smtClean="0"/>
              <a:t>20-07-2017</a:t>
            </a:fld>
            <a:endParaRPr lang="es-CL"/>
          </a:p>
        </p:txBody>
      </p:sp>
      <p:sp>
        <p:nvSpPr>
          <p:cNvPr id="14" name="Slide Number Placeholder 13"/>
          <p:cNvSpPr>
            <a:spLocks noGrp="1"/>
          </p:cNvSpPr>
          <p:nvPr>
            <p:ph type="sldNum" sz="quarter" idx="11"/>
          </p:nvPr>
        </p:nvSpPr>
        <p:spPr/>
        <p:txBody>
          <a:bodyPr/>
          <a:lstStyle/>
          <a:p>
            <a:fld id="{A406C47C-22F4-4D7B-8BED-FEAD75A5E847}" type="slidenum">
              <a:rPr lang="es-CL" smtClean="0"/>
              <a:t>‹Nº›</a:t>
            </a:fld>
            <a:endParaRPr lang="es-CL"/>
          </a:p>
        </p:txBody>
      </p:sp>
      <p:sp>
        <p:nvSpPr>
          <p:cNvPr id="15" name="Footer Placeholder 14"/>
          <p:cNvSpPr>
            <a:spLocks noGrp="1"/>
          </p:cNvSpPr>
          <p:nvPr>
            <p:ph type="ftr" sz="quarter" idx="12"/>
          </p:nvPr>
        </p:nvSpPr>
        <p:spPr/>
        <p:txBody>
          <a:bodyPr/>
          <a:lstStyle/>
          <a:p>
            <a:endParaRPr lang="es-CL"/>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14" name="Content Placeholder 30"/>
          <p:cNvSpPr>
            <a:spLocks noGrp="1"/>
          </p:cNvSpPr>
          <p:nvPr>
            <p:ph sz="quarter" idx="13"/>
          </p:nvPr>
        </p:nvSpPr>
        <p:spPr>
          <a:xfrm>
            <a:off x="457201" y="2020824"/>
            <a:ext cx="4023360" cy="40050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5" name="Content Placeholder 30"/>
          <p:cNvSpPr>
            <a:spLocks noGrp="1"/>
          </p:cNvSpPr>
          <p:nvPr>
            <p:ph sz="quarter" idx="14"/>
          </p:nvPr>
        </p:nvSpPr>
        <p:spPr>
          <a:xfrm>
            <a:off x="4663440" y="2020824"/>
            <a:ext cx="4023360" cy="40050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9" name="Date Placeholder 8"/>
          <p:cNvSpPr>
            <a:spLocks noGrp="1"/>
          </p:cNvSpPr>
          <p:nvPr>
            <p:ph type="dt" sz="half" idx="15"/>
          </p:nvPr>
        </p:nvSpPr>
        <p:spPr/>
        <p:txBody>
          <a:bodyPr/>
          <a:lstStyle/>
          <a:p>
            <a:fld id="{BBB577EC-9E45-4EF1-A099-4780DED2D32D}" type="datetimeFigureOut">
              <a:rPr lang="es-CL" smtClean="0"/>
              <a:t>20-07-2017</a:t>
            </a:fld>
            <a:endParaRPr lang="es-CL"/>
          </a:p>
        </p:txBody>
      </p:sp>
      <p:sp>
        <p:nvSpPr>
          <p:cNvPr id="12" name="Slide Number Placeholder 11"/>
          <p:cNvSpPr>
            <a:spLocks noGrp="1"/>
          </p:cNvSpPr>
          <p:nvPr>
            <p:ph type="sldNum" sz="quarter" idx="16"/>
          </p:nvPr>
        </p:nvSpPr>
        <p:spPr/>
        <p:txBody>
          <a:bodyPr/>
          <a:lstStyle/>
          <a:p>
            <a:fld id="{A406C47C-22F4-4D7B-8BED-FEAD75A5E847}" type="slidenum">
              <a:rPr lang="es-CL" smtClean="0"/>
              <a:t>‹Nº›</a:t>
            </a:fld>
            <a:endParaRPr lang="es-CL"/>
          </a:p>
        </p:txBody>
      </p:sp>
      <p:sp>
        <p:nvSpPr>
          <p:cNvPr id="13" name="Footer Placeholder 12"/>
          <p:cNvSpPr>
            <a:spLocks noGrp="1"/>
          </p:cNvSpPr>
          <p:nvPr>
            <p:ph type="ftr" sz="quarter" idx="17"/>
          </p:nvPr>
        </p:nvSpPr>
        <p:spPr/>
        <p:txBody>
          <a:bodyPr/>
          <a:lstStyle/>
          <a:p>
            <a:endParaRPr lang="es-CL"/>
          </a:p>
        </p:txBody>
      </p:sp>
      <p:sp>
        <p:nvSpPr>
          <p:cNvPr id="16" name="Title 15"/>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3" name="Content Placeholder 30"/>
          <p:cNvSpPr>
            <a:spLocks noGrp="1"/>
          </p:cNvSpPr>
          <p:nvPr>
            <p:ph sz="quarter" idx="13"/>
          </p:nvPr>
        </p:nvSpPr>
        <p:spPr>
          <a:xfrm>
            <a:off x="457201" y="2819400"/>
            <a:ext cx="4023360" cy="3209544"/>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24" name="Content Placeholder 30"/>
          <p:cNvSpPr>
            <a:spLocks noGrp="1"/>
          </p:cNvSpPr>
          <p:nvPr>
            <p:ph sz="quarter" idx="14"/>
          </p:nvPr>
        </p:nvSpPr>
        <p:spPr>
          <a:xfrm>
            <a:off x="4663440" y="2816352"/>
            <a:ext cx="4023360" cy="3209544"/>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20" name="Text Placeholder 3"/>
          <p:cNvSpPr>
            <a:spLocks noGrp="1"/>
          </p:cNvSpPr>
          <p:nvPr>
            <p:ph type="body" sz="half" idx="2"/>
          </p:nvPr>
        </p:nvSpPr>
        <p:spPr>
          <a:xfrm>
            <a:off x="457200" y="2020824"/>
            <a:ext cx="4023360" cy="704088"/>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kern="1200" cap="none" spc="200" baseline="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21" name="Text Placeholder 3"/>
          <p:cNvSpPr>
            <a:spLocks noGrp="1"/>
          </p:cNvSpPr>
          <p:nvPr>
            <p:ph type="body" sz="half" idx="15"/>
          </p:nvPr>
        </p:nvSpPr>
        <p:spPr>
          <a:xfrm>
            <a:off x="4663440" y="2020824"/>
            <a:ext cx="4023360" cy="704088"/>
          </a:xfrm>
          <a:noFill/>
          <a:ln w="98425" cmpd="thinThick">
            <a:no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1" i="0" kern="1200" cap="none" spc="200" baseline="0" dirty="0" smtClean="0">
                <a:solidFill>
                  <a:schemeClr val="tx1"/>
                </a:solidFill>
                <a:latin typeface="+mj-lt"/>
                <a:ea typeface="+mj-ea"/>
                <a:cs typeface="Tunga" pitchFamily="2"/>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400"/>
              </a:spcBef>
              <a:spcAft>
                <a:spcPts val="0"/>
              </a:spcAft>
              <a:buClr>
                <a:schemeClr val="accent1"/>
              </a:buClr>
              <a:buFontTx/>
              <a:buNone/>
            </a:pPr>
            <a:r>
              <a:rPr lang="es-ES" smtClean="0"/>
              <a:t>Haga clic para modificar el estilo de texto del patrón</a:t>
            </a:r>
          </a:p>
        </p:txBody>
      </p:sp>
      <p:sp>
        <p:nvSpPr>
          <p:cNvPr id="11" name="Date Placeholder 10"/>
          <p:cNvSpPr>
            <a:spLocks noGrp="1"/>
          </p:cNvSpPr>
          <p:nvPr>
            <p:ph type="dt" sz="half" idx="16"/>
          </p:nvPr>
        </p:nvSpPr>
        <p:spPr/>
        <p:txBody>
          <a:bodyPr/>
          <a:lstStyle/>
          <a:p>
            <a:fld id="{BBB577EC-9E45-4EF1-A099-4780DED2D32D}" type="datetimeFigureOut">
              <a:rPr lang="es-CL" smtClean="0"/>
              <a:t>20-07-2017</a:t>
            </a:fld>
            <a:endParaRPr lang="es-CL"/>
          </a:p>
        </p:txBody>
      </p:sp>
      <p:sp>
        <p:nvSpPr>
          <p:cNvPr id="12" name="Slide Number Placeholder 11"/>
          <p:cNvSpPr>
            <a:spLocks noGrp="1"/>
          </p:cNvSpPr>
          <p:nvPr>
            <p:ph type="sldNum" sz="quarter" idx="17"/>
          </p:nvPr>
        </p:nvSpPr>
        <p:spPr/>
        <p:txBody>
          <a:bodyPr/>
          <a:lstStyle/>
          <a:p>
            <a:fld id="{A406C47C-22F4-4D7B-8BED-FEAD75A5E847}" type="slidenum">
              <a:rPr lang="es-CL" smtClean="0"/>
              <a:t>‹Nº›</a:t>
            </a:fld>
            <a:endParaRPr lang="es-CL"/>
          </a:p>
        </p:txBody>
      </p:sp>
      <p:sp>
        <p:nvSpPr>
          <p:cNvPr id="13" name="Footer Placeholder 12"/>
          <p:cNvSpPr>
            <a:spLocks noGrp="1"/>
          </p:cNvSpPr>
          <p:nvPr>
            <p:ph type="ftr" sz="quarter" idx="18"/>
          </p:nvPr>
        </p:nvSpPr>
        <p:spPr/>
        <p:txBody>
          <a:bodyPr/>
          <a:lstStyle/>
          <a:p>
            <a:endParaRPr lang="es-CL"/>
          </a:p>
        </p:txBody>
      </p:sp>
      <p:sp>
        <p:nvSpPr>
          <p:cNvPr id="18" name="Title 17"/>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s-ES" smtClean="0"/>
              <a:t>Haga clic para modificar el estilo de título del patrón</a:t>
            </a:r>
            <a:endParaRPr lang="en-US"/>
          </a:p>
        </p:txBody>
      </p:sp>
      <p:sp>
        <p:nvSpPr>
          <p:cNvPr id="15" name="Date Placeholder 14"/>
          <p:cNvSpPr>
            <a:spLocks noGrp="1"/>
          </p:cNvSpPr>
          <p:nvPr>
            <p:ph type="dt" sz="half" idx="10"/>
          </p:nvPr>
        </p:nvSpPr>
        <p:spPr/>
        <p:txBody>
          <a:bodyPr/>
          <a:lstStyle/>
          <a:p>
            <a:fld id="{BBB577EC-9E45-4EF1-A099-4780DED2D32D}" type="datetimeFigureOut">
              <a:rPr lang="es-CL" smtClean="0"/>
              <a:t>20-07-2017</a:t>
            </a:fld>
            <a:endParaRPr lang="es-CL"/>
          </a:p>
        </p:txBody>
      </p:sp>
      <p:sp>
        <p:nvSpPr>
          <p:cNvPr id="16" name="Slide Number Placeholder 15"/>
          <p:cNvSpPr>
            <a:spLocks noGrp="1"/>
          </p:cNvSpPr>
          <p:nvPr>
            <p:ph type="sldNum" sz="quarter" idx="11"/>
          </p:nvPr>
        </p:nvSpPr>
        <p:spPr/>
        <p:txBody>
          <a:bodyPr/>
          <a:lstStyle/>
          <a:p>
            <a:fld id="{A406C47C-22F4-4D7B-8BED-FEAD75A5E847}" type="slidenum">
              <a:rPr lang="es-CL" smtClean="0"/>
              <a:t>‹Nº›</a:t>
            </a:fld>
            <a:endParaRPr lang="es-CL"/>
          </a:p>
        </p:txBody>
      </p:sp>
      <p:sp>
        <p:nvSpPr>
          <p:cNvPr id="17" name="Footer Placeholder 16"/>
          <p:cNvSpPr>
            <a:spLocks noGrp="1"/>
          </p:cNvSpPr>
          <p:nvPr>
            <p:ph type="ftr" sz="quarter" idx="12"/>
          </p:nvPr>
        </p:nvSpPr>
        <p:spPr/>
        <p:txBody>
          <a:bodyPr/>
          <a:lstStyle/>
          <a:p>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BBB577EC-9E45-4EF1-A099-4780DED2D32D}" type="datetimeFigureOut">
              <a:rPr lang="es-CL" smtClean="0"/>
              <a:t>20-07-2017</a:t>
            </a:fld>
            <a:endParaRPr lang="es-CL"/>
          </a:p>
        </p:txBody>
      </p:sp>
      <p:sp>
        <p:nvSpPr>
          <p:cNvPr id="8" name="Slide Number Placeholder 7"/>
          <p:cNvSpPr>
            <a:spLocks noGrp="1"/>
          </p:cNvSpPr>
          <p:nvPr>
            <p:ph type="sldNum" sz="quarter" idx="11"/>
          </p:nvPr>
        </p:nvSpPr>
        <p:spPr/>
        <p:txBody>
          <a:bodyPr/>
          <a:lstStyle/>
          <a:p>
            <a:fld id="{A406C47C-22F4-4D7B-8BED-FEAD75A5E847}" type="slidenum">
              <a:rPr lang="es-CL" smtClean="0"/>
              <a:t>‹Nº›</a:t>
            </a:fld>
            <a:endParaRPr lang="es-CL"/>
          </a:p>
        </p:txBody>
      </p:sp>
      <p:sp>
        <p:nvSpPr>
          <p:cNvPr id="9" name="Footer Placeholder 8"/>
          <p:cNvSpPr>
            <a:spLocks noGrp="1"/>
          </p:cNvSpPr>
          <p:nvPr>
            <p:ph type="ftr" sz="quarter" idx="12"/>
          </p:nvPr>
        </p:nvSpPr>
        <p:spPr/>
        <p:txBody>
          <a:bodyPr/>
          <a:lstStyle/>
          <a:p>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14" name="Content Placeholder 30"/>
          <p:cNvSpPr>
            <a:spLocks noGrp="1"/>
          </p:cNvSpPr>
          <p:nvPr>
            <p:ph sz="quarter" idx="14"/>
          </p:nvPr>
        </p:nvSpPr>
        <p:spPr>
          <a:xfrm>
            <a:off x="1485900" y="1914525"/>
            <a:ext cx="6172200" cy="351091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Text Placeholder 3"/>
          <p:cNvSpPr>
            <a:spLocks noGrp="1"/>
          </p:cNvSpPr>
          <p:nvPr>
            <p:ph type="body" sz="half" idx="2"/>
          </p:nvPr>
        </p:nvSpPr>
        <p:spPr>
          <a:xfrm>
            <a:off x="1737360" y="5513832"/>
            <a:ext cx="5669280" cy="548640"/>
          </a:xfrm>
        </p:spPr>
        <p:txBody>
          <a:bodyPr vert="horz" lIns="91440" tIns="0" rIns="91440" bIns="45720" rtlCol="0" anchor="ctr">
            <a:normAutofit/>
          </a:bodyPr>
          <a:lstStyle>
            <a:lvl1pPr marL="0" indent="0" algn="ctr" defTabSz="914400" rtl="0" eaLnBrk="1" latinLnBrk="0" hangingPunct="1">
              <a:lnSpc>
                <a:spcPct val="100000"/>
              </a:lnSpc>
              <a:spcBef>
                <a:spcPts val="0"/>
              </a:spcBef>
              <a:buClr>
                <a:schemeClr val="accent1"/>
              </a:buClr>
              <a:buFont typeface="Arial" pitchFamily="34" charset="0"/>
              <a:buNone/>
              <a:defRPr lang="en-US" sz="1400" b="0" i="0" kern="1200" cap="none" spc="0" baseline="0" smtClean="0">
                <a:solidFill>
                  <a:schemeClr val="tx1"/>
                </a:solidFill>
                <a:latin typeface="+mn-lt"/>
                <a:ea typeface="+mn-ea"/>
                <a:cs typeface="Tahoma"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3" name="Title 12"/>
          <p:cNvSpPr>
            <a:spLocks noGrp="1"/>
          </p:cNvSpPr>
          <p:nvPr>
            <p:ph type="title"/>
          </p:nvPr>
        </p:nvSpPr>
        <p:spPr/>
        <p:txBody>
          <a:bodyPr/>
          <a:lstStyle/>
          <a:p>
            <a:r>
              <a:rPr lang="es-ES" smtClean="0"/>
              <a:t>Haga clic para modificar el estilo de título del patrón</a:t>
            </a:r>
            <a:endParaRPr lang="en-US"/>
          </a:p>
        </p:txBody>
      </p:sp>
      <p:sp>
        <p:nvSpPr>
          <p:cNvPr id="16" name="Date Placeholder 15"/>
          <p:cNvSpPr>
            <a:spLocks noGrp="1"/>
          </p:cNvSpPr>
          <p:nvPr>
            <p:ph type="dt" sz="half" idx="15"/>
          </p:nvPr>
        </p:nvSpPr>
        <p:spPr/>
        <p:txBody>
          <a:bodyPr/>
          <a:lstStyle/>
          <a:p>
            <a:fld id="{BBB577EC-9E45-4EF1-A099-4780DED2D32D}" type="datetimeFigureOut">
              <a:rPr lang="es-CL" smtClean="0"/>
              <a:t>20-07-2017</a:t>
            </a:fld>
            <a:endParaRPr lang="es-CL"/>
          </a:p>
        </p:txBody>
      </p:sp>
      <p:sp>
        <p:nvSpPr>
          <p:cNvPr id="19" name="Slide Number Placeholder 18"/>
          <p:cNvSpPr>
            <a:spLocks noGrp="1"/>
          </p:cNvSpPr>
          <p:nvPr>
            <p:ph type="sldNum" sz="quarter" idx="16"/>
          </p:nvPr>
        </p:nvSpPr>
        <p:spPr/>
        <p:txBody>
          <a:bodyPr/>
          <a:lstStyle/>
          <a:p>
            <a:fld id="{A406C47C-22F4-4D7B-8BED-FEAD75A5E847}" type="slidenum">
              <a:rPr lang="es-CL" smtClean="0"/>
              <a:t>‹Nº›</a:t>
            </a:fld>
            <a:endParaRPr lang="es-CL"/>
          </a:p>
        </p:txBody>
      </p:sp>
      <p:sp>
        <p:nvSpPr>
          <p:cNvPr id="23" name="Footer Placeholder 22"/>
          <p:cNvSpPr>
            <a:spLocks noGrp="1"/>
          </p:cNvSpPr>
          <p:nvPr>
            <p:ph type="ftr" sz="quarter" idx="17"/>
          </p:nvPr>
        </p:nvSpPr>
        <p:spPr/>
        <p:txBody>
          <a:bodyPr/>
          <a:lstStyle/>
          <a:p>
            <a:endParaRPr lang="es-C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1852209" y="2026918"/>
            <a:ext cx="5439582" cy="3263750"/>
          </a:xfrm>
          <a:solidFill>
            <a:schemeClr val="tx1"/>
          </a:solidFill>
          <a:ln w="69850" cmpd="dbl">
            <a:solidFill>
              <a:schemeClr val="tx1"/>
            </a:solidFill>
            <a:miter lim="800000"/>
          </a:ln>
        </p:spPr>
        <p:txBody>
          <a:bodyPr vert="horz" lIns="91440" tIns="45720" rIns="91440" bIns="45720" rtlCol="0" anchor="ctr" anchorCtr="0">
            <a:normAutofit/>
          </a:bodyPr>
          <a:lstStyle>
            <a:lvl1pPr marL="0" indent="0" algn="ctr" defTabSz="914400" rtl="0" eaLnBrk="1" latinLnBrk="0" hangingPunct="1">
              <a:spcBef>
                <a:spcPts val="400"/>
              </a:spcBef>
              <a:buNone/>
              <a:defRPr lang="en-US" sz="1800" b="0" kern="1200" cap="none" spc="0" baseline="0" dirty="0">
                <a:solidFill>
                  <a:schemeClr val="bg1"/>
                </a:solidFill>
                <a:latin typeface="+mj-lt"/>
                <a:ea typeface="+mj-ea"/>
                <a:cs typeface="Tunga" pitchFamily="2"/>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25" name="Text Placeholder 24"/>
          <p:cNvSpPr>
            <a:spLocks noGrp="1"/>
          </p:cNvSpPr>
          <p:nvPr>
            <p:ph type="body" sz="quarter" idx="13"/>
          </p:nvPr>
        </p:nvSpPr>
        <p:spPr>
          <a:xfrm>
            <a:off x="1737360" y="5516880"/>
            <a:ext cx="5669280" cy="548640"/>
          </a:xfrm>
        </p:spPr>
        <p:txBody>
          <a:bodyPr vert="horz" lIns="91440" tIns="0" rIns="91440" bIns="0" rtlCol="0" anchor="ctr" anchorCtr="0">
            <a:normAutofit/>
          </a:bodyPr>
          <a:lstStyle>
            <a:lvl1pPr marL="0" indent="0">
              <a:spcBef>
                <a:spcPts val="0"/>
              </a:spcBef>
              <a:buNone/>
              <a:defRPr lang="en-US" sz="1400" b="0" i="0" kern="1200" cap="none" spc="30" baseline="0" smtClean="0">
                <a:solidFill>
                  <a:schemeClr val="tx2"/>
                </a:solidFill>
                <a:latin typeface="+mn-lt"/>
                <a:ea typeface="+mn-ea"/>
                <a:cs typeface="Tahoma" pitchFamily="34" charset="0"/>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marL="0" lvl="0" indent="0" algn="ctr" defTabSz="914400" rtl="0" eaLnBrk="1" latinLnBrk="0" hangingPunct="1">
              <a:spcBef>
                <a:spcPts val="600"/>
              </a:spcBef>
              <a:spcAft>
                <a:spcPts val="0"/>
              </a:spcAft>
              <a:buClr>
                <a:schemeClr val="accent1"/>
              </a:buClr>
              <a:buFont typeface="Arial" pitchFamily="34" charset="0"/>
              <a:buNone/>
            </a:pPr>
            <a:r>
              <a:rPr lang="es-ES" smtClean="0"/>
              <a:t>Haga clic para modificar el estilo de texto del patrón</a:t>
            </a:r>
          </a:p>
        </p:txBody>
      </p:sp>
      <p:sp>
        <p:nvSpPr>
          <p:cNvPr id="12" name="Title 11"/>
          <p:cNvSpPr>
            <a:spLocks noGrp="1"/>
          </p:cNvSpPr>
          <p:nvPr>
            <p:ph type="title"/>
          </p:nvPr>
        </p:nvSpPr>
        <p:spPr>
          <a:xfrm>
            <a:off x="2514600" y="975360"/>
            <a:ext cx="4114800" cy="701040"/>
          </a:xfrm>
        </p:spPr>
        <p:txBody>
          <a:bodyPr/>
          <a:lstStyle/>
          <a:p>
            <a:r>
              <a:rPr lang="es-ES" smtClean="0"/>
              <a:t>Haga clic para modificar el estilo de título del patrón</a:t>
            </a:r>
            <a:endParaRPr lang="en-US"/>
          </a:p>
        </p:txBody>
      </p:sp>
      <p:sp>
        <p:nvSpPr>
          <p:cNvPr id="13" name="Date Placeholder 12"/>
          <p:cNvSpPr>
            <a:spLocks noGrp="1"/>
          </p:cNvSpPr>
          <p:nvPr>
            <p:ph type="dt" sz="half" idx="14"/>
          </p:nvPr>
        </p:nvSpPr>
        <p:spPr>
          <a:xfrm>
            <a:off x="2981325" y="273180"/>
            <a:ext cx="3181350" cy="292100"/>
          </a:xfrm>
        </p:spPr>
        <p:txBody>
          <a:bodyPr/>
          <a:lstStyle/>
          <a:p>
            <a:fld id="{BBB577EC-9E45-4EF1-A099-4780DED2D32D}" type="datetimeFigureOut">
              <a:rPr lang="es-CL" smtClean="0"/>
              <a:t>20-07-2017</a:t>
            </a:fld>
            <a:endParaRPr lang="es-CL"/>
          </a:p>
        </p:txBody>
      </p:sp>
      <p:sp>
        <p:nvSpPr>
          <p:cNvPr id="14" name="Slide Number Placeholder 13"/>
          <p:cNvSpPr>
            <a:spLocks noGrp="1"/>
          </p:cNvSpPr>
          <p:nvPr>
            <p:ph type="sldNum" sz="quarter" idx="15"/>
          </p:nvPr>
        </p:nvSpPr>
        <p:spPr>
          <a:xfrm>
            <a:off x="4038600" y="6172200"/>
            <a:ext cx="1066800" cy="304800"/>
          </a:xfrm>
        </p:spPr>
        <p:txBody>
          <a:bodyPr/>
          <a:lstStyle/>
          <a:p>
            <a:fld id="{A406C47C-22F4-4D7B-8BED-FEAD75A5E847}" type="slidenum">
              <a:rPr lang="es-CL" smtClean="0"/>
              <a:t>‹Nº›</a:t>
            </a:fld>
            <a:endParaRPr lang="es-CL"/>
          </a:p>
        </p:txBody>
      </p:sp>
      <p:sp>
        <p:nvSpPr>
          <p:cNvPr id="15" name="Footer Placeholder 14"/>
          <p:cNvSpPr>
            <a:spLocks noGrp="1"/>
          </p:cNvSpPr>
          <p:nvPr>
            <p:ph type="ftr" sz="quarter" idx="16"/>
          </p:nvPr>
        </p:nvSpPr>
        <p:spPr>
          <a:xfrm>
            <a:off x="1447800" y="6486525"/>
            <a:ext cx="6248400" cy="292100"/>
          </a:xfrm>
        </p:spPr>
        <p:txBody>
          <a:bodyPr/>
          <a:lstStyle/>
          <a:p>
            <a:endParaRPr lang="es-C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8" name="Rectangle 7"/>
          <p:cNvSpPr/>
          <p:nvPr/>
        </p:nvSpPr>
        <p:spPr bwMode="hidden">
          <a:xfrm>
            <a:off x="0" y="1335973"/>
            <a:ext cx="9144000" cy="55220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2019301"/>
            <a:ext cx="8229600" cy="411734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2981325" y="273180"/>
            <a:ext cx="3181350" cy="292100"/>
          </a:xfrm>
          <a:prstGeom prst="rect">
            <a:avLst/>
          </a:prstGeom>
        </p:spPr>
        <p:txBody>
          <a:bodyPr vert="horz" lIns="91440" tIns="45720" rIns="91440" bIns="45720" rtlCol="0" anchor="ctr">
            <a:noAutofit/>
          </a:bodyPr>
          <a:lstStyle>
            <a:lvl1pPr algn="ctr">
              <a:defRPr sz="1200" b="0" cap="all" spc="300" baseline="0">
                <a:solidFill>
                  <a:schemeClr val="tx1"/>
                </a:solidFill>
              </a:defRPr>
            </a:lvl1pPr>
          </a:lstStyle>
          <a:p>
            <a:fld id="{BBB577EC-9E45-4EF1-A099-4780DED2D32D}" type="datetimeFigureOut">
              <a:rPr lang="es-CL" smtClean="0"/>
              <a:t>20-07-2017</a:t>
            </a:fld>
            <a:endParaRPr lang="es-CL"/>
          </a:p>
        </p:txBody>
      </p:sp>
      <p:sp>
        <p:nvSpPr>
          <p:cNvPr id="5" name="Footer Placeholder 4"/>
          <p:cNvSpPr>
            <a:spLocks noGrp="1"/>
          </p:cNvSpPr>
          <p:nvPr>
            <p:ph type="ftr" sz="quarter" idx="3"/>
          </p:nvPr>
        </p:nvSpPr>
        <p:spPr>
          <a:xfrm>
            <a:off x="1447800" y="6486525"/>
            <a:ext cx="6248400" cy="292100"/>
          </a:xfrm>
          <a:prstGeom prst="rect">
            <a:avLst/>
          </a:prstGeom>
        </p:spPr>
        <p:txBody>
          <a:bodyPr vert="horz" lIns="91440" tIns="45720" rIns="91440" bIns="45720" rtlCol="0" anchor="ctr">
            <a:normAutofit/>
          </a:bodyPr>
          <a:lstStyle>
            <a:lvl1pPr algn="ctr">
              <a:defRPr sz="1100" b="0" cap="all" spc="300" baseline="0">
                <a:solidFill>
                  <a:schemeClr val="tx1"/>
                </a:solidFill>
              </a:defRPr>
            </a:lvl1pPr>
          </a:lstStyle>
          <a:p>
            <a:endParaRPr lang="es-CL"/>
          </a:p>
        </p:txBody>
      </p:sp>
      <p:sp>
        <p:nvSpPr>
          <p:cNvPr id="6" name="Slide Number Placeholder 5"/>
          <p:cNvSpPr>
            <a:spLocks noGrp="1"/>
          </p:cNvSpPr>
          <p:nvPr>
            <p:ph type="sldNum" sz="quarter" idx="4"/>
          </p:nvPr>
        </p:nvSpPr>
        <p:spPr>
          <a:xfrm>
            <a:off x="4038600" y="6172200"/>
            <a:ext cx="1066800" cy="304800"/>
          </a:xfrm>
          <a:prstGeom prst="rect">
            <a:avLst/>
          </a:prstGeom>
          <a:ln>
            <a:noFill/>
          </a:ln>
        </p:spPr>
        <p:txBody>
          <a:bodyPr vert="horz" lIns="0" tIns="0" rIns="0" bIns="0" rtlCol="0" anchor="ctr">
            <a:normAutofit/>
          </a:bodyPr>
          <a:lstStyle>
            <a:lvl1pPr algn="ctr">
              <a:defRPr sz="1200" b="1">
                <a:solidFill>
                  <a:schemeClr val="tx1"/>
                </a:solidFill>
              </a:defRPr>
            </a:lvl1pPr>
          </a:lstStyle>
          <a:p>
            <a:fld id="{A406C47C-22F4-4D7B-8BED-FEAD75A5E847}" type="slidenum">
              <a:rPr lang="es-CL" smtClean="0"/>
              <a:t>‹Nº›</a:t>
            </a:fld>
            <a:endParaRPr lang="es-CL"/>
          </a:p>
        </p:txBody>
      </p:sp>
      <p:cxnSp>
        <p:nvCxnSpPr>
          <p:cNvPr id="10" name="Straight Connector 9"/>
          <p:cNvCxnSpPr/>
          <p:nvPr/>
        </p:nvCxnSpPr>
        <p:spPr>
          <a:xfrm>
            <a:off x="0" y="1331436"/>
            <a:ext cx="9144000" cy="1588"/>
          </a:xfrm>
          <a:prstGeom prst="line">
            <a:avLst/>
          </a:prstGeom>
          <a:ln w="12700">
            <a:solidFill>
              <a:schemeClr val="tx2">
                <a:lumMod val="75000"/>
              </a:schemeClr>
            </a:solidFill>
          </a:ln>
          <a:effectLst/>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2514600" y="975360"/>
            <a:ext cx="4114800"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p>
            <a:r>
              <a:rPr lang="es-ES" smtClean="0"/>
              <a:t>Haga clic para modificar el estilo de título del patrón</a:t>
            </a:r>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p:titleStyle>
    <p:bodyStyle>
      <a:lvl1pPr marL="0" indent="0" algn="ctr" defTabSz="914400" rtl="0" eaLnBrk="1" latinLnBrk="0" hangingPunct="1">
        <a:lnSpc>
          <a:spcPct val="100000"/>
        </a:lnSpc>
        <a:spcBef>
          <a:spcPts val="600"/>
        </a:spcBef>
        <a:spcAft>
          <a:spcPts val="0"/>
        </a:spcAft>
        <a:buClr>
          <a:schemeClr val="accent1"/>
        </a:buClr>
        <a:buFontTx/>
        <a:buNone/>
        <a:defRPr sz="2000" b="0" i="0" kern="1200" cap="none" spc="30" baseline="0">
          <a:solidFill>
            <a:schemeClr val="tx1"/>
          </a:solidFill>
          <a:latin typeface="+mn-lt"/>
          <a:ea typeface="+mn-ea"/>
          <a:cs typeface="Tahoma" pitchFamily="34" charset="0"/>
        </a:defRPr>
      </a:lvl1pPr>
      <a:lvl2pPr marL="0" indent="0" algn="ctr" defTabSz="914400" rtl="0" eaLnBrk="1" latinLnBrk="0" hangingPunct="1">
        <a:lnSpc>
          <a:spcPct val="100000"/>
        </a:lnSpc>
        <a:spcBef>
          <a:spcPts val="1200"/>
        </a:spcBef>
        <a:buClr>
          <a:schemeClr val="accent1"/>
        </a:buClr>
        <a:buFontTx/>
        <a:buNone/>
        <a:defRPr sz="1800" kern="1200">
          <a:solidFill>
            <a:schemeClr val="tx2"/>
          </a:solidFill>
          <a:latin typeface="+mn-lt"/>
          <a:ea typeface="+mn-ea"/>
          <a:cs typeface="Tahoma" pitchFamily="34" charset="0"/>
        </a:defRPr>
      </a:lvl2pPr>
      <a:lvl3pPr marL="0" indent="0" algn="ctr" defTabSz="914400" rtl="0" eaLnBrk="1" latinLnBrk="0" hangingPunct="1">
        <a:lnSpc>
          <a:spcPct val="100000"/>
        </a:lnSpc>
        <a:spcBef>
          <a:spcPts val="1200"/>
        </a:spcBef>
        <a:buClr>
          <a:schemeClr val="accent1"/>
        </a:buClr>
        <a:buFontTx/>
        <a:buNone/>
        <a:defRPr sz="1600" kern="1200">
          <a:solidFill>
            <a:schemeClr val="tx1"/>
          </a:solidFill>
          <a:latin typeface="+mn-lt"/>
          <a:ea typeface="+mn-ea"/>
          <a:cs typeface="Tahoma" pitchFamily="34" charset="0"/>
        </a:defRPr>
      </a:lvl3pPr>
      <a:lvl4pPr marL="0" indent="0" algn="ctr" defTabSz="914400" rtl="0" eaLnBrk="1" latinLnBrk="0" hangingPunct="1">
        <a:lnSpc>
          <a:spcPct val="100000"/>
        </a:lnSpc>
        <a:spcBef>
          <a:spcPts val="1200"/>
        </a:spcBef>
        <a:buClr>
          <a:schemeClr val="accent1"/>
        </a:buClr>
        <a:buFontTx/>
        <a:buNone/>
        <a:defRPr sz="1400" kern="1200">
          <a:solidFill>
            <a:schemeClr val="tx2"/>
          </a:solidFill>
          <a:latin typeface="+mn-lt"/>
          <a:ea typeface="+mn-ea"/>
          <a:cs typeface="Tahoma" pitchFamily="34" charset="0"/>
        </a:defRPr>
      </a:lvl4pPr>
      <a:lvl5pPr marL="0" indent="0" algn="ctr" defTabSz="914400" rtl="0" eaLnBrk="1" latinLnBrk="0" hangingPunct="1">
        <a:lnSpc>
          <a:spcPct val="100000"/>
        </a:lnSpc>
        <a:spcBef>
          <a:spcPts val="1200"/>
        </a:spcBef>
        <a:buClr>
          <a:schemeClr val="accent1"/>
        </a:buClr>
        <a:buFontTx/>
        <a:buNone/>
        <a:defRPr sz="1400" kern="1200" baseline="0">
          <a:solidFill>
            <a:schemeClr val="tx1"/>
          </a:solidFill>
          <a:latin typeface="+mn-lt"/>
          <a:ea typeface="+mn-ea"/>
          <a:cs typeface="Tahoma" pitchFamily="34" charset="0"/>
        </a:defRPr>
      </a:lvl5pPr>
      <a:lvl6pPr marL="0" indent="0" algn="ctr" defTabSz="914400" rtl="0"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6pPr>
      <a:lvl7pPr marL="0" indent="0" algn="ctr" defTabSz="914400" rtl="0"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7pPr>
      <a:lvl8pPr marL="0" indent="0" algn="ctr" defTabSz="914400" rtl="0" eaLnBrk="1" latinLnBrk="0" hangingPunct="1">
        <a:lnSpc>
          <a:spcPct val="100000"/>
        </a:lnSpc>
        <a:spcBef>
          <a:spcPts val="1200"/>
        </a:spcBef>
        <a:buFont typeface="Arial" pitchFamily="34" charset="0"/>
        <a:buNone/>
        <a:defRPr sz="1400" kern="1200">
          <a:solidFill>
            <a:schemeClr val="tx2"/>
          </a:solidFill>
          <a:latin typeface="+mn-lt"/>
          <a:ea typeface="+mn-ea"/>
          <a:cs typeface="+mn-cs"/>
        </a:defRPr>
      </a:lvl8pPr>
      <a:lvl9pPr marL="0" indent="0" algn="ctr" defTabSz="914400" rtl="0" eaLnBrk="1" latinLnBrk="0" hangingPunct="1">
        <a:lnSpc>
          <a:spcPct val="100000"/>
        </a:lnSpc>
        <a:spcBef>
          <a:spcPts val="1200"/>
        </a:spcBef>
        <a:buFont typeface="Arial" pitchFamily="34" charset="0"/>
        <a:buNone/>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endParaRPr lang="es-CL" smtClean="0"/>
          </a:p>
        </p:txBody>
      </p:sp>
      <p:sp>
        <p:nvSpPr>
          <p:cNvPr id="1027" name="2 Marcador de texto"/>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smtClean="0"/>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AD6B50BF-144F-4E9E-8D56-D74EEA89F43E}" type="datetimeFigureOut">
              <a:rPr lang="es-CL">
                <a:solidFill>
                  <a:prstClr val="black">
                    <a:tint val="75000"/>
                  </a:prstClr>
                </a:solidFill>
              </a:rPr>
              <a:pPr>
                <a:defRPr/>
              </a:pPr>
              <a:t>20-07-2017</a:t>
            </a:fld>
            <a:endParaRPr lang="es-CL">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s-CL">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A3CAAD42-3F7C-46F3-97A2-F7D95228E651}" type="slidenum">
              <a:rPr lang="es-CL">
                <a:solidFill>
                  <a:prstClr val="black">
                    <a:tint val="75000"/>
                  </a:prstClr>
                </a:solidFill>
              </a:rPr>
              <a:pPr>
                <a:defRPr/>
              </a:pPr>
              <a:t>‹Nº›</a:t>
            </a:fld>
            <a:endParaRPr lang="es-CL">
              <a:solidFill>
                <a:prstClr val="black">
                  <a:tint val="75000"/>
                </a:prstClr>
              </a:solidFill>
            </a:endParaRPr>
          </a:p>
        </p:txBody>
      </p:sp>
    </p:spTree>
    <p:extLst>
      <p:ext uri="{BB962C8B-B14F-4D97-AF65-F5344CB8AC3E}">
        <p14:creationId xmlns:p14="http://schemas.microsoft.com/office/powerpoint/2010/main" val="26310454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23850" y="1928954"/>
            <a:ext cx="8424614" cy="380430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060" name="Rectangle 24"/>
          <p:cNvSpPr>
            <a:spLocks noChangeArrowheads="1"/>
          </p:cNvSpPr>
          <p:nvPr/>
        </p:nvSpPr>
        <p:spPr bwMode="auto">
          <a:xfrm>
            <a:off x="0" y="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p>
            <a:pPr fontAlgn="base">
              <a:spcBef>
                <a:spcPct val="0"/>
              </a:spcBef>
              <a:spcAft>
                <a:spcPct val="0"/>
              </a:spcAft>
            </a:pPr>
            <a:endParaRPr lang="es-ES_tradnl" smtClean="0">
              <a:solidFill>
                <a:prstClr val="black"/>
              </a:solidFill>
              <a:latin typeface="Arial" charset="0"/>
            </a:endParaRPr>
          </a:p>
        </p:txBody>
      </p:sp>
      <p:sp>
        <p:nvSpPr>
          <p:cNvPr id="2061" name="Rectangle 26"/>
          <p:cNvSpPr>
            <a:spLocks noChangeArrowheads="1"/>
          </p:cNvSpPr>
          <p:nvPr/>
        </p:nvSpPr>
        <p:spPr bwMode="auto">
          <a:xfrm>
            <a:off x="0" y="0"/>
            <a:ext cx="1841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spAutoFit/>
          </a:bodyPr>
          <a:lstStyle/>
          <a:p>
            <a:pPr fontAlgn="base">
              <a:spcBef>
                <a:spcPct val="0"/>
              </a:spcBef>
              <a:spcAft>
                <a:spcPct val="0"/>
              </a:spcAft>
            </a:pPr>
            <a:endParaRPr lang="es-ES_tradnl" smtClean="0">
              <a:solidFill>
                <a:prstClr val="black"/>
              </a:solidFill>
              <a:latin typeface="Arial" charset="0"/>
            </a:endParaRPr>
          </a:p>
        </p:txBody>
      </p:sp>
      <p:pic>
        <p:nvPicPr>
          <p:cNvPr id="2062" name="3 Image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 y="179388"/>
            <a:ext cx="3486150" cy="117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2063" name="AutoShape 2" descr="PDI-logo.jpg"/>
          <p:cNvSpPr>
            <a:spLocks noChangeAspect="1" noChangeArrowheads="1"/>
          </p:cNvSpPr>
          <p:nvPr/>
        </p:nvSpPr>
        <p:spPr bwMode="auto">
          <a:xfrm>
            <a:off x="207963" y="-103188"/>
            <a:ext cx="396875" cy="225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s-CL" smtClean="0">
              <a:solidFill>
                <a:prstClr val="black"/>
              </a:solidFill>
              <a:latin typeface="Arial" charset="0"/>
            </a:endParaRPr>
          </a:p>
        </p:txBody>
      </p:sp>
      <p:sp>
        <p:nvSpPr>
          <p:cNvPr id="2064" name="AutoShape 4" descr="PDI-logo.jpg"/>
          <p:cNvSpPr>
            <a:spLocks noChangeAspect="1" noChangeArrowheads="1"/>
          </p:cNvSpPr>
          <p:nvPr/>
        </p:nvSpPr>
        <p:spPr bwMode="auto">
          <a:xfrm>
            <a:off x="207963" y="-103188"/>
            <a:ext cx="396875" cy="225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spcBef>
                <a:spcPct val="0"/>
              </a:spcBef>
              <a:spcAft>
                <a:spcPct val="0"/>
              </a:spcAft>
            </a:pPr>
            <a:endParaRPr lang="es-CL" smtClean="0">
              <a:solidFill>
                <a:prstClr val="black"/>
              </a:solidFill>
              <a:latin typeface="Arial" charset="0"/>
            </a:endParaRPr>
          </a:p>
        </p:txBody>
      </p:sp>
      <p:sp>
        <p:nvSpPr>
          <p:cNvPr id="2075" name="39 Título"/>
          <p:cNvSpPr>
            <a:spLocks noGrp="1"/>
          </p:cNvSpPr>
          <p:nvPr>
            <p:ph type="ctrTitle"/>
          </p:nvPr>
        </p:nvSpPr>
        <p:spPr>
          <a:xfrm>
            <a:off x="1340559" y="2060848"/>
            <a:ext cx="6457950" cy="2145407"/>
          </a:xfrm>
        </p:spPr>
        <p:txBody>
          <a:bodyPr/>
          <a:lstStyle/>
          <a:p>
            <a:r>
              <a:rPr lang="es-ES" sz="3200" b="1" dirty="0"/>
              <a:t>Liderazgo p</a:t>
            </a:r>
            <a:r>
              <a:rPr lang="es-ES" sz="3200" b="1" dirty="0" smtClean="0"/>
              <a:t>ara </a:t>
            </a:r>
            <a:r>
              <a:rPr lang="es-ES" sz="3200" b="1" dirty="0"/>
              <a:t>la Gestión Estratégica: </a:t>
            </a:r>
            <a:r>
              <a:rPr lang="es-ES" sz="3200" b="1" dirty="0" smtClean="0"/>
              <a:t>Comunicación  y  Trabajo </a:t>
            </a:r>
            <a:r>
              <a:rPr lang="es-ES" sz="3200" b="1" dirty="0"/>
              <a:t>de </a:t>
            </a:r>
            <a:r>
              <a:rPr lang="es-ES" sz="3200" b="1" dirty="0" smtClean="0"/>
              <a:t> Grupo</a:t>
            </a:r>
            <a:r>
              <a:rPr lang="es-CL" sz="3200" dirty="0"/>
              <a:t/>
            </a:r>
            <a:br>
              <a:rPr lang="es-CL" sz="3200" dirty="0"/>
            </a:br>
            <a:r>
              <a:rPr lang="es-CL" sz="3200" dirty="0" smtClean="0"/>
              <a:t/>
            </a:r>
            <a:br>
              <a:rPr lang="es-CL" sz="3200" dirty="0" smtClean="0"/>
            </a:br>
            <a:r>
              <a:rPr lang="es-CL" sz="2800" dirty="0" smtClean="0"/>
              <a:t>Magister </a:t>
            </a:r>
            <a:r>
              <a:rPr lang="es-CL" sz="2800" dirty="0"/>
              <a:t>e</a:t>
            </a:r>
            <a:r>
              <a:rPr lang="es-CL" sz="2800" dirty="0" smtClean="0"/>
              <a:t>n Gobierno  y  </a:t>
            </a:r>
            <a:r>
              <a:rPr lang="es-CL" sz="2800" dirty="0"/>
              <a:t>G</a:t>
            </a:r>
            <a:r>
              <a:rPr lang="es-CL" sz="2800" dirty="0" smtClean="0"/>
              <a:t>erencia Pública</a:t>
            </a:r>
          </a:p>
        </p:txBody>
      </p:sp>
      <p:sp>
        <p:nvSpPr>
          <p:cNvPr id="26" name="37 Subtítulo"/>
          <p:cNvSpPr txBox="1">
            <a:spLocks/>
          </p:cNvSpPr>
          <p:nvPr/>
        </p:nvSpPr>
        <p:spPr bwMode="auto">
          <a:xfrm>
            <a:off x="1547664" y="4828309"/>
            <a:ext cx="6256784" cy="571500"/>
          </a:xfrm>
          <a:prstGeom prst="rect">
            <a:avLst/>
          </a:prstGeom>
          <a:noFill/>
          <a:ln w="9525">
            <a:noFill/>
            <a:miter lim="800000"/>
            <a:headEnd/>
            <a:tailEnd/>
          </a:ln>
        </p:spPr>
        <p:txBody>
          <a:bodyPr/>
          <a:lstStyle/>
          <a:p>
            <a:pPr algn="r" eaLnBrk="0" fontAlgn="base" hangingPunct="0">
              <a:spcBef>
                <a:spcPct val="20000"/>
              </a:spcBef>
              <a:spcAft>
                <a:spcPct val="0"/>
              </a:spcAft>
              <a:buFont typeface="Arial" charset="0"/>
              <a:buNone/>
              <a:defRPr/>
            </a:pPr>
            <a:r>
              <a:rPr lang="es-ES" sz="2400" dirty="0" smtClean="0">
                <a:solidFill>
                  <a:prstClr val="black"/>
                </a:solidFill>
              </a:rPr>
              <a:t>Aldo </a:t>
            </a:r>
            <a:r>
              <a:rPr lang="es-ES" sz="2400" dirty="0">
                <a:solidFill>
                  <a:prstClr val="black"/>
                </a:solidFill>
              </a:rPr>
              <a:t>Meneses Carvajal, </a:t>
            </a:r>
            <a:r>
              <a:rPr lang="es-ES" sz="2400" dirty="0" err="1">
                <a:solidFill>
                  <a:prstClr val="black"/>
                </a:solidFill>
              </a:rPr>
              <a:t>Ph</a:t>
            </a:r>
            <a:r>
              <a:rPr lang="es-ES" sz="2400" dirty="0">
                <a:solidFill>
                  <a:prstClr val="black"/>
                </a:solidFill>
              </a:rPr>
              <a:t>. D.</a:t>
            </a:r>
            <a:endParaRPr lang="es-CL" sz="2400" dirty="0">
              <a:solidFill>
                <a:prstClr val="black"/>
              </a:solidFill>
            </a:endParaRPr>
          </a:p>
          <a:p>
            <a:pPr algn="ctr" eaLnBrk="0" fontAlgn="base" hangingPunct="0">
              <a:spcBef>
                <a:spcPct val="20000"/>
              </a:spcBef>
              <a:spcAft>
                <a:spcPct val="0"/>
              </a:spcAft>
              <a:buFont typeface="Arial" charset="0"/>
              <a:buNone/>
              <a:defRPr/>
            </a:pPr>
            <a:endParaRPr lang="es-CL" sz="3200" dirty="0">
              <a:solidFill>
                <a:prstClr val="black">
                  <a:tint val="75000"/>
                </a:prstClr>
              </a:solidFill>
            </a:endParaRPr>
          </a:p>
        </p:txBody>
      </p:sp>
    </p:spTree>
    <p:extLst>
      <p:ext uri="{BB962C8B-B14F-4D97-AF65-F5344CB8AC3E}">
        <p14:creationId xmlns:p14="http://schemas.microsoft.com/office/powerpoint/2010/main" val="31464999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2020824"/>
            <a:ext cx="8229600" cy="4504520"/>
          </a:xfrm>
        </p:spPr>
        <p:txBody>
          <a:bodyPr>
            <a:normAutofit fontScale="85000" lnSpcReduction="20000"/>
          </a:bodyPr>
          <a:lstStyle/>
          <a:p>
            <a:pPr lvl="0" algn="just"/>
            <a:r>
              <a:rPr lang="es-MX" sz="2800" i="1" dirty="0">
                <a:solidFill>
                  <a:schemeClr val="accent1">
                    <a:lumMod val="60000"/>
                    <a:lumOff val="40000"/>
                  </a:schemeClr>
                </a:solidFill>
              </a:rPr>
              <a:t>Causas de fracaso en el liderazgo</a:t>
            </a:r>
            <a:r>
              <a:rPr lang="es-MX" sz="2800" dirty="0"/>
              <a:t>: </a:t>
            </a:r>
            <a:endParaRPr lang="es-CL" sz="2800" dirty="0"/>
          </a:p>
          <a:p>
            <a:pPr algn="just"/>
            <a:endParaRPr lang="es-CL" sz="2800" dirty="0"/>
          </a:p>
          <a:p>
            <a:pPr marL="457200" indent="-457200" algn="just">
              <a:buFont typeface="Arial" pitchFamily="34" charset="0"/>
              <a:buChar char="•"/>
            </a:pPr>
            <a:r>
              <a:rPr lang="es-MX" sz="2800" dirty="0"/>
              <a:t>Soledad de su posición,</a:t>
            </a:r>
            <a:endParaRPr lang="es-CL" sz="2800" dirty="0"/>
          </a:p>
          <a:p>
            <a:pPr marL="457200" indent="-457200" algn="just">
              <a:buFont typeface="Arial" pitchFamily="34" charset="0"/>
              <a:buChar char="•"/>
            </a:pPr>
            <a:r>
              <a:rPr lang="es-MX" sz="2800" dirty="0"/>
              <a:t>Ausencia de un retorno crítico auténtico y espontáneo, </a:t>
            </a:r>
            <a:endParaRPr lang="es-CL" sz="2800" dirty="0"/>
          </a:p>
          <a:p>
            <a:pPr marL="457200" indent="-457200" algn="just">
              <a:buFont typeface="Arial" pitchFamily="34" charset="0"/>
              <a:buChar char="•"/>
            </a:pPr>
            <a:r>
              <a:rPr lang="es-MX" sz="2800" dirty="0"/>
              <a:t>Incertidumbre en la toma de decisiones,</a:t>
            </a:r>
            <a:endParaRPr lang="es-CL" sz="2800" dirty="0"/>
          </a:p>
          <a:p>
            <a:pPr marL="457200" indent="-457200" algn="just">
              <a:buFont typeface="Arial" pitchFamily="34" charset="0"/>
              <a:buChar char="•"/>
            </a:pPr>
            <a:r>
              <a:rPr lang="es-MX" sz="2800" dirty="0"/>
              <a:t>Temor al fracaso,</a:t>
            </a:r>
            <a:endParaRPr lang="es-CL" sz="2800" dirty="0"/>
          </a:p>
          <a:p>
            <a:pPr marL="457200" indent="-457200" algn="just">
              <a:buFont typeface="Arial" pitchFamily="34" charset="0"/>
              <a:buChar char="•"/>
            </a:pPr>
            <a:r>
              <a:rPr lang="es-MX" sz="2800" dirty="0"/>
              <a:t>Invasión de preocupaciones administrativas, </a:t>
            </a:r>
            <a:endParaRPr lang="es-CL" sz="2800" dirty="0"/>
          </a:p>
          <a:p>
            <a:pPr marL="457200" indent="-457200" algn="just">
              <a:buFont typeface="Arial" pitchFamily="34" charset="0"/>
              <a:buChar char="•"/>
            </a:pPr>
            <a:r>
              <a:rPr lang="es-MX" sz="2800" dirty="0"/>
              <a:t>Sentirse presionado por problemas que no tienen rápida solución, </a:t>
            </a:r>
            <a:endParaRPr lang="es-CL" sz="2800" dirty="0"/>
          </a:p>
          <a:p>
            <a:pPr marL="457200" indent="-457200" algn="just">
              <a:buFont typeface="Arial" pitchFamily="34" charset="0"/>
              <a:buChar char="•"/>
            </a:pPr>
            <a:r>
              <a:rPr lang="es-MX" sz="2800" dirty="0"/>
              <a:t>Compromiso de su imagen pública (que infiltra su vida privada).</a:t>
            </a:r>
            <a:endParaRPr lang="es-CL" sz="2800" dirty="0"/>
          </a:p>
          <a:p>
            <a:endParaRPr lang="es-CL" dirty="0"/>
          </a:p>
        </p:txBody>
      </p:sp>
      <p:sp>
        <p:nvSpPr>
          <p:cNvPr id="4" name="1 Título"/>
          <p:cNvSpPr txBox="1">
            <a:spLocks/>
          </p:cNvSpPr>
          <p:nvPr/>
        </p:nvSpPr>
        <p:spPr>
          <a:xfrm>
            <a:off x="1259632" y="620688"/>
            <a:ext cx="6768752" cy="1055712"/>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smtClean="0"/>
              <a:t>II. LIDERAZGO SITUACIONAL, CONDICIONANTES SOCIOPOLÍTICAS Y DE PERSONALIDAD</a:t>
            </a:r>
            <a:endParaRPr lang="es-CL" dirty="0"/>
          </a:p>
        </p:txBody>
      </p:sp>
    </p:spTree>
    <p:extLst>
      <p:ext uri="{BB962C8B-B14F-4D97-AF65-F5344CB8AC3E}">
        <p14:creationId xmlns:p14="http://schemas.microsoft.com/office/powerpoint/2010/main" val="11554287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529208" y="1916832"/>
            <a:ext cx="8229600" cy="4648536"/>
          </a:xfrm>
        </p:spPr>
        <p:txBody>
          <a:bodyPr>
            <a:normAutofit fontScale="25000" lnSpcReduction="20000"/>
          </a:bodyPr>
          <a:lstStyle/>
          <a:p>
            <a:endParaRPr lang="es-CL" dirty="0"/>
          </a:p>
          <a:p>
            <a:pPr algn="just"/>
            <a:r>
              <a:rPr lang="es-MX" sz="8800" dirty="0" smtClean="0"/>
              <a:t>Los </a:t>
            </a:r>
            <a:r>
              <a:rPr lang="es-MX" sz="8800" dirty="0"/>
              <a:t>líderes son los actores mayores del cambio.  Su rol varía </a:t>
            </a:r>
            <a:r>
              <a:rPr lang="es-MX" sz="8800" dirty="0" smtClean="0"/>
              <a:t>según </a:t>
            </a:r>
            <a:r>
              <a:rPr lang="es-MX" sz="8800" dirty="0"/>
              <a:t>la </a:t>
            </a:r>
            <a:r>
              <a:rPr lang="es-MX" sz="8800" dirty="0" smtClean="0"/>
              <a:t>etapa que </a:t>
            </a:r>
            <a:r>
              <a:rPr lang="es-MX" sz="8800" dirty="0"/>
              <a:t>se </a:t>
            </a:r>
            <a:r>
              <a:rPr lang="es-MX" sz="8800" dirty="0" smtClean="0"/>
              <a:t>encuentre la organización.</a:t>
            </a:r>
          </a:p>
          <a:p>
            <a:pPr algn="just"/>
            <a:r>
              <a:rPr lang="es-MX" sz="8800" i="1" dirty="0" smtClean="0">
                <a:solidFill>
                  <a:schemeClr val="accent1">
                    <a:lumMod val="60000"/>
                    <a:lumOff val="40000"/>
                  </a:schemeClr>
                </a:solidFill>
              </a:rPr>
              <a:t>Etapa </a:t>
            </a:r>
            <a:r>
              <a:rPr lang="es-MX" sz="8800" i="1" dirty="0">
                <a:solidFill>
                  <a:schemeClr val="accent1">
                    <a:lumMod val="60000"/>
                    <a:lumOff val="40000"/>
                  </a:schemeClr>
                </a:solidFill>
              </a:rPr>
              <a:t>de </a:t>
            </a:r>
            <a:r>
              <a:rPr lang="es-MX" sz="8800" i="1" dirty="0" smtClean="0">
                <a:solidFill>
                  <a:schemeClr val="accent1">
                    <a:lumMod val="60000"/>
                    <a:lumOff val="40000"/>
                  </a:schemeClr>
                </a:solidFill>
              </a:rPr>
              <a:t>creación</a:t>
            </a:r>
            <a:r>
              <a:rPr lang="es-MX" sz="8800" dirty="0" smtClean="0"/>
              <a:t>: </a:t>
            </a:r>
            <a:r>
              <a:rPr lang="es-MX" sz="8800" dirty="0"/>
              <a:t>el líder forja realmente la cultura de la organización.</a:t>
            </a:r>
            <a:endParaRPr lang="es-CL" sz="8800" dirty="0"/>
          </a:p>
          <a:p>
            <a:pPr algn="just"/>
            <a:r>
              <a:rPr lang="es-MX" sz="8800" i="1" dirty="0" smtClean="0">
                <a:solidFill>
                  <a:schemeClr val="accent1">
                    <a:lumMod val="60000"/>
                    <a:lumOff val="40000"/>
                  </a:schemeClr>
                </a:solidFill>
              </a:rPr>
              <a:t>Etapa </a:t>
            </a:r>
            <a:r>
              <a:rPr lang="es-MX" sz="8800" i="1" dirty="0">
                <a:solidFill>
                  <a:schemeClr val="accent1">
                    <a:lumMod val="60000"/>
                    <a:lumOff val="40000"/>
                  </a:schemeClr>
                </a:solidFill>
              </a:rPr>
              <a:t>de </a:t>
            </a:r>
            <a:r>
              <a:rPr lang="es-MX" sz="8800" i="1" dirty="0" smtClean="0">
                <a:solidFill>
                  <a:schemeClr val="accent1">
                    <a:lumMod val="60000"/>
                    <a:lumOff val="40000"/>
                  </a:schemeClr>
                </a:solidFill>
              </a:rPr>
              <a:t>desarrollo</a:t>
            </a:r>
            <a:r>
              <a:rPr lang="es-MX" sz="8800" dirty="0"/>
              <a:t>:</a:t>
            </a:r>
            <a:r>
              <a:rPr lang="es-MX" sz="8800" dirty="0" smtClean="0"/>
              <a:t> verifica </a:t>
            </a:r>
            <a:r>
              <a:rPr lang="es-MX" sz="8800" dirty="0"/>
              <a:t>que las características de la cultura correspondan a las necesidades de la organización.</a:t>
            </a:r>
            <a:endParaRPr lang="es-CL" sz="8800" dirty="0"/>
          </a:p>
          <a:p>
            <a:pPr algn="just"/>
            <a:r>
              <a:rPr lang="es-MX" sz="8800" i="1" dirty="0">
                <a:solidFill>
                  <a:schemeClr val="accent1">
                    <a:lumMod val="60000"/>
                    <a:lumOff val="40000"/>
                  </a:schemeClr>
                </a:solidFill>
              </a:rPr>
              <a:t>Etapa </a:t>
            </a:r>
            <a:r>
              <a:rPr lang="es-MX" sz="8800" i="1" dirty="0" smtClean="0">
                <a:solidFill>
                  <a:schemeClr val="accent1">
                    <a:lumMod val="60000"/>
                    <a:lumOff val="40000"/>
                  </a:schemeClr>
                </a:solidFill>
              </a:rPr>
              <a:t>de madurez</a:t>
            </a:r>
            <a:r>
              <a:rPr lang="es-MX" sz="8800" dirty="0"/>
              <a:t>:</a:t>
            </a:r>
            <a:r>
              <a:rPr lang="es-MX" sz="8800" dirty="0" smtClean="0"/>
              <a:t> </a:t>
            </a:r>
            <a:r>
              <a:rPr lang="es-MX" sz="8800" dirty="0"/>
              <a:t>la cultura ha adquirido mucho peso por tanto el líder no puede actuar de manera muy nítida.  </a:t>
            </a:r>
            <a:endParaRPr lang="es-MX" sz="8800" dirty="0" smtClean="0"/>
          </a:p>
          <a:p>
            <a:pPr algn="just"/>
            <a:r>
              <a:rPr lang="es-MX" sz="8800" dirty="0" smtClean="0"/>
              <a:t>En </a:t>
            </a:r>
            <a:r>
              <a:rPr lang="es-MX" sz="8800" dirty="0"/>
              <a:t>el caso que esta cultura no hubiese permitido a la organización hacer frente a los desafíos más importantes, el líder deberá ser capaz de proponer nuevas </a:t>
            </a:r>
            <a:r>
              <a:rPr lang="es-MX" sz="8800" dirty="0" smtClean="0"/>
              <a:t>directrices </a:t>
            </a:r>
            <a:r>
              <a:rPr lang="es-MX" sz="8800" dirty="0"/>
              <a:t>y sobretodo, ser capaz  de promover el compromiso y dar seguridad a los miembros de la organización. </a:t>
            </a:r>
            <a:endParaRPr lang="es-CL" sz="8800" dirty="0"/>
          </a:p>
          <a:p>
            <a:pPr marL="0" indent="0">
              <a:buNone/>
            </a:pPr>
            <a:r>
              <a:rPr lang="es-ES" sz="8800" dirty="0"/>
              <a:t> </a:t>
            </a:r>
            <a:endParaRPr lang="es-CL" sz="8800" dirty="0"/>
          </a:p>
          <a:p>
            <a:pPr marL="0" indent="0">
              <a:buNone/>
            </a:pPr>
            <a:r>
              <a:rPr lang="es-ES" sz="6200" b="1" dirty="0"/>
              <a:t> </a:t>
            </a:r>
            <a:endParaRPr lang="es-ES" sz="6200" b="1" dirty="0" smtClean="0"/>
          </a:p>
          <a:p>
            <a:pPr marL="0" indent="0">
              <a:buNone/>
            </a:pPr>
            <a:endParaRPr lang="es-ES" sz="6200" b="1" dirty="0"/>
          </a:p>
          <a:p>
            <a:pPr marL="0" indent="0">
              <a:buNone/>
            </a:pPr>
            <a:endParaRPr lang="es-CL" sz="6200" dirty="0"/>
          </a:p>
          <a:p>
            <a:endParaRPr lang="es-CL" dirty="0"/>
          </a:p>
        </p:txBody>
      </p:sp>
      <p:sp>
        <p:nvSpPr>
          <p:cNvPr id="4" name="1 Título"/>
          <p:cNvSpPr txBox="1">
            <a:spLocks/>
          </p:cNvSpPr>
          <p:nvPr/>
        </p:nvSpPr>
        <p:spPr>
          <a:xfrm>
            <a:off x="1259632" y="620688"/>
            <a:ext cx="6768752" cy="1055712"/>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smtClean="0"/>
              <a:t>II. LIDERAZGO SITUACIONAL, CONDICIONANTES SOCIOPOLÍTICAS Y DE PERSONALIDAD</a:t>
            </a:r>
            <a:endParaRPr lang="es-CL" dirty="0"/>
          </a:p>
        </p:txBody>
      </p:sp>
    </p:spTree>
    <p:extLst>
      <p:ext uri="{BB962C8B-B14F-4D97-AF65-F5344CB8AC3E}">
        <p14:creationId xmlns:p14="http://schemas.microsoft.com/office/powerpoint/2010/main" val="40192407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67544" y="1988840"/>
            <a:ext cx="8229600" cy="4536504"/>
          </a:xfrm>
        </p:spPr>
        <p:txBody>
          <a:bodyPr>
            <a:normAutofit fontScale="70000" lnSpcReduction="20000"/>
          </a:bodyPr>
          <a:lstStyle/>
          <a:p>
            <a:pPr lvl="0" algn="just"/>
            <a:r>
              <a:rPr lang="es-MX" sz="3100" dirty="0" smtClean="0">
                <a:solidFill>
                  <a:schemeClr val="accent1">
                    <a:lumMod val="60000"/>
                    <a:lumOff val="40000"/>
                  </a:schemeClr>
                </a:solidFill>
              </a:rPr>
              <a:t>b) Condiciones </a:t>
            </a:r>
            <a:r>
              <a:rPr lang="es-MX" sz="3100" dirty="0">
                <a:solidFill>
                  <a:schemeClr val="accent1">
                    <a:lumMod val="60000"/>
                    <a:lumOff val="40000"/>
                  </a:schemeClr>
                </a:solidFill>
              </a:rPr>
              <a:t>síquicas ideales de un líder</a:t>
            </a:r>
            <a:r>
              <a:rPr lang="es-MX" sz="3100" dirty="0" smtClean="0">
                <a:solidFill>
                  <a:schemeClr val="accent1">
                    <a:lumMod val="60000"/>
                    <a:lumOff val="40000"/>
                  </a:schemeClr>
                </a:solidFill>
              </a:rPr>
              <a:t>.</a:t>
            </a:r>
          </a:p>
          <a:p>
            <a:pPr algn="just"/>
            <a:endParaRPr lang="es-MX" sz="1400" dirty="0" smtClean="0"/>
          </a:p>
          <a:p>
            <a:pPr algn="just"/>
            <a:r>
              <a:rPr lang="es-MX" sz="3000" i="1" dirty="0" smtClean="0">
                <a:solidFill>
                  <a:schemeClr val="accent1">
                    <a:lumMod val="60000"/>
                    <a:lumOff val="40000"/>
                  </a:schemeClr>
                </a:solidFill>
              </a:rPr>
              <a:t>Inteligencia</a:t>
            </a:r>
            <a:r>
              <a:rPr lang="es-MX" sz="3000" i="1" dirty="0"/>
              <a:t>:</a:t>
            </a:r>
            <a:r>
              <a:rPr lang="es-MX" sz="3000" dirty="0"/>
              <a:t> capacidad de abstracción, deducción e inducción, buena memoria, concentración, buen manejo del lenguaje. Para mantener la autoridad de su liderazgo es importante que el líder sea apreciado por la claridad de sus respuestas, su lucidez en la apreciación de los problemas y la creatividad en las proposiciones alternativas</a:t>
            </a:r>
            <a:r>
              <a:rPr lang="es-MX" sz="2600" dirty="0"/>
              <a:t>.</a:t>
            </a:r>
            <a:endParaRPr lang="es-CL" sz="2600" dirty="0"/>
          </a:p>
          <a:p>
            <a:pPr algn="just"/>
            <a:endParaRPr lang="es-CL" sz="1400" dirty="0"/>
          </a:p>
          <a:p>
            <a:pPr algn="just"/>
            <a:r>
              <a:rPr lang="es-MX" sz="3000" i="1" dirty="0">
                <a:solidFill>
                  <a:schemeClr val="accent1">
                    <a:lumMod val="60000"/>
                    <a:lumOff val="40000"/>
                  </a:schemeClr>
                </a:solidFill>
              </a:rPr>
              <a:t>Honestidad personal e incorruptibilidad</a:t>
            </a:r>
            <a:r>
              <a:rPr lang="es-MX" sz="3000" i="1" dirty="0"/>
              <a:t>: </a:t>
            </a:r>
            <a:r>
              <a:rPr lang="es-MX" sz="3000" dirty="0"/>
              <a:t>las situaciones de crisis pueden constituirse en el espacio ideal para la corrupción.  Sirven para proteger la integridad del líder: sentimientos profesionales hacia el oficio para el cual fue entrenado, sentimientos humanos hacia el grupo con que trabaja, sentido de responsabilidad social</a:t>
            </a:r>
            <a:r>
              <a:rPr lang="es-MX" sz="3000" dirty="0" smtClean="0"/>
              <a:t>.</a:t>
            </a:r>
            <a:endParaRPr lang="es-CL" sz="3000" dirty="0"/>
          </a:p>
        </p:txBody>
      </p:sp>
      <p:sp>
        <p:nvSpPr>
          <p:cNvPr id="4" name="1 Título"/>
          <p:cNvSpPr txBox="1">
            <a:spLocks/>
          </p:cNvSpPr>
          <p:nvPr/>
        </p:nvSpPr>
        <p:spPr>
          <a:xfrm>
            <a:off x="1259632" y="620688"/>
            <a:ext cx="6768752" cy="1055712"/>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smtClean="0"/>
              <a:t>II. LIDERAZGO SITUACIONAL, CONDICIONANTES SOCIOPOLÍTICAS Y DE PERSONALIDAD</a:t>
            </a:r>
            <a:endParaRPr lang="es-CL" dirty="0"/>
          </a:p>
        </p:txBody>
      </p:sp>
    </p:spTree>
    <p:extLst>
      <p:ext uri="{BB962C8B-B14F-4D97-AF65-F5344CB8AC3E}">
        <p14:creationId xmlns:p14="http://schemas.microsoft.com/office/powerpoint/2010/main" val="24321199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1916832"/>
            <a:ext cx="8229600" cy="4824536"/>
          </a:xfrm>
        </p:spPr>
        <p:txBody>
          <a:bodyPr>
            <a:normAutofit fontScale="25000" lnSpcReduction="20000"/>
          </a:bodyPr>
          <a:lstStyle/>
          <a:p>
            <a:pPr algn="just"/>
            <a:r>
              <a:rPr lang="es-MX" sz="8400" i="1" dirty="0">
                <a:solidFill>
                  <a:schemeClr val="accent1">
                    <a:lumMod val="60000"/>
                    <a:lumOff val="40000"/>
                  </a:schemeClr>
                </a:solidFill>
              </a:rPr>
              <a:t>Capacidad para mantener relaciones con el otro en profundidad</a:t>
            </a:r>
            <a:r>
              <a:rPr lang="es-MX" sz="8400" dirty="0"/>
              <a:t>: </a:t>
            </a:r>
            <a:r>
              <a:rPr lang="es-MX" sz="8400" dirty="0" smtClean="0"/>
              <a:t>supone </a:t>
            </a:r>
            <a:r>
              <a:rPr lang="es-MX" sz="8400" dirty="0"/>
              <a:t>reconocer la necesidad del otro, lo que aporta a la estabilidad de un proyecto </a:t>
            </a:r>
            <a:r>
              <a:rPr lang="es-MX" sz="8400" dirty="0" smtClean="0"/>
              <a:t>común que genera </a:t>
            </a:r>
            <a:r>
              <a:rPr lang="es-MX" sz="8400" dirty="0"/>
              <a:t>identidad colectiva.  </a:t>
            </a:r>
            <a:r>
              <a:rPr lang="es-MX" sz="8400" dirty="0" smtClean="0"/>
              <a:t>Captar </a:t>
            </a:r>
            <a:r>
              <a:rPr lang="es-MX" sz="8400" dirty="0"/>
              <a:t>QUIEN es el otro, sus necesidades, sus temores, capacidades y limitaciones.  </a:t>
            </a:r>
            <a:r>
              <a:rPr lang="es-MX" sz="8400" dirty="0" smtClean="0"/>
              <a:t>Los </a:t>
            </a:r>
            <a:r>
              <a:rPr lang="es-MX" sz="8400" dirty="0"/>
              <a:t>grupos siempre esperan un </a:t>
            </a:r>
            <a:r>
              <a:rPr lang="es-MX" sz="8400" dirty="0" smtClean="0"/>
              <a:t>grado </a:t>
            </a:r>
            <a:r>
              <a:rPr lang="es-MX" sz="8400" dirty="0"/>
              <a:t>de satisfacción de sus necesidades de dependencia.  Un líder que se vincula superficialmente va generando  insatisfacción afectiva en el grupo lo que generará celos y envidia</a:t>
            </a:r>
            <a:r>
              <a:rPr lang="es-MX" sz="8000" dirty="0" smtClean="0"/>
              <a:t>.</a:t>
            </a:r>
            <a:endParaRPr lang="es-CL" sz="8000" dirty="0"/>
          </a:p>
          <a:p>
            <a:pPr algn="just"/>
            <a:endParaRPr lang="es-MX" sz="4800" dirty="0" smtClean="0"/>
          </a:p>
          <a:p>
            <a:pPr algn="just"/>
            <a:r>
              <a:rPr lang="es-MX" sz="8400" i="1" dirty="0" smtClean="0">
                <a:solidFill>
                  <a:schemeClr val="accent1">
                    <a:lumMod val="60000"/>
                    <a:lumOff val="40000"/>
                  </a:schemeClr>
                </a:solidFill>
              </a:rPr>
              <a:t>Saludable </a:t>
            </a:r>
            <a:r>
              <a:rPr lang="es-MX" sz="8400" i="1" dirty="0">
                <a:solidFill>
                  <a:schemeClr val="accent1">
                    <a:lumMod val="60000"/>
                    <a:lumOff val="40000"/>
                  </a:schemeClr>
                </a:solidFill>
              </a:rPr>
              <a:t>narcisismo</a:t>
            </a:r>
            <a:r>
              <a:rPr lang="es-MX" sz="8400" dirty="0"/>
              <a:t>: al construir nuestra identidad, una maniobra a la que recurre la mente para superar situaciones de </a:t>
            </a:r>
            <a:r>
              <a:rPr lang="es-MX" sz="8400" dirty="0" smtClean="0"/>
              <a:t>angustia, </a:t>
            </a:r>
            <a:r>
              <a:rPr lang="es-MX" sz="8400" dirty="0"/>
              <a:t>es investirse a sí misma de un sentimiento de grandeza que nos lleva a sentirnos por sobre las dificultades.  Una cierta dosis </a:t>
            </a:r>
            <a:r>
              <a:rPr lang="es-MX" sz="8400" dirty="0" smtClean="0"/>
              <a:t>es positivo, </a:t>
            </a:r>
            <a:r>
              <a:rPr lang="es-MX" sz="8400" dirty="0"/>
              <a:t>pues nos hace menos dependientes, </a:t>
            </a:r>
            <a:r>
              <a:rPr lang="es-MX" sz="8400" dirty="0" smtClean="0"/>
              <a:t>permite </a:t>
            </a:r>
            <a:r>
              <a:rPr lang="es-MX" sz="8400" dirty="0"/>
              <a:t>tolerar la crítica sin sentirnos heridos  y es además una señal al grupo </a:t>
            </a:r>
            <a:r>
              <a:rPr lang="es-MX" sz="8400" dirty="0" smtClean="0"/>
              <a:t>que </a:t>
            </a:r>
            <a:r>
              <a:rPr lang="es-MX" sz="8400" dirty="0"/>
              <a:t>puede hacer </a:t>
            </a:r>
            <a:r>
              <a:rPr lang="es-MX" sz="8400" dirty="0" smtClean="0"/>
              <a:t>críticas.</a:t>
            </a:r>
            <a:endParaRPr lang="es-CL" sz="8400" dirty="0"/>
          </a:p>
        </p:txBody>
      </p:sp>
      <p:sp>
        <p:nvSpPr>
          <p:cNvPr id="4" name="1 Título"/>
          <p:cNvSpPr txBox="1">
            <a:spLocks/>
          </p:cNvSpPr>
          <p:nvPr/>
        </p:nvSpPr>
        <p:spPr>
          <a:xfrm>
            <a:off x="1259632" y="620688"/>
            <a:ext cx="6768752" cy="1055712"/>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smtClean="0"/>
              <a:t>II. LIDERAZGO SITUACIONAL, CONDICIONANTES SOCIOPOLÍTICAS Y DE PERSONALIDAD</a:t>
            </a:r>
            <a:endParaRPr lang="es-CL" dirty="0"/>
          </a:p>
        </p:txBody>
      </p:sp>
    </p:spTree>
    <p:extLst>
      <p:ext uri="{BB962C8B-B14F-4D97-AF65-F5344CB8AC3E}">
        <p14:creationId xmlns:p14="http://schemas.microsoft.com/office/powerpoint/2010/main" val="17958958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2020824"/>
            <a:ext cx="8229600" cy="4576528"/>
          </a:xfrm>
        </p:spPr>
        <p:txBody>
          <a:bodyPr>
            <a:normAutofit lnSpcReduction="10000"/>
          </a:bodyPr>
          <a:lstStyle/>
          <a:p>
            <a:pPr algn="just"/>
            <a:r>
              <a:rPr lang="es-MX" i="1" dirty="0">
                <a:solidFill>
                  <a:schemeClr val="accent1">
                    <a:lumMod val="60000"/>
                    <a:lumOff val="40000"/>
                  </a:schemeClr>
                </a:solidFill>
              </a:rPr>
              <a:t>Capacidad anticipatoria </a:t>
            </a:r>
            <a:r>
              <a:rPr lang="es-MX" dirty="0"/>
              <a:t>en contraste con una ingenuidad </a:t>
            </a:r>
            <a:r>
              <a:rPr lang="es-MX" dirty="0" smtClean="0"/>
              <a:t>infantil</a:t>
            </a:r>
            <a:r>
              <a:rPr lang="es-MX" dirty="0"/>
              <a:t>.</a:t>
            </a:r>
            <a:endParaRPr lang="es-CL" dirty="0"/>
          </a:p>
          <a:p>
            <a:pPr marL="0" indent="0" algn="just">
              <a:buNone/>
            </a:pPr>
            <a:r>
              <a:rPr lang="es-MX" sz="1100" dirty="0"/>
              <a:t> </a:t>
            </a:r>
            <a:endParaRPr lang="es-CL" sz="1100" dirty="0"/>
          </a:p>
          <a:p>
            <a:pPr algn="just"/>
            <a:r>
              <a:rPr lang="es-MX" i="1" dirty="0">
                <a:solidFill>
                  <a:schemeClr val="accent1">
                    <a:lumMod val="60000"/>
                    <a:lumOff val="40000"/>
                  </a:schemeClr>
                </a:solidFill>
              </a:rPr>
              <a:t>Carácter obsesivo</a:t>
            </a:r>
            <a:r>
              <a:rPr lang="es-MX" dirty="0"/>
              <a:t>: se caracteriza por la capacidad de autocontrol y falta de involucramiento emocional, que coartan las expresiones de rabia y agresión por el temor al descontrol. Todo pareciera </a:t>
            </a:r>
            <a:r>
              <a:rPr lang="es-MX" dirty="0" smtClean="0"/>
              <a:t>lógico, </a:t>
            </a:r>
            <a:r>
              <a:rPr lang="es-MX" dirty="0"/>
              <a:t>con </a:t>
            </a:r>
            <a:r>
              <a:rPr lang="es-MX" dirty="0" smtClean="0"/>
              <a:t>ello se </a:t>
            </a:r>
            <a:r>
              <a:rPr lang="es-MX" dirty="0"/>
              <a:t>crea una especie de burbuja en la que el sujeto se protege o </a:t>
            </a:r>
            <a:r>
              <a:rPr lang="es-MX" dirty="0" smtClean="0"/>
              <a:t>le </a:t>
            </a:r>
            <a:r>
              <a:rPr lang="es-MX" dirty="0"/>
              <a:t>sirve para endurecerse ante situaciones que afectan al grupo.  Estos rasgos obsesivos hacen que la persona sea muy devota al trabajo.</a:t>
            </a:r>
            <a:endParaRPr lang="es-CL" dirty="0"/>
          </a:p>
          <a:p>
            <a:pPr algn="just"/>
            <a:endParaRPr lang="es-CL" sz="1100" dirty="0"/>
          </a:p>
          <a:p>
            <a:pPr algn="just"/>
            <a:r>
              <a:rPr lang="es-MX" dirty="0"/>
              <a:t>En el caso de la empresa se requiere una dosis de obsesión puesto que rasgos como la racionalidad (analizar situaciones en relación causa-efecto), soluciona problemas.</a:t>
            </a:r>
            <a:endParaRPr lang="es-CL" dirty="0"/>
          </a:p>
          <a:p>
            <a:endParaRPr lang="es-CL" dirty="0"/>
          </a:p>
        </p:txBody>
      </p:sp>
      <p:sp>
        <p:nvSpPr>
          <p:cNvPr id="2" name="1 Título"/>
          <p:cNvSpPr>
            <a:spLocks noGrp="1"/>
          </p:cNvSpPr>
          <p:nvPr>
            <p:ph type="title"/>
          </p:nvPr>
        </p:nvSpPr>
        <p:spPr/>
        <p:txBody>
          <a:bodyPr>
            <a:normAutofit fontScale="90000"/>
          </a:bodyPr>
          <a:lstStyle/>
          <a:p>
            <a:r>
              <a:rPr lang="es-MX" sz="2400" b="1" dirty="0"/>
              <a:t>II. LIDERAZGO SITUACIONAL, CONDICIONANTES SOCIOPOLÍTICAS Y DE PERSONALIDAD</a:t>
            </a:r>
            <a:endParaRPr lang="es-CL" sz="2400" dirty="0"/>
          </a:p>
        </p:txBody>
      </p:sp>
      <p:sp>
        <p:nvSpPr>
          <p:cNvPr id="4" name="1 Título"/>
          <p:cNvSpPr txBox="1">
            <a:spLocks/>
          </p:cNvSpPr>
          <p:nvPr/>
        </p:nvSpPr>
        <p:spPr>
          <a:xfrm>
            <a:off x="1259632" y="620688"/>
            <a:ext cx="6768752" cy="1055712"/>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smtClean="0"/>
              <a:t>II. LIDERAZGO SITUACIONAL, CONDICIONANTES SOCIOPOLÍTICAS Y DE PERSONALIDAD</a:t>
            </a:r>
            <a:endParaRPr lang="es-CL" dirty="0"/>
          </a:p>
        </p:txBody>
      </p:sp>
    </p:spTree>
    <p:extLst>
      <p:ext uri="{BB962C8B-B14F-4D97-AF65-F5344CB8AC3E}">
        <p14:creationId xmlns:p14="http://schemas.microsoft.com/office/powerpoint/2010/main" val="503970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p:txBody>
          <a:bodyPr>
            <a:normAutofit lnSpcReduction="10000"/>
          </a:bodyPr>
          <a:lstStyle/>
          <a:p>
            <a:pPr algn="just"/>
            <a:r>
              <a:rPr lang="es-MX" sz="2400" i="1" dirty="0">
                <a:solidFill>
                  <a:schemeClr val="accent1">
                    <a:lumMod val="60000"/>
                    <a:lumOff val="40000"/>
                  </a:schemeClr>
                </a:solidFill>
              </a:rPr>
              <a:t>Rasgos de carácter histérico</a:t>
            </a:r>
            <a:r>
              <a:rPr lang="es-MX" sz="2400" dirty="0"/>
              <a:t>: </a:t>
            </a:r>
            <a:endParaRPr lang="es-MX" sz="2400" dirty="0" smtClean="0"/>
          </a:p>
          <a:p>
            <a:pPr marL="0" indent="0" algn="just">
              <a:buNone/>
            </a:pPr>
            <a:r>
              <a:rPr lang="es-MX" sz="2400" dirty="0" smtClean="0"/>
              <a:t>     </a:t>
            </a:r>
          </a:p>
          <a:p>
            <a:pPr marL="0" indent="0" algn="just">
              <a:buNone/>
            </a:pPr>
            <a:r>
              <a:rPr lang="es-MX" sz="2400" dirty="0" smtClean="0"/>
              <a:t>Están </a:t>
            </a:r>
            <a:r>
              <a:rPr lang="es-MX" sz="2400" dirty="0"/>
              <a:t>fuertemente motivados por las relaciones afectivas, las vivencias sentimentales y muy sensoriales.  El manejo de estas  emociones y la facilidad de lenguaje les permite atraer y entusiasmar a través de sus expresiones.  </a:t>
            </a:r>
            <a:endParaRPr lang="es-MX" sz="2400" dirty="0" smtClean="0"/>
          </a:p>
          <a:p>
            <a:pPr marL="0" indent="0" algn="just">
              <a:buNone/>
            </a:pPr>
            <a:endParaRPr lang="es-MX" sz="2400" dirty="0"/>
          </a:p>
          <a:p>
            <a:pPr marL="0" indent="0" algn="just">
              <a:buNone/>
            </a:pPr>
            <a:r>
              <a:rPr lang="es-MX" sz="2400" dirty="0" smtClean="0"/>
              <a:t>A </a:t>
            </a:r>
            <a:r>
              <a:rPr lang="es-MX" sz="2400" dirty="0"/>
              <a:t>diferencia de los obsesivos, estos son más aventurados, inician caminos audaces y disponen de una gran imaginación.</a:t>
            </a:r>
            <a:endParaRPr lang="es-CL" sz="2400" dirty="0"/>
          </a:p>
          <a:p>
            <a:endParaRPr lang="es-CL" sz="2400" dirty="0"/>
          </a:p>
        </p:txBody>
      </p:sp>
      <p:sp>
        <p:nvSpPr>
          <p:cNvPr id="2" name="1 Título"/>
          <p:cNvSpPr>
            <a:spLocks noGrp="1"/>
          </p:cNvSpPr>
          <p:nvPr>
            <p:ph type="title"/>
          </p:nvPr>
        </p:nvSpPr>
        <p:spPr/>
        <p:txBody>
          <a:bodyPr>
            <a:normAutofit fontScale="90000"/>
          </a:bodyPr>
          <a:lstStyle/>
          <a:p>
            <a:r>
              <a:rPr lang="es-MX" sz="2400" b="1" dirty="0"/>
              <a:t>II. LIDERAZGO SITUACIONAL, CONDICIONANTES SOCIOPOLÍTICAS Y DE PERSONALIDAD</a:t>
            </a:r>
            <a:endParaRPr lang="es-CL" sz="2400" dirty="0"/>
          </a:p>
        </p:txBody>
      </p:sp>
      <p:sp>
        <p:nvSpPr>
          <p:cNvPr id="4" name="1 Título"/>
          <p:cNvSpPr txBox="1">
            <a:spLocks/>
          </p:cNvSpPr>
          <p:nvPr/>
        </p:nvSpPr>
        <p:spPr>
          <a:xfrm>
            <a:off x="1259632" y="620688"/>
            <a:ext cx="6768752" cy="1055712"/>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smtClean="0"/>
              <a:t>II. LIDERAZGO SITUACIONAL, CONDICIONANTES SOCIOPOLÍTICAS Y DE PERSONALIDAD</a:t>
            </a:r>
            <a:endParaRPr lang="es-CL" dirty="0"/>
          </a:p>
        </p:txBody>
      </p:sp>
    </p:spTree>
    <p:extLst>
      <p:ext uri="{BB962C8B-B14F-4D97-AF65-F5344CB8AC3E}">
        <p14:creationId xmlns:p14="http://schemas.microsoft.com/office/powerpoint/2010/main" val="20792677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2020824"/>
            <a:ext cx="8229600" cy="4648536"/>
          </a:xfrm>
        </p:spPr>
        <p:txBody>
          <a:bodyPr>
            <a:normAutofit fontScale="85000" lnSpcReduction="20000"/>
          </a:bodyPr>
          <a:lstStyle/>
          <a:p>
            <a:pPr lvl="0" algn="just"/>
            <a:r>
              <a:rPr lang="es-MX" sz="2800" dirty="0" smtClean="0">
                <a:solidFill>
                  <a:schemeClr val="accent1">
                    <a:lumMod val="60000"/>
                    <a:lumOff val="40000"/>
                  </a:schemeClr>
                </a:solidFill>
              </a:rPr>
              <a:t>C) Rasgos </a:t>
            </a:r>
            <a:r>
              <a:rPr lang="es-MX" sz="2800" dirty="0">
                <a:solidFill>
                  <a:schemeClr val="accent1">
                    <a:lumMod val="60000"/>
                    <a:lumOff val="40000"/>
                  </a:schemeClr>
                </a:solidFill>
              </a:rPr>
              <a:t>patológicos del liderazgo</a:t>
            </a:r>
            <a:r>
              <a:rPr lang="es-MX" sz="2800" dirty="0" smtClean="0">
                <a:solidFill>
                  <a:schemeClr val="accent1">
                    <a:lumMod val="60000"/>
                    <a:lumOff val="40000"/>
                  </a:schemeClr>
                </a:solidFill>
              </a:rPr>
              <a:t>.</a:t>
            </a:r>
            <a:endParaRPr lang="es-CL" sz="2800" dirty="0">
              <a:solidFill>
                <a:schemeClr val="accent1">
                  <a:lumMod val="60000"/>
                  <a:lumOff val="40000"/>
                </a:schemeClr>
              </a:solidFill>
            </a:endParaRPr>
          </a:p>
          <a:p>
            <a:pPr lvl="0" algn="just"/>
            <a:endParaRPr lang="es-CL" sz="2400" dirty="0"/>
          </a:p>
          <a:p>
            <a:pPr lvl="0" algn="just"/>
            <a:r>
              <a:rPr lang="es-MX" sz="2400" i="1" dirty="0">
                <a:solidFill>
                  <a:schemeClr val="accent1">
                    <a:lumMod val="60000"/>
                    <a:lumOff val="40000"/>
                  </a:schemeClr>
                </a:solidFill>
              </a:rPr>
              <a:t>El líder que no puede decir que no</a:t>
            </a:r>
            <a:r>
              <a:rPr lang="es-MX" sz="2400" dirty="0"/>
              <a:t>: porque </a:t>
            </a:r>
            <a:r>
              <a:rPr lang="es-MX" sz="2400" dirty="0" smtClean="0"/>
              <a:t>siempre cuida </a:t>
            </a:r>
            <a:r>
              <a:rPr lang="es-MX" sz="2400" dirty="0"/>
              <a:t>su autoimagen </a:t>
            </a:r>
            <a:r>
              <a:rPr lang="es-MX" sz="2400" dirty="0" smtClean="0"/>
              <a:t>para ser admirado</a:t>
            </a:r>
            <a:r>
              <a:rPr lang="es-MX" sz="2400" dirty="0"/>
              <a:t>.</a:t>
            </a:r>
            <a:endParaRPr lang="es-CL" sz="2400" dirty="0"/>
          </a:p>
          <a:p>
            <a:pPr lvl="0" algn="just"/>
            <a:r>
              <a:rPr lang="es-MX" sz="2400" i="1" dirty="0">
                <a:solidFill>
                  <a:schemeClr val="accent1">
                    <a:lumMod val="60000"/>
                    <a:lumOff val="40000"/>
                  </a:schemeClr>
                </a:solidFill>
              </a:rPr>
              <a:t>El líder que necesita ser admirado y querido</a:t>
            </a:r>
            <a:r>
              <a:rPr lang="es-MX" sz="2400" dirty="0"/>
              <a:t>: </a:t>
            </a:r>
            <a:r>
              <a:rPr lang="es-MX" sz="2400" dirty="0" smtClean="0"/>
              <a:t>adopta </a:t>
            </a:r>
            <a:r>
              <a:rPr lang="es-MX" sz="2400" dirty="0"/>
              <a:t>una decisión cuidando </a:t>
            </a:r>
            <a:r>
              <a:rPr lang="es-MX" sz="2400" dirty="0" smtClean="0"/>
              <a:t>sentirse querido, desempeña </a:t>
            </a:r>
            <a:r>
              <a:rPr lang="es-MX" sz="2400" dirty="0"/>
              <a:t>su trabajo llegando al “perfeccionismo” </a:t>
            </a:r>
            <a:r>
              <a:rPr lang="es-MX" sz="2400" dirty="0" smtClean="0"/>
              <a:t>para ser admirado</a:t>
            </a:r>
            <a:r>
              <a:rPr lang="es-MX" sz="2400" dirty="0"/>
              <a:t>, </a:t>
            </a:r>
            <a:r>
              <a:rPr lang="es-MX" sz="2400" dirty="0" smtClean="0"/>
              <a:t>generando </a:t>
            </a:r>
            <a:r>
              <a:rPr lang="es-MX" sz="2400" dirty="0"/>
              <a:t>agobio y cansancio en el grupo.</a:t>
            </a:r>
            <a:endParaRPr lang="es-CL" sz="2400" dirty="0"/>
          </a:p>
          <a:p>
            <a:pPr lvl="0" algn="just"/>
            <a:r>
              <a:rPr lang="es-MX" sz="2400" i="1" dirty="0">
                <a:solidFill>
                  <a:schemeClr val="accent1">
                    <a:lumMod val="60000"/>
                    <a:lumOff val="40000"/>
                  </a:schemeClr>
                </a:solidFill>
              </a:rPr>
              <a:t>El líder que necesita estar en completo control</a:t>
            </a:r>
            <a:r>
              <a:rPr lang="es-MX" sz="2400" dirty="0"/>
              <a:t>: </a:t>
            </a:r>
            <a:r>
              <a:rPr lang="es-MX" sz="2400" dirty="0" smtClean="0"/>
              <a:t>necesita </a:t>
            </a:r>
            <a:r>
              <a:rPr lang="es-MX" sz="2400" dirty="0"/>
              <a:t>saber todo lo que está pasando con cada miembro </a:t>
            </a:r>
            <a:r>
              <a:rPr lang="es-MX" sz="2400" dirty="0" smtClean="0"/>
              <a:t>del grupo.  </a:t>
            </a:r>
            <a:r>
              <a:rPr lang="es-MX" sz="2400" dirty="0"/>
              <a:t>Trata de mantener todo atado, le cuesta delegar. Busca sentir que todo lo sabe y todo lo maneja, </a:t>
            </a:r>
            <a:r>
              <a:rPr lang="es-MX" sz="2400" dirty="0" smtClean="0"/>
              <a:t> </a:t>
            </a:r>
            <a:r>
              <a:rPr lang="es-MX" sz="2400" dirty="0"/>
              <a:t>sentirse grandioso por sobre los demás. Estar en todo le impide estar en algo en particular, </a:t>
            </a:r>
            <a:r>
              <a:rPr lang="es-MX" sz="2400" dirty="0" smtClean="0"/>
              <a:t>su </a:t>
            </a:r>
            <a:r>
              <a:rPr lang="es-MX" sz="2400" dirty="0"/>
              <a:t>conocimiento real disminuye y debe apelar </a:t>
            </a:r>
            <a:r>
              <a:rPr lang="es-MX" sz="2400" dirty="0" smtClean="0"/>
              <a:t> </a:t>
            </a:r>
            <a:r>
              <a:rPr lang="es-MX" sz="2400" dirty="0"/>
              <a:t>a mayores medidas de autoridad para dar la sensación de que él manda.  También ello le resulta funcional para evitar que a él lo manden</a:t>
            </a:r>
            <a:r>
              <a:rPr lang="es-MX" sz="2400" dirty="0" smtClean="0"/>
              <a:t>.</a:t>
            </a:r>
            <a:endParaRPr lang="es-CL" sz="2400" dirty="0"/>
          </a:p>
        </p:txBody>
      </p:sp>
      <p:sp>
        <p:nvSpPr>
          <p:cNvPr id="4" name="1 Título"/>
          <p:cNvSpPr txBox="1">
            <a:spLocks/>
          </p:cNvSpPr>
          <p:nvPr/>
        </p:nvSpPr>
        <p:spPr>
          <a:xfrm>
            <a:off x="1259632" y="620688"/>
            <a:ext cx="6768752" cy="1055712"/>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smtClean="0"/>
              <a:t>II. LIDERAZGO SITUACIONAL, CONDICIONANTES SOCIOPOLÍTICAS Y DE PERSONALIDAD</a:t>
            </a:r>
            <a:endParaRPr lang="es-CL" dirty="0"/>
          </a:p>
        </p:txBody>
      </p:sp>
    </p:spTree>
    <p:extLst>
      <p:ext uri="{BB962C8B-B14F-4D97-AF65-F5344CB8AC3E}">
        <p14:creationId xmlns:p14="http://schemas.microsoft.com/office/powerpoint/2010/main" val="41130562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p:txBody>
          <a:bodyPr>
            <a:normAutofit fontScale="85000" lnSpcReduction="10000"/>
          </a:bodyPr>
          <a:lstStyle/>
          <a:p>
            <a:pPr lvl="0" algn="just"/>
            <a:r>
              <a:rPr lang="es-MX" sz="2600" i="1" dirty="0">
                <a:solidFill>
                  <a:schemeClr val="accent1">
                    <a:lumMod val="60000"/>
                    <a:lumOff val="40000"/>
                  </a:schemeClr>
                </a:solidFill>
              </a:rPr>
              <a:t>El líder ausente</a:t>
            </a:r>
            <a:r>
              <a:rPr lang="es-MX" sz="2600" dirty="0"/>
              <a:t>: los obsesivos corren el riesgo de enfrascarse en sus tareas, marginándose de la necesidad de administrar y conducir al grupo.  Ello le conduce a un alejamiento de la realidad que le conduce a enajenarse respecto del grupo. Este liderazgo tiene muy mal pronóstico, pues cada vez es percibido como “menos disponible” frente a las crisis o conflictos.</a:t>
            </a:r>
            <a:endParaRPr lang="es-CL" sz="2600" dirty="0"/>
          </a:p>
          <a:p>
            <a:pPr lvl="0" algn="just"/>
            <a:r>
              <a:rPr lang="es-MX" sz="2600" i="1" dirty="0">
                <a:solidFill>
                  <a:schemeClr val="accent1">
                    <a:lumMod val="60000"/>
                    <a:lumOff val="40000"/>
                  </a:schemeClr>
                </a:solidFill>
              </a:rPr>
              <a:t>El líder corrupto</a:t>
            </a:r>
            <a:r>
              <a:rPr lang="es-MX" sz="2600" dirty="0"/>
              <a:t>: esto es grave y va acompañado a menudo de una ausencia de valores grupales.  Para él, el fin justifica los medios, y ello se traduce a menudo en obtener ventajas personales por motivaciones de poder, prestigio, económicas o de control.</a:t>
            </a:r>
            <a:endParaRPr lang="es-CL" sz="2600" dirty="0"/>
          </a:p>
          <a:p>
            <a:endParaRPr lang="es-CL" dirty="0"/>
          </a:p>
        </p:txBody>
      </p:sp>
      <p:sp>
        <p:nvSpPr>
          <p:cNvPr id="4" name="1 Título"/>
          <p:cNvSpPr txBox="1">
            <a:spLocks/>
          </p:cNvSpPr>
          <p:nvPr/>
        </p:nvSpPr>
        <p:spPr>
          <a:xfrm>
            <a:off x="1259632" y="620688"/>
            <a:ext cx="6768752" cy="1055712"/>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smtClean="0"/>
              <a:t>II. LIDERAZGO SITUACIONAL, CONDICIONANTES SOCIOPOLÍTICAS Y DE PERSONALIDAD</a:t>
            </a:r>
            <a:endParaRPr lang="es-CL" dirty="0"/>
          </a:p>
        </p:txBody>
      </p:sp>
    </p:spTree>
    <p:extLst>
      <p:ext uri="{BB962C8B-B14F-4D97-AF65-F5344CB8AC3E}">
        <p14:creationId xmlns:p14="http://schemas.microsoft.com/office/powerpoint/2010/main" val="17074546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p:txBody>
          <a:bodyPr>
            <a:normAutofit fontScale="92500" lnSpcReduction="10000"/>
          </a:bodyPr>
          <a:lstStyle/>
          <a:p>
            <a:pPr lvl="0" algn="just"/>
            <a:r>
              <a:rPr lang="es-MX" i="1" dirty="0">
                <a:solidFill>
                  <a:schemeClr val="accent1">
                    <a:lumMod val="60000"/>
                    <a:lumOff val="40000"/>
                  </a:schemeClr>
                </a:solidFill>
              </a:rPr>
              <a:t>El líder afectivamente inestable</a:t>
            </a:r>
            <a:r>
              <a:rPr lang="es-MX" dirty="0"/>
              <a:t>: la irritabilidad genera desconcierto en cualquier grupo e impide recibir opiniones críticas.  Este tipo de liderazgo puede demostrar gran entusiasmo por un objetivo pero al menor obstáculo se sienten abatidos y deprimidos. También pueden idealizar a una persona o destinar grandes recursos a una tarea pero ante la menos dificultad caen en la descalificación o el rechazo.</a:t>
            </a:r>
            <a:endParaRPr lang="es-CL" dirty="0"/>
          </a:p>
          <a:p>
            <a:pPr lvl="0" algn="just"/>
            <a:r>
              <a:rPr lang="es-MX" i="1" dirty="0">
                <a:solidFill>
                  <a:schemeClr val="accent1">
                    <a:lumMod val="60000"/>
                    <a:lumOff val="40000"/>
                  </a:schemeClr>
                </a:solidFill>
              </a:rPr>
              <a:t>El líder intelectualmente incapaz</a:t>
            </a:r>
            <a:r>
              <a:rPr lang="es-MX" dirty="0"/>
              <a:t>: la inteligencia depende de la capacidad de abstracción (realizar operaciones lógicas) y la capacidad de asimilación (poner en palabras ideas y conceptos). Ambos aspectos están muy determinados por condiciones emocionales y por tanto cuando la capacidad intelectual del líder está en su límite, puede sufrir perturbaciones importantes en el desarrollo de su tarea.</a:t>
            </a:r>
            <a:endParaRPr lang="es-CL" dirty="0"/>
          </a:p>
          <a:p>
            <a:endParaRPr lang="es-CL" dirty="0"/>
          </a:p>
          <a:p>
            <a:endParaRPr lang="es-CL" dirty="0"/>
          </a:p>
        </p:txBody>
      </p:sp>
      <p:sp>
        <p:nvSpPr>
          <p:cNvPr id="4" name="1 Título"/>
          <p:cNvSpPr txBox="1">
            <a:spLocks/>
          </p:cNvSpPr>
          <p:nvPr/>
        </p:nvSpPr>
        <p:spPr>
          <a:xfrm>
            <a:off x="1259632" y="620688"/>
            <a:ext cx="6768752" cy="1055712"/>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dirty="0" smtClean="0"/>
              <a:t>II. LIDERAZGO SITUACIONAL, CONDICIONANTES SOCIOPOLÍTICAS Y DE PERSONALIDAD</a:t>
            </a:r>
            <a:endParaRPr lang="es-CL" dirty="0"/>
          </a:p>
        </p:txBody>
      </p:sp>
    </p:spTree>
    <p:extLst>
      <p:ext uri="{BB962C8B-B14F-4D97-AF65-F5344CB8AC3E}">
        <p14:creationId xmlns:p14="http://schemas.microsoft.com/office/powerpoint/2010/main" val="25068983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2020824"/>
            <a:ext cx="8229600" cy="4504520"/>
          </a:xfrm>
        </p:spPr>
        <p:txBody>
          <a:bodyPr>
            <a:normAutofit fontScale="92500" lnSpcReduction="10000"/>
          </a:bodyPr>
          <a:lstStyle/>
          <a:p>
            <a:pPr marL="0" indent="0">
              <a:buNone/>
            </a:pPr>
            <a:r>
              <a:rPr lang="es-ES" dirty="0"/>
              <a:t> </a:t>
            </a:r>
            <a:endParaRPr lang="es-CL" dirty="0"/>
          </a:p>
          <a:p>
            <a:pPr lvl="0" algn="just"/>
            <a:r>
              <a:rPr lang="es-ES" sz="2400" b="1" dirty="0" smtClean="0">
                <a:solidFill>
                  <a:schemeClr val="accent1">
                    <a:lumMod val="60000"/>
                    <a:lumOff val="40000"/>
                  </a:schemeClr>
                </a:solidFill>
              </a:rPr>
              <a:t>1) El </a:t>
            </a:r>
            <a:r>
              <a:rPr lang="es-ES" sz="2400" b="1" dirty="0">
                <a:solidFill>
                  <a:schemeClr val="accent1">
                    <a:lumMod val="60000"/>
                    <a:lumOff val="40000"/>
                  </a:schemeClr>
                </a:solidFill>
              </a:rPr>
              <a:t>grupo: ¿una puesta en común de qué?</a:t>
            </a:r>
            <a:endParaRPr lang="es-CL" sz="2400" dirty="0">
              <a:solidFill>
                <a:schemeClr val="accent1">
                  <a:lumMod val="60000"/>
                  <a:lumOff val="40000"/>
                </a:schemeClr>
              </a:solidFill>
            </a:endParaRPr>
          </a:p>
          <a:p>
            <a:pPr algn="just"/>
            <a:endParaRPr lang="es-CL" dirty="0"/>
          </a:p>
          <a:p>
            <a:pPr algn="just"/>
            <a:r>
              <a:rPr lang="es-ES" i="1" dirty="0">
                <a:solidFill>
                  <a:schemeClr val="accent1">
                    <a:lumMod val="60000"/>
                    <a:lumOff val="40000"/>
                  </a:schemeClr>
                </a:solidFill>
              </a:rPr>
              <a:t>Una respuesta rápida</a:t>
            </a:r>
            <a:r>
              <a:rPr lang="es-ES" dirty="0"/>
              <a:t>: se trata de una puesta en común de energías, entusiasmos, capacidades por medio de una disciplina consentida, que se puede articular con tres campos mentales típicos: </a:t>
            </a:r>
            <a:r>
              <a:rPr lang="es-ES" i="1" dirty="0">
                <a:solidFill>
                  <a:schemeClr val="accent1">
                    <a:lumMod val="60000"/>
                    <a:lumOff val="40000"/>
                  </a:schemeClr>
                </a:solidFill>
              </a:rPr>
              <a:t>representaciones</a:t>
            </a:r>
            <a:r>
              <a:rPr lang="es-ES" dirty="0"/>
              <a:t> que a través de percepciones e ideas, controlan </a:t>
            </a:r>
            <a:r>
              <a:rPr lang="es-ES" i="1" dirty="0">
                <a:solidFill>
                  <a:schemeClr val="accent1">
                    <a:lumMod val="60000"/>
                    <a:lumOff val="40000"/>
                  </a:schemeClr>
                </a:solidFill>
              </a:rPr>
              <a:t>sentimientos</a:t>
            </a:r>
            <a:r>
              <a:rPr lang="es-ES" b="1" dirty="0"/>
              <a:t> </a:t>
            </a:r>
            <a:r>
              <a:rPr lang="es-ES" dirty="0"/>
              <a:t>y </a:t>
            </a:r>
            <a:r>
              <a:rPr lang="es-ES" dirty="0">
                <a:solidFill>
                  <a:schemeClr val="accent1">
                    <a:lumMod val="60000"/>
                    <a:lumOff val="40000"/>
                  </a:schemeClr>
                </a:solidFill>
              </a:rPr>
              <a:t>voliciones</a:t>
            </a:r>
            <a:r>
              <a:rPr lang="es-ES" b="1" dirty="0"/>
              <a:t>.</a:t>
            </a:r>
            <a:endParaRPr lang="es-CL" dirty="0"/>
          </a:p>
          <a:p>
            <a:pPr algn="just"/>
            <a:endParaRPr lang="es-CL" dirty="0"/>
          </a:p>
          <a:p>
            <a:pPr algn="just"/>
            <a:r>
              <a:rPr lang="es-ES" dirty="0"/>
              <a:t>Para </a:t>
            </a:r>
            <a:r>
              <a:rPr lang="es-ES" dirty="0">
                <a:solidFill>
                  <a:schemeClr val="accent1">
                    <a:lumMod val="60000"/>
                    <a:lumOff val="40000"/>
                  </a:schemeClr>
                </a:solidFill>
              </a:rPr>
              <a:t>Mayo</a:t>
            </a:r>
            <a:r>
              <a:rPr lang="es-ES" dirty="0"/>
              <a:t>, el grupo es una mentalidad común, con normas y lógica propia, para </a:t>
            </a:r>
            <a:r>
              <a:rPr lang="es-ES" dirty="0">
                <a:solidFill>
                  <a:schemeClr val="accent1">
                    <a:lumMod val="60000"/>
                    <a:lumOff val="40000"/>
                  </a:schemeClr>
                </a:solidFill>
              </a:rPr>
              <a:t>Lewin</a:t>
            </a:r>
            <a:r>
              <a:rPr lang="es-ES" dirty="0"/>
              <a:t>,  el grupo es la interdependencia no </a:t>
            </a:r>
            <a:r>
              <a:rPr lang="es-ES" dirty="0" smtClean="0"/>
              <a:t>sólo </a:t>
            </a:r>
            <a:r>
              <a:rPr lang="es-ES" dirty="0"/>
              <a:t>entre individuos sino también entre variables que intervienen en su funcionamiento. (</a:t>
            </a:r>
            <a:r>
              <a:rPr lang="es-ES" dirty="0" err="1"/>
              <a:t>Ej</a:t>
            </a:r>
            <a:r>
              <a:rPr lang="es-ES" dirty="0"/>
              <a:t>: un grupo democrático facilita participación más activa).</a:t>
            </a:r>
            <a:endParaRPr lang="es-CL" dirty="0"/>
          </a:p>
          <a:p>
            <a:pPr algn="just"/>
            <a:endParaRPr lang="es-CL" dirty="0"/>
          </a:p>
        </p:txBody>
      </p:sp>
      <p:sp>
        <p:nvSpPr>
          <p:cNvPr id="2" name="1 Título"/>
          <p:cNvSpPr>
            <a:spLocks noGrp="1"/>
          </p:cNvSpPr>
          <p:nvPr>
            <p:ph type="title"/>
          </p:nvPr>
        </p:nvSpPr>
        <p:spPr>
          <a:xfrm>
            <a:off x="1979712" y="975360"/>
            <a:ext cx="5256584" cy="701040"/>
          </a:xfrm>
        </p:spPr>
        <p:txBody>
          <a:bodyPr>
            <a:normAutofit/>
          </a:bodyPr>
          <a:lstStyle/>
          <a:p>
            <a:r>
              <a:rPr lang="es-ES" b="1" dirty="0" smtClean="0"/>
              <a:t>III. LIDERAZGO </a:t>
            </a:r>
            <a:r>
              <a:rPr lang="es-ES" b="1" dirty="0"/>
              <a:t>Y CONDUCCIÓN DE </a:t>
            </a:r>
            <a:r>
              <a:rPr lang="es-ES" b="1" dirty="0" smtClean="0"/>
              <a:t>GRUPOS</a:t>
            </a:r>
            <a:endParaRPr lang="es-CL" dirty="0"/>
          </a:p>
        </p:txBody>
      </p:sp>
    </p:spTree>
    <p:extLst>
      <p:ext uri="{BB962C8B-B14F-4D97-AF65-F5344CB8AC3E}">
        <p14:creationId xmlns:p14="http://schemas.microsoft.com/office/powerpoint/2010/main" val="2373463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385192" y="1700808"/>
            <a:ext cx="8229600" cy="4075176"/>
          </a:xfrm>
        </p:spPr>
        <p:txBody>
          <a:bodyPr>
            <a:normAutofit/>
          </a:bodyPr>
          <a:lstStyle/>
          <a:p>
            <a:endParaRPr lang="es-MX" dirty="0" smtClean="0"/>
          </a:p>
          <a:p>
            <a:endParaRPr lang="es-MX" dirty="0" smtClean="0"/>
          </a:p>
        </p:txBody>
      </p:sp>
      <p:sp>
        <p:nvSpPr>
          <p:cNvPr id="2" name="1 Título"/>
          <p:cNvSpPr>
            <a:spLocks noGrp="1"/>
          </p:cNvSpPr>
          <p:nvPr>
            <p:ph type="title"/>
          </p:nvPr>
        </p:nvSpPr>
        <p:spPr>
          <a:xfrm>
            <a:off x="2051720" y="764704"/>
            <a:ext cx="4896544" cy="911696"/>
          </a:xfrm>
        </p:spPr>
        <p:txBody>
          <a:bodyPr>
            <a:normAutofit/>
          </a:bodyPr>
          <a:lstStyle/>
          <a:p>
            <a:pPr lvl="0"/>
            <a:r>
              <a:rPr lang="es-MX" b="1" dirty="0" smtClean="0">
                <a:latin typeface="Verdana" pitchFamily="34" charset="0"/>
                <a:ea typeface="Verdana" pitchFamily="34" charset="0"/>
                <a:cs typeface="Verdana" pitchFamily="34" charset="0"/>
              </a:rPr>
              <a:t>i. HERRAMIENTAS CONCEPTUALES</a:t>
            </a:r>
            <a:endParaRPr lang="es-CL" dirty="0">
              <a:latin typeface="Verdana" pitchFamily="34" charset="0"/>
              <a:ea typeface="Verdana" pitchFamily="34" charset="0"/>
              <a:cs typeface="Verdana" pitchFamily="34" charset="0"/>
            </a:endParaRPr>
          </a:p>
        </p:txBody>
      </p:sp>
      <p:sp>
        <p:nvSpPr>
          <p:cNvPr id="4" name="3 Rectángulo"/>
          <p:cNvSpPr/>
          <p:nvPr/>
        </p:nvSpPr>
        <p:spPr>
          <a:xfrm>
            <a:off x="179512" y="1844824"/>
            <a:ext cx="8640960" cy="4431983"/>
          </a:xfrm>
          <a:prstGeom prst="rect">
            <a:avLst/>
          </a:prstGeom>
        </p:spPr>
        <p:txBody>
          <a:bodyPr wrap="square">
            <a:spAutoFit/>
          </a:bodyPr>
          <a:lstStyle/>
          <a:p>
            <a:r>
              <a:rPr lang="es-MX" dirty="0"/>
              <a:t> </a:t>
            </a:r>
            <a:endParaRPr lang="es-CL" dirty="0"/>
          </a:p>
          <a:p>
            <a:pPr algn="just"/>
            <a:r>
              <a:rPr lang="es-MX" sz="2400" dirty="0">
                <a:latin typeface="Verdana" pitchFamily="34" charset="0"/>
                <a:ea typeface="Verdana" pitchFamily="34" charset="0"/>
                <a:cs typeface="Verdana" pitchFamily="34" charset="0"/>
              </a:rPr>
              <a:t>Existe consenso hoy en día que vivimos el tiempo de los </a:t>
            </a:r>
            <a:r>
              <a:rPr lang="es-MX" sz="2400" dirty="0">
                <a:solidFill>
                  <a:schemeClr val="accent1">
                    <a:lumMod val="60000"/>
                    <a:lumOff val="40000"/>
                  </a:schemeClr>
                </a:solidFill>
                <a:latin typeface="Verdana" pitchFamily="34" charset="0"/>
                <a:ea typeface="Verdana" pitchFamily="34" charset="0"/>
                <a:cs typeface="Verdana" pitchFamily="34" charset="0"/>
              </a:rPr>
              <a:t>DIRIGENTES </a:t>
            </a:r>
            <a:r>
              <a:rPr lang="es-MX" sz="2400" dirty="0" smtClean="0">
                <a:solidFill>
                  <a:schemeClr val="accent1">
                    <a:lumMod val="60000"/>
                    <a:lumOff val="40000"/>
                  </a:schemeClr>
                </a:solidFill>
                <a:latin typeface="Verdana" pitchFamily="34" charset="0"/>
                <a:ea typeface="Verdana" pitchFamily="34" charset="0"/>
                <a:cs typeface="Verdana" pitchFamily="34" charset="0"/>
              </a:rPr>
              <a:t>LÍDERES</a:t>
            </a:r>
            <a:r>
              <a:rPr lang="es-MX" sz="2400" dirty="0">
                <a:latin typeface="Verdana" pitchFamily="34" charset="0"/>
                <a:ea typeface="Verdana" pitchFamily="34" charset="0"/>
                <a:cs typeface="Verdana" pitchFamily="34" charset="0"/>
              </a:rPr>
              <a:t>.</a:t>
            </a:r>
            <a:r>
              <a:rPr lang="es-MX" sz="2400" dirty="0" smtClean="0">
                <a:latin typeface="Verdana" pitchFamily="34" charset="0"/>
                <a:ea typeface="Verdana" pitchFamily="34" charset="0"/>
                <a:cs typeface="Verdana" pitchFamily="34" charset="0"/>
              </a:rPr>
              <a:t> </a:t>
            </a:r>
          </a:p>
          <a:p>
            <a:pPr algn="just"/>
            <a:endParaRPr lang="es-MX" sz="2400" dirty="0" smtClean="0">
              <a:latin typeface="Verdana" pitchFamily="34" charset="0"/>
              <a:ea typeface="Verdana" pitchFamily="34" charset="0"/>
              <a:cs typeface="Verdana" pitchFamily="34" charset="0"/>
            </a:endParaRPr>
          </a:p>
          <a:p>
            <a:pPr algn="just"/>
            <a:r>
              <a:rPr lang="es-MX" sz="2400" dirty="0" smtClean="0">
                <a:latin typeface="Verdana" pitchFamily="34" charset="0"/>
                <a:ea typeface="Verdana" pitchFamily="34" charset="0"/>
                <a:cs typeface="Verdana" pitchFamily="34" charset="0"/>
              </a:rPr>
              <a:t>“</a:t>
            </a:r>
            <a:r>
              <a:rPr lang="es-MX" sz="2400" dirty="0">
                <a:latin typeface="Verdana" pitchFamily="34" charset="0"/>
                <a:ea typeface="Verdana" pitchFamily="34" charset="0"/>
                <a:cs typeface="Verdana" pitchFamily="34" charset="0"/>
              </a:rPr>
              <a:t>influir, persuadir, convencer”  más que </a:t>
            </a:r>
            <a:r>
              <a:rPr lang="es-MX" sz="2400" dirty="0" smtClean="0">
                <a:latin typeface="Verdana" pitchFamily="34" charset="0"/>
                <a:ea typeface="Verdana" pitchFamily="34" charset="0"/>
                <a:cs typeface="Verdana" pitchFamily="34" charset="0"/>
              </a:rPr>
              <a:t>dirigir</a:t>
            </a:r>
            <a:r>
              <a:rPr lang="es-MX" sz="2400" dirty="0">
                <a:latin typeface="Verdana" pitchFamily="34" charset="0"/>
                <a:ea typeface="Verdana" pitchFamily="34" charset="0"/>
                <a:cs typeface="Verdana" pitchFamily="34" charset="0"/>
              </a:rPr>
              <a:t>, lo que supone la interacción entre tres factores: </a:t>
            </a:r>
            <a:r>
              <a:rPr lang="es-MX" sz="2400" dirty="0">
                <a:solidFill>
                  <a:schemeClr val="accent1">
                    <a:lumMod val="60000"/>
                    <a:lumOff val="40000"/>
                  </a:schemeClr>
                </a:solidFill>
                <a:latin typeface="Verdana" pitchFamily="34" charset="0"/>
                <a:ea typeface="Verdana" pitchFamily="34" charset="0"/>
                <a:cs typeface="Verdana" pitchFamily="34" charset="0"/>
              </a:rPr>
              <a:t>LÍDER, COLABORADORES, CONTEXTO. </a:t>
            </a:r>
            <a:endParaRPr lang="es-MX" sz="2400" dirty="0" smtClean="0">
              <a:solidFill>
                <a:schemeClr val="accent1">
                  <a:lumMod val="60000"/>
                  <a:lumOff val="40000"/>
                </a:schemeClr>
              </a:solidFill>
              <a:latin typeface="Verdana" pitchFamily="34" charset="0"/>
              <a:ea typeface="Verdana" pitchFamily="34" charset="0"/>
              <a:cs typeface="Verdana" pitchFamily="34" charset="0"/>
            </a:endParaRPr>
          </a:p>
          <a:p>
            <a:pPr algn="just"/>
            <a:endParaRPr lang="es-MX" sz="2400" dirty="0">
              <a:latin typeface="Verdana" pitchFamily="34" charset="0"/>
              <a:ea typeface="Verdana" pitchFamily="34" charset="0"/>
              <a:cs typeface="Verdana" pitchFamily="34" charset="0"/>
            </a:endParaRPr>
          </a:p>
          <a:p>
            <a:pPr algn="just"/>
            <a:r>
              <a:rPr lang="es-MX" sz="2400" dirty="0">
                <a:latin typeface="Verdana" pitchFamily="34" charset="0"/>
                <a:ea typeface="Verdana" pitchFamily="34" charset="0"/>
                <a:cs typeface="Verdana" pitchFamily="34" charset="0"/>
              </a:rPr>
              <a:t>Directivo líder debe definir objetivos motivantes  para sus seguidores: </a:t>
            </a:r>
            <a:r>
              <a:rPr lang="es-MX" sz="2400" dirty="0">
                <a:solidFill>
                  <a:schemeClr val="accent1">
                    <a:lumMod val="60000"/>
                    <a:lumOff val="40000"/>
                  </a:schemeClr>
                </a:solidFill>
                <a:latin typeface="Verdana" pitchFamily="34" charset="0"/>
                <a:ea typeface="Verdana" pitchFamily="34" charset="0"/>
                <a:cs typeface="Verdana" pitchFamily="34" charset="0"/>
              </a:rPr>
              <a:t>valorizados, técnicamente factibles, crear confianza del subalterno en su capacidad de </a:t>
            </a:r>
            <a:r>
              <a:rPr lang="es-MX" sz="2400" dirty="0" smtClean="0">
                <a:solidFill>
                  <a:schemeClr val="accent1">
                    <a:lumMod val="60000"/>
                    <a:lumOff val="40000"/>
                  </a:schemeClr>
                </a:solidFill>
                <a:latin typeface="Verdana" pitchFamily="34" charset="0"/>
                <a:ea typeface="Verdana" pitchFamily="34" charset="0"/>
                <a:cs typeface="Verdana" pitchFamily="34" charset="0"/>
              </a:rPr>
              <a:t>logro. (Esquema VIE)</a:t>
            </a:r>
            <a:endParaRPr lang="es-CL" sz="2400" dirty="0">
              <a:solidFill>
                <a:schemeClr val="accent1">
                  <a:lumMod val="60000"/>
                  <a:lumOff val="40000"/>
                </a:schemeClr>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6634291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2020824"/>
            <a:ext cx="8229600" cy="4504520"/>
          </a:xfrm>
        </p:spPr>
        <p:txBody>
          <a:bodyPr>
            <a:normAutofit lnSpcReduction="10000"/>
          </a:bodyPr>
          <a:lstStyle/>
          <a:p>
            <a:pPr algn="just"/>
            <a:r>
              <a:rPr lang="es-ES" sz="2200" i="1" dirty="0">
                <a:solidFill>
                  <a:schemeClr val="accent1">
                    <a:lumMod val="60000"/>
                    <a:lumOff val="40000"/>
                  </a:schemeClr>
                </a:solidFill>
              </a:rPr>
              <a:t>Algo en común</a:t>
            </a:r>
            <a:r>
              <a:rPr lang="es-ES" sz="2200" dirty="0"/>
              <a:t>:  cada concepción reconoce que el grupo es resultante de procesos síquicos que se desarrollan entre sus miembros, el grupo puede ser visto entonces como </a:t>
            </a:r>
            <a:r>
              <a:rPr lang="es-ES" sz="2200" dirty="0" smtClean="0"/>
              <a:t>una </a:t>
            </a:r>
            <a:r>
              <a:rPr lang="es-ES" sz="2200" dirty="0"/>
              <a:t>puesta en común de imágenes interiores y de las angustias de los participantes.</a:t>
            </a:r>
            <a:endParaRPr lang="es-CL" sz="2200" dirty="0"/>
          </a:p>
          <a:p>
            <a:pPr marL="0" indent="0" algn="just">
              <a:buNone/>
            </a:pPr>
            <a:r>
              <a:rPr lang="es-ES" dirty="0"/>
              <a:t> </a:t>
            </a:r>
            <a:endParaRPr lang="es-CL" dirty="0"/>
          </a:p>
          <a:p>
            <a:pPr algn="just"/>
            <a:r>
              <a:rPr lang="es-ES" sz="2400" dirty="0">
                <a:solidFill>
                  <a:schemeClr val="accent1">
                    <a:lumMod val="60000"/>
                    <a:lumOff val="40000"/>
                  </a:schemeClr>
                </a:solidFill>
              </a:rPr>
              <a:t>Porqué puesta en común de imágenes?</a:t>
            </a:r>
            <a:endParaRPr lang="es-CL" sz="2400" dirty="0">
              <a:solidFill>
                <a:schemeClr val="accent1">
                  <a:lumMod val="60000"/>
                  <a:lumOff val="40000"/>
                </a:schemeClr>
              </a:solidFill>
            </a:endParaRPr>
          </a:p>
          <a:p>
            <a:pPr algn="just"/>
            <a:endParaRPr lang="es-CL" dirty="0"/>
          </a:p>
          <a:p>
            <a:pPr algn="just"/>
            <a:r>
              <a:rPr lang="es-ES" dirty="0"/>
              <a:t>Desde que los seres humanos se juntan para trabajar, distraerse, defenderse, robar o matar, los sentimientos calan en ellos y aparecen deseos, miedos angustias. (EJ: una reunión administrativa, pone en juego, fortalezas y amenazas para cada sujeto y para el grupo en general).</a:t>
            </a:r>
            <a:endParaRPr lang="es-CL" dirty="0"/>
          </a:p>
          <a:p>
            <a:endParaRPr lang="es-CL" dirty="0"/>
          </a:p>
        </p:txBody>
      </p:sp>
      <p:sp>
        <p:nvSpPr>
          <p:cNvPr id="4" name="1 Título"/>
          <p:cNvSpPr txBox="1">
            <a:spLocks/>
          </p:cNvSpPr>
          <p:nvPr/>
        </p:nvSpPr>
        <p:spPr>
          <a:xfrm>
            <a:off x="1979712" y="975360"/>
            <a:ext cx="5256584"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ES" smtClean="0"/>
              <a:t>III. LIDERAZGO Y CONDUCCIÓN DE GRUPOS</a:t>
            </a:r>
            <a:endParaRPr lang="es-CL" dirty="0"/>
          </a:p>
        </p:txBody>
      </p:sp>
    </p:spTree>
    <p:extLst>
      <p:ext uri="{BB962C8B-B14F-4D97-AF65-F5344CB8AC3E}">
        <p14:creationId xmlns:p14="http://schemas.microsoft.com/office/powerpoint/2010/main" val="38736320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2020824"/>
            <a:ext cx="8229600" cy="4288496"/>
          </a:xfrm>
        </p:spPr>
        <p:txBody>
          <a:bodyPr>
            <a:noAutofit/>
          </a:bodyPr>
          <a:lstStyle/>
          <a:p>
            <a:pPr algn="just"/>
            <a:r>
              <a:rPr lang="es-ES" sz="2200" dirty="0"/>
              <a:t>La reunión y el grupo despiertan emociones que determinan comportamientos las cuales </a:t>
            </a:r>
            <a:r>
              <a:rPr lang="es-ES" sz="2200" dirty="0">
                <a:solidFill>
                  <a:schemeClr val="accent1">
                    <a:lumMod val="60000"/>
                    <a:lumOff val="40000"/>
                  </a:schemeClr>
                </a:solidFill>
              </a:rPr>
              <a:t>nacen por imágenes precisas existentes en el grupo</a:t>
            </a:r>
            <a:r>
              <a:rPr lang="es-ES" sz="2200" dirty="0"/>
              <a:t>.  Estos son los fenómenos más </a:t>
            </a:r>
            <a:r>
              <a:rPr lang="es-ES" sz="2200" dirty="0" smtClean="0"/>
              <a:t>potentes, </a:t>
            </a:r>
            <a:r>
              <a:rPr lang="es-ES" sz="2200" dirty="0"/>
              <a:t>pero más ocultos en el grupo.</a:t>
            </a:r>
            <a:endParaRPr lang="es-CL" sz="2200" dirty="0"/>
          </a:p>
          <a:p>
            <a:pPr algn="just"/>
            <a:endParaRPr lang="es-CL" sz="2200" dirty="0"/>
          </a:p>
          <a:p>
            <a:pPr algn="just"/>
            <a:r>
              <a:rPr lang="es-ES" sz="2200" dirty="0"/>
              <a:t>Aquí puede aparecer la idea de “</a:t>
            </a:r>
            <a:r>
              <a:rPr lang="es-ES" sz="2200" dirty="0">
                <a:solidFill>
                  <a:schemeClr val="accent1">
                    <a:lumMod val="60000"/>
                    <a:lumOff val="40000"/>
                  </a:schemeClr>
                </a:solidFill>
              </a:rPr>
              <a:t>herida narcisista</a:t>
            </a:r>
            <a:r>
              <a:rPr lang="es-ES" sz="2200" dirty="0"/>
              <a:t>” en el grupo porque esos se pueden sentir amenazados cuando se van a poner en evidencia, cuando pueden aparecer sus puntos débiles, cuando ven empañarse su propia imagen</a:t>
            </a:r>
            <a:r>
              <a:rPr lang="es-ES" sz="2200" dirty="0" smtClean="0"/>
              <a:t>.</a:t>
            </a:r>
            <a:endParaRPr lang="es-CL" sz="2200" dirty="0"/>
          </a:p>
        </p:txBody>
      </p:sp>
      <p:sp>
        <p:nvSpPr>
          <p:cNvPr id="4" name="1 Título"/>
          <p:cNvSpPr txBox="1">
            <a:spLocks/>
          </p:cNvSpPr>
          <p:nvPr/>
        </p:nvSpPr>
        <p:spPr>
          <a:xfrm>
            <a:off x="1979712" y="975360"/>
            <a:ext cx="5256584"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ES" dirty="0" smtClean="0"/>
              <a:t>III. LIDERAZGO Y CONDUCCIÓN DE GRUPOS</a:t>
            </a:r>
            <a:endParaRPr lang="es-CL" dirty="0"/>
          </a:p>
        </p:txBody>
      </p:sp>
    </p:spTree>
    <p:extLst>
      <p:ext uri="{BB962C8B-B14F-4D97-AF65-F5344CB8AC3E}">
        <p14:creationId xmlns:p14="http://schemas.microsoft.com/office/powerpoint/2010/main" val="29091655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93204" y="1916832"/>
            <a:ext cx="8229600" cy="4392488"/>
          </a:xfrm>
        </p:spPr>
        <p:txBody>
          <a:bodyPr>
            <a:normAutofit fontScale="92500" lnSpcReduction="20000"/>
          </a:bodyPr>
          <a:lstStyle/>
          <a:p>
            <a:pPr lvl="0" algn="just"/>
            <a:r>
              <a:rPr lang="es-ES" dirty="0" err="1"/>
              <a:t>Bion</a:t>
            </a:r>
            <a:r>
              <a:rPr lang="es-ES" dirty="0"/>
              <a:t> </a:t>
            </a:r>
            <a:r>
              <a:rPr lang="es-ES" dirty="0" smtClean="0"/>
              <a:t>señala </a:t>
            </a:r>
            <a:r>
              <a:rPr lang="es-ES" dirty="0"/>
              <a:t>que el comportamiento de un grupo se ve afectado en dos niveles: 1) en el de la </a:t>
            </a:r>
            <a:r>
              <a:rPr lang="es-ES" b="1" dirty="0">
                <a:solidFill>
                  <a:schemeClr val="accent1">
                    <a:lumMod val="60000"/>
                    <a:lumOff val="40000"/>
                  </a:schemeClr>
                </a:solidFill>
              </a:rPr>
              <a:t>tarea común</a:t>
            </a:r>
            <a:r>
              <a:rPr lang="es-ES" b="1" dirty="0"/>
              <a:t>,</a:t>
            </a:r>
            <a:r>
              <a:rPr lang="es-ES" dirty="0"/>
              <a:t> que es un nivel racional y consciente, es la tarea que todo grupo recibe de la organización en la cual se inserta. El éxito de esto depende del correcto análisis de la realidad externa, de la forma de coordinación, de la regulación de las acciones, de </a:t>
            </a:r>
            <a:r>
              <a:rPr lang="es-ES" dirty="0" smtClean="0"/>
              <a:t>la </a:t>
            </a:r>
            <a:r>
              <a:rPr lang="es-ES" dirty="0"/>
              <a:t>articulación de medios y fines.  Son los espacios donde actúan </a:t>
            </a:r>
            <a:r>
              <a:rPr lang="es-ES" dirty="0" smtClean="0"/>
              <a:t>la </a:t>
            </a:r>
            <a:r>
              <a:rPr lang="es-ES" dirty="0"/>
              <a:t>percepción, el juicio, la memoria y el razonamiento.  Esto es necesario pero no suficiente para el funcionamiento </a:t>
            </a:r>
            <a:r>
              <a:rPr lang="es-ES" dirty="0" smtClean="0"/>
              <a:t>grupal, </a:t>
            </a:r>
            <a:r>
              <a:rPr lang="es-ES" dirty="0"/>
              <a:t>pues basta que emerja un problema inesperado para que el funcionamiento “racional” deje paso a conductas más irracionales en el grupo.</a:t>
            </a:r>
            <a:endParaRPr lang="es-CL" dirty="0"/>
          </a:p>
          <a:p>
            <a:pPr algn="just"/>
            <a:endParaRPr lang="es-CL" sz="1100" dirty="0"/>
          </a:p>
          <a:p>
            <a:pPr algn="just"/>
            <a:r>
              <a:rPr lang="es-ES" dirty="0"/>
              <a:t>Y es que allí también interviene un segundo nivel, es decir, para que exista </a:t>
            </a:r>
            <a:r>
              <a:rPr lang="es-ES" b="1" dirty="0">
                <a:solidFill>
                  <a:schemeClr val="accent1">
                    <a:lumMod val="60000"/>
                    <a:lumOff val="40000"/>
                  </a:schemeClr>
                </a:solidFill>
              </a:rPr>
              <a:t>cooperación consciente</a:t>
            </a:r>
            <a:r>
              <a:rPr lang="es-ES" dirty="0"/>
              <a:t>, se requiere de una circulación emocional y </a:t>
            </a:r>
            <a:r>
              <a:rPr lang="es-ES" dirty="0" err="1"/>
              <a:t>fantasmática</a:t>
            </a:r>
            <a:r>
              <a:rPr lang="es-ES" dirty="0"/>
              <a:t> inconsciente, donde la cooperación puede ser incluso paralizada por ella</a:t>
            </a:r>
            <a:r>
              <a:rPr lang="es-ES" dirty="0" smtClean="0"/>
              <a:t>.</a:t>
            </a:r>
            <a:endParaRPr lang="es-CL" dirty="0"/>
          </a:p>
        </p:txBody>
      </p:sp>
      <p:sp>
        <p:nvSpPr>
          <p:cNvPr id="4" name="1 Título"/>
          <p:cNvSpPr txBox="1">
            <a:spLocks/>
          </p:cNvSpPr>
          <p:nvPr/>
        </p:nvSpPr>
        <p:spPr>
          <a:xfrm>
            <a:off x="1979712" y="975360"/>
            <a:ext cx="5256584"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ES" dirty="0" smtClean="0"/>
              <a:t>III. LIDERAZGO Y CONDUCCIÓN DE GRUPOS</a:t>
            </a:r>
            <a:endParaRPr lang="es-CL" dirty="0"/>
          </a:p>
        </p:txBody>
      </p:sp>
    </p:spTree>
    <p:extLst>
      <p:ext uri="{BB962C8B-B14F-4D97-AF65-F5344CB8AC3E}">
        <p14:creationId xmlns:p14="http://schemas.microsoft.com/office/powerpoint/2010/main" val="2733318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2020824"/>
            <a:ext cx="8229600" cy="4720544"/>
          </a:xfrm>
        </p:spPr>
        <p:txBody>
          <a:bodyPr>
            <a:normAutofit fontScale="92500" lnSpcReduction="20000"/>
          </a:bodyPr>
          <a:lstStyle/>
          <a:p>
            <a:pPr algn="just"/>
            <a:r>
              <a:rPr lang="es-ES" sz="2400" b="1" dirty="0">
                <a:solidFill>
                  <a:schemeClr val="accent1">
                    <a:lumMod val="60000"/>
                    <a:lumOff val="40000"/>
                  </a:schemeClr>
                </a:solidFill>
              </a:rPr>
              <a:t>2) Los individuos se combinan para actuar según estados afectivos:</a:t>
            </a:r>
            <a:endParaRPr lang="es-CL" sz="2400" dirty="0">
              <a:solidFill>
                <a:schemeClr val="accent1">
                  <a:lumMod val="60000"/>
                  <a:lumOff val="40000"/>
                </a:schemeClr>
              </a:solidFill>
            </a:endParaRPr>
          </a:p>
          <a:p>
            <a:pPr marL="0" indent="0" algn="just">
              <a:buNone/>
            </a:pPr>
            <a:r>
              <a:rPr lang="es-ES" dirty="0"/>
              <a:t> </a:t>
            </a:r>
            <a:endParaRPr lang="es-CL" dirty="0"/>
          </a:p>
          <a:p>
            <a:pPr lvl="0" algn="just"/>
            <a:r>
              <a:rPr lang="es-ES" i="1" dirty="0">
                <a:solidFill>
                  <a:schemeClr val="accent1">
                    <a:lumMod val="60000"/>
                    <a:lumOff val="40000"/>
                  </a:schemeClr>
                </a:solidFill>
              </a:rPr>
              <a:t>D</a:t>
            </a:r>
            <a:r>
              <a:rPr lang="es-ES" i="1" dirty="0" smtClean="0">
                <a:solidFill>
                  <a:schemeClr val="accent1">
                    <a:lumMod val="60000"/>
                    <a:lumOff val="40000"/>
                  </a:schemeClr>
                </a:solidFill>
              </a:rPr>
              <a:t>ependencia</a:t>
            </a:r>
            <a:r>
              <a:rPr lang="es-ES" dirty="0"/>
              <a:t>: el grupo busca la protección de un líder del que depende para su funcionamiento. Es como un regreso a la </a:t>
            </a:r>
            <a:r>
              <a:rPr lang="es-ES" dirty="0" smtClean="0"/>
              <a:t>infancia, </a:t>
            </a:r>
            <a:r>
              <a:rPr lang="es-ES" dirty="0"/>
              <a:t>donde el niño está a cargo de sus padres o al sueño grupal de un jefe que resuelve</a:t>
            </a:r>
            <a:r>
              <a:rPr lang="es-ES" dirty="0" smtClean="0"/>
              <a:t>.</a:t>
            </a:r>
          </a:p>
          <a:p>
            <a:pPr lvl="0" algn="just"/>
            <a:endParaRPr lang="es-CL" sz="1300" dirty="0"/>
          </a:p>
          <a:p>
            <a:pPr lvl="0" algn="just"/>
            <a:r>
              <a:rPr lang="es-ES" i="1" dirty="0">
                <a:solidFill>
                  <a:schemeClr val="accent1">
                    <a:lumMod val="60000"/>
                    <a:lumOff val="40000"/>
                  </a:schemeClr>
                </a:solidFill>
              </a:rPr>
              <a:t>Combate-huida</a:t>
            </a:r>
            <a:r>
              <a:rPr lang="es-ES" dirty="0"/>
              <a:t>: rechazo de la dependencia por parte de un líder se transforma en peligro para el grupo frente </a:t>
            </a:r>
            <a:r>
              <a:rPr lang="es-ES" dirty="0" smtClean="0"/>
              <a:t>al </a:t>
            </a:r>
            <a:r>
              <a:rPr lang="es-ES" dirty="0"/>
              <a:t>cual </a:t>
            </a:r>
            <a:r>
              <a:rPr lang="es-ES" dirty="0" smtClean="0"/>
              <a:t>las </a:t>
            </a:r>
            <a:r>
              <a:rPr lang="es-ES" dirty="0"/>
              <a:t>personas se unen para luchar o “escapan</a:t>
            </a:r>
            <a:r>
              <a:rPr lang="es-ES" dirty="0" smtClean="0"/>
              <a:t>”.</a:t>
            </a:r>
          </a:p>
          <a:p>
            <a:pPr lvl="0" algn="just"/>
            <a:endParaRPr lang="es-CL" sz="1300" dirty="0"/>
          </a:p>
          <a:p>
            <a:pPr lvl="0" algn="just"/>
            <a:r>
              <a:rPr lang="es-ES" i="1" dirty="0">
                <a:solidFill>
                  <a:schemeClr val="accent1">
                    <a:lumMod val="60000"/>
                    <a:lumOff val="40000"/>
                  </a:schemeClr>
                </a:solidFill>
              </a:rPr>
              <a:t>Emparejamiento</a:t>
            </a:r>
            <a:r>
              <a:rPr lang="es-ES" dirty="0"/>
              <a:t>: la actitud anterior desemboca en formación de subgrupos o de parejas.</a:t>
            </a:r>
            <a:endParaRPr lang="es-CL" dirty="0"/>
          </a:p>
          <a:p>
            <a:pPr algn="just"/>
            <a:endParaRPr lang="es-CL" sz="1300" dirty="0"/>
          </a:p>
          <a:p>
            <a:pPr algn="just"/>
            <a:r>
              <a:rPr lang="es-ES" dirty="0"/>
              <a:t>Los tres supuestos básicos no aparecen al mismo tiempo, uno predomina y otros permanecen en potencia.</a:t>
            </a:r>
            <a:endParaRPr lang="es-CL" dirty="0"/>
          </a:p>
          <a:p>
            <a:endParaRPr lang="es-CL" dirty="0"/>
          </a:p>
        </p:txBody>
      </p:sp>
      <p:sp>
        <p:nvSpPr>
          <p:cNvPr id="4" name="1 Título"/>
          <p:cNvSpPr txBox="1">
            <a:spLocks/>
          </p:cNvSpPr>
          <p:nvPr/>
        </p:nvSpPr>
        <p:spPr>
          <a:xfrm>
            <a:off x="1979712" y="975360"/>
            <a:ext cx="5256584"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ES" dirty="0" smtClean="0"/>
              <a:t>III. LIDERAZGO Y CONDUCCIÓN DE GRUPOS</a:t>
            </a:r>
            <a:endParaRPr lang="es-CL" dirty="0"/>
          </a:p>
        </p:txBody>
      </p:sp>
    </p:spTree>
    <p:extLst>
      <p:ext uri="{BB962C8B-B14F-4D97-AF65-F5344CB8AC3E}">
        <p14:creationId xmlns:p14="http://schemas.microsoft.com/office/powerpoint/2010/main" val="2560354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p:txBody>
          <a:bodyPr>
            <a:normAutofit/>
          </a:bodyPr>
          <a:lstStyle/>
          <a:p>
            <a:pPr lvl="0" algn="just"/>
            <a:r>
              <a:rPr lang="es-ES" b="1" dirty="0" smtClean="0">
                <a:solidFill>
                  <a:schemeClr val="accent1">
                    <a:lumMod val="60000"/>
                    <a:lumOff val="40000"/>
                  </a:schemeClr>
                </a:solidFill>
              </a:rPr>
              <a:t>3) El </a:t>
            </a:r>
            <a:r>
              <a:rPr lang="es-ES" b="1" dirty="0">
                <a:solidFill>
                  <a:schemeClr val="accent1">
                    <a:lumMod val="60000"/>
                    <a:lumOff val="40000"/>
                  </a:schemeClr>
                </a:solidFill>
              </a:rPr>
              <a:t>grupo como amenaza para el individuo.</a:t>
            </a:r>
            <a:endParaRPr lang="es-CL" dirty="0">
              <a:solidFill>
                <a:schemeClr val="accent1">
                  <a:lumMod val="60000"/>
                  <a:lumOff val="40000"/>
                </a:schemeClr>
              </a:solidFill>
            </a:endParaRPr>
          </a:p>
          <a:p>
            <a:pPr algn="just"/>
            <a:endParaRPr lang="es-CL" dirty="0"/>
          </a:p>
          <a:p>
            <a:pPr algn="just"/>
            <a:r>
              <a:rPr lang="es-ES" dirty="0"/>
              <a:t>El ser humano no existe como sujeto si no tiene el sentimiento de su unidad, unidad de su cuerpo y su siquismo.  En el “espejo” el niño juega con diversas </a:t>
            </a:r>
            <a:r>
              <a:rPr lang="es-ES" dirty="0" smtClean="0"/>
              <a:t>imágenes, </a:t>
            </a:r>
            <a:r>
              <a:rPr lang="es-ES" dirty="0"/>
              <a:t>pero de pronto descubre que una de ellas es la suya propia, apoya su Yo en un fundamento </a:t>
            </a:r>
            <a:r>
              <a:rPr lang="es-ES" dirty="0" smtClean="0"/>
              <a:t>visible, en </a:t>
            </a:r>
            <a:r>
              <a:rPr lang="es-ES" dirty="0"/>
              <a:t>sus intercambios con el mundo físico y social que lo </a:t>
            </a:r>
            <a:r>
              <a:rPr lang="es-ES" dirty="0" smtClean="0"/>
              <a:t>rodea; </a:t>
            </a:r>
            <a:r>
              <a:rPr lang="es-ES" dirty="0"/>
              <a:t>entonces el sujeto todo lo relaciona con su Yo y lo juzga desde esta perspectiva.  De aquí que en sus relaciones con el otro predomina la defensa de su Yo y por tanto una cierta voluntad de dominio que resguarde la seguridad del Yo.</a:t>
            </a:r>
            <a:endParaRPr lang="es-CL" dirty="0"/>
          </a:p>
          <a:p>
            <a:endParaRPr lang="es-CL" dirty="0"/>
          </a:p>
          <a:p>
            <a:endParaRPr lang="es-CL" dirty="0"/>
          </a:p>
        </p:txBody>
      </p:sp>
      <p:sp>
        <p:nvSpPr>
          <p:cNvPr id="4" name="1 Título"/>
          <p:cNvSpPr txBox="1">
            <a:spLocks/>
          </p:cNvSpPr>
          <p:nvPr/>
        </p:nvSpPr>
        <p:spPr>
          <a:xfrm>
            <a:off x="1979712" y="975360"/>
            <a:ext cx="5256584"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ES" smtClean="0"/>
              <a:t>III. LIDERAZGO Y CONDUCCIÓN DE GRUPOS</a:t>
            </a:r>
            <a:endParaRPr lang="es-CL" dirty="0"/>
          </a:p>
        </p:txBody>
      </p:sp>
    </p:spTree>
    <p:extLst>
      <p:ext uri="{BB962C8B-B14F-4D97-AF65-F5344CB8AC3E}">
        <p14:creationId xmlns:p14="http://schemas.microsoft.com/office/powerpoint/2010/main" val="21106072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2020824"/>
            <a:ext cx="8229600" cy="4720544"/>
          </a:xfrm>
        </p:spPr>
        <p:txBody>
          <a:bodyPr>
            <a:normAutofit fontScale="92500" lnSpcReduction="20000"/>
          </a:bodyPr>
          <a:lstStyle/>
          <a:p>
            <a:pPr algn="just"/>
            <a:r>
              <a:rPr lang="es-ES" dirty="0"/>
              <a:t>Con esta predisposición el sujeto enfrenta al grupo.  Frente a la pluralidad de </a:t>
            </a:r>
            <a:r>
              <a:rPr lang="es-ES" dirty="0" smtClean="0"/>
              <a:t>sujetos hay riesgo </a:t>
            </a:r>
            <a:r>
              <a:rPr lang="es-ES" dirty="0"/>
              <a:t>de no ver realizado los propios </a:t>
            </a:r>
            <a:r>
              <a:rPr lang="es-ES" dirty="0" smtClean="0"/>
              <a:t>deseos, </a:t>
            </a:r>
            <a:r>
              <a:rPr lang="es-ES" dirty="0"/>
              <a:t>sino que los otros realicen sus deseos a </a:t>
            </a:r>
            <a:r>
              <a:rPr lang="es-ES" dirty="0" smtClean="0"/>
              <a:t>costa </a:t>
            </a:r>
            <a:r>
              <a:rPr lang="es-ES" dirty="0"/>
              <a:t>del </a:t>
            </a:r>
            <a:r>
              <a:rPr lang="es-ES" dirty="0" smtClean="0"/>
              <a:t>mío, incluso </a:t>
            </a:r>
            <a:r>
              <a:rPr lang="es-ES" dirty="0"/>
              <a:t>que </a:t>
            </a:r>
            <a:r>
              <a:rPr lang="es-ES" dirty="0" smtClean="0"/>
              <a:t>pierda </a:t>
            </a:r>
            <a:r>
              <a:rPr lang="es-ES" dirty="0"/>
              <a:t>el sentido de mis propios </a:t>
            </a:r>
            <a:r>
              <a:rPr lang="es-ES" dirty="0" smtClean="0"/>
              <a:t>deseos,  lo que fragmenta </a:t>
            </a:r>
            <a:r>
              <a:rPr lang="es-ES" dirty="0"/>
              <a:t>mi propio Yo, </a:t>
            </a:r>
            <a:r>
              <a:rPr lang="es-ES" dirty="0" smtClean="0"/>
              <a:t>aparece </a:t>
            </a:r>
            <a:r>
              <a:rPr lang="es-ES" dirty="0"/>
              <a:t>así </a:t>
            </a:r>
            <a:r>
              <a:rPr lang="es-ES" i="1" dirty="0">
                <a:solidFill>
                  <a:schemeClr val="accent1">
                    <a:lumMod val="60000"/>
                    <a:lumOff val="40000"/>
                  </a:schemeClr>
                </a:solidFill>
              </a:rPr>
              <a:t>la angustia de la unidad perdida</a:t>
            </a:r>
            <a:r>
              <a:rPr lang="es-ES" dirty="0"/>
              <a:t>.  Para enfrentarla aparece </a:t>
            </a:r>
            <a:r>
              <a:rPr lang="es-ES" dirty="0" smtClean="0"/>
              <a:t>el </a:t>
            </a:r>
            <a:r>
              <a:rPr lang="es-ES" dirty="0"/>
              <a:t>“objetivo común”, el recurso a una ”autoridad central”, el recurso al liderazgo en la actualidad.</a:t>
            </a:r>
            <a:endParaRPr lang="es-CL" dirty="0"/>
          </a:p>
          <a:p>
            <a:pPr algn="just"/>
            <a:endParaRPr lang="es-CL" dirty="0"/>
          </a:p>
          <a:p>
            <a:pPr algn="just"/>
            <a:r>
              <a:rPr lang="es-ES" dirty="0"/>
              <a:t>Aparece una noción muy </a:t>
            </a:r>
            <a:r>
              <a:rPr lang="es-ES" dirty="0" smtClean="0"/>
              <a:t>importante, </a:t>
            </a:r>
            <a:r>
              <a:rPr lang="es-ES" dirty="0"/>
              <a:t>el grupo no tiene existencia como </a:t>
            </a:r>
            <a:r>
              <a:rPr lang="es-ES" dirty="0" smtClean="0"/>
              <a:t>tal, </a:t>
            </a:r>
            <a:r>
              <a:rPr lang="es-ES" dirty="0"/>
              <a:t>más que cuando consigue suprimir esta imagen fragmentada. Es el primer trabajo del grupo “</a:t>
            </a:r>
            <a:r>
              <a:rPr lang="es-ES" dirty="0">
                <a:solidFill>
                  <a:schemeClr val="accent1">
                    <a:lumMod val="60000"/>
                    <a:lumOff val="40000"/>
                  </a:schemeClr>
                </a:solidFill>
              </a:rPr>
              <a:t>sobre sí mismo”.</a:t>
            </a:r>
            <a:endParaRPr lang="es-CL" dirty="0">
              <a:solidFill>
                <a:schemeClr val="accent1">
                  <a:lumMod val="60000"/>
                  <a:lumOff val="40000"/>
                </a:schemeClr>
              </a:solidFill>
            </a:endParaRPr>
          </a:p>
          <a:p>
            <a:pPr algn="just"/>
            <a:endParaRPr lang="es-CL" dirty="0"/>
          </a:p>
          <a:p>
            <a:pPr algn="just"/>
            <a:r>
              <a:rPr lang="es-ES" i="1" u="sng" dirty="0">
                <a:solidFill>
                  <a:schemeClr val="accent1">
                    <a:lumMod val="60000"/>
                    <a:lumOff val="40000"/>
                  </a:schemeClr>
                </a:solidFill>
              </a:rPr>
              <a:t>Proposición de síntesis hasta aquí</a:t>
            </a:r>
            <a:r>
              <a:rPr lang="es-ES" dirty="0"/>
              <a:t>: entre el grupo y la realidad, entre el grupo y él mismo, existe algo más que las simples relaciones de fuerzas reales. Existe una relación imaginaria</a:t>
            </a:r>
            <a:r>
              <a:rPr lang="es-ES" dirty="0" smtClean="0"/>
              <a:t>.</a:t>
            </a:r>
            <a:endParaRPr lang="es-CL" dirty="0"/>
          </a:p>
        </p:txBody>
      </p:sp>
      <p:sp>
        <p:nvSpPr>
          <p:cNvPr id="4" name="1 Título"/>
          <p:cNvSpPr txBox="1">
            <a:spLocks/>
          </p:cNvSpPr>
          <p:nvPr/>
        </p:nvSpPr>
        <p:spPr>
          <a:xfrm>
            <a:off x="1979712" y="975360"/>
            <a:ext cx="5256584"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ES" smtClean="0"/>
              <a:t>III. LIDERAZGO Y CONDUCCIÓN DE GRUPOS</a:t>
            </a:r>
            <a:endParaRPr lang="es-CL" dirty="0"/>
          </a:p>
        </p:txBody>
      </p:sp>
    </p:spTree>
    <p:extLst>
      <p:ext uri="{BB962C8B-B14F-4D97-AF65-F5344CB8AC3E}">
        <p14:creationId xmlns:p14="http://schemas.microsoft.com/office/powerpoint/2010/main" val="16551325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1916832"/>
            <a:ext cx="8229600" cy="4680520"/>
          </a:xfrm>
        </p:spPr>
        <p:txBody>
          <a:bodyPr>
            <a:normAutofit fontScale="47500" lnSpcReduction="20000"/>
          </a:bodyPr>
          <a:lstStyle/>
          <a:p>
            <a:pPr algn="just"/>
            <a:r>
              <a:rPr lang="es-ES" sz="4600" dirty="0" smtClean="0">
                <a:solidFill>
                  <a:schemeClr val="accent1">
                    <a:lumMod val="60000"/>
                    <a:lumOff val="40000"/>
                  </a:schemeClr>
                </a:solidFill>
              </a:rPr>
              <a:t>4) Ilusión </a:t>
            </a:r>
            <a:r>
              <a:rPr lang="es-ES" sz="4600" dirty="0">
                <a:solidFill>
                  <a:schemeClr val="accent1">
                    <a:lumMod val="60000"/>
                    <a:lumOff val="40000"/>
                  </a:schemeClr>
                </a:solidFill>
              </a:rPr>
              <a:t>grupal.</a:t>
            </a:r>
            <a:endParaRPr lang="es-CL" sz="4600" dirty="0">
              <a:solidFill>
                <a:schemeClr val="accent1">
                  <a:lumMod val="60000"/>
                  <a:lumOff val="40000"/>
                </a:schemeClr>
              </a:solidFill>
            </a:endParaRPr>
          </a:p>
          <a:p>
            <a:pPr marL="0" indent="0" algn="just">
              <a:buNone/>
            </a:pPr>
            <a:r>
              <a:rPr lang="es-ES" dirty="0"/>
              <a:t> </a:t>
            </a:r>
            <a:endParaRPr lang="es-CL" dirty="0"/>
          </a:p>
          <a:p>
            <a:pPr marL="0" indent="0" algn="just">
              <a:buNone/>
            </a:pPr>
            <a:r>
              <a:rPr lang="es-ES" sz="3800" dirty="0"/>
              <a:t>Cualquier trabajo de grupo implica </a:t>
            </a:r>
            <a:r>
              <a:rPr lang="es-ES" sz="3800" dirty="0" smtClean="0"/>
              <a:t> un </a:t>
            </a:r>
            <a:r>
              <a:rPr lang="es-ES" sz="3800" dirty="0" smtClean="0">
                <a:solidFill>
                  <a:schemeClr val="accent1">
                    <a:lumMod val="60000"/>
                    <a:lumOff val="40000"/>
                  </a:schemeClr>
                </a:solidFill>
              </a:rPr>
              <a:t>reemplazo  del </a:t>
            </a:r>
            <a:r>
              <a:rPr lang="es-ES" sz="3800" dirty="0">
                <a:solidFill>
                  <a:schemeClr val="accent1">
                    <a:lumMod val="60000"/>
                    <a:lumOff val="40000"/>
                  </a:schemeClr>
                </a:solidFill>
              </a:rPr>
              <a:t>interés del </a:t>
            </a:r>
            <a:r>
              <a:rPr lang="es-ES" sz="3800" dirty="0" smtClean="0">
                <a:solidFill>
                  <a:schemeClr val="accent1">
                    <a:lumMod val="60000"/>
                    <a:lumOff val="40000"/>
                  </a:schemeClr>
                </a:solidFill>
              </a:rPr>
              <a:t>sujeto, </a:t>
            </a:r>
            <a:r>
              <a:rPr lang="es-ES" sz="3800" dirty="0">
                <a:solidFill>
                  <a:schemeClr val="accent1">
                    <a:lumMod val="60000"/>
                    <a:lumOff val="40000"/>
                  </a:schemeClr>
                </a:solidFill>
              </a:rPr>
              <a:t>por </a:t>
            </a:r>
            <a:r>
              <a:rPr lang="es-ES" sz="3800" dirty="0" smtClean="0">
                <a:solidFill>
                  <a:schemeClr val="accent1">
                    <a:lumMod val="60000"/>
                    <a:lumOff val="40000"/>
                  </a:schemeClr>
                </a:solidFill>
              </a:rPr>
              <a:t>lo </a:t>
            </a:r>
            <a:r>
              <a:rPr lang="es-ES" sz="3800" dirty="0">
                <a:solidFill>
                  <a:schemeClr val="accent1">
                    <a:lumMod val="60000"/>
                    <a:lumOff val="40000"/>
                  </a:schemeClr>
                </a:solidFill>
              </a:rPr>
              <a:t>que debe hacer </a:t>
            </a:r>
            <a:r>
              <a:rPr lang="es-ES" sz="3800" dirty="0" smtClean="0">
                <a:solidFill>
                  <a:schemeClr val="accent1">
                    <a:lumMod val="60000"/>
                    <a:lumOff val="40000"/>
                  </a:schemeClr>
                </a:solidFill>
              </a:rPr>
              <a:t>el grupo</a:t>
            </a:r>
            <a:r>
              <a:rPr lang="es-ES" sz="3800" dirty="0" smtClean="0"/>
              <a:t>; </a:t>
            </a:r>
            <a:r>
              <a:rPr lang="es-ES" sz="3800" dirty="0"/>
              <a:t>el grupo se transforma así en un objeto querido</a:t>
            </a:r>
            <a:r>
              <a:rPr lang="es-ES" sz="3800" dirty="0" smtClean="0"/>
              <a:t>.</a:t>
            </a:r>
          </a:p>
          <a:p>
            <a:pPr marL="0" indent="0" algn="just">
              <a:buNone/>
            </a:pPr>
            <a:endParaRPr lang="es-CL" sz="2500" dirty="0"/>
          </a:p>
          <a:p>
            <a:pPr marL="0" indent="0" algn="just">
              <a:buNone/>
            </a:pPr>
            <a:r>
              <a:rPr lang="es-ES" sz="3800" dirty="0" smtClean="0">
                <a:solidFill>
                  <a:schemeClr val="accent1">
                    <a:lumMod val="60000"/>
                    <a:lumOff val="40000"/>
                  </a:schemeClr>
                </a:solidFill>
              </a:rPr>
              <a:t>El </a:t>
            </a:r>
            <a:r>
              <a:rPr lang="es-ES" sz="3800" dirty="0">
                <a:solidFill>
                  <a:schemeClr val="accent1">
                    <a:lumMod val="60000"/>
                    <a:lumOff val="40000"/>
                  </a:schemeClr>
                </a:solidFill>
              </a:rPr>
              <a:t>grupo representa una amenaza de pérdida de identidad del Yo</a:t>
            </a:r>
            <a:r>
              <a:rPr lang="es-ES" sz="3800" dirty="0"/>
              <a:t>, la presencia de una pluralidad de sujetos es amenaza de fraccionamiento.  La ilusión grupal responde a un deseo de seguridad y de preservación de la </a:t>
            </a:r>
            <a:r>
              <a:rPr lang="es-ES" sz="3800" dirty="0" smtClean="0"/>
              <a:t>unidad, </a:t>
            </a:r>
            <a:r>
              <a:rPr lang="es-ES" sz="3800" dirty="0"/>
              <a:t>por eso </a:t>
            </a:r>
            <a:r>
              <a:rPr lang="es-ES" sz="3800" i="1" dirty="0">
                <a:solidFill>
                  <a:schemeClr val="accent1">
                    <a:lumMod val="60000"/>
                    <a:lumOff val="40000"/>
                  </a:schemeClr>
                </a:solidFill>
              </a:rPr>
              <a:t>reemplaza la identidad del individuo por una identidad de grupo</a:t>
            </a:r>
            <a:r>
              <a:rPr lang="es-ES" sz="3800" b="1" dirty="0"/>
              <a:t>.</a:t>
            </a:r>
            <a:r>
              <a:rPr lang="es-ES" sz="3800" dirty="0"/>
              <a:t> El narcisismo individual es reemplazado por un narcisismo grupal</a:t>
            </a:r>
            <a:r>
              <a:rPr lang="es-ES" sz="3800" dirty="0" smtClean="0"/>
              <a:t>.</a:t>
            </a:r>
          </a:p>
          <a:p>
            <a:pPr marL="0" indent="0" algn="just">
              <a:buNone/>
            </a:pPr>
            <a:endParaRPr lang="es-CL" sz="2500" dirty="0"/>
          </a:p>
          <a:p>
            <a:pPr marL="0" indent="0" algn="just">
              <a:buNone/>
            </a:pPr>
            <a:r>
              <a:rPr lang="es-ES" sz="3800" dirty="0" smtClean="0">
                <a:solidFill>
                  <a:schemeClr val="accent1">
                    <a:lumMod val="60000"/>
                    <a:lumOff val="40000"/>
                  </a:schemeClr>
                </a:solidFill>
              </a:rPr>
              <a:t>La </a:t>
            </a:r>
            <a:r>
              <a:rPr lang="es-ES" sz="3800" dirty="0">
                <a:solidFill>
                  <a:schemeClr val="accent1">
                    <a:lumMod val="60000"/>
                    <a:lumOff val="40000"/>
                  </a:schemeClr>
                </a:solidFill>
              </a:rPr>
              <a:t>ilusión grupal </a:t>
            </a:r>
            <a:r>
              <a:rPr lang="es-ES" sz="3800" dirty="0"/>
              <a:t>representa una defensa colectiva contra la angustia persecutoria común (a/v aparece la figura del chivo expiatorio para centrar las culpas en una persona determinada).</a:t>
            </a:r>
            <a:endParaRPr lang="es-CL" sz="3800" dirty="0"/>
          </a:p>
          <a:p>
            <a:pPr marL="0" indent="0" algn="just">
              <a:buNone/>
            </a:pPr>
            <a:r>
              <a:rPr lang="es-ES" sz="3800" dirty="0" smtClean="0">
                <a:solidFill>
                  <a:schemeClr val="accent1">
                    <a:lumMod val="60000"/>
                    <a:lumOff val="40000"/>
                  </a:schemeClr>
                </a:solidFill>
              </a:rPr>
              <a:t>La </a:t>
            </a:r>
            <a:r>
              <a:rPr lang="es-ES" sz="3800" dirty="0">
                <a:solidFill>
                  <a:schemeClr val="accent1">
                    <a:lumMod val="60000"/>
                    <a:lumOff val="40000"/>
                  </a:schemeClr>
                </a:solidFill>
              </a:rPr>
              <a:t>ilusión grupal sustituye el Yo ideal de cada </a:t>
            </a:r>
            <a:r>
              <a:rPr lang="es-ES" sz="3800" dirty="0" smtClean="0">
                <a:solidFill>
                  <a:schemeClr val="accent1">
                    <a:lumMod val="60000"/>
                    <a:lumOff val="40000"/>
                  </a:schemeClr>
                </a:solidFill>
              </a:rPr>
              <a:t>uno, </a:t>
            </a:r>
            <a:r>
              <a:rPr lang="es-ES" sz="3800" dirty="0">
                <a:solidFill>
                  <a:schemeClr val="accent1">
                    <a:lumMod val="60000"/>
                    <a:lumOff val="40000"/>
                  </a:schemeClr>
                </a:solidFill>
              </a:rPr>
              <a:t>por un Yo ideal común </a:t>
            </a:r>
            <a:r>
              <a:rPr lang="es-ES" sz="3800" dirty="0" smtClean="0">
                <a:solidFill>
                  <a:schemeClr val="accent1">
                    <a:lumMod val="60000"/>
                    <a:lumOff val="40000"/>
                  </a:schemeClr>
                </a:solidFill>
              </a:rPr>
              <a:t>al grupo</a:t>
            </a:r>
            <a:r>
              <a:rPr lang="es-ES" sz="3800" dirty="0"/>
              <a:t>.</a:t>
            </a:r>
            <a:endParaRPr lang="es-CL" sz="3800" dirty="0"/>
          </a:p>
          <a:p>
            <a:endParaRPr lang="es-CL" dirty="0"/>
          </a:p>
          <a:p>
            <a:endParaRPr lang="es-CL" dirty="0"/>
          </a:p>
        </p:txBody>
      </p:sp>
      <p:sp>
        <p:nvSpPr>
          <p:cNvPr id="4" name="1 Título"/>
          <p:cNvSpPr txBox="1">
            <a:spLocks/>
          </p:cNvSpPr>
          <p:nvPr/>
        </p:nvSpPr>
        <p:spPr>
          <a:xfrm>
            <a:off x="1979712" y="975360"/>
            <a:ext cx="5256584"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ES" smtClean="0"/>
              <a:t>III. LIDERAZGO Y CONDUCCIÓN DE GRUPOS</a:t>
            </a:r>
            <a:endParaRPr lang="es-CL" dirty="0"/>
          </a:p>
        </p:txBody>
      </p:sp>
    </p:spTree>
    <p:extLst>
      <p:ext uri="{BB962C8B-B14F-4D97-AF65-F5344CB8AC3E}">
        <p14:creationId xmlns:p14="http://schemas.microsoft.com/office/powerpoint/2010/main" val="37838859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2020824"/>
            <a:ext cx="8229600" cy="4504520"/>
          </a:xfrm>
        </p:spPr>
        <p:txBody>
          <a:bodyPr>
            <a:normAutofit/>
          </a:bodyPr>
          <a:lstStyle/>
          <a:p>
            <a:pPr algn="just"/>
            <a:r>
              <a:rPr lang="es-MX" dirty="0" smtClean="0"/>
              <a:t>Un </a:t>
            </a:r>
            <a:r>
              <a:rPr lang="es-MX" dirty="0"/>
              <a:t>aspecto especialmente importante en la función de liderazgo para el cambio es el acto comunicacional presente en la relación líder-grupo.</a:t>
            </a:r>
            <a:endParaRPr lang="es-CL" dirty="0"/>
          </a:p>
          <a:p>
            <a:pPr algn="just"/>
            <a:r>
              <a:rPr lang="es-MX" i="1" dirty="0" smtClean="0">
                <a:solidFill>
                  <a:schemeClr val="accent1">
                    <a:lumMod val="60000"/>
                    <a:lumOff val="40000"/>
                  </a:schemeClr>
                </a:solidFill>
              </a:rPr>
              <a:t>INFORMAR</a:t>
            </a:r>
            <a:r>
              <a:rPr lang="es-MX" dirty="0" smtClean="0"/>
              <a:t> </a:t>
            </a:r>
            <a:r>
              <a:rPr lang="es-MX" dirty="0"/>
              <a:t>viene del latín “informare” que significa “dar forma”, en el espíritu, en el saber.</a:t>
            </a:r>
            <a:endParaRPr lang="es-CL" dirty="0"/>
          </a:p>
          <a:p>
            <a:pPr algn="just"/>
            <a:r>
              <a:rPr lang="es-MX" i="1" dirty="0" smtClean="0">
                <a:solidFill>
                  <a:schemeClr val="accent1">
                    <a:lumMod val="60000"/>
                    <a:lumOff val="40000"/>
                  </a:schemeClr>
                </a:solidFill>
              </a:rPr>
              <a:t>COMUNICAR</a:t>
            </a:r>
            <a:r>
              <a:rPr lang="es-MX" dirty="0" smtClean="0"/>
              <a:t> </a:t>
            </a:r>
            <a:r>
              <a:rPr lang="es-MX" dirty="0"/>
              <a:t>encuentra su origen en el latín “comunicare”, donde el “</a:t>
            </a:r>
            <a:r>
              <a:rPr lang="es-MX" dirty="0" err="1"/>
              <a:t>co</a:t>
            </a:r>
            <a:r>
              <a:rPr lang="es-MX" dirty="0"/>
              <a:t>” viene de “cum” que significa “con”. Indica una reunión, una simultaneidad. La raíz “</a:t>
            </a:r>
            <a:r>
              <a:rPr lang="es-MX" dirty="0" err="1"/>
              <a:t>munus</a:t>
            </a:r>
            <a:r>
              <a:rPr lang="es-MX" dirty="0"/>
              <a:t>” significaba primitivamente “regalo, ofrenda. La conjunción de “</a:t>
            </a:r>
            <a:r>
              <a:rPr lang="es-MX" dirty="0" err="1"/>
              <a:t>co</a:t>
            </a:r>
            <a:r>
              <a:rPr lang="es-MX" dirty="0"/>
              <a:t>” y “</a:t>
            </a:r>
            <a:r>
              <a:rPr lang="es-MX" dirty="0" err="1"/>
              <a:t>munus</a:t>
            </a:r>
            <a:r>
              <a:rPr lang="es-MX" dirty="0"/>
              <a:t>” indica el sentido de “ofrendas simultáneas” de “intercambio de regalos”, estar en relación mutua.</a:t>
            </a:r>
            <a:endParaRPr lang="es-CL" dirty="0"/>
          </a:p>
          <a:p>
            <a:pPr algn="just"/>
            <a:r>
              <a:rPr lang="es-MX" dirty="0" smtClean="0"/>
              <a:t>Por </a:t>
            </a:r>
            <a:r>
              <a:rPr lang="es-MX" dirty="0"/>
              <a:t>tanto, </a:t>
            </a:r>
            <a:r>
              <a:rPr lang="es-MX" dirty="0">
                <a:solidFill>
                  <a:schemeClr val="accent1">
                    <a:lumMod val="60000"/>
                    <a:lumOff val="40000"/>
                  </a:schemeClr>
                </a:solidFill>
              </a:rPr>
              <a:t>INFORMAR</a:t>
            </a:r>
            <a:r>
              <a:rPr lang="es-MX" dirty="0"/>
              <a:t> supone una operación en sentido único, donde hay algo o alguien a quien se dirige algo.</a:t>
            </a:r>
            <a:endParaRPr lang="es-CL" dirty="0"/>
          </a:p>
          <a:p>
            <a:pPr algn="just"/>
            <a:endParaRPr lang="es-CL" dirty="0"/>
          </a:p>
        </p:txBody>
      </p:sp>
      <p:sp>
        <p:nvSpPr>
          <p:cNvPr id="2" name="1 Título"/>
          <p:cNvSpPr>
            <a:spLocks noGrp="1"/>
          </p:cNvSpPr>
          <p:nvPr>
            <p:ph type="title"/>
          </p:nvPr>
        </p:nvSpPr>
        <p:spPr>
          <a:xfrm>
            <a:off x="2123728" y="975360"/>
            <a:ext cx="4896544" cy="701040"/>
          </a:xfrm>
        </p:spPr>
        <p:txBody>
          <a:bodyPr>
            <a:normAutofit/>
          </a:bodyPr>
          <a:lstStyle/>
          <a:p>
            <a:r>
              <a:rPr lang="es-MX" b="1" dirty="0" smtClean="0"/>
              <a:t>IV. LIDERAZGO </a:t>
            </a:r>
            <a:r>
              <a:rPr lang="es-MX" b="1" dirty="0"/>
              <a:t>Y COMUNICACIÓN</a:t>
            </a:r>
            <a:endParaRPr lang="es-CL" dirty="0"/>
          </a:p>
        </p:txBody>
      </p:sp>
    </p:spTree>
    <p:extLst>
      <p:ext uri="{BB962C8B-B14F-4D97-AF65-F5344CB8AC3E}">
        <p14:creationId xmlns:p14="http://schemas.microsoft.com/office/powerpoint/2010/main" val="3138881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p:txBody>
          <a:bodyPr>
            <a:normAutofit fontScale="92500" lnSpcReduction="20000"/>
          </a:bodyPr>
          <a:lstStyle/>
          <a:p>
            <a:pPr algn="just"/>
            <a:r>
              <a:rPr lang="es-MX" dirty="0">
                <a:solidFill>
                  <a:schemeClr val="accent1">
                    <a:lumMod val="60000"/>
                    <a:lumOff val="40000"/>
                  </a:schemeClr>
                </a:solidFill>
              </a:rPr>
              <a:t>COMUNICAR</a:t>
            </a:r>
            <a:r>
              <a:rPr lang="es-MX" dirty="0"/>
              <a:t> supone una operación en doble sentido, una cooperación. </a:t>
            </a:r>
            <a:r>
              <a:rPr lang="es-MX" dirty="0" smtClean="0"/>
              <a:t>Busca </a:t>
            </a:r>
            <a:r>
              <a:rPr lang="es-MX" dirty="0"/>
              <a:t>influenciar a aquel o a quienes se dirige.  </a:t>
            </a:r>
            <a:r>
              <a:rPr lang="es-MX" dirty="0" smtClean="0"/>
              <a:t>Significa </a:t>
            </a:r>
            <a:r>
              <a:rPr lang="es-MX" dirty="0"/>
              <a:t>estar convencido que podemos influir en el otro, aceptando que éste también nos puede influenciar. </a:t>
            </a:r>
            <a:r>
              <a:rPr lang="es-MX" dirty="0" smtClean="0"/>
              <a:t>Comunicar </a:t>
            </a:r>
            <a:r>
              <a:rPr lang="es-MX" dirty="0"/>
              <a:t>consiste ante todo  en provocar ganas de quedarse a quienes nos escuchan y no de partir.  </a:t>
            </a:r>
            <a:endParaRPr lang="es-MX" dirty="0" smtClean="0"/>
          </a:p>
          <a:p>
            <a:pPr algn="just"/>
            <a:r>
              <a:rPr lang="es-MX" dirty="0" smtClean="0"/>
              <a:t>Ser </a:t>
            </a:r>
            <a:r>
              <a:rPr lang="es-MX" dirty="0"/>
              <a:t>estratégico en la comunicación supone a la vez </a:t>
            </a:r>
            <a:r>
              <a:rPr lang="es-MX" dirty="0">
                <a:solidFill>
                  <a:schemeClr val="accent1">
                    <a:lumMod val="60000"/>
                    <a:lumOff val="40000"/>
                  </a:schemeClr>
                </a:solidFill>
              </a:rPr>
              <a:t>CENTRARSE EN EL OTRO</a:t>
            </a:r>
            <a:r>
              <a:rPr lang="es-MX" dirty="0"/>
              <a:t>, hacerle sentir que sus objetivos y los míos en tanto líder, son los mismos.  Es la importancia que acordamos al otro lo que se transforma en el verdadero motor de la comunicación. </a:t>
            </a:r>
            <a:endParaRPr lang="es-CL" dirty="0"/>
          </a:p>
          <a:p>
            <a:pPr algn="just"/>
            <a:r>
              <a:rPr lang="es-MX" dirty="0"/>
              <a:t>A </a:t>
            </a:r>
            <a:r>
              <a:rPr lang="es-MX" dirty="0" smtClean="0"/>
              <a:t>menudo los directivos c</a:t>
            </a:r>
            <a:r>
              <a:rPr lang="es-MX" dirty="0" smtClean="0">
                <a:solidFill>
                  <a:schemeClr val="accent1">
                    <a:lumMod val="60000"/>
                    <a:lumOff val="40000"/>
                  </a:schemeClr>
                </a:solidFill>
              </a:rPr>
              <a:t>onfunden una </a:t>
            </a:r>
            <a:r>
              <a:rPr lang="es-MX" dirty="0">
                <a:solidFill>
                  <a:schemeClr val="accent1">
                    <a:lumMod val="60000"/>
                    <a:lumOff val="40000"/>
                  </a:schemeClr>
                </a:solidFill>
              </a:rPr>
              <a:t>política de comunicación con una de </a:t>
            </a:r>
            <a:r>
              <a:rPr lang="es-MX" dirty="0" smtClean="0">
                <a:solidFill>
                  <a:schemeClr val="accent1">
                    <a:lumMod val="60000"/>
                    <a:lumOff val="40000"/>
                  </a:schemeClr>
                </a:solidFill>
              </a:rPr>
              <a:t>información. C</a:t>
            </a:r>
            <a:r>
              <a:rPr lang="es-MX" dirty="0" smtClean="0"/>
              <a:t>uidar </a:t>
            </a:r>
            <a:r>
              <a:rPr lang="es-MX" dirty="0"/>
              <a:t>entonces que bajo la cubierta de una “política de comunicación” en realidad se esté moldeando el espíritu, para evitar justamente la aventura de una verdadera comunicación.</a:t>
            </a:r>
            <a:endParaRPr lang="es-CL" dirty="0"/>
          </a:p>
          <a:p>
            <a:endParaRPr lang="es-CL" dirty="0"/>
          </a:p>
          <a:p>
            <a:endParaRPr lang="es-CL" dirty="0"/>
          </a:p>
        </p:txBody>
      </p:sp>
      <p:sp>
        <p:nvSpPr>
          <p:cNvPr id="2" name="1 Título"/>
          <p:cNvSpPr>
            <a:spLocks noGrp="1"/>
          </p:cNvSpPr>
          <p:nvPr>
            <p:ph type="title"/>
          </p:nvPr>
        </p:nvSpPr>
        <p:spPr/>
        <p:txBody>
          <a:bodyPr>
            <a:normAutofit fontScale="90000"/>
          </a:bodyPr>
          <a:lstStyle/>
          <a:p>
            <a:r>
              <a:rPr lang="es-MX" sz="2400" b="1" dirty="0"/>
              <a:t>IV. LIDERAZGO Y COMUNICACIÓN</a:t>
            </a:r>
            <a:endParaRPr lang="es-CL" sz="2400" dirty="0"/>
          </a:p>
        </p:txBody>
      </p:sp>
      <p:sp>
        <p:nvSpPr>
          <p:cNvPr id="4" name="1 Título"/>
          <p:cNvSpPr txBox="1">
            <a:spLocks/>
          </p:cNvSpPr>
          <p:nvPr/>
        </p:nvSpPr>
        <p:spPr>
          <a:xfrm>
            <a:off x="2123728" y="975360"/>
            <a:ext cx="4896544"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smtClean="0"/>
              <a:t>IV. LIDERAZGO Y COMUNICACIÓN</a:t>
            </a:r>
            <a:endParaRPr lang="es-CL" dirty="0"/>
          </a:p>
        </p:txBody>
      </p:sp>
    </p:spTree>
    <p:extLst>
      <p:ext uri="{BB962C8B-B14F-4D97-AF65-F5344CB8AC3E}">
        <p14:creationId xmlns:p14="http://schemas.microsoft.com/office/powerpoint/2010/main" val="9370220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2020824"/>
            <a:ext cx="8229600" cy="4432512"/>
          </a:xfrm>
        </p:spPr>
        <p:txBody>
          <a:bodyPr>
            <a:normAutofit fontScale="85000" lnSpcReduction="10000"/>
          </a:bodyPr>
          <a:lstStyle/>
          <a:p>
            <a:pPr algn="just"/>
            <a:r>
              <a:rPr lang="es-MX" sz="2400" dirty="0"/>
              <a:t>Informar a alguien no es malo, </a:t>
            </a:r>
            <a:r>
              <a:rPr lang="es-MX" sz="2400" dirty="0">
                <a:solidFill>
                  <a:schemeClr val="accent1">
                    <a:lumMod val="60000"/>
                    <a:lumOff val="40000"/>
                  </a:schemeClr>
                </a:solidFill>
              </a:rPr>
              <a:t>la información puede contribuir a ampliar el horizonte decisional de las personas</a:t>
            </a:r>
            <a:r>
              <a:rPr lang="es-MX" sz="2400" dirty="0"/>
              <a:t>.  Pero, la ambigüedad de la información puede voluntariamente “orientar” la reflexión y el comportamiento.  Todo se juega en la INTENCIÓN, donde aparece la significación ética.  </a:t>
            </a:r>
            <a:r>
              <a:rPr lang="es-MX" sz="2400" dirty="0" smtClean="0"/>
              <a:t>¿Qué </a:t>
            </a:r>
            <a:r>
              <a:rPr lang="es-MX" sz="2400" dirty="0"/>
              <a:t>es lo no dicho de lo dicho?</a:t>
            </a:r>
            <a:endParaRPr lang="es-CL" sz="2400" dirty="0"/>
          </a:p>
          <a:p>
            <a:pPr marL="0" indent="0" algn="just">
              <a:buNone/>
            </a:pPr>
            <a:endParaRPr lang="es-CL" sz="2400" dirty="0"/>
          </a:p>
          <a:p>
            <a:pPr algn="just"/>
            <a:r>
              <a:rPr lang="es-MX" sz="2400" dirty="0"/>
              <a:t>El líder debe tener siempre presente que él constituye una autoridad y que por tanto </a:t>
            </a:r>
            <a:r>
              <a:rPr lang="es-MX" sz="2400" dirty="0">
                <a:solidFill>
                  <a:schemeClr val="accent1">
                    <a:lumMod val="60000"/>
                    <a:lumOff val="40000"/>
                  </a:schemeClr>
                </a:solidFill>
              </a:rPr>
              <a:t>su comunicación se hace desde una situación de autoridad</a:t>
            </a:r>
            <a:r>
              <a:rPr lang="es-MX" sz="2400" dirty="0"/>
              <a:t>.  Es entonces la relación de autoridad, la que da el primer sentido a la comunicación.  No olvidemos </a:t>
            </a:r>
            <a:r>
              <a:rPr lang="es-MX" sz="2400" dirty="0" smtClean="0"/>
              <a:t>que </a:t>
            </a:r>
            <a:r>
              <a:rPr lang="es-MX" sz="2400" dirty="0"/>
              <a:t>desde una perspectiva sociológica</a:t>
            </a:r>
            <a:r>
              <a:rPr lang="es-MX" sz="2400" dirty="0" smtClean="0"/>
              <a:t>, </a:t>
            </a:r>
            <a:r>
              <a:rPr lang="es-MX" sz="2400" dirty="0" smtClean="0">
                <a:solidFill>
                  <a:schemeClr val="accent1">
                    <a:lumMod val="60000"/>
                    <a:lumOff val="40000"/>
                  </a:schemeClr>
                </a:solidFill>
              </a:rPr>
              <a:t>la autoridad es una relación de intercambio desigual, donde esta desigualdad se encuentra interiorizada como “natural</a:t>
            </a:r>
            <a:r>
              <a:rPr lang="es-MX" sz="2400" dirty="0" smtClean="0"/>
              <a:t>”.</a:t>
            </a:r>
            <a:endParaRPr lang="es-CL" sz="2400" dirty="0"/>
          </a:p>
          <a:p>
            <a:pPr marL="0" indent="0">
              <a:buNone/>
            </a:pPr>
            <a:endParaRPr lang="es-CL" dirty="0"/>
          </a:p>
          <a:p>
            <a:endParaRPr lang="es-CL" dirty="0"/>
          </a:p>
        </p:txBody>
      </p:sp>
      <p:sp>
        <p:nvSpPr>
          <p:cNvPr id="2" name="1 Título"/>
          <p:cNvSpPr>
            <a:spLocks noGrp="1"/>
          </p:cNvSpPr>
          <p:nvPr>
            <p:ph type="title"/>
          </p:nvPr>
        </p:nvSpPr>
        <p:spPr/>
        <p:txBody>
          <a:bodyPr>
            <a:normAutofit fontScale="90000"/>
          </a:bodyPr>
          <a:lstStyle/>
          <a:p>
            <a:r>
              <a:rPr lang="es-MX" sz="2400" b="1" dirty="0"/>
              <a:t>IV. LIDERAZGO Y COMUNICACIÓN</a:t>
            </a:r>
            <a:endParaRPr lang="es-CL" sz="2400" dirty="0"/>
          </a:p>
        </p:txBody>
      </p:sp>
      <p:sp>
        <p:nvSpPr>
          <p:cNvPr id="4" name="1 Título"/>
          <p:cNvSpPr txBox="1">
            <a:spLocks/>
          </p:cNvSpPr>
          <p:nvPr/>
        </p:nvSpPr>
        <p:spPr>
          <a:xfrm>
            <a:off x="2123728" y="975360"/>
            <a:ext cx="4896544"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smtClean="0"/>
              <a:t>IV. LIDERAZGO Y COMUNICACIÓN</a:t>
            </a:r>
            <a:endParaRPr lang="es-CL" dirty="0"/>
          </a:p>
        </p:txBody>
      </p:sp>
    </p:spTree>
    <p:extLst>
      <p:ext uri="{BB962C8B-B14F-4D97-AF65-F5344CB8AC3E}">
        <p14:creationId xmlns:p14="http://schemas.microsoft.com/office/powerpoint/2010/main" val="1321066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p:txBody>
          <a:bodyPr>
            <a:normAutofit/>
          </a:bodyPr>
          <a:lstStyle/>
          <a:p>
            <a:pPr algn="just"/>
            <a:r>
              <a:rPr lang="es-MX" sz="2400" dirty="0"/>
              <a:t>L</a:t>
            </a:r>
            <a:r>
              <a:rPr lang="es-MX" sz="2400" dirty="0" smtClean="0"/>
              <a:t>os directivos </a:t>
            </a:r>
            <a:r>
              <a:rPr lang="es-MX" sz="2400" dirty="0" smtClean="0">
                <a:solidFill>
                  <a:schemeClr val="accent1">
                    <a:lumMod val="60000"/>
                    <a:lumOff val="40000"/>
                  </a:schemeClr>
                </a:solidFill>
              </a:rPr>
              <a:t>GESTIONADORES</a:t>
            </a:r>
            <a:r>
              <a:rPr lang="es-MX" sz="2400" dirty="0"/>
              <a:t>, </a:t>
            </a:r>
            <a:r>
              <a:rPr lang="es-MX" sz="2400" dirty="0" smtClean="0"/>
              <a:t>saben </a:t>
            </a:r>
            <a:r>
              <a:rPr lang="es-MX" sz="2400" dirty="0"/>
              <a:t>“lo que deben hacer” </a:t>
            </a:r>
            <a:r>
              <a:rPr lang="es-MX" sz="2400" dirty="0" smtClean="0"/>
              <a:t>«</a:t>
            </a:r>
            <a:r>
              <a:rPr lang="es-MX" sz="2400" dirty="0" err="1" smtClean="0"/>
              <a:t>gerentear</a:t>
            </a:r>
            <a:r>
              <a:rPr lang="es-MX" sz="2400" dirty="0" smtClean="0"/>
              <a:t>”, cumplen su tarea lo mejor posible, asumen sus responsabilidades.</a:t>
            </a:r>
          </a:p>
          <a:p>
            <a:pPr algn="just"/>
            <a:endParaRPr lang="es-MX" sz="2400" dirty="0" smtClean="0"/>
          </a:p>
          <a:p>
            <a:pPr algn="just"/>
            <a:r>
              <a:rPr lang="es-MX" sz="2400" dirty="0" smtClean="0"/>
              <a:t>Los </a:t>
            </a:r>
            <a:r>
              <a:rPr lang="es-MX" sz="2400" dirty="0"/>
              <a:t>dirigentes </a:t>
            </a:r>
            <a:r>
              <a:rPr lang="es-MX" sz="2400" dirty="0">
                <a:solidFill>
                  <a:schemeClr val="accent1">
                    <a:lumMod val="60000"/>
                    <a:lumOff val="40000"/>
                  </a:schemeClr>
                </a:solidFill>
              </a:rPr>
              <a:t>LÍDERES</a:t>
            </a:r>
            <a:r>
              <a:rPr lang="es-MX" sz="2400" dirty="0"/>
              <a:t> </a:t>
            </a:r>
            <a:r>
              <a:rPr lang="es-MX" sz="2400" dirty="0" smtClean="0"/>
              <a:t>saben </a:t>
            </a:r>
            <a:r>
              <a:rPr lang="es-MX" sz="2400" dirty="0"/>
              <a:t>“lo que hay que hacer”. </a:t>
            </a:r>
            <a:r>
              <a:rPr lang="es-MX" sz="2400" dirty="0" smtClean="0"/>
              <a:t>se </a:t>
            </a:r>
            <a:r>
              <a:rPr lang="es-MX" sz="2400" dirty="0"/>
              <a:t>preocupan de “generar influencia, guiar, orientar”. Dilema entre ética de la convicción y de la responsabilidad.  </a:t>
            </a:r>
            <a:endParaRPr lang="es-CL" sz="2400" dirty="0"/>
          </a:p>
          <a:p>
            <a:endParaRPr lang="es-CL" dirty="0"/>
          </a:p>
        </p:txBody>
      </p:sp>
      <p:sp>
        <p:nvSpPr>
          <p:cNvPr id="2" name="1 Título"/>
          <p:cNvSpPr>
            <a:spLocks noGrp="1"/>
          </p:cNvSpPr>
          <p:nvPr>
            <p:ph type="title"/>
          </p:nvPr>
        </p:nvSpPr>
        <p:spPr>
          <a:xfrm>
            <a:off x="2123728" y="975360"/>
            <a:ext cx="4752528" cy="701040"/>
          </a:xfrm>
        </p:spPr>
        <p:txBody>
          <a:bodyPr>
            <a:normAutofit/>
          </a:bodyPr>
          <a:lstStyle/>
          <a:p>
            <a:pPr lvl="0"/>
            <a:r>
              <a:rPr lang="es-MX" b="1" dirty="0"/>
              <a:t>I. HERRAMIENTAS CONCEPTUALES</a:t>
            </a:r>
            <a:endParaRPr lang="es-CL" dirty="0"/>
          </a:p>
        </p:txBody>
      </p:sp>
      <p:sp>
        <p:nvSpPr>
          <p:cNvPr id="4" name="1 Título"/>
          <p:cNvSpPr txBox="1">
            <a:spLocks/>
          </p:cNvSpPr>
          <p:nvPr/>
        </p:nvSpPr>
        <p:spPr>
          <a:xfrm>
            <a:off x="2051720" y="764704"/>
            <a:ext cx="4896544" cy="911696"/>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smtClean="0">
                <a:latin typeface="Verdana" pitchFamily="34" charset="0"/>
                <a:ea typeface="Verdana" pitchFamily="34" charset="0"/>
                <a:cs typeface="Verdana" pitchFamily="34" charset="0"/>
              </a:rPr>
              <a:t>i. HERRAMIENTAS CONCEPTUALES</a:t>
            </a:r>
            <a:endParaRPr lang="es-CL"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3331030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2020824"/>
            <a:ext cx="8229600" cy="4432512"/>
          </a:xfrm>
        </p:spPr>
        <p:txBody>
          <a:bodyPr>
            <a:normAutofit/>
          </a:bodyPr>
          <a:lstStyle/>
          <a:p>
            <a:pPr algn="just"/>
            <a:r>
              <a:rPr lang="es-ES" sz="2800" dirty="0"/>
              <a:t>La </a:t>
            </a:r>
            <a:r>
              <a:rPr lang="es-ES" sz="2800" dirty="0">
                <a:solidFill>
                  <a:schemeClr val="accent1">
                    <a:lumMod val="60000"/>
                    <a:lumOff val="40000"/>
                  </a:schemeClr>
                </a:solidFill>
              </a:rPr>
              <a:t>asertividad</a:t>
            </a:r>
            <a:r>
              <a:rPr lang="es-ES" sz="2800" dirty="0"/>
              <a:t> se entiende como una conducta o un estilo comunicacional, en la que el emisor expresa genuina y directamente sus sentimientos, pensamientos, derechos y necesidades.</a:t>
            </a:r>
          </a:p>
          <a:p>
            <a:pPr algn="just"/>
            <a:endParaRPr lang="es-CL" dirty="0"/>
          </a:p>
        </p:txBody>
      </p:sp>
      <p:sp>
        <p:nvSpPr>
          <p:cNvPr id="2" name="1 Título"/>
          <p:cNvSpPr>
            <a:spLocks noGrp="1"/>
          </p:cNvSpPr>
          <p:nvPr>
            <p:ph type="title"/>
          </p:nvPr>
        </p:nvSpPr>
        <p:spPr/>
        <p:txBody>
          <a:bodyPr>
            <a:normAutofit fontScale="90000"/>
          </a:bodyPr>
          <a:lstStyle/>
          <a:p>
            <a:r>
              <a:rPr lang="es-MX" sz="2400" b="1" dirty="0"/>
              <a:t>IV. LIDERAZGO Y COMUNICACIÓN</a:t>
            </a:r>
            <a:endParaRPr lang="es-CL" sz="2400" dirty="0"/>
          </a:p>
        </p:txBody>
      </p:sp>
      <p:sp>
        <p:nvSpPr>
          <p:cNvPr id="4" name="1 Título"/>
          <p:cNvSpPr txBox="1">
            <a:spLocks/>
          </p:cNvSpPr>
          <p:nvPr/>
        </p:nvSpPr>
        <p:spPr>
          <a:xfrm>
            <a:off x="2123728" y="975360"/>
            <a:ext cx="4896544"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dirty="0" smtClean="0"/>
              <a:t>V. </a:t>
            </a:r>
            <a:r>
              <a:rPr lang="es-ES" dirty="0">
                <a:solidFill>
                  <a:schemeClr val="bg1"/>
                </a:solidFill>
              </a:rPr>
              <a:t>Noción de asertividad</a:t>
            </a:r>
            <a:endParaRPr lang="es-CL" dirty="0"/>
          </a:p>
        </p:txBody>
      </p:sp>
    </p:spTree>
    <p:extLst>
      <p:ext uri="{BB962C8B-B14F-4D97-AF65-F5344CB8AC3E}">
        <p14:creationId xmlns:p14="http://schemas.microsoft.com/office/powerpoint/2010/main" val="21076659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2020824"/>
            <a:ext cx="8229600" cy="4432512"/>
          </a:xfrm>
        </p:spPr>
        <p:txBody>
          <a:bodyPr>
            <a:normAutofit/>
          </a:bodyPr>
          <a:lstStyle/>
          <a:p>
            <a:pPr algn="just"/>
            <a:r>
              <a:rPr lang="es-ES" sz="2800" dirty="0"/>
              <a:t>Para que la asertividad sea tal, se tienen que dar algunas </a:t>
            </a:r>
            <a:r>
              <a:rPr lang="es-ES" sz="2800" dirty="0" smtClean="0"/>
              <a:t>condiciones </a:t>
            </a:r>
            <a:r>
              <a:rPr lang="es-ES" sz="2800" dirty="0"/>
              <a:t>constitutivas </a:t>
            </a:r>
            <a:r>
              <a:rPr lang="es-ES" sz="2800" dirty="0" smtClean="0"/>
              <a:t>:</a:t>
            </a:r>
          </a:p>
          <a:p>
            <a:pPr marL="479425" indent="-479425" algn="just">
              <a:buFontTx/>
              <a:buAutoNum type="alphaUcPeriod"/>
            </a:pPr>
            <a:r>
              <a:rPr lang="es-ES" sz="2800" dirty="0"/>
              <a:t>Haciendo valer sus derechos, la personas no violenta los derechos ajenos.</a:t>
            </a:r>
          </a:p>
          <a:p>
            <a:pPr marL="479425" indent="-479425" algn="just">
              <a:buFontTx/>
              <a:buAutoNum type="alphaUcPeriod"/>
            </a:pPr>
            <a:r>
              <a:rPr lang="es-ES" sz="2800" dirty="0"/>
              <a:t>El mensaje asertivo es fluido de modo que la ansiedad no lo interfiere.</a:t>
            </a:r>
          </a:p>
          <a:p>
            <a:pPr marL="479425" indent="-479425" algn="just">
              <a:buFontTx/>
              <a:buAutoNum type="alphaUcPeriod"/>
            </a:pPr>
            <a:r>
              <a:rPr lang="es-ES" sz="2800" dirty="0"/>
              <a:t>El mensaje es congruente entre lo verbal y lo no verbal.</a:t>
            </a:r>
          </a:p>
          <a:p>
            <a:pPr algn="just"/>
            <a:endParaRPr lang="es-CL" sz="2800" dirty="0"/>
          </a:p>
        </p:txBody>
      </p:sp>
      <p:sp>
        <p:nvSpPr>
          <p:cNvPr id="2" name="1 Título"/>
          <p:cNvSpPr>
            <a:spLocks noGrp="1"/>
          </p:cNvSpPr>
          <p:nvPr>
            <p:ph type="title"/>
          </p:nvPr>
        </p:nvSpPr>
        <p:spPr/>
        <p:txBody>
          <a:bodyPr>
            <a:normAutofit fontScale="90000"/>
          </a:bodyPr>
          <a:lstStyle/>
          <a:p>
            <a:r>
              <a:rPr lang="es-MX" sz="2400" b="1" dirty="0"/>
              <a:t>IV. LIDERAZGO Y COMUNICACIÓN</a:t>
            </a:r>
            <a:endParaRPr lang="es-CL" sz="2400" dirty="0"/>
          </a:p>
        </p:txBody>
      </p:sp>
      <p:sp>
        <p:nvSpPr>
          <p:cNvPr id="4" name="1 Título"/>
          <p:cNvSpPr txBox="1">
            <a:spLocks/>
          </p:cNvSpPr>
          <p:nvPr/>
        </p:nvSpPr>
        <p:spPr>
          <a:xfrm>
            <a:off x="2123728" y="975360"/>
            <a:ext cx="4896544"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dirty="0" smtClean="0"/>
              <a:t>V. </a:t>
            </a:r>
            <a:r>
              <a:rPr lang="es-ES" dirty="0">
                <a:solidFill>
                  <a:schemeClr val="bg1"/>
                </a:solidFill>
              </a:rPr>
              <a:t>Noción de asertividad</a:t>
            </a:r>
            <a:endParaRPr lang="es-CL" dirty="0"/>
          </a:p>
        </p:txBody>
      </p:sp>
    </p:spTree>
    <p:extLst>
      <p:ext uri="{BB962C8B-B14F-4D97-AF65-F5344CB8AC3E}">
        <p14:creationId xmlns:p14="http://schemas.microsoft.com/office/powerpoint/2010/main" val="17255433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2020824"/>
            <a:ext cx="8229600" cy="4432512"/>
          </a:xfrm>
        </p:spPr>
        <p:txBody>
          <a:bodyPr>
            <a:normAutofit/>
          </a:bodyPr>
          <a:lstStyle/>
          <a:p>
            <a:pPr marL="479425" indent="-479425" algn="just">
              <a:buFontTx/>
              <a:buAutoNum type="alphaUcPeriod" startAt="4"/>
            </a:pPr>
            <a:r>
              <a:rPr lang="es-ES" sz="2800" dirty="0"/>
              <a:t>El mensaje tiene una latencia adecuada. Es decir, hay un tiempo prudente entre aquello que al emisor le “complica” o “remueve” y el envío del mensaje, hacia la otra persona. </a:t>
            </a:r>
          </a:p>
          <a:p>
            <a:pPr marL="479425" indent="-479425" algn="just">
              <a:buFontTx/>
              <a:buAutoNum type="alphaUcPeriod" startAt="4"/>
            </a:pPr>
            <a:r>
              <a:rPr lang="es-ES" sz="2800" dirty="0"/>
              <a:t>La comunicación toma en cuenta factores de contexto, tanto físico como social. Esto muestra la interacción con la empatía.</a:t>
            </a:r>
          </a:p>
          <a:p>
            <a:pPr algn="just"/>
            <a:endParaRPr lang="es-CL" sz="2800" dirty="0"/>
          </a:p>
        </p:txBody>
      </p:sp>
      <p:sp>
        <p:nvSpPr>
          <p:cNvPr id="2" name="1 Título"/>
          <p:cNvSpPr>
            <a:spLocks noGrp="1"/>
          </p:cNvSpPr>
          <p:nvPr>
            <p:ph type="title"/>
          </p:nvPr>
        </p:nvSpPr>
        <p:spPr/>
        <p:txBody>
          <a:bodyPr>
            <a:normAutofit fontScale="90000"/>
          </a:bodyPr>
          <a:lstStyle/>
          <a:p>
            <a:r>
              <a:rPr lang="es-MX" sz="2400" b="1" dirty="0"/>
              <a:t>IV. LIDERAZGO Y COMUNICACIÓN</a:t>
            </a:r>
            <a:endParaRPr lang="es-CL" sz="2400" dirty="0"/>
          </a:p>
        </p:txBody>
      </p:sp>
      <p:sp>
        <p:nvSpPr>
          <p:cNvPr id="4" name="1 Título"/>
          <p:cNvSpPr txBox="1">
            <a:spLocks/>
          </p:cNvSpPr>
          <p:nvPr/>
        </p:nvSpPr>
        <p:spPr>
          <a:xfrm>
            <a:off x="2123728" y="975360"/>
            <a:ext cx="4896544"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dirty="0" smtClean="0"/>
              <a:t>V. </a:t>
            </a:r>
            <a:r>
              <a:rPr lang="es-ES" dirty="0">
                <a:solidFill>
                  <a:schemeClr val="bg1"/>
                </a:solidFill>
              </a:rPr>
              <a:t>Noción de asertividad</a:t>
            </a:r>
            <a:endParaRPr lang="es-CL" dirty="0"/>
          </a:p>
        </p:txBody>
      </p:sp>
    </p:spTree>
    <p:extLst>
      <p:ext uri="{BB962C8B-B14F-4D97-AF65-F5344CB8AC3E}">
        <p14:creationId xmlns:p14="http://schemas.microsoft.com/office/powerpoint/2010/main" val="4197789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2020824"/>
            <a:ext cx="8229600" cy="4432512"/>
          </a:xfrm>
        </p:spPr>
        <p:txBody>
          <a:bodyPr>
            <a:normAutofit/>
          </a:bodyPr>
          <a:lstStyle/>
          <a:p>
            <a:pPr marL="479425" indent="-479425" algn="just"/>
            <a:r>
              <a:rPr lang="es-ES" sz="2800" b="1" dirty="0">
                <a:solidFill>
                  <a:schemeClr val="accent1">
                    <a:lumMod val="60000"/>
                    <a:lumOff val="40000"/>
                  </a:schemeClr>
                </a:solidFill>
              </a:rPr>
              <a:t>Conductas y estilos </a:t>
            </a:r>
            <a:r>
              <a:rPr lang="es-ES" sz="2800" b="1" dirty="0" smtClean="0">
                <a:solidFill>
                  <a:schemeClr val="accent1">
                    <a:lumMod val="60000"/>
                    <a:lumOff val="40000"/>
                  </a:schemeClr>
                </a:solidFill>
              </a:rPr>
              <a:t>sub-asertivos</a:t>
            </a:r>
          </a:p>
          <a:p>
            <a:pPr marL="479425" indent="-479425" algn="just"/>
            <a:endParaRPr lang="es-ES" sz="2800" dirty="0" smtClean="0"/>
          </a:p>
          <a:p>
            <a:pPr algn="just"/>
            <a:r>
              <a:rPr lang="es-ES" sz="2800" dirty="0" smtClean="0"/>
              <a:t>Se </a:t>
            </a:r>
            <a:r>
              <a:rPr lang="es-ES" sz="2800" dirty="0"/>
              <a:t>han descrito dos modos de </a:t>
            </a:r>
            <a:r>
              <a:rPr lang="es-ES" sz="2800" dirty="0" smtClean="0"/>
              <a:t>sub asertividad</a:t>
            </a:r>
            <a:r>
              <a:rPr lang="es-ES" sz="2800" dirty="0"/>
              <a:t>, que provocan daños subjetivos y comunicativos.</a:t>
            </a:r>
          </a:p>
          <a:p>
            <a:pPr algn="just"/>
            <a:r>
              <a:rPr lang="es-ES" sz="2800" dirty="0"/>
              <a:t>Estos son:</a:t>
            </a:r>
          </a:p>
          <a:p>
            <a:pPr marL="479425" indent="-479425" algn="just">
              <a:buFontTx/>
              <a:buAutoNum type="alphaUcPeriod"/>
            </a:pPr>
            <a:r>
              <a:rPr lang="es-ES" sz="2800" dirty="0"/>
              <a:t>Sub-asertividad  inhibida</a:t>
            </a:r>
          </a:p>
          <a:p>
            <a:pPr marL="479425" indent="-479425" algn="just">
              <a:buFontTx/>
              <a:buAutoNum type="alphaUcPeriod"/>
            </a:pPr>
            <a:r>
              <a:rPr lang="es-ES" sz="2800" dirty="0"/>
              <a:t>Sub-asertividad  agresiva</a:t>
            </a:r>
          </a:p>
          <a:p>
            <a:pPr algn="just"/>
            <a:endParaRPr lang="es-CL" sz="2800" dirty="0"/>
          </a:p>
        </p:txBody>
      </p:sp>
      <p:sp>
        <p:nvSpPr>
          <p:cNvPr id="2" name="1 Título"/>
          <p:cNvSpPr>
            <a:spLocks noGrp="1"/>
          </p:cNvSpPr>
          <p:nvPr>
            <p:ph type="title"/>
          </p:nvPr>
        </p:nvSpPr>
        <p:spPr/>
        <p:txBody>
          <a:bodyPr>
            <a:normAutofit fontScale="90000"/>
          </a:bodyPr>
          <a:lstStyle/>
          <a:p>
            <a:r>
              <a:rPr lang="es-MX" sz="2400" b="1" dirty="0"/>
              <a:t>IV. LIDERAZGO Y COMUNICACIÓN</a:t>
            </a:r>
            <a:endParaRPr lang="es-CL" sz="2400" dirty="0"/>
          </a:p>
        </p:txBody>
      </p:sp>
      <p:sp>
        <p:nvSpPr>
          <p:cNvPr id="4" name="1 Título"/>
          <p:cNvSpPr txBox="1">
            <a:spLocks/>
          </p:cNvSpPr>
          <p:nvPr/>
        </p:nvSpPr>
        <p:spPr>
          <a:xfrm>
            <a:off x="2123728" y="975360"/>
            <a:ext cx="4896544"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dirty="0" smtClean="0"/>
              <a:t>V. </a:t>
            </a:r>
            <a:r>
              <a:rPr lang="es-ES" dirty="0">
                <a:solidFill>
                  <a:schemeClr val="bg1"/>
                </a:solidFill>
              </a:rPr>
              <a:t>Noción de asertividad</a:t>
            </a:r>
            <a:endParaRPr lang="es-CL" dirty="0"/>
          </a:p>
        </p:txBody>
      </p:sp>
    </p:spTree>
    <p:extLst>
      <p:ext uri="{BB962C8B-B14F-4D97-AF65-F5344CB8AC3E}">
        <p14:creationId xmlns:p14="http://schemas.microsoft.com/office/powerpoint/2010/main" val="24650792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2020824"/>
            <a:ext cx="8229600" cy="4432512"/>
          </a:xfrm>
        </p:spPr>
        <p:txBody>
          <a:bodyPr>
            <a:normAutofit/>
          </a:bodyPr>
          <a:lstStyle/>
          <a:p>
            <a:pPr marL="479425" indent="-479425" algn="just"/>
            <a:r>
              <a:rPr lang="es-ES" sz="2800" b="1" dirty="0">
                <a:solidFill>
                  <a:schemeClr val="accent1">
                    <a:lumMod val="60000"/>
                    <a:lumOff val="40000"/>
                  </a:schemeClr>
                </a:solidFill>
              </a:rPr>
              <a:t>Sub –asertividad </a:t>
            </a:r>
            <a:r>
              <a:rPr lang="es-ES" sz="2800" b="1" dirty="0" smtClean="0">
                <a:solidFill>
                  <a:schemeClr val="accent1">
                    <a:lumMod val="60000"/>
                    <a:lumOff val="40000"/>
                  </a:schemeClr>
                </a:solidFill>
              </a:rPr>
              <a:t>inhibida</a:t>
            </a:r>
          </a:p>
          <a:p>
            <a:pPr marL="479425" indent="-479425" algn="just"/>
            <a:endParaRPr lang="es-ES" sz="2800" dirty="0" smtClean="0"/>
          </a:p>
          <a:p>
            <a:pPr marL="457200" indent="-457200" algn="just">
              <a:buFont typeface="Arial" pitchFamily="34" charset="0"/>
              <a:buChar char="•"/>
            </a:pPr>
            <a:r>
              <a:rPr lang="es-ES" sz="2800" dirty="0"/>
              <a:t>En estos casos, la persona no expresa lo que realmente siente e incluso, en ocasiones, ni siquiera es </a:t>
            </a:r>
            <a:r>
              <a:rPr lang="es-ES" sz="2800" dirty="0" smtClean="0"/>
              <a:t>consiente </a:t>
            </a:r>
            <a:r>
              <a:rPr lang="es-ES" sz="2800" dirty="0"/>
              <a:t>de lo que siente o experimenta. </a:t>
            </a:r>
          </a:p>
          <a:p>
            <a:pPr algn="just"/>
            <a:endParaRPr lang="es-CL" sz="2800" dirty="0"/>
          </a:p>
        </p:txBody>
      </p:sp>
      <p:sp>
        <p:nvSpPr>
          <p:cNvPr id="2" name="1 Título"/>
          <p:cNvSpPr>
            <a:spLocks noGrp="1"/>
          </p:cNvSpPr>
          <p:nvPr>
            <p:ph type="title"/>
          </p:nvPr>
        </p:nvSpPr>
        <p:spPr/>
        <p:txBody>
          <a:bodyPr>
            <a:normAutofit fontScale="90000"/>
          </a:bodyPr>
          <a:lstStyle/>
          <a:p>
            <a:r>
              <a:rPr lang="es-MX" sz="2400" b="1" dirty="0"/>
              <a:t>IV. LIDERAZGO Y COMUNICACIÓN</a:t>
            </a:r>
            <a:endParaRPr lang="es-CL" sz="2400" dirty="0"/>
          </a:p>
        </p:txBody>
      </p:sp>
      <p:sp>
        <p:nvSpPr>
          <p:cNvPr id="4" name="1 Título"/>
          <p:cNvSpPr txBox="1">
            <a:spLocks/>
          </p:cNvSpPr>
          <p:nvPr/>
        </p:nvSpPr>
        <p:spPr>
          <a:xfrm>
            <a:off x="2123728" y="975360"/>
            <a:ext cx="4896544"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dirty="0" smtClean="0"/>
              <a:t>V. </a:t>
            </a:r>
            <a:r>
              <a:rPr lang="es-ES" dirty="0">
                <a:solidFill>
                  <a:schemeClr val="bg1"/>
                </a:solidFill>
              </a:rPr>
              <a:t>Noción de asertividad</a:t>
            </a:r>
            <a:endParaRPr lang="es-CL" dirty="0"/>
          </a:p>
        </p:txBody>
      </p:sp>
    </p:spTree>
    <p:extLst>
      <p:ext uri="{BB962C8B-B14F-4D97-AF65-F5344CB8AC3E}">
        <p14:creationId xmlns:p14="http://schemas.microsoft.com/office/powerpoint/2010/main" val="338043137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2020824"/>
            <a:ext cx="8229600" cy="4432512"/>
          </a:xfrm>
        </p:spPr>
        <p:txBody>
          <a:bodyPr>
            <a:normAutofit/>
          </a:bodyPr>
          <a:lstStyle/>
          <a:p>
            <a:pPr marL="457200" indent="-457200" algn="just">
              <a:lnSpc>
                <a:spcPct val="90000"/>
              </a:lnSpc>
              <a:buFont typeface="Arial" pitchFamily="34" charset="0"/>
              <a:buChar char="•"/>
            </a:pPr>
            <a:r>
              <a:rPr lang="es-ES" sz="2800" dirty="0"/>
              <a:t>La persona con estilo </a:t>
            </a:r>
            <a:r>
              <a:rPr lang="es-ES" sz="2800" b="1" dirty="0">
                <a:solidFill>
                  <a:srgbClr val="FF0000"/>
                </a:solidFill>
              </a:rPr>
              <a:t>inhibido</a:t>
            </a:r>
            <a:r>
              <a:rPr lang="es-ES" sz="2800" dirty="0"/>
              <a:t> tendrá una alta probabilidad de sentir frustración, no obtener metas, sentir que los demás se aprovechan de él o ella y con frecuencia pensar que sería “incorrecto” hacer valer sus derechos</a:t>
            </a:r>
            <a:r>
              <a:rPr lang="es-ES" sz="2800" dirty="0" smtClean="0"/>
              <a:t>.</a:t>
            </a:r>
          </a:p>
          <a:p>
            <a:pPr marL="457200" indent="-457200" algn="just">
              <a:lnSpc>
                <a:spcPct val="90000"/>
              </a:lnSpc>
              <a:buFont typeface="Arial" pitchFamily="34" charset="0"/>
              <a:buChar char="•"/>
            </a:pPr>
            <a:endParaRPr lang="es-ES" sz="2800" dirty="0"/>
          </a:p>
          <a:p>
            <a:pPr marL="457200" indent="-457200" algn="just">
              <a:lnSpc>
                <a:spcPct val="90000"/>
              </a:lnSpc>
              <a:buFont typeface="Arial" pitchFamily="34" charset="0"/>
              <a:buChar char="•"/>
            </a:pPr>
            <a:r>
              <a:rPr lang="es-ES" sz="2800" dirty="0"/>
              <a:t>En general, predomina el derecho ajeno por sobre el propio. </a:t>
            </a:r>
          </a:p>
          <a:p>
            <a:pPr algn="just"/>
            <a:endParaRPr lang="es-CL" sz="2800" dirty="0"/>
          </a:p>
        </p:txBody>
      </p:sp>
      <p:sp>
        <p:nvSpPr>
          <p:cNvPr id="2" name="1 Título"/>
          <p:cNvSpPr>
            <a:spLocks noGrp="1"/>
          </p:cNvSpPr>
          <p:nvPr>
            <p:ph type="title"/>
          </p:nvPr>
        </p:nvSpPr>
        <p:spPr/>
        <p:txBody>
          <a:bodyPr>
            <a:normAutofit fontScale="90000"/>
          </a:bodyPr>
          <a:lstStyle/>
          <a:p>
            <a:r>
              <a:rPr lang="es-MX" sz="2400" b="1" dirty="0"/>
              <a:t>IV. LIDERAZGO Y COMUNICACIÓN</a:t>
            </a:r>
            <a:endParaRPr lang="es-CL" sz="2400" dirty="0"/>
          </a:p>
        </p:txBody>
      </p:sp>
      <p:sp>
        <p:nvSpPr>
          <p:cNvPr id="4" name="1 Título"/>
          <p:cNvSpPr txBox="1">
            <a:spLocks/>
          </p:cNvSpPr>
          <p:nvPr/>
        </p:nvSpPr>
        <p:spPr>
          <a:xfrm>
            <a:off x="2123728" y="975360"/>
            <a:ext cx="4896544"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dirty="0" smtClean="0"/>
              <a:t>V. </a:t>
            </a:r>
            <a:r>
              <a:rPr lang="es-ES" dirty="0">
                <a:solidFill>
                  <a:schemeClr val="bg1"/>
                </a:solidFill>
              </a:rPr>
              <a:t>Noción de asertividad</a:t>
            </a:r>
            <a:endParaRPr lang="es-CL" dirty="0"/>
          </a:p>
        </p:txBody>
      </p:sp>
    </p:spTree>
    <p:extLst>
      <p:ext uri="{BB962C8B-B14F-4D97-AF65-F5344CB8AC3E}">
        <p14:creationId xmlns:p14="http://schemas.microsoft.com/office/powerpoint/2010/main" val="2698909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2020824"/>
            <a:ext cx="8229600" cy="4432512"/>
          </a:xfrm>
        </p:spPr>
        <p:txBody>
          <a:bodyPr>
            <a:normAutofit lnSpcReduction="10000"/>
          </a:bodyPr>
          <a:lstStyle/>
          <a:p>
            <a:pPr algn="just"/>
            <a:r>
              <a:rPr lang="es-ES" sz="2800" b="1" dirty="0">
                <a:solidFill>
                  <a:schemeClr val="accent1">
                    <a:lumMod val="60000"/>
                    <a:lumOff val="40000"/>
                  </a:schemeClr>
                </a:solidFill>
              </a:rPr>
              <a:t>Sub –asertividad </a:t>
            </a:r>
            <a:r>
              <a:rPr lang="es-ES" sz="2800" b="1" dirty="0" smtClean="0">
                <a:solidFill>
                  <a:schemeClr val="accent1">
                    <a:lumMod val="60000"/>
                    <a:lumOff val="40000"/>
                  </a:schemeClr>
                </a:solidFill>
              </a:rPr>
              <a:t>agresiva</a:t>
            </a:r>
          </a:p>
          <a:p>
            <a:pPr algn="just"/>
            <a:endParaRPr lang="es-ES" sz="2800" b="1" dirty="0"/>
          </a:p>
          <a:p>
            <a:pPr marL="457200" indent="-457200" algn="just">
              <a:buFont typeface="Arial" pitchFamily="34" charset="0"/>
              <a:buChar char="•"/>
            </a:pPr>
            <a:r>
              <a:rPr lang="es-ES" sz="2800" dirty="0"/>
              <a:t>La persona muestra un comportamiento interpersonal agresivo, pasando a llevar los derechos ajenos</a:t>
            </a:r>
            <a:r>
              <a:rPr lang="es-ES" sz="2800" dirty="0" smtClean="0"/>
              <a:t>.</a:t>
            </a:r>
          </a:p>
          <a:p>
            <a:pPr marL="457200" indent="-457200" algn="just">
              <a:buFont typeface="Arial" pitchFamily="34" charset="0"/>
              <a:buChar char="•"/>
            </a:pPr>
            <a:endParaRPr lang="es-ES" sz="2800" dirty="0"/>
          </a:p>
          <a:p>
            <a:pPr marL="457200" indent="-457200" algn="just">
              <a:buFont typeface="Arial" pitchFamily="34" charset="0"/>
              <a:buChar char="•"/>
            </a:pPr>
            <a:r>
              <a:rPr lang="es-ES" sz="2800" dirty="0"/>
              <a:t>En muchos casos, el individuo no obtiene lo que realmente necesita porque la emoción rabia es secundaria, a una afectividad primaria. </a:t>
            </a:r>
          </a:p>
          <a:p>
            <a:pPr algn="just"/>
            <a:endParaRPr lang="es-CL" sz="2800" dirty="0"/>
          </a:p>
        </p:txBody>
      </p:sp>
      <p:sp>
        <p:nvSpPr>
          <p:cNvPr id="2" name="1 Título"/>
          <p:cNvSpPr>
            <a:spLocks noGrp="1"/>
          </p:cNvSpPr>
          <p:nvPr>
            <p:ph type="title"/>
          </p:nvPr>
        </p:nvSpPr>
        <p:spPr/>
        <p:txBody>
          <a:bodyPr>
            <a:normAutofit fontScale="90000"/>
          </a:bodyPr>
          <a:lstStyle/>
          <a:p>
            <a:r>
              <a:rPr lang="es-MX" sz="2400" b="1" dirty="0"/>
              <a:t>IV. LIDERAZGO Y COMUNICACIÓN</a:t>
            </a:r>
            <a:endParaRPr lang="es-CL" sz="2400" dirty="0"/>
          </a:p>
        </p:txBody>
      </p:sp>
      <p:sp>
        <p:nvSpPr>
          <p:cNvPr id="4" name="1 Título"/>
          <p:cNvSpPr txBox="1">
            <a:spLocks/>
          </p:cNvSpPr>
          <p:nvPr/>
        </p:nvSpPr>
        <p:spPr>
          <a:xfrm>
            <a:off x="2123728" y="975360"/>
            <a:ext cx="4896544"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dirty="0" smtClean="0"/>
              <a:t>V. </a:t>
            </a:r>
            <a:r>
              <a:rPr lang="es-ES" dirty="0">
                <a:solidFill>
                  <a:schemeClr val="bg1"/>
                </a:solidFill>
              </a:rPr>
              <a:t>Noción de asertividad</a:t>
            </a:r>
            <a:endParaRPr lang="es-CL" dirty="0"/>
          </a:p>
        </p:txBody>
      </p:sp>
    </p:spTree>
    <p:extLst>
      <p:ext uri="{BB962C8B-B14F-4D97-AF65-F5344CB8AC3E}">
        <p14:creationId xmlns:p14="http://schemas.microsoft.com/office/powerpoint/2010/main" val="35269524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1772816"/>
            <a:ext cx="8229600" cy="4968552"/>
          </a:xfrm>
        </p:spPr>
        <p:txBody>
          <a:bodyPr>
            <a:normAutofit fontScale="92500" lnSpcReduction="10000"/>
          </a:bodyPr>
          <a:lstStyle/>
          <a:p>
            <a:pPr algn="just"/>
            <a:r>
              <a:rPr lang="es-ES" sz="2600" b="1" dirty="0">
                <a:solidFill>
                  <a:schemeClr val="accent1">
                    <a:lumMod val="60000"/>
                    <a:lumOff val="40000"/>
                  </a:schemeClr>
                </a:solidFill>
              </a:rPr>
              <a:t>Mensajes Yo ( Tipo de mensaje asertivo</a:t>
            </a:r>
            <a:r>
              <a:rPr lang="es-ES" sz="2600" b="1" dirty="0" smtClean="0">
                <a:solidFill>
                  <a:schemeClr val="accent1">
                    <a:lumMod val="60000"/>
                    <a:lumOff val="40000"/>
                  </a:schemeClr>
                </a:solidFill>
              </a:rPr>
              <a:t>)</a:t>
            </a:r>
          </a:p>
          <a:p>
            <a:pPr algn="just"/>
            <a:endParaRPr lang="es-ES" sz="1000" b="1" dirty="0" smtClean="0">
              <a:solidFill>
                <a:schemeClr val="accent1">
                  <a:lumMod val="60000"/>
                  <a:lumOff val="40000"/>
                </a:schemeClr>
              </a:solidFill>
            </a:endParaRPr>
          </a:p>
          <a:p>
            <a:pPr marL="479425" indent="-479425" algn="just">
              <a:lnSpc>
                <a:spcPct val="90000"/>
              </a:lnSpc>
              <a:buFontTx/>
              <a:buAutoNum type="alphaUcPeriod"/>
            </a:pPr>
            <a:r>
              <a:rPr lang="es-ES" sz="2800" dirty="0"/>
              <a:t>Explicitan claramente aquella conducta de la otra persona que resulta conflictiva o molesta para el emisor</a:t>
            </a:r>
            <a:r>
              <a:rPr lang="es-ES" sz="2800" dirty="0" smtClean="0"/>
              <a:t>.</a:t>
            </a:r>
          </a:p>
          <a:p>
            <a:pPr marL="479425" indent="-479425" algn="just">
              <a:lnSpc>
                <a:spcPct val="90000"/>
              </a:lnSpc>
              <a:buFontTx/>
              <a:buAutoNum type="alphaUcPeriod"/>
            </a:pPr>
            <a:endParaRPr lang="es-ES" sz="900" dirty="0"/>
          </a:p>
          <a:p>
            <a:pPr marL="479425" indent="-479425" algn="just">
              <a:lnSpc>
                <a:spcPct val="90000"/>
              </a:lnSpc>
              <a:buFontTx/>
              <a:buAutoNum type="alphaUcPeriod"/>
            </a:pPr>
            <a:r>
              <a:rPr lang="es-ES" sz="2800" dirty="0"/>
              <a:t>Muestran el sentimiento que lo anterior produce en el emisor ( es un mensaje centrado en el Yo, no en el Tú</a:t>
            </a:r>
            <a:r>
              <a:rPr lang="es-ES" sz="2800" dirty="0" smtClean="0"/>
              <a:t>).</a:t>
            </a:r>
          </a:p>
          <a:p>
            <a:pPr marL="479425" indent="-479425" algn="just">
              <a:lnSpc>
                <a:spcPct val="90000"/>
              </a:lnSpc>
              <a:buFontTx/>
              <a:buAutoNum type="alphaUcPeriod"/>
            </a:pPr>
            <a:endParaRPr lang="es-ES" sz="1000" dirty="0"/>
          </a:p>
          <a:p>
            <a:pPr marL="479425" indent="-479425" algn="just">
              <a:lnSpc>
                <a:spcPct val="90000"/>
              </a:lnSpc>
              <a:buFontTx/>
              <a:buAutoNum type="alphaUcPeriod"/>
            </a:pPr>
            <a:r>
              <a:rPr lang="es-ES" sz="2800" dirty="0"/>
              <a:t>Comunican el efecto pragmático que la conducta de la otra persona, produce en el emisor</a:t>
            </a:r>
            <a:r>
              <a:rPr lang="es-ES" sz="2800" dirty="0" smtClean="0"/>
              <a:t>.</a:t>
            </a:r>
          </a:p>
          <a:p>
            <a:pPr marL="479425" indent="-479425" algn="just">
              <a:lnSpc>
                <a:spcPct val="90000"/>
              </a:lnSpc>
              <a:buFontTx/>
              <a:buAutoNum type="alphaUcPeriod"/>
            </a:pPr>
            <a:endParaRPr lang="es-ES" sz="1000" dirty="0"/>
          </a:p>
          <a:p>
            <a:pPr marL="479425" indent="-479425" algn="just">
              <a:lnSpc>
                <a:spcPct val="90000"/>
              </a:lnSpc>
              <a:buFontTx/>
              <a:buAutoNum type="alphaUcPeriod"/>
            </a:pPr>
            <a:r>
              <a:rPr lang="es-ES" sz="2800" dirty="0"/>
              <a:t>Hace una petición explícita de cambio hacia el receptor.</a:t>
            </a:r>
          </a:p>
          <a:p>
            <a:pPr algn="just"/>
            <a:endParaRPr lang="es-CL" sz="2800" dirty="0"/>
          </a:p>
        </p:txBody>
      </p:sp>
      <p:sp>
        <p:nvSpPr>
          <p:cNvPr id="2" name="1 Título"/>
          <p:cNvSpPr>
            <a:spLocks noGrp="1"/>
          </p:cNvSpPr>
          <p:nvPr>
            <p:ph type="title"/>
          </p:nvPr>
        </p:nvSpPr>
        <p:spPr/>
        <p:txBody>
          <a:bodyPr>
            <a:normAutofit fontScale="90000"/>
          </a:bodyPr>
          <a:lstStyle/>
          <a:p>
            <a:r>
              <a:rPr lang="es-MX" sz="2400" b="1" dirty="0"/>
              <a:t>IV. LIDERAZGO Y COMUNICACIÓN</a:t>
            </a:r>
            <a:endParaRPr lang="es-CL" sz="2400" dirty="0"/>
          </a:p>
        </p:txBody>
      </p:sp>
      <p:sp>
        <p:nvSpPr>
          <p:cNvPr id="4" name="1 Título"/>
          <p:cNvSpPr txBox="1">
            <a:spLocks/>
          </p:cNvSpPr>
          <p:nvPr/>
        </p:nvSpPr>
        <p:spPr>
          <a:xfrm>
            <a:off x="2123728" y="975360"/>
            <a:ext cx="4896544"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dirty="0" smtClean="0"/>
              <a:t>V. </a:t>
            </a:r>
            <a:r>
              <a:rPr lang="es-ES" dirty="0">
                <a:solidFill>
                  <a:schemeClr val="bg1"/>
                </a:solidFill>
              </a:rPr>
              <a:t>Noción de asertividad</a:t>
            </a:r>
            <a:endParaRPr lang="es-CL" dirty="0"/>
          </a:p>
        </p:txBody>
      </p:sp>
    </p:spTree>
    <p:extLst>
      <p:ext uri="{BB962C8B-B14F-4D97-AF65-F5344CB8AC3E}">
        <p14:creationId xmlns:p14="http://schemas.microsoft.com/office/powerpoint/2010/main" val="321180058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1772816"/>
            <a:ext cx="8229600" cy="4968552"/>
          </a:xfrm>
        </p:spPr>
        <p:txBody>
          <a:bodyPr>
            <a:normAutofit/>
          </a:bodyPr>
          <a:lstStyle/>
          <a:p>
            <a:pPr algn="just"/>
            <a:r>
              <a:rPr lang="es-ES" sz="2800" b="1" dirty="0" smtClean="0">
                <a:solidFill>
                  <a:schemeClr val="accent1">
                    <a:lumMod val="60000"/>
                    <a:lumOff val="40000"/>
                  </a:schemeClr>
                </a:solidFill>
              </a:rPr>
              <a:t>Comprensión Empática</a:t>
            </a:r>
          </a:p>
          <a:p>
            <a:pPr algn="just"/>
            <a:endParaRPr lang="es-ES" sz="2800" b="1" dirty="0">
              <a:solidFill>
                <a:srgbClr val="FF3300"/>
              </a:solidFill>
            </a:endParaRPr>
          </a:p>
          <a:p>
            <a:pPr marL="457200" indent="-457200" algn="just">
              <a:buFont typeface="Arial" pitchFamily="34" charset="0"/>
              <a:buChar char="•"/>
            </a:pPr>
            <a:r>
              <a:rPr lang="es-ES" sz="2800" dirty="0"/>
              <a:t>Captar el mundo subjetivo de la persona tal como ésta lo vive y experimenta y comunicarle esta percepción.</a:t>
            </a:r>
          </a:p>
          <a:p>
            <a:pPr algn="just"/>
            <a:endParaRPr lang="es-CL" sz="2800" dirty="0"/>
          </a:p>
        </p:txBody>
      </p:sp>
      <p:sp>
        <p:nvSpPr>
          <p:cNvPr id="2" name="1 Título"/>
          <p:cNvSpPr>
            <a:spLocks noGrp="1"/>
          </p:cNvSpPr>
          <p:nvPr>
            <p:ph type="title"/>
          </p:nvPr>
        </p:nvSpPr>
        <p:spPr/>
        <p:txBody>
          <a:bodyPr>
            <a:normAutofit fontScale="90000"/>
          </a:bodyPr>
          <a:lstStyle/>
          <a:p>
            <a:r>
              <a:rPr lang="es-MX" sz="2400" b="1" dirty="0"/>
              <a:t>IV. LIDERAZGO Y COMUNICACIÓN</a:t>
            </a:r>
            <a:endParaRPr lang="es-CL" sz="2400" dirty="0"/>
          </a:p>
        </p:txBody>
      </p:sp>
      <p:sp>
        <p:nvSpPr>
          <p:cNvPr id="4" name="1 Título"/>
          <p:cNvSpPr txBox="1">
            <a:spLocks/>
          </p:cNvSpPr>
          <p:nvPr/>
        </p:nvSpPr>
        <p:spPr>
          <a:xfrm>
            <a:off x="2123728" y="975360"/>
            <a:ext cx="4896544"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dirty="0" smtClean="0">
                <a:solidFill>
                  <a:schemeClr val="bg1"/>
                </a:solidFill>
              </a:rPr>
              <a:t>VI. </a:t>
            </a:r>
            <a:r>
              <a:rPr lang="es-ES" dirty="0" smtClean="0">
                <a:solidFill>
                  <a:schemeClr val="bg1"/>
                </a:solidFill>
              </a:rPr>
              <a:t>empatía</a:t>
            </a:r>
            <a:endParaRPr lang="es-CL" dirty="0">
              <a:solidFill>
                <a:schemeClr val="bg1"/>
              </a:solidFill>
            </a:endParaRPr>
          </a:p>
        </p:txBody>
      </p:sp>
    </p:spTree>
    <p:extLst>
      <p:ext uri="{BB962C8B-B14F-4D97-AF65-F5344CB8AC3E}">
        <p14:creationId xmlns:p14="http://schemas.microsoft.com/office/powerpoint/2010/main" val="35256018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1772816"/>
            <a:ext cx="8229600" cy="4968552"/>
          </a:xfrm>
        </p:spPr>
        <p:txBody>
          <a:bodyPr>
            <a:normAutofit/>
          </a:bodyPr>
          <a:lstStyle/>
          <a:p>
            <a:pPr algn="just"/>
            <a:r>
              <a:rPr lang="es-ES" sz="2800" b="1" dirty="0" smtClean="0">
                <a:solidFill>
                  <a:schemeClr val="accent1">
                    <a:lumMod val="60000"/>
                    <a:lumOff val="40000"/>
                  </a:schemeClr>
                </a:solidFill>
              </a:rPr>
              <a:t>Comprensión Empática</a:t>
            </a:r>
          </a:p>
          <a:p>
            <a:pPr algn="just"/>
            <a:endParaRPr lang="es-ES" sz="2800" dirty="0"/>
          </a:p>
          <a:p>
            <a:pPr marL="457200" indent="-457200" algn="just">
              <a:buFont typeface="Arial" pitchFamily="34" charset="0"/>
              <a:buChar char="•"/>
            </a:pPr>
            <a:r>
              <a:rPr lang="es-ES" sz="2800" dirty="0"/>
              <a:t>Reflejo empático</a:t>
            </a:r>
          </a:p>
          <a:p>
            <a:pPr marL="457200" indent="-457200" algn="just">
              <a:buFont typeface="Arial" pitchFamily="34" charset="0"/>
              <a:buChar char="•"/>
            </a:pPr>
            <a:r>
              <a:rPr lang="es-ES" sz="2800" dirty="0"/>
              <a:t>Respuesta de seguimiento</a:t>
            </a:r>
          </a:p>
          <a:p>
            <a:pPr algn="just"/>
            <a:endParaRPr lang="es-CL" sz="2800" dirty="0"/>
          </a:p>
        </p:txBody>
      </p:sp>
      <p:sp>
        <p:nvSpPr>
          <p:cNvPr id="2" name="1 Título"/>
          <p:cNvSpPr>
            <a:spLocks noGrp="1"/>
          </p:cNvSpPr>
          <p:nvPr>
            <p:ph type="title"/>
          </p:nvPr>
        </p:nvSpPr>
        <p:spPr/>
        <p:txBody>
          <a:bodyPr>
            <a:normAutofit fontScale="90000"/>
          </a:bodyPr>
          <a:lstStyle/>
          <a:p>
            <a:r>
              <a:rPr lang="es-MX" sz="2400" b="1" dirty="0"/>
              <a:t>IV. LIDERAZGO Y COMUNICACIÓN</a:t>
            </a:r>
            <a:endParaRPr lang="es-CL" sz="2400" dirty="0"/>
          </a:p>
        </p:txBody>
      </p:sp>
      <p:sp>
        <p:nvSpPr>
          <p:cNvPr id="4" name="1 Título"/>
          <p:cNvSpPr txBox="1">
            <a:spLocks/>
          </p:cNvSpPr>
          <p:nvPr/>
        </p:nvSpPr>
        <p:spPr>
          <a:xfrm>
            <a:off x="2123728" y="975360"/>
            <a:ext cx="4896544"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dirty="0" smtClean="0">
                <a:solidFill>
                  <a:schemeClr val="bg1"/>
                </a:solidFill>
              </a:rPr>
              <a:t>VI. </a:t>
            </a:r>
            <a:r>
              <a:rPr lang="es-ES" dirty="0" smtClean="0">
                <a:solidFill>
                  <a:schemeClr val="bg1"/>
                </a:solidFill>
              </a:rPr>
              <a:t>empatía</a:t>
            </a:r>
            <a:endParaRPr lang="es-CL" dirty="0">
              <a:solidFill>
                <a:schemeClr val="bg1"/>
              </a:solidFill>
            </a:endParaRPr>
          </a:p>
        </p:txBody>
      </p:sp>
    </p:spTree>
    <p:extLst>
      <p:ext uri="{BB962C8B-B14F-4D97-AF65-F5344CB8AC3E}">
        <p14:creationId xmlns:p14="http://schemas.microsoft.com/office/powerpoint/2010/main" val="1970291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1772816"/>
            <a:ext cx="8229600" cy="4323184"/>
          </a:xfrm>
        </p:spPr>
        <p:txBody>
          <a:bodyPr>
            <a:normAutofit fontScale="85000" lnSpcReduction="10000"/>
          </a:bodyPr>
          <a:lstStyle/>
          <a:p>
            <a:pPr algn="just"/>
            <a:r>
              <a:rPr lang="es-MX" sz="2600" dirty="0" smtClean="0"/>
              <a:t>Liderar </a:t>
            </a:r>
            <a:r>
              <a:rPr lang="es-MX" sz="2600" dirty="0"/>
              <a:t>es generar </a:t>
            </a:r>
            <a:r>
              <a:rPr lang="es-MX" sz="2600" dirty="0" smtClean="0"/>
              <a:t>cambios,  </a:t>
            </a:r>
            <a:r>
              <a:rPr lang="es-MX" sz="2600" dirty="0"/>
              <a:t>esto </a:t>
            </a:r>
            <a:r>
              <a:rPr lang="es-MX" sz="2600" dirty="0" smtClean="0"/>
              <a:t>requiere </a:t>
            </a:r>
            <a:r>
              <a:rPr lang="es-MX" sz="2600" dirty="0">
                <a:solidFill>
                  <a:schemeClr val="accent1">
                    <a:lumMod val="60000"/>
                    <a:lumOff val="40000"/>
                  </a:schemeClr>
                </a:solidFill>
              </a:rPr>
              <a:t>preservar un núcleo central que </a:t>
            </a:r>
            <a:r>
              <a:rPr lang="es-MX" sz="2600" dirty="0" smtClean="0">
                <a:solidFill>
                  <a:schemeClr val="accent1">
                    <a:lumMod val="60000"/>
                    <a:lumOff val="40000"/>
                  </a:schemeClr>
                </a:solidFill>
              </a:rPr>
              <a:t>integre </a:t>
            </a:r>
            <a:r>
              <a:rPr lang="es-MX" sz="2600" dirty="0">
                <a:solidFill>
                  <a:schemeClr val="accent1">
                    <a:lumMod val="60000"/>
                    <a:lumOff val="40000"/>
                  </a:schemeClr>
                </a:solidFill>
              </a:rPr>
              <a:t>planeación, dirección y control de operaciones</a:t>
            </a:r>
            <a:r>
              <a:rPr lang="es-MX" sz="2600" dirty="0"/>
              <a:t>. </a:t>
            </a:r>
            <a:r>
              <a:rPr lang="es-MX" sz="2600" dirty="0" smtClean="0"/>
              <a:t>El dilema </a:t>
            </a:r>
            <a:r>
              <a:rPr lang="es-MX" sz="2600" dirty="0"/>
              <a:t>es: </a:t>
            </a:r>
            <a:endParaRPr lang="es-MX" sz="2600" dirty="0" smtClean="0"/>
          </a:p>
          <a:p>
            <a:pPr marL="342900" indent="-342900" algn="just">
              <a:buFont typeface="Arial" pitchFamily="34" charset="0"/>
              <a:buChar char="•"/>
            </a:pPr>
            <a:r>
              <a:rPr lang="es-MX" sz="2600" dirty="0" smtClean="0"/>
              <a:t>¿Qué </a:t>
            </a:r>
            <a:r>
              <a:rPr lang="es-MX" sz="2600" dirty="0"/>
              <a:t>se debe </a:t>
            </a:r>
            <a:r>
              <a:rPr lang="es-MX" sz="2600" dirty="0" smtClean="0"/>
              <a:t>preservar (reforzar lo gratificante) </a:t>
            </a:r>
            <a:r>
              <a:rPr lang="es-MX" sz="2600" dirty="0"/>
              <a:t>y qué tareas adaptativas </a:t>
            </a:r>
            <a:r>
              <a:rPr lang="es-MX" sz="2600" dirty="0" smtClean="0"/>
              <a:t>(relación con el medio) realizar</a:t>
            </a:r>
            <a:r>
              <a:rPr lang="es-MX" sz="2600" dirty="0"/>
              <a:t>? para provocar cambios en la </a:t>
            </a:r>
            <a:r>
              <a:rPr lang="es-MX" sz="2600" dirty="0" smtClean="0"/>
              <a:t>institución?</a:t>
            </a:r>
          </a:p>
          <a:p>
            <a:pPr marL="342900" indent="-342900" algn="just">
              <a:buFont typeface="Arial" pitchFamily="34" charset="0"/>
              <a:buChar char="•"/>
            </a:pPr>
            <a:r>
              <a:rPr lang="es-MX" sz="2600" dirty="0" smtClean="0"/>
              <a:t>¿Qué “valores” preservar? para cambiar  comportamientos.</a:t>
            </a:r>
          </a:p>
          <a:p>
            <a:pPr marL="342900" indent="-342900" algn="just">
              <a:buFont typeface="Arial" pitchFamily="34" charset="0"/>
              <a:buChar char="•"/>
            </a:pPr>
            <a:r>
              <a:rPr lang="es-MX" sz="2600" dirty="0" smtClean="0"/>
              <a:t>Identificar </a:t>
            </a:r>
            <a:r>
              <a:rPr lang="es-MX" sz="2600" dirty="0"/>
              <a:t>lo denotativo y connotativo de los </a:t>
            </a:r>
            <a:r>
              <a:rPr lang="es-MX" sz="2600" dirty="0" smtClean="0"/>
              <a:t>valores. </a:t>
            </a:r>
            <a:r>
              <a:rPr lang="es-MX" sz="2600" dirty="0"/>
              <a:t>Esto debe ser una construcción </a:t>
            </a:r>
            <a:r>
              <a:rPr lang="es-MX" sz="2600" dirty="0" smtClean="0"/>
              <a:t>colectiva, </a:t>
            </a:r>
            <a:r>
              <a:rPr lang="es-MX" sz="2600" dirty="0"/>
              <a:t>trabajada en tiempos normales y no de crisis. </a:t>
            </a:r>
            <a:endParaRPr lang="es-CL" sz="2600" dirty="0"/>
          </a:p>
          <a:p>
            <a:pPr algn="just"/>
            <a:endParaRPr lang="es-CL" sz="2400" dirty="0"/>
          </a:p>
        </p:txBody>
      </p:sp>
      <p:sp>
        <p:nvSpPr>
          <p:cNvPr id="2" name="1 Título"/>
          <p:cNvSpPr>
            <a:spLocks noGrp="1"/>
          </p:cNvSpPr>
          <p:nvPr>
            <p:ph type="title"/>
          </p:nvPr>
        </p:nvSpPr>
        <p:spPr/>
        <p:txBody>
          <a:bodyPr>
            <a:normAutofit fontScale="90000"/>
          </a:bodyPr>
          <a:lstStyle/>
          <a:p>
            <a:pPr lvl="0"/>
            <a:r>
              <a:rPr lang="es-MX" sz="2400" b="1" dirty="0"/>
              <a:t>I. HERRAMIENTAS CONCEPTUALES</a:t>
            </a:r>
            <a:endParaRPr lang="es-CL" sz="2400" dirty="0"/>
          </a:p>
        </p:txBody>
      </p:sp>
      <p:sp>
        <p:nvSpPr>
          <p:cNvPr id="4" name="1 Título"/>
          <p:cNvSpPr txBox="1">
            <a:spLocks/>
          </p:cNvSpPr>
          <p:nvPr/>
        </p:nvSpPr>
        <p:spPr>
          <a:xfrm>
            <a:off x="2051720" y="764704"/>
            <a:ext cx="4896544" cy="911696"/>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dirty="0" smtClean="0">
                <a:latin typeface="Verdana" pitchFamily="34" charset="0"/>
                <a:ea typeface="Verdana" pitchFamily="34" charset="0"/>
                <a:cs typeface="Verdana" pitchFamily="34" charset="0"/>
              </a:rPr>
              <a:t>i. HERRAMIENTAS CONCEPTUALES</a:t>
            </a:r>
            <a:endParaRPr lang="es-CL"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294214645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1772816"/>
            <a:ext cx="8229600" cy="4968552"/>
          </a:xfrm>
        </p:spPr>
        <p:txBody>
          <a:bodyPr>
            <a:normAutofit/>
          </a:bodyPr>
          <a:lstStyle/>
          <a:p>
            <a:pPr algn="just"/>
            <a:r>
              <a:rPr lang="es-ES" sz="2800" b="1" dirty="0">
                <a:solidFill>
                  <a:schemeClr val="accent1">
                    <a:lumMod val="60000"/>
                    <a:lumOff val="40000"/>
                  </a:schemeClr>
                </a:solidFill>
              </a:rPr>
              <a:t>Reflejo </a:t>
            </a:r>
            <a:r>
              <a:rPr lang="es-ES" sz="2800" b="1" dirty="0" smtClean="0">
                <a:solidFill>
                  <a:schemeClr val="accent1">
                    <a:lumMod val="60000"/>
                    <a:lumOff val="40000"/>
                  </a:schemeClr>
                </a:solidFill>
              </a:rPr>
              <a:t>Empático</a:t>
            </a:r>
          </a:p>
          <a:p>
            <a:pPr algn="just"/>
            <a:endParaRPr lang="es-ES" sz="2800" dirty="0">
              <a:solidFill>
                <a:schemeClr val="accent1">
                  <a:lumMod val="60000"/>
                  <a:lumOff val="40000"/>
                </a:schemeClr>
              </a:solidFill>
            </a:endParaRPr>
          </a:p>
          <a:p>
            <a:pPr marL="457200" indent="-457200" algn="just">
              <a:buFont typeface="Arial" pitchFamily="34" charset="0"/>
              <a:buChar char="•"/>
            </a:pPr>
            <a:r>
              <a:rPr lang="es-ES" sz="2800" dirty="0"/>
              <a:t>Comprender la emoción, el contenido cognitivo y el significado emocional en su contexto vivencial.</a:t>
            </a:r>
          </a:p>
          <a:p>
            <a:pPr algn="just"/>
            <a:endParaRPr lang="es-CL" sz="2800" dirty="0"/>
          </a:p>
        </p:txBody>
      </p:sp>
      <p:sp>
        <p:nvSpPr>
          <p:cNvPr id="2" name="1 Título"/>
          <p:cNvSpPr>
            <a:spLocks noGrp="1"/>
          </p:cNvSpPr>
          <p:nvPr>
            <p:ph type="title"/>
          </p:nvPr>
        </p:nvSpPr>
        <p:spPr/>
        <p:txBody>
          <a:bodyPr>
            <a:normAutofit fontScale="90000"/>
          </a:bodyPr>
          <a:lstStyle/>
          <a:p>
            <a:r>
              <a:rPr lang="es-MX" sz="2400" b="1" dirty="0"/>
              <a:t>IV. LIDERAZGO Y COMUNICACIÓN</a:t>
            </a:r>
            <a:endParaRPr lang="es-CL" sz="2400" dirty="0"/>
          </a:p>
        </p:txBody>
      </p:sp>
      <p:sp>
        <p:nvSpPr>
          <p:cNvPr id="4" name="1 Título"/>
          <p:cNvSpPr txBox="1">
            <a:spLocks/>
          </p:cNvSpPr>
          <p:nvPr/>
        </p:nvSpPr>
        <p:spPr>
          <a:xfrm>
            <a:off x="2123728" y="975360"/>
            <a:ext cx="4896544"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dirty="0" smtClean="0">
                <a:solidFill>
                  <a:schemeClr val="bg1"/>
                </a:solidFill>
              </a:rPr>
              <a:t>VI. </a:t>
            </a:r>
            <a:r>
              <a:rPr lang="es-ES" dirty="0" smtClean="0">
                <a:solidFill>
                  <a:schemeClr val="bg1"/>
                </a:solidFill>
              </a:rPr>
              <a:t>empatía</a:t>
            </a:r>
            <a:endParaRPr lang="es-CL" dirty="0">
              <a:solidFill>
                <a:schemeClr val="bg1"/>
              </a:solidFill>
            </a:endParaRPr>
          </a:p>
        </p:txBody>
      </p:sp>
    </p:spTree>
    <p:extLst>
      <p:ext uri="{BB962C8B-B14F-4D97-AF65-F5344CB8AC3E}">
        <p14:creationId xmlns:p14="http://schemas.microsoft.com/office/powerpoint/2010/main" val="325011019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1772816"/>
            <a:ext cx="8229600" cy="4968552"/>
          </a:xfrm>
        </p:spPr>
        <p:txBody>
          <a:bodyPr>
            <a:normAutofit/>
          </a:bodyPr>
          <a:lstStyle/>
          <a:p>
            <a:pPr algn="just"/>
            <a:r>
              <a:rPr lang="es-ES" sz="2800" b="1" dirty="0">
                <a:solidFill>
                  <a:schemeClr val="accent1">
                    <a:lumMod val="60000"/>
                    <a:lumOff val="40000"/>
                  </a:schemeClr>
                </a:solidFill>
              </a:rPr>
              <a:t>Respuesta de </a:t>
            </a:r>
            <a:r>
              <a:rPr lang="es-ES" sz="2800" b="1" dirty="0" smtClean="0">
                <a:solidFill>
                  <a:schemeClr val="accent1">
                    <a:lumMod val="60000"/>
                    <a:lumOff val="40000"/>
                  </a:schemeClr>
                </a:solidFill>
              </a:rPr>
              <a:t>Seguimiento</a:t>
            </a:r>
          </a:p>
          <a:p>
            <a:pPr algn="just"/>
            <a:endParaRPr lang="es-ES" sz="2800" dirty="0">
              <a:solidFill>
                <a:schemeClr val="accent1">
                  <a:lumMod val="60000"/>
                  <a:lumOff val="40000"/>
                </a:schemeClr>
              </a:solidFill>
            </a:endParaRPr>
          </a:p>
          <a:p>
            <a:pPr algn="just"/>
            <a:r>
              <a:rPr lang="es-ES" sz="2800" dirty="0"/>
              <a:t>Signos de comprensión, conocidos también como </a:t>
            </a:r>
            <a:r>
              <a:rPr lang="es-ES" sz="2800" dirty="0" smtClean="0"/>
              <a:t>reconocimientos:  </a:t>
            </a:r>
            <a:endParaRPr lang="es-ES" sz="2800" dirty="0"/>
          </a:p>
          <a:p>
            <a:pPr marL="457200" indent="-457200" algn="just">
              <a:buFont typeface="Arial" pitchFamily="34" charset="0"/>
              <a:buChar char="•"/>
            </a:pPr>
            <a:r>
              <a:rPr lang="es-ES" sz="2800" dirty="0"/>
              <a:t>Ajá,</a:t>
            </a:r>
          </a:p>
          <a:p>
            <a:pPr marL="457200" indent="-457200" algn="just">
              <a:buFont typeface="Arial" pitchFamily="34" charset="0"/>
              <a:buChar char="•"/>
            </a:pPr>
            <a:r>
              <a:rPr lang="es-ES" sz="2800" dirty="0" smtClean="0"/>
              <a:t>ya </a:t>
            </a:r>
            <a:r>
              <a:rPr lang="es-ES" sz="2800" dirty="0"/>
              <a:t>veo, </a:t>
            </a:r>
          </a:p>
          <a:p>
            <a:pPr marL="457200" indent="-457200" algn="just">
              <a:buFont typeface="Arial" pitchFamily="34" charset="0"/>
              <a:buChar char="•"/>
            </a:pPr>
            <a:r>
              <a:rPr lang="es-ES" sz="2800" dirty="0"/>
              <a:t>asentimientos con la cabeza, </a:t>
            </a:r>
          </a:p>
          <a:p>
            <a:pPr marL="457200" indent="-457200" algn="just">
              <a:buFont typeface="Arial" pitchFamily="34" charset="0"/>
              <a:buChar char="•"/>
            </a:pPr>
            <a:r>
              <a:rPr lang="es-ES" sz="2800" dirty="0"/>
              <a:t>sonrisas.</a:t>
            </a:r>
          </a:p>
          <a:p>
            <a:pPr marL="457200" indent="-457200" algn="just">
              <a:buFont typeface="Arial" pitchFamily="34" charset="0"/>
              <a:buChar char="•"/>
            </a:pPr>
            <a:endParaRPr lang="es-CL" sz="2800" dirty="0"/>
          </a:p>
        </p:txBody>
      </p:sp>
      <p:sp>
        <p:nvSpPr>
          <p:cNvPr id="2" name="1 Título"/>
          <p:cNvSpPr>
            <a:spLocks noGrp="1"/>
          </p:cNvSpPr>
          <p:nvPr>
            <p:ph type="title"/>
          </p:nvPr>
        </p:nvSpPr>
        <p:spPr/>
        <p:txBody>
          <a:bodyPr>
            <a:normAutofit fontScale="90000"/>
          </a:bodyPr>
          <a:lstStyle/>
          <a:p>
            <a:r>
              <a:rPr lang="es-MX" sz="2400" b="1" dirty="0"/>
              <a:t>IV. LIDERAZGO Y COMUNICACIÓN</a:t>
            </a:r>
            <a:endParaRPr lang="es-CL" sz="2400" dirty="0"/>
          </a:p>
        </p:txBody>
      </p:sp>
      <p:sp>
        <p:nvSpPr>
          <p:cNvPr id="4" name="1 Título"/>
          <p:cNvSpPr txBox="1">
            <a:spLocks/>
          </p:cNvSpPr>
          <p:nvPr/>
        </p:nvSpPr>
        <p:spPr>
          <a:xfrm>
            <a:off x="2123728" y="975360"/>
            <a:ext cx="4896544"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dirty="0" smtClean="0">
                <a:solidFill>
                  <a:schemeClr val="bg1"/>
                </a:solidFill>
              </a:rPr>
              <a:t>VI. </a:t>
            </a:r>
            <a:r>
              <a:rPr lang="es-ES" dirty="0" smtClean="0">
                <a:solidFill>
                  <a:schemeClr val="bg1"/>
                </a:solidFill>
              </a:rPr>
              <a:t>empatía</a:t>
            </a:r>
            <a:endParaRPr lang="es-CL" dirty="0">
              <a:solidFill>
                <a:schemeClr val="bg1"/>
              </a:solidFill>
            </a:endParaRPr>
          </a:p>
        </p:txBody>
      </p:sp>
    </p:spTree>
    <p:extLst>
      <p:ext uri="{BB962C8B-B14F-4D97-AF65-F5344CB8AC3E}">
        <p14:creationId xmlns:p14="http://schemas.microsoft.com/office/powerpoint/2010/main" val="32173905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1772816"/>
            <a:ext cx="8229600" cy="4968552"/>
          </a:xfrm>
        </p:spPr>
        <p:txBody>
          <a:bodyPr>
            <a:normAutofit/>
          </a:bodyPr>
          <a:lstStyle/>
          <a:p>
            <a:pPr algn="just"/>
            <a:r>
              <a:rPr lang="es-ES" sz="2800" b="1" dirty="0">
                <a:solidFill>
                  <a:schemeClr val="accent1">
                    <a:lumMod val="60000"/>
                    <a:lumOff val="40000"/>
                  </a:schemeClr>
                </a:solidFill>
              </a:rPr>
              <a:t>Exploración </a:t>
            </a:r>
            <a:r>
              <a:rPr lang="es-ES" sz="2800" b="1" dirty="0" smtClean="0">
                <a:solidFill>
                  <a:schemeClr val="accent1">
                    <a:lumMod val="60000"/>
                    <a:lumOff val="40000"/>
                  </a:schemeClr>
                </a:solidFill>
              </a:rPr>
              <a:t>Empática</a:t>
            </a:r>
          </a:p>
          <a:p>
            <a:pPr algn="just"/>
            <a:endParaRPr lang="es-ES" sz="2800" dirty="0">
              <a:solidFill>
                <a:schemeClr val="accent1">
                  <a:lumMod val="60000"/>
                  <a:lumOff val="40000"/>
                </a:schemeClr>
              </a:solidFill>
            </a:endParaRPr>
          </a:p>
          <a:p>
            <a:pPr marL="457200" indent="-457200" algn="just">
              <a:buFont typeface="Arial" pitchFamily="34" charset="0"/>
              <a:buChar char="•"/>
            </a:pPr>
            <a:r>
              <a:rPr lang="es-ES" sz="2800" dirty="0"/>
              <a:t>Va más allá que la mera comprensión. Intenta entrar en la experiencia del otro, de un modo más intenso, avanzando hacia lo difuso, lo emergente, lo límite. </a:t>
            </a:r>
            <a:endParaRPr lang="es-ES" sz="2800" dirty="0" smtClean="0"/>
          </a:p>
          <a:p>
            <a:pPr marL="457200" indent="-457200" algn="just">
              <a:buFont typeface="Arial" pitchFamily="34" charset="0"/>
              <a:buChar char="•"/>
            </a:pPr>
            <a:endParaRPr lang="es-ES" sz="2800" dirty="0"/>
          </a:p>
          <a:p>
            <a:pPr marL="457200" indent="-457200" algn="just">
              <a:buFont typeface="Arial" pitchFamily="34" charset="0"/>
              <a:buChar char="•"/>
            </a:pPr>
            <a:r>
              <a:rPr lang="es-ES" sz="2800" dirty="0"/>
              <a:t>Implica crear una alianza </a:t>
            </a:r>
            <a:r>
              <a:rPr lang="es-ES" sz="2800" dirty="0" err="1"/>
              <a:t>co</a:t>
            </a:r>
            <a:r>
              <a:rPr lang="es-ES" sz="2800" dirty="0"/>
              <a:t>-exploratoria.</a:t>
            </a:r>
          </a:p>
          <a:p>
            <a:pPr marL="457200" indent="-457200" algn="just">
              <a:buFont typeface="Arial" pitchFamily="34" charset="0"/>
              <a:buChar char="•"/>
            </a:pPr>
            <a:endParaRPr lang="es-CL" sz="2800" dirty="0"/>
          </a:p>
        </p:txBody>
      </p:sp>
      <p:sp>
        <p:nvSpPr>
          <p:cNvPr id="2" name="1 Título"/>
          <p:cNvSpPr>
            <a:spLocks noGrp="1"/>
          </p:cNvSpPr>
          <p:nvPr>
            <p:ph type="title"/>
          </p:nvPr>
        </p:nvSpPr>
        <p:spPr/>
        <p:txBody>
          <a:bodyPr>
            <a:normAutofit fontScale="90000"/>
          </a:bodyPr>
          <a:lstStyle/>
          <a:p>
            <a:r>
              <a:rPr lang="es-MX" sz="2400" b="1" dirty="0"/>
              <a:t>IV. LIDERAZGO Y COMUNICACIÓN</a:t>
            </a:r>
            <a:endParaRPr lang="es-CL" sz="2400" dirty="0"/>
          </a:p>
        </p:txBody>
      </p:sp>
      <p:sp>
        <p:nvSpPr>
          <p:cNvPr id="4" name="1 Título"/>
          <p:cNvSpPr txBox="1">
            <a:spLocks/>
          </p:cNvSpPr>
          <p:nvPr/>
        </p:nvSpPr>
        <p:spPr>
          <a:xfrm>
            <a:off x="2123728" y="975360"/>
            <a:ext cx="4896544"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dirty="0" smtClean="0">
                <a:solidFill>
                  <a:schemeClr val="bg1"/>
                </a:solidFill>
              </a:rPr>
              <a:t>VI. </a:t>
            </a:r>
            <a:r>
              <a:rPr lang="es-ES" dirty="0" smtClean="0">
                <a:solidFill>
                  <a:schemeClr val="bg1"/>
                </a:solidFill>
              </a:rPr>
              <a:t>empatía</a:t>
            </a:r>
            <a:endParaRPr lang="es-CL" dirty="0">
              <a:solidFill>
                <a:schemeClr val="bg1"/>
              </a:solidFill>
            </a:endParaRPr>
          </a:p>
        </p:txBody>
      </p:sp>
    </p:spTree>
    <p:extLst>
      <p:ext uri="{BB962C8B-B14F-4D97-AF65-F5344CB8AC3E}">
        <p14:creationId xmlns:p14="http://schemas.microsoft.com/office/powerpoint/2010/main" val="67775195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1772816"/>
            <a:ext cx="8229600" cy="4968552"/>
          </a:xfrm>
        </p:spPr>
        <p:txBody>
          <a:bodyPr>
            <a:normAutofit/>
          </a:bodyPr>
          <a:lstStyle/>
          <a:p>
            <a:pPr algn="just"/>
            <a:r>
              <a:rPr lang="es-ES" sz="2800" b="1" dirty="0">
                <a:solidFill>
                  <a:schemeClr val="accent1">
                    <a:lumMod val="60000"/>
                    <a:lumOff val="40000"/>
                  </a:schemeClr>
                </a:solidFill>
              </a:rPr>
              <a:t>Exploración </a:t>
            </a:r>
            <a:r>
              <a:rPr lang="es-ES" sz="2800" b="1" dirty="0" smtClean="0">
                <a:solidFill>
                  <a:schemeClr val="accent1">
                    <a:lumMod val="60000"/>
                    <a:lumOff val="40000"/>
                  </a:schemeClr>
                </a:solidFill>
              </a:rPr>
              <a:t>Empática</a:t>
            </a:r>
          </a:p>
          <a:p>
            <a:endParaRPr lang="es-ES" sz="2800" dirty="0"/>
          </a:p>
          <a:p>
            <a:pPr marL="457200" indent="-457200" algn="just">
              <a:buFont typeface="Arial" pitchFamily="34" charset="0"/>
              <a:buChar char="•"/>
            </a:pPr>
            <a:r>
              <a:rPr lang="es-ES" sz="2800" dirty="0"/>
              <a:t>Reflejo </a:t>
            </a:r>
            <a:r>
              <a:rPr lang="es-ES" sz="2800" dirty="0" smtClean="0"/>
              <a:t>exploratorio</a:t>
            </a:r>
          </a:p>
          <a:p>
            <a:pPr marL="457200" indent="-457200" algn="just">
              <a:buFont typeface="Arial" pitchFamily="34" charset="0"/>
              <a:buChar char="•"/>
            </a:pPr>
            <a:endParaRPr lang="es-ES" sz="2800" dirty="0"/>
          </a:p>
          <a:p>
            <a:pPr marL="457200" indent="-457200" algn="just">
              <a:buFont typeface="Arial" pitchFamily="34" charset="0"/>
              <a:buChar char="•"/>
            </a:pPr>
            <a:r>
              <a:rPr lang="es-ES" sz="2800" dirty="0"/>
              <a:t>Pregunta </a:t>
            </a:r>
            <a:r>
              <a:rPr lang="es-ES" sz="2800" dirty="0" smtClean="0"/>
              <a:t>exploratoria</a:t>
            </a:r>
          </a:p>
          <a:p>
            <a:pPr marL="457200" indent="-457200" algn="just">
              <a:buFont typeface="Arial" pitchFamily="34" charset="0"/>
              <a:buChar char="•"/>
            </a:pPr>
            <a:endParaRPr lang="es-ES" sz="2800" dirty="0"/>
          </a:p>
          <a:p>
            <a:pPr marL="457200" indent="-457200" algn="just">
              <a:buFont typeface="Arial" pitchFamily="34" charset="0"/>
              <a:buChar char="•"/>
            </a:pPr>
            <a:r>
              <a:rPr lang="es-ES" sz="2800" dirty="0"/>
              <a:t>Conjetura empática</a:t>
            </a:r>
          </a:p>
          <a:p>
            <a:pPr marL="457200" indent="-457200" algn="just">
              <a:buFont typeface="Arial" pitchFamily="34" charset="0"/>
              <a:buChar char="•"/>
            </a:pPr>
            <a:endParaRPr lang="es-CL" sz="2800" dirty="0"/>
          </a:p>
        </p:txBody>
      </p:sp>
      <p:sp>
        <p:nvSpPr>
          <p:cNvPr id="2" name="1 Título"/>
          <p:cNvSpPr>
            <a:spLocks noGrp="1"/>
          </p:cNvSpPr>
          <p:nvPr>
            <p:ph type="title"/>
          </p:nvPr>
        </p:nvSpPr>
        <p:spPr/>
        <p:txBody>
          <a:bodyPr>
            <a:normAutofit fontScale="90000"/>
          </a:bodyPr>
          <a:lstStyle/>
          <a:p>
            <a:r>
              <a:rPr lang="es-MX" sz="2400" b="1" dirty="0"/>
              <a:t>IV. LIDERAZGO Y COMUNICACIÓN</a:t>
            </a:r>
            <a:endParaRPr lang="es-CL" sz="2400" dirty="0"/>
          </a:p>
        </p:txBody>
      </p:sp>
      <p:sp>
        <p:nvSpPr>
          <p:cNvPr id="4" name="1 Título"/>
          <p:cNvSpPr txBox="1">
            <a:spLocks/>
          </p:cNvSpPr>
          <p:nvPr/>
        </p:nvSpPr>
        <p:spPr>
          <a:xfrm>
            <a:off x="2123728" y="975360"/>
            <a:ext cx="4896544"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dirty="0" smtClean="0">
                <a:solidFill>
                  <a:schemeClr val="bg1"/>
                </a:solidFill>
              </a:rPr>
              <a:t>VI. </a:t>
            </a:r>
            <a:r>
              <a:rPr lang="es-ES" dirty="0" smtClean="0">
                <a:solidFill>
                  <a:schemeClr val="bg1"/>
                </a:solidFill>
              </a:rPr>
              <a:t>empatía</a:t>
            </a:r>
            <a:endParaRPr lang="es-CL" dirty="0">
              <a:solidFill>
                <a:schemeClr val="bg1"/>
              </a:solidFill>
            </a:endParaRPr>
          </a:p>
        </p:txBody>
      </p:sp>
    </p:spTree>
    <p:extLst>
      <p:ext uri="{BB962C8B-B14F-4D97-AF65-F5344CB8AC3E}">
        <p14:creationId xmlns:p14="http://schemas.microsoft.com/office/powerpoint/2010/main" val="305927314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1772816"/>
            <a:ext cx="8229600" cy="4968552"/>
          </a:xfrm>
        </p:spPr>
        <p:txBody>
          <a:bodyPr>
            <a:normAutofit/>
          </a:bodyPr>
          <a:lstStyle/>
          <a:p>
            <a:pPr algn="just"/>
            <a:r>
              <a:rPr lang="es-ES" sz="2800" b="1" dirty="0">
                <a:solidFill>
                  <a:schemeClr val="accent1">
                    <a:lumMod val="60000"/>
                    <a:lumOff val="40000"/>
                  </a:schemeClr>
                </a:solidFill>
              </a:rPr>
              <a:t>Reflejo E</a:t>
            </a:r>
            <a:r>
              <a:rPr lang="es-ES" sz="2800" b="1" dirty="0" smtClean="0">
                <a:solidFill>
                  <a:schemeClr val="accent1">
                    <a:lumMod val="60000"/>
                    <a:lumOff val="40000"/>
                  </a:schemeClr>
                </a:solidFill>
              </a:rPr>
              <a:t>xploratorio</a:t>
            </a:r>
          </a:p>
          <a:p>
            <a:pPr algn="just"/>
            <a:endParaRPr lang="es-ES" sz="2800" b="1" dirty="0">
              <a:solidFill>
                <a:schemeClr val="accent1">
                  <a:lumMod val="60000"/>
                  <a:lumOff val="40000"/>
                </a:schemeClr>
              </a:solidFill>
            </a:endParaRPr>
          </a:p>
          <a:p>
            <a:pPr marL="457200" indent="-457200" algn="just">
              <a:buFont typeface="Arial" pitchFamily="34" charset="0"/>
              <a:buChar char="•"/>
            </a:pPr>
            <a:r>
              <a:rPr lang="es-ES" sz="2800" dirty="0"/>
              <a:t>Comunica una comprensión tentativa hacia lo que está en proceso, utilizando imágenes metáforas y/o dirigiéndose a lo más vivo, conmovedor o que apunta al crecimiento personal.</a:t>
            </a:r>
          </a:p>
          <a:p>
            <a:pPr algn="just"/>
            <a:endParaRPr lang="es-ES" sz="2800" dirty="0">
              <a:solidFill>
                <a:schemeClr val="accent1">
                  <a:lumMod val="60000"/>
                  <a:lumOff val="40000"/>
                </a:schemeClr>
              </a:solidFill>
            </a:endParaRPr>
          </a:p>
        </p:txBody>
      </p:sp>
      <p:sp>
        <p:nvSpPr>
          <p:cNvPr id="2" name="1 Título"/>
          <p:cNvSpPr>
            <a:spLocks noGrp="1"/>
          </p:cNvSpPr>
          <p:nvPr>
            <p:ph type="title"/>
          </p:nvPr>
        </p:nvSpPr>
        <p:spPr/>
        <p:txBody>
          <a:bodyPr>
            <a:normAutofit fontScale="90000"/>
          </a:bodyPr>
          <a:lstStyle/>
          <a:p>
            <a:r>
              <a:rPr lang="es-MX" sz="2400" b="1" dirty="0"/>
              <a:t>IV. LIDERAZGO Y COMUNICACIÓN</a:t>
            </a:r>
            <a:endParaRPr lang="es-CL" sz="2400" dirty="0"/>
          </a:p>
        </p:txBody>
      </p:sp>
      <p:sp>
        <p:nvSpPr>
          <p:cNvPr id="4" name="1 Título"/>
          <p:cNvSpPr txBox="1">
            <a:spLocks/>
          </p:cNvSpPr>
          <p:nvPr/>
        </p:nvSpPr>
        <p:spPr>
          <a:xfrm>
            <a:off x="2123728" y="975360"/>
            <a:ext cx="4896544"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dirty="0" smtClean="0">
                <a:solidFill>
                  <a:schemeClr val="bg1"/>
                </a:solidFill>
              </a:rPr>
              <a:t>VI. </a:t>
            </a:r>
            <a:r>
              <a:rPr lang="es-ES" dirty="0" smtClean="0">
                <a:solidFill>
                  <a:schemeClr val="bg1"/>
                </a:solidFill>
              </a:rPr>
              <a:t>empatía</a:t>
            </a:r>
            <a:endParaRPr lang="es-CL" dirty="0">
              <a:solidFill>
                <a:schemeClr val="bg1"/>
              </a:solidFill>
            </a:endParaRPr>
          </a:p>
        </p:txBody>
      </p:sp>
    </p:spTree>
    <p:extLst>
      <p:ext uri="{BB962C8B-B14F-4D97-AF65-F5344CB8AC3E}">
        <p14:creationId xmlns:p14="http://schemas.microsoft.com/office/powerpoint/2010/main" val="123545482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1772816"/>
            <a:ext cx="8229600" cy="4968552"/>
          </a:xfrm>
        </p:spPr>
        <p:txBody>
          <a:bodyPr>
            <a:normAutofit/>
          </a:bodyPr>
          <a:lstStyle/>
          <a:p>
            <a:pPr algn="just"/>
            <a:r>
              <a:rPr lang="es-ES" sz="2800" b="1" dirty="0">
                <a:solidFill>
                  <a:schemeClr val="accent1">
                    <a:lumMod val="60000"/>
                    <a:lumOff val="40000"/>
                  </a:schemeClr>
                </a:solidFill>
              </a:rPr>
              <a:t>Pregunta </a:t>
            </a:r>
            <a:r>
              <a:rPr lang="es-ES" sz="2800" b="1" dirty="0" smtClean="0">
                <a:solidFill>
                  <a:schemeClr val="accent1">
                    <a:lumMod val="60000"/>
                    <a:lumOff val="40000"/>
                  </a:schemeClr>
                </a:solidFill>
              </a:rPr>
              <a:t>Exploratoria</a:t>
            </a:r>
          </a:p>
          <a:p>
            <a:pPr algn="just"/>
            <a:endParaRPr lang="es-ES" sz="2800" b="1" dirty="0">
              <a:solidFill>
                <a:schemeClr val="accent1">
                  <a:lumMod val="60000"/>
                  <a:lumOff val="40000"/>
                </a:schemeClr>
              </a:solidFill>
            </a:endParaRPr>
          </a:p>
          <a:p>
            <a:pPr marL="457200" indent="-457200" algn="just">
              <a:buFont typeface="Arial" pitchFamily="34" charset="0"/>
              <a:buChar char="•"/>
            </a:pPr>
            <a:r>
              <a:rPr lang="es-ES" sz="2800" dirty="0"/>
              <a:t>Apunta a la experiencia del otro, en cuanto a sus sentimientos, percepciones, sensaciones corporales, significados, anhelos e intenciones.</a:t>
            </a:r>
          </a:p>
          <a:p>
            <a:pPr algn="just"/>
            <a:endParaRPr lang="es-ES" sz="2800" dirty="0">
              <a:solidFill>
                <a:schemeClr val="accent1">
                  <a:lumMod val="60000"/>
                  <a:lumOff val="40000"/>
                </a:schemeClr>
              </a:solidFill>
            </a:endParaRPr>
          </a:p>
        </p:txBody>
      </p:sp>
      <p:sp>
        <p:nvSpPr>
          <p:cNvPr id="2" name="1 Título"/>
          <p:cNvSpPr>
            <a:spLocks noGrp="1"/>
          </p:cNvSpPr>
          <p:nvPr>
            <p:ph type="title"/>
          </p:nvPr>
        </p:nvSpPr>
        <p:spPr/>
        <p:txBody>
          <a:bodyPr>
            <a:normAutofit fontScale="90000"/>
          </a:bodyPr>
          <a:lstStyle/>
          <a:p>
            <a:r>
              <a:rPr lang="es-MX" sz="2400" b="1" dirty="0"/>
              <a:t>IV. LIDERAZGO Y COMUNICACIÓN</a:t>
            </a:r>
            <a:endParaRPr lang="es-CL" sz="2400" dirty="0"/>
          </a:p>
        </p:txBody>
      </p:sp>
      <p:sp>
        <p:nvSpPr>
          <p:cNvPr id="4" name="1 Título"/>
          <p:cNvSpPr txBox="1">
            <a:spLocks/>
          </p:cNvSpPr>
          <p:nvPr/>
        </p:nvSpPr>
        <p:spPr>
          <a:xfrm>
            <a:off x="2123728" y="975360"/>
            <a:ext cx="4896544"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dirty="0" smtClean="0">
                <a:solidFill>
                  <a:schemeClr val="bg1"/>
                </a:solidFill>
              </a:rPr>
              <a:t>VI. </a:t>
            </a:r>
            <a:r>
              <a:rPr lang="es-ES" dirty="0" smtClean="0">
                <a:solidFill>
                  <a:schemeClr val="bg1"/>
                </a:solidFill>
              </a:rPr>
              <a:t>empatía</a:t>
            </a:r>
            <a:endParaRPr lang="es-CL" dirty="0">
              <a:solidFill>
                <a:schemeClr val="bg1"/>
              </a:solidFill>
            </a:endParaRPr>
          </a:p>
        </p:txBody>
      </p:sp>
    </p:spTree>
    <p:extLst>
      <p:ext uri="{BB962C8B-B14F-4D97-AF65-F5344CB8AC3E}">
        <p14:creationId xmlns:p14="http://schemas.microsoft.com/office/powerpoint/2010/main" val="230141676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1772816"/>
            <a:ext cx="8229600" cy="4968552"/>
          </a:xfrm>
        </p:spPr>
        <p:txBody>
          <a:bodyPr>
            <a:normAutofit/>
          </a:bodyPr>
          <a:lstStyle/>
          <a:p>
            <a:pPr algn="just"/>
            <a:r>
              <a:rPr lang="es-ES" sz="2800" b="1" dirty="0">
                <a:solidFill>
                  <a:schemeClr val="accent1">
                    <a:lumMod val="60000"/>
                    <a:lumOff val="40000"/>
                  </a:schemeClr>
                </a:solidFill>
              </a:rPr>
              <a:t>Conjetura </a:t>
            </a:r>
            <a:r>
              <a:rPr lang="es-ES" sz="2800" b="1" dirty="0" smtClean="0">
                <a:solidFill>
                  <a:schemeClr val="accent1">
                    <a:lumMod val="60000"/>
                    <a:lumOff val="40000"/>
                  </a:schemeClr>
                </a:solidFill>
              </a:rPr>
              <a:t>Empática</a:t>
            </a:r>
          </a:p>
          <a:p>
            <a:pPr algn="just"/>
            <a:endParaRPr lang="es-ES" sz="2800" b="1" dirty="0">
              <a:solidFill>
                <a:schemeClr val="accent1">
                  <a:lumMod val="60000"/>
                  <a:lumOff val="40000"/>
                </a:schemeClr>
              </a:solidFill>
            </a:endParaRPr>
          </a:p>
          <a:p>
            <a:pPr marL="457200" indent="-457200" algn="just">
              <a:buFont typeface="Arial" pitchFamily="34" charset="0"/>
              <a:buChar char="•"/>
            </a:pPr>
            <a:r>
              <a:rPr lang="es-ES" sz="2800" dirty="0"/>
              <a:t>Es el recurso a la  intuición acerca de lo que el otro puede estar sintiendo pero que aún no ha verbalizado o ha dicho entre líneas </a:t>
            </a:r>
          </a:p>
          <a:p>
            <a:pPr algn="just"/>
            <a:endParaRPr lang="es-ES" sz="2800" dirty="0">
              <a:solidFill>
                <a:schemeClr val="accent1">
                  <a:lumMod val="60000"/>
                  <a:lumOff val="40000"/>
                </a:schemeClr>
              </a:solidFill>
            </a:endParaRPr>
          </a:p>
        </p:txBody>
      </p:sp>
      <p:sp>
        <p:nvSpPr>
          <p:cNvPr id="2" name="1 Título"/>
          <p:cNvSpPr>
            <a:spLocks noGrp="1"/>
          </p:cNvSpPr>
          <p:nvPr>
            <p:ph type="title"/>
          </p:nvPr>
        </p:nvSpPr>
        <p:spPr/>
        <p:txBody>
          <a:bodyPr>
            <a:normAutofit fontScale="90000"/>
          </a:bodyPr>
          <a:lstStyle/>
          <a:p>
            <a:r>
              <a:rPr lang="es-MX" sz="2400" b="1" dirty="0"/>
              <a:t>IV. LIDERAZGO Y COMUNICACIÓN</a:t>
            </a:r>
            <a:endParaRPr lang="es-CL" sz="2400" dirty="0"/>
          </a:p>
        </p:txBody>
      </p:sp>
      <p:sp>
        <p:nvSpPr>
          <p:cNvPr id="4" name="1 Título"/>
          <p:cNvSpPr txBox="1">
            <a:spLocks/>
          </p:cNvSpPr>
          <p:nvPr/>
        </p:nvSpPr>
        <p:spPr>
          <a:xfrm>
            <a:off x="2123728" y="975360"/>
            <a:ext cx="4896544"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dirty="0" smtClean="0">
                <a:solidFill>
                  <a:schemeClr val="bg1"/>
                </a:solidFill>
              </a:rPr>
              <a:t>VI. </a:t>
            </a:r>
            <a:r>
              <a:rPr lang="es-ES" dirty="0" smtClean="0">
                <a:solidFill>
                  <a:schemeClr val="bg1"/>
                </a:solidFill>
              </a:rPr>
              <a:t>empatía</a:t>
            </a:r>
            <a:endParaRPr lang="es-CL" dirty="0">
              <a:solidFill>
                <a:schemeClr val="bg1"/>
              </a:solidFill>
            </a:endParaRPr>
          </a:p>
        </p:txBody>
      </p:sp>
    </p:spTree>
    <p:extLst>
      <p:ext uri="{BB962C8B-B14F-4D97-AF65-F5344CB8AC3E}">
        <p14:creationId xmlns:p14="http://schemas.microsoft.com/office/powerpoint/2010/main" val="336555940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1772816"/>
            <a:ext cx="8229600" cy="4968552"/>
          </a:xfrm>
        </p:spPr>
        <p:txBody>
          <a:bodyPr>
            <a:normAutofit/>
          </a:bodyPr>
          <a:lstStyle/>
          <a:p>
            <a:pPr algn="just"/>
            <a:r>
              <a:rPr lang="es-ES" sz="2800" b="1" dirty="0">
                <a:solidFill>
                  <a:schemeClr val="accent1">
                    <a:lumMod val="60000"/>
                    <a:lumOff val="40000"/>
                  </a:schemeClr>
                </a:solidFill>
              </a:rPr>
              <a:t>Presencia </a:t>
            </a:r>
            <a:r>
              <a:rPr lang="es-ES" sz="2800" b="1" dirty="0" smtClean="0">
                <a:solidFill>
                  <a:schemeClr val="accent1">
                    <a:lumMod val="60000"/>
                    <a:lumOff val="40000"/>
                  </a:schemeClr>
                </a:solidFill>
              </a:rPr>
              <a:t>Vivencial</a:t>
            </a:r>
          </a:p>
          <a:p>
            <a:pPr algn="just"/>
            <a:endParaRPr lang="es-ES" sz="2800" b="1" dirty="0">
              <a:solidFill>
                <a:schemeClr val="accent1">
                  <a:lumMod val="60000"/>
                  <a:lumOff val="40000"/>
                </a:schemeClr>
              </a:solidFill>
            </a:endParaRPr>
          </a:p>
          <a:p>
            <a:pPr marL="457200" indent="-457200" algn="just">
              <a:buFont typeface="Arial" pitchFamily="34" charset="0"/>
              <a:buChar char="•"/>
            </a:pPr>
            <a:r>
              <a:rPr lang="es-ES" sz="2800" dirty="0" smtClean="0"/>
              <a:t>Silencio</a:t>
            </a:r>
          </a:p>
          <a:p>
            <a:pPr marL="457200" indent="-457200" algn="just">
              <a:buFont typeface="Arial" pitchFamily="34" charset="0"/>
              <a:buChar char="•"/>
            </a:pPr>
            <a:endParaRPr lang="es-ES" sz="2800" dirty="0"/>
          </a:p>
          <a:p>
            <a:pPr marL="457200" indent="-457200" algn="just">
              <a:buFont typeface="Arial" pitchFamily="34" charset="0"/>
              <a:buChar char="•"/>
            </a:pPr>
            <a:r>
              <a:rPr lang="es-ES" sz="2800" dirty="0"/>
              <a:t>Calidad </a:t>
            </a:r>
            <a:r>
              <a:rPr lang="es-ES" sz="2800" dirty="0" smtClean="0"/>
              <a:t>vocal</a:t>
            </a:r>
          </a:p>
          <a:p>
            <a:pPr marL="457200" indent="-457200" algn="just">
              <a:buFont typeface="Arial" pitchFamily="34" charset="0"/>
              <a:buChar char="•"/>
            </a:pPr>
            <a:endParaRPr lang="es-ES" sz="2800" dirty="0"/>
          </a:p>
          <a:p>
            <a:pPr marL="457200" indent="-457200" algn="just">
              <a:buFont typeface="Arial" pitchFamily="34" charset="0"/>
              <a:buChar char="•"/>
            </a:pPr>
            <a:r>
              <a:rPr lang="es-ES" sz="2800" dirty="0"/>
              <a:t>Comunicación no verbal</a:t>
            </a:r>
          </a:p>
          <a:p>
            <a:pPr algn="just"/>
            <a:endParaRPr lang="es-ES" sz="2800" dirty="0">
              <a:solidFill>
                <a:schemeClr val="accent1">
                  <a:lumMod val="60000"/>
                  <a:lumOff val="40000"/>
                </a:schemeClr>
              </a:solidFill>
            </a:endParaRPr>
          </a:p>
        </p:txBody>
      </p:sp>
      <p:sp>
        <p:nvSpPr>
          <p:cNvPr id="2" name="1 Título"/>
          <p:cNvSpPr>
            <a:spLocks noGrp="1"/>
          </p:cNvSpPr>
          <p:nvPr>
            <p:ph type="title"/>
          </p:nvPr>
        </p:nvSpPr>
        <p:spPr/>
        <p:txBody>
          <a:bodyPr>
            <a:normAutofit fontScale="90000"/>
          </a:bodyPr>
          <a:lstStyle/>
          <a:p>
            <a:r>
              <a:rPr lang="es-MX" sz="2400" b="1" dirty="0"/>
              <a:t>IV. LIDERAZGO Y COMUNICACIÓN</a:t>
            </a:r>
            <a:endParaRPr lang="es-CL" sz="2400" dirty="0"/>
          </a:p>
        </p:txBody>
      </p:sp>
      <p:sp>
        <p:nvSpPr>
          <p:cNvPr id="4" name="1 Título"/>
          <p:cNvSpPr txBox="1">
            <a:spLocks/>
          </p:cNvSpPr>
          <p:nvPr/>
        </p:nvSpPr>
        <p:spPr>
          <a:xfrm>
            <a:off x="2123728" y="975360"/>
            <a:ext cx="4896544"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dirty="0" smtClean="0">
                <a:solidFill>
                  <a:schemeClr val="bg1"/>
                </a:solidFill>
              </a:rPr>
              <a:t>VI. </a:t>
            </a:r>
            <a:r>
              <a:rPr lang="es-ES" dirty="0" smtClean="0">
                <a:solidFill>
                  <a:schemeClr val="bg1"/>
                </a:solidFill>
              </a:rPr>
              <a:t>empatía</a:t>
            </a:r>
            <a:endParaRPr lang="es-CL" dirty="0">
              <a:solidFill>
                <a:schemeClr val="bg1"/>
              </a:solidFill>
            </a:endParaRPr>
          </a:p>
        </p:txBody>
      </p:sp>
    </p:spTree>
    <p:extLst>
      <p:ext uri="{BB962C8B-B14F-4D97-AF65-F5344CB8AC3E}">
        <p14:creationId xmlns:p14="http://schemas.microsoft.com/office/powerpoint/2010/main" val="165975549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1772816"/>
            <a:ext cx="8229600" cy="4968552"/>
          </a:xfrm>
        </p:spPr>
        <p:txBody>
          <a:bodyPr>
            <a:normAutofit/>
          </a:bodyPr>
          <a:lstStyle/>
          <a:p>
            <a:pPr algn="just"/>
            <a:r>
              <a:rPr lang="es-ES" sz="2800" b="1" dirty="0">
                <a:solidFill>
                  <a:schemeClr val="accent1">
                    <a:lumMod val="60000"/>
                    <a:lumOff val="40000"/>
                  </a:schemeClr>
                </a:solidFill>
              </a:rPr>
              <a:t>Presencia </a:t>
            </a:r>
            <a:r>
              <a:rPr lang="es-ES" sz="2800" b="1" dirty="0" smtClean="0">
                <a:solidFill>
                  <a:schemeClr val="accent1">
                    <a:lumMod val="60000"/>
                    <a:lumOff val="40000"/>
                  </a:schemeClr>
                </a:solidFill>
              </a:rPr>
              <a:t>Vivencial</a:t>
            </a:r>
          </a:p>
          <a:p>
            <a:pPr algn="just"/>
            <a:endParaRPr lang="es-ES" sz="2800" b="1" dirty="0">
              <a:solidFill>
                <a:schemeClr val="accent1">
                  <a:lumMod val="60000"/>
                  <a:lumOff val="40000"/>
                </a:schemeClr>
              </a:solidFill>
            </a:endParaRPr>
          </a:p>
          <a:p>
            <a:pPr marL="457200" indent="-457200" algn="just">
              <a:buFont typeface="Arial" pitchFamily="34" charset="0"/>
              <a:buChar char="•"/>
            </a:pPr>
            <a:r>
              <a:rPr lang="es-ES" sz="2800" dirty="0"/>
              <a:t>Muestra concretamente, un modo de “estar”  genuinamente interesado y respetuoso de la experiencia</a:t>
            </a:r>
            <a:r>
              <a:rPr lang="es-ES" sz="2800" dirty="0" smtClean="0"/>
              <a:t>.</a:t>
            </a:r>
          </a:p>
          <a:p>
            <a:pPr marL="457200" indent="-457200" algn="just">
              <a:buFont typeface="Arial" pitchFamily="34" charset="0"/>
              <a:buChar char="•"/>
            </a:pPr>
            <a:endParaRPr lang="es-ES" sz="2800" dirty="0"/>
          </a:p>
          <a:p>
            <a:pPr marL="457200" indent="-457200" algn="just">
              <a:buFont typeface="Arial" pitchFamily="34" charset="0"/>
              <a:buChar char="•"/>
            </a:pPr>
            <a:r>
              <a:rPr lang="es-ES" sz="2800" dirty="0"/>
              <a:t>Se expresa en una sintonía con el otro, en lo relativo al </a:t>
            </a:r>
            <a:r>
              <a:rPr lang="es-ES" sz="2800" b="1" dirty="0">
                <a:solidFill>
                  <a:srgbClr val="FF3300"/>
                </a:solidFill>
              </a:rPr>
              <a:t>silencio</a:t>
            </a:r>
            <a:r>
              <a:rPr lang="es-ES" sz="2800" dirty="0"/>
              <a:t>, lo </a:t>
            </a:r>
            <a:r>
              <a:rPr lang="es-ES" sz="2800" b="1" dirty="0">
                <a:solidFill>
                  <a:srgbClr val="FF3300"/>
                </a:solidFill>
              </a:rPr>
              <a:t>para-</a:t>
            </a:r>
            <a:r>
              <a:rPr lang="es-ES" sz="2800" b="1" dirty="0" err="1">
                <a:solidFill>
                  <a:srgbClr val="FF3300"/>
                </a:solidFill>
              </a:rPr>
              <a:t>linguístico</a:t>
            </a:r>
            <a:r>
              <a:rPr lang="es-ES" sz="2800" dirty="0"/>
              <a:t> y en la </a:t>
            </a:r>
            <a:r>
              <a:rPr lang="es-ES" sz="2800" b="1" dirty="0">
                <a:solidFill>
                  <a:srgbClr val="FF3300"/>
                </a:solidFill>
              </a:rPr>
              <a:t>expresión no verbal</a:t>
            </a:r>
            <a:r>
              <a:rPr lang="es-ES" sz="2800" dirty="0">
                <a:solidFill>
                  <a:srgbClr val="FF3300"/>
                </a:solidFill>
              </a:rPr>
              <a:t>.</a:t>
            </a:r>
          </a:p>
        </p:txBody>
      </p:sp>
      <p:sp>
        <p:nvSpPr>
          <p:cNvPr id="2" name="1 Título"/>
          <p:cNvSpPr>
            <a:spLocks noGrp="1"/>
          </p:cNvSpPr>
          <p:nvPr>
            <p:ph type="title"/>
          </p:nvPr>
        </p:nvSpPr>
        <p:spPr/>
        <p:txBody>
          <a:bodyPr>
            <a:normAutofit fontScale="90000"/>
          </a:bodyPr>
          <a:lstStyle/>
          <a:p>
            <a:r>
              <a:rPr lang="es-MX" sz="2400" b="1" dirty="0"/>
              <a:t>IV. LIDERAZGO Y COMUNICACIÓN</a:t>
            </a:r>
            <a:endParaRPr lang="es-CL" sz="2400" dirty="0"/>
          </a:p>
        </p:txBody>
      </p:sp>
      <p:sp>
        <p:nvSpPr>
          <p:cNvPr id="4" name="1 Título"/>
          <p:cNvSpPr txBox="1">
            <a:spLocks/>
          </p:cNvSpPr>
          <p:nvPr/>
        </p:nvSpPr>
        <p:spPr>
          <a:xfrm>
            <a:off x="2123728" y="975360"/>
            <a:ext cx="4896544"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dirty="0" smtClean="0">
                <a:solidFill>
                  <a:schemeClr val="bg1"/>
                </a:solidFill>
              </a:rPr>
              <a:t>VI. </a:t>
            </a:r>
            <a:r>
              <a:rPr lang="es-ES" dirty="0" smtClean="0">
                <a:solidFill>
                  <a:schemeClr val="bg1"/>
                </a:solidFill>
              </a:rPr>
              <a:t>empatía</a:t>
            </a:r>
            <a:endParaRPr lang="es-CL" dirty="0">
              <a:solidFill>
                <a:schemeClr val="bg1"/>
              </a:solidFill>
            </a:endParaRPr>
          </a:p>
        </p:txBody>
      </p:sp>
    </p:spTree>
    <p:extLst>
      <p:ext uri="{BB962C8B-B14F-4D97-AF65-F5344CB8AC3E}">
        <p14:creationId xmlns:p14="http://schemas.microsoft.com/office/powerpoint/2010/main" val="368573496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1772816"/>
            <a:ext cx="8229600" cy="4968552"/>
          </a:xfrm>
        </p:spPr>
        <p:txBody>
          <a:bodyPr>
            <a:normAutofit/>
          </a:bodyPr>
          <a:lstStyle/>
          <a:p>
            <a:pPr algn="just"/>
            <a:r>
              <a:rPr lang="es-ES" sz="2800" b="1" dirty="0">
                <a:solidFill>
                  <a:schemeClr val="accent1">
                    <a:lumMod val="60000"/>
                    <a:lumOff val="40000"/>
                  </a:schemeClr>
                </a:solidFill>
              </a:rPr>
              <a:t>Referencia </a:t>
            </a:r>
            <a:r>
              <a:rPr lang="es-ES" sz="2800" b="1" dirty="0" smtClean="0">
                <a:solidFill>
                  <a:schemeClr val="accent1">
                    <a:lumMod val="60000"/>
                    <a:lumOff val="40000"/>
                  </a:schemeClr>
                </a:solidFill>
              </a:rPr>
              <a:t>Bibliográfica</a:t>
            </a:r>
          </a:p>
          <a:p>
            <a:pPr algn="just"/>
            <a:endParaRPr lang="es-ES" sz="2800" b="1" dirty="0">
              <a:solidFill>
                <a:schemeClr val="accent1">
                  <a:lumMod val="60000"/>
                  <a:lumOff val="40000"/>
                </a:schemeClr>
              </a:solidFill>
            </a:endParaRPr>
          </a:p>
          <a:p>
            <a:pPr marL="457200" indent="-457200" algn="just">
              <a:buFont typeface="Arial" pitchFamily="34" charset="0"/>
              <a:buChar char="•"/>
            </a:pPr>
            <a:r>
              <a:rPr lang="es-ES" sz="2800" b="1" i="1" dirty="0">
                <a:solidFill>
                  <a:schemeClr val="accent1">
                    <a:lumMod val="60000"/>
                    <a:lumOff val="40000"/>
                  </a:schemeClr>
                </a:solidFill>
              </a:rPr>
              <a:t>Facilitando el cambio emocional. </a:t>
            </a:r>
            <a:r>
              <a:rPr lang="es-ES" sz="2800" dirty="0"/>
              <a:t>(1996) </a:t>
            </a:r>
            <a:r>
              <a:rPr lang="es-ES" sz="2800" dirty="0" err="1"/>
              <a:t>Greenberg</a:t>
            </a:r>
            <a:r>
              <a:rPr lang="es-ES" sz="2800" dirty="0"/>
              <a:t>, L; Rice L; </a:t>
            </a:r>
            <a:r>
              <a:rPr lang="es-ES" sz="2800" dirty="0" err="1"/>
              <a:t>Elliott</a:t>
            </a:r>
            <a:r>
              <a:rPr lang="es-ES" sz="2800" dirty="0"/>
              <a:t> R. PAIDOS</a:t>
            </a:r>
            <a:r>
              <a:rPr lang="es-ES" sz="2800" dirty="0" smtClean="0"/>
              <a:t>.</a:t>
            </a:r>
          </a:p>
          <a:p>
            <a:pPr marL="457200" indent="-457200" algn="just">
              <a:buFont typeface="Arial" pitchFamily="34" charset="0"/>
              <a:buChar char="•"/>
            </a:pPr>
            <a:endParaRPr lang="es-ES" sz="2800" dirty="0"/>
          </a:p>
          <a:p>
            <a:pPr marL="457200" indent="-457200" algn="just">
              <a:buFont typeface="Arial" pitchFamily="34" charset="0"/>
              <a:buChar char="•"/>
            </a:pPr>
            <a:r>
              <a:rPr lang="es-ES" sz="2800" b="1" i="1" dirty="0">
                <a:solidFill>
                  <a:schemeClr val="accent1">
                    <a:lumMod val="60000"/>
                    <a:lumOff val="40000"/>
                  </a:schemeClr>
                </a:solidFill>
              </a:rPr>
              <a:t>Psicoterapia centrada en el cliente. </a:t>
            </a:r>
            <a:r>
              <a:rPr lang="es-ES" sz="2800" dirty="0"/>
              <a:t>(1972) Rogers C. PAIDOS</a:t>
            </a:r>
          </a:p>
          <a:p>
            <a:pPr algn="just"/>
            <a:endParaRPr lang="es-ES" sz="2800" dirty="0">
              <a:solidFill>
                <a:schemeClr val="accent1">
                  <a:lumMod val="60000"/>
                  <a:lumOff val="40000"/>
                </a:schemeClr>
              </a:solidFill>
            </a:endParaRPr>
          </a:p>
        </p:txBody>
      </p:sp>
      <p:sp>
        <p:nvSpPr>
          <p:cNvPr id="2" name="1 Título"/>
          <p:cNvSpPr>
            <a:spLocks noGrp="1"/>
          </p:cNvSpPr>
          <p:nvPr>
            <p:ph type="title"/>
          </p:nvPr>
        </p:nvSpPr>
        <p:spPr/>
        <p:txBody>
          <a:bodyPr>
            <a:normAutofit fontScale="90000"/>
          </a:bodyPr>
          <a:lstStyle/>
          <a:p>
            <a:r>
              <a:rPr lang="es-MX" sz="2400" b="1" dirty="0"/>
              <a:t>IV. LIDERAZGO Y COMUNICACIÓN</a:t>
            </a:r>
            <a:endParaRPr lang="es-CL" sz="2400" dirty="0"/>
          </a:p>
        </p:txBody>
      </p:sp>
      <p:sp>
        <p:nvSpPr>
          <p:cNvPr id="4" name="1 Título"/>
          <p:cNvSpPr txBox="1">
            <a:spLocks/>
          </p:cNvSpPr>
          <p:nvPr/>
        </p:nvSpPr>
        <p:spPr>
          <a:xfrm>
            <a:off x="2123728" y="975360"/>
            <a:ext cx="4896544" cy="701040"/>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dirty="0" smtClean="0">
                <a:solidFill>
                  <a:schemeClr val="bg1"/>
                </a:solidFill>
              </a:rPr>
              <a:t>VI. </a:t>
            </a:r>
            <a:r>
              <a:rPr lang="es-ES" dirty="0" smtClean="0">
                <a:solidFill>
                  <a:schemeClr val="bg1"/>
                </a:solidFill>
              </a:rPr>
              <a:t>empatía</a:t>
            </a:r>
            <a:endParaRPr lang="es-CL" dirty="0">
              <a:solidFill>
                <a:schemeClr val="bg1"/>
              </a:solidFill>
            </a:endParaRPr>
          </a:p>
        </p:txBody>
      </p:sp>
    </p:spTree>
    <p:extLst>
      <p:ext uri="{BB962C8B-B14F-4D97-AF65-F5344CB8AC3E}">
        <p14:creationId xmlns:p14="http://schemas.microsoft.com/office/powerpoint/2010/main" val="25909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p:txBody>
          <a:bodyPr>
            <a:normAutofit fontScale="92500" lnSpcReduction="20000"/>
          </a:bodyPr>
          <a:lstStyle/>
          <a:p>
            <a:pPr algn="just"/>
            <a:r>
              <a:rPr lang="es-MX" sz="2600" dirty="0" smtClean="0"/>
              <a:t>Lo anterior </a:t>
            </a:r>
            <a:r>
              <a:rPr lang="es-MX" sz="2600" dirty="0"/>
              <a:t>se orienta a la creación de “</a:t>
            </a:r>
            <a:r>
              <a:rPr lang="es-MX" sz="2600" dirty="0" err="1">
                <a:solidFill>
                  <a:schemeClr val="accent1">
                    <a:lumMod val="60000"/>
                    <a:lumOff val="40000"/>
                  </a:schemeClr>
                </a:solidFill>
              </a:rPr>
              <a:t>autoliderazgos</a:t>
            </a:r>
            <a:r>
              <a:rPr lang="es-MX" sz="2600" dirty="0" smtClean="0"/>
              <a:t>” (autodesarrollo en C. Rogers), </a:t>
            </a:r>
            <a:r>
              <a:rPr lang="es-MX" sz="2600" dirty="0"/>
              <a:t>es </a:t>
            </a:r>
            <a:r>
              <a:rPr lang="es-MX" sz="2600" dirty="0" smtClean="0"/>
              <a:t>decir, </a:t>
            </a:r>
            <a:r>
              <a:rPr lang="es-MX" sz="2600" dirty="0"/>
              <a:t>donde cada sujeto es protagonista en su organización en </a:t>
            </a:r>
            <a:r>
              <a:rPr lang="es-MX" sz="2600" dirty="0" smtClean="0"/>
              <a:t>una </a:t>
            </a:r>
            <a:r>
              <a:rPr lang="es-MX" sz="2600" dirty="0" smtClean="0">
                <a:solidFill>
                  <a:schemeClr val="accent1">
                    <a:lumMod val="60000"/>
                    <a:lumOff val="40000"/>
                  </a:schemeClr>
                </a:solidFill>
              </a:rPr>
              <a:t>dimensión técnica (profesional), personal (modelo de desarrollo) </a:t>
            </a:r>
            <a:r>
              <a:rPr lang="es-MX" sz="2600" dirty="0">
                <a:solidFill>
                  <a:schemeClr val="accent1">
                    <a:lumMod val="60000"/>
                    <a:lumOff val="40000"/>
                  </a:schemeClr>
                </a:solidFill>
              </a:rPr>
              <a:t>y </a:t>
            </a:r>
            <a:r>
              <a:rPr lang="es-MX" sz="2600" dirty="0" smtClean="0">
                <a:solidFill>
                  <a:schemeClr val="accent1">
                    <a:lumMod val="60000"/>
                    <a:lumOff val="40000"/>
                  </a:schemeClr>
                </a:solidFill>
              </a:rPr>
              <a:t>social (habilidades interpersonales).  </a:t>
            </a:r>
          </a:p>
          <a:p>
            <a:pPr algn="just"/>
            <a:r>
              <a:rPr lang="es-MX" sz="2600" dirty="0" smtClean="0"/>
              <a:t>El </a:t>
            </a:r>
            <a:r>
              <a:rPr lang="es-MX" sz="2600" dirty="0"/>
              <a:t>dirigente o líder </a:t>
            </a:r>
            <a:r>
              <a:rPr lang="es-MX" sz="2600" dirty="0" smtClean="0"/>
              <a:t>ES </a:t>
            </a:r>
            <a:r>
              <a:rPr lang="es-MX" sz="2600" dirty="0"/>
              <a:t>parte del </a:t>
            </a:r>
            <a:r>
              <a:rPr lang="es-MX" sz="2600" dirty="0" smtClean="0"/>
              <a:t>grupo y </a:t>
            </a:r>
            <a:r>
              <a:rPr lang="es-MX" sz="2600" dirty="0"/>
              <a:t>genera interacciones en estos tres planos, de allí que liderar siempre se aprende en la </a:t>
            </a:r>
            <a:r>
              <a:rPr lang="es-MX" sz="2600" dirty="0" smtClean="0">
                <a:solidFill>
                  <a:schemeClr val="accent1">
                    <a:lumMod val="60000"/>
                    <a:lumOff val="40000"/>
                  </a:schemeClr>
                </a:solidFill>
              </a:rPr>
              <a:t>EXPERIENCIA</a:t>
            </a:r>
            <a:r>
              <a:rPr lang="es-MX" sz="2600" dirty="0" smtClean="0"/>
              <a:t>.</a:t>
            </a:r>
          </a:p>
          <a:p>
            <a:pPr algn="just"/>
            <a:r>
              <a:rPr lang="es-MX" sz="2600" dirty="0" smtClean="0"/>
              <a:t>“</a:t>
            </a:r>
            <a:r>
              <a:rPr lang="es-MX" sz="2600" dirty="0" smtClean="0">
                <a:solidFill>
                  <a:schemeClr val="accent1">
                    <a:lumMod val="60000"/>
                    <a:lumOff val="40000"/>
                  </a:schemeClr>
                </a:solidFill>
              </a:rPr>
              <a:t>A </a:t>
            </a:r>
            <a:r>
              <a:rPr lang="es-MX" sz="2600" dirty="0">
                <a:solidFill>
                  <a:schemeClr val="accent1">
                    <a:lumMod val="60000"/>
                    <a:lumOff val="40000"/>
                  </a:schemeClr>
                </a:solidFill>
              </a:rPr>
              <a:t>liderar se aprende liderando</a:t>
            </a:r>
            <a:r>
              <a:rPr lang="es-MX" sz="2600" dirty="0"/>
              <a:t>”. Así por ejemplo, los conflictos pueden ser resueltos por el equipo porque el líder es percibido como uno más de ellos.</a:t>
            </a:r>
            <a:endParaRPr lang="es-CL" sz="2600" dirty="0"/>
          </a:p>
          <a:p>
            <a:endParaRPr lang="es-CL" dirty="0"/>
          </a:p>
        </p:txBody>
      </p:sp>
      <p:sp>
        <p:nvSpPr>
          <p:cNvPr id="2" name="1 Título"/>
          <p:cNvSpPr>
            <a:spLocks noGrp="1"/>
          </p:cNvSpPr>
          <p:nvPr>
            <p:ph type="title"/>
          </p:nvPr>
        </p:nvSpPr>
        <p:spPr/>
        <p:txBody>
          <a:bodyPr>
            <a:normAutofit fontScale="90000"/>
          </a:bodyPr>
          <a:lstStyle/>
          <a:p>
            <a:pPr lvl="0"/>
            <a:r>
              <a:rPr lang="es-MX" sz="2400" b="1" dirty="0"/>
              <a:t>I. HERRAMIENTAS CONCEPTUALES</a:t>
            </a:r>
            <a:endParaRPr lang="es-CL" sz="2400" dirty="0"/>
          </a:p>
        </p:txBody>
      </p:sp>
      <p:sp>
        <p:nvSpPr>
          <p:cNvPr id="4" name="1 Título"/>
          <p:cNvSpPr txBox="1">
            <a:spLocks/>
          </p:cNvSpPr>
          <p:nvPr/>
        </p:nvSpPr>
        <p:spPr>
          <a:xfrm>
            <a:off x="2051720" y="764704"/>
            <a:ext cx="4896544" cy="911696"/>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smtClean="0">
                <a:latin typeface="Verdana" pitchFamily="34" charset="0"/>
                <a:ea typeface="Verdana" pitchFamily="34" charset="0"/>
                <a:cs typeface="Verdana" pitchFamily="34" charset="0"/>
              </a:rPr>
              <a:t>i. HERRAMIENTAS CONCEPTUALES</a:t>
            </a:r>
            <a:endParaRPr lang="es-CL" dirty="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158757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2020824"/>
            <a:ext cx="8229600" cy="4432512"/>
          </a:xfrm>
        </p:spPr>
        <p:txBody>
          <a:bodyPr>
            <a:normAutofit fontScale="70000" lnSpcReduction="20000"/>
          </a:bodyPr>
          <a:lstStyle/>
          <a:p>
            <a:pPr marL="457200" lvl="0" indent="-457200" algn="just">
              <a:buFont typeface="+mj-lt"/>
              <a:buAutoNum type="alphaLcParenR"/>
            </a:pPr>
            <a:r>
              <a:rPr lang="es-MX" sz="3400" dirty="0" smtClean="0">
                <a:solidFill>
                  <a:schemeClr val="accent1">
                    <a:lumMod val="60000"/>
                    <a:lumOff val="40000"/>
                  </a:schemeClr>
                </a:solidFill>
              </a:rPr>
              <a:t>La </a:t>
            </a:r>
            <a:r>
              <a:rPr lang="es-MX" sz="3400" dirty="0">
                <a:solidFill>
                  <a:schemeClr val="accent1">
                    <a:lumMod val="60000"/>
                    <a:lumOff val="40000"/>
                  </a:schemeClr>
                </a:solidFill>
              </a:rPr>
              <a:t>importancia de la “situación” del líder</a:t>
            </a:r>
            <a:r>
              <a:rPr lang="es-MX" sz="3400" dirty="0" smtClean="0">
                <a:solidFill>
                  <a:schemeClr val="accent1">
                    <a:lumMod val="60000"/>
                    <a:lumOff val="40000"/>
                  </a:schemeClr>
                </a:solidFill>
              </a:rPr>
              <a:t>.</a:t>
            </a:r>
          </a:p>
          <a:p>
            <a:pPr marL="457200" lvl="0" indent="-457200" algn="just">
              <a:buFont typeface="+mj-lt"/>
              <a:buAutoNum type="alphaLcParenR"/>
            </a:pPr>
            <a:endParaRPr lang="es-CL" sz="3100" dirty="0">
              <a:solidFill>
                <a:schemeClr val="accent1">
                  <a:lumMod val="60000"/>
                  <a:lumOff val="40000"/>
                </a:schemeClr>
              </a:solidFill>
            </a:endParaRPr>
          </a:p>
          <a:p>
            <a:pPr algn="just"/>
            <a:r>
              <a:rPr lang="es-MX" sz="3100" dirty="0" smtClean="0"/>
              <a:t>Fundamental para </a:t>
            </a:r>
            <a:r>
              <a:rPr lang="es-MX" sz="3100" dirty="0"/>
              <a:t>el </a:t>
            </a:r>
            <a:r>
              <a:rPr lang="es-MX" sz="3100" dirty="0" smtClean="0"/>
              <a:t>cambio es la </a:t>
            </a:r>
            <a:r>
              <a:rPr lang="es-MX" sz="3100" dirty="0">
                <a:solidFill>
                  <a:schemeClr val="accent1">
                    <a:lumMod val="60000"/>
                    <a:lumOff val="40000"/>
                  </a:schemeClr>
                </a:solidFill>
              </a:rPr>
              <a:t>SITUACIÓN</a:t>
            </a:r>
            <a:r>
              <a:rPr lang="es-MX" sz="3100" dirty="0"/>
              <a:t> en la cual emerge o se requiere de liderazgo. </a:t>
            </a:r>
            <a:r>
              <a:rPr lang="es-MX" sz="3100" dirty="0" smtClean="0"/>
              <a:t>Dos </a:t>
            </a:r>
            <a:r>
              <a:rPr lang="es-MX" sz="3100" dirty="0"/>
              <a:t>razones: </a:t>
            </a:r>
            <a:endParaRPr lang="es-MX" sz="3100" dirty="0" smtClean="0"/>
          </a:p>
          <a:p>
            <a:pPr algn="just"/>
            <a:r>
              <a:rPr lang="es-MX" sz="3100" dirty="0" smtClean="0"/>
              <a:t>1° Porque </a:t>
            </a:r>
            <a:r>
              <a:rPr lang="es-MX" sz="3100" dirty="0"/>
              <a:t>el </a:t>
            </a:r>
            <a:r>
              <a:rPr lang="es-MX" sz="3100" dirty="0">
                <a:solidFill>
                  <a:schemeClr val="accent1">
                    <a:lumMod val="60000"/>
                    <a:lumOff val="40000"/>
                  </a:schemeClr>
                </a:solidFill>
              </a:rPr>
              <a:t>liderazgo</a:t>
            </a:r>
            <a:r>
              <a:rPr lang="es-MX" sz="3100" dirty="0"/>
              <a:t> aparece </a:t>
            </a:r>
            <a:r>
              <a:rPr lang="es-MX" sz="3100" dirty="0">
                <a:solidFill>
                  <a:schemeClr val="accent1">
                    <a:lumMod val="60000"/>
                    <a:lumOff val="40000"/>
                  </a:schemeClr>
                </a:solidFill>
              </a:rPr>
              <a:t>nítido</a:t>
            </a:r>
            <a:r>
              <a:rPr lang="es-MX" sz="3100" dirty="0"/>
              <a:t> principalmente en situaciones problemáticas y </a:t>
            </a:r>
            <a:endParaRPr lang="es-MX" sz="3100" dirty="0" smtClean="0"/>
          </a:p>
          <a:p>
            <a:pPr algn="just"/>
            <a:r>
              <a:rPr lang="es-MX" sz="3100" dirty="0" smtClean="0"/>
              <a:t>2° </a:t>
            </a:r>
            <a:r>
              <a:rPr lang="es-MX" sz="3100" dirty="0"/>
              <a:t>el </a:t>
            </a:r>
            <a:r>
              <a:rPr lang="es-MX" sz="3100" dirty="0">
                <a:solidFill>
                  <a:schemeClr val="accent1">
                    <a:lumMod val="60000"/>
                    <a:lumOff val="40000"/>
                  </a:schemeClr>
                </a:solidFill>
              </a:rPr>
              <a:t>rol</a:t>
            </a:r>
            <a:r>
              <a:rPr lang="es-MX" sz="3100" dirty="0"/>
              <a:t> del líder está </a:t>
            </a:r>
            <a:r>
              <a:rPr lang="es-MX" sz="3100" dirty="0">
                <a:solidFill>
                  <a:schemeClr val="accent1">
                    <a:lumMod val="60000"/>
                    <a:lumOff val="40000"/>
                  </a:schemeClr>
                </a:solidFill>
              </a:rPr>
              <a:t>determinado por las necesidades del grupo y sus objetivos</a:t>
            </a:r>
            <a:r>
              <a:rPr lang="es-MX" sz="3100" dirty="0"/>
              <a:t>. </a:t>
            </a:r>
            <a:endParaRPr lang="es-MX" sz="3100" dirty="0" smtClean="0"/>
          </a:p>
          <a:p>
            <a:pPr algn="just"/>
            <a:r>
              <a:rPr lang="es-MX" sz="3100" dirty="0" smtClean="0"/>
              <a:t>Son </a:t>
            </a:r>
            <a:r>
              <a:rPr lang="es-MX" sz="3100" dirty="0"/>
              <a:t>las necesidades del momento,  las dificultades que el grupo </a:t>
            </a:r>
            <a:r>
              <a:rPr lang="es-MX" sz="3100" dirty="0" smtClean="0"/>
              <a:t>encuentra, </a:t>
            </a:r>
            <a:r>
              <a:rPr lang="es-MX" sz="3100" dirty="0"/>
              <a:t>las necesidades y aspiraciones de los seguidores lo que determina la emergencia y el comportamiento del líder.  </a:t>
            </a:r>
            <a:endParaRPr lang="es-MX" sz="3100" dirty="0" smtClean="0"/>
          </a:p>
          <a:p>
            <a:pPr algn="just"/>
            <a:r>
              <a:rPr lang="es-MX" sz="3100" dirty="0" smtClean="0"/>
              <a:t>Por </a:t>
            </a:r>
            <a:r>
              <a:rPr lang="es-MX" sz="3100" dirty="0"/>
              <a:t>lo general éste es PRODUCTO de una </a:t>
            </a:r>
            <a:r>
              <a:rPr lang="es-MX" sz="3100" dirty="0">
                <a:solidFill>
                  <a:schemeClr val="accent1">
                    <a:lumMod val="60000"/>
                    <a:lumOff val="40000"/>
                  </a:schemeClr>
                </a:solidFill>
              </a:rPr>
              <a:t>CRISIS</a:t>
            </a:r>
            <a:r>
              <a:rPr lang="es-MX" sz="3100" dirty="0"/>
              <a:t> que afecta al grupo donde </a:t>
            </a:r>
            <a:r>
              <a:rPr lang="es-MX" sz="3100" dirty="0">
                <a:solidFill>
                  <a:schemeClr val="accent1">
                    <a:lumMod val="60000"/>
                    <a:lumOff val="40000"/>
                  </a:schemeClr>
                </a:solidFill>
              </a:rPr>
              <a:t>el líder EMERGE</a:t>
            </a:r>
            <a:r>
              <a:rPr lang="es-MX" sz="3100" dirty="0"/>
              <a:t>.</a:t>
            </a:r>
            <a:endParaRPr lang="es-CL" sz="3100" dirty="0"/>
          </a:p>
          <a:p>
            <a:endParaRPr lang="es-CL" sz="2400" dirty="0"/>
          </a:p>
        </p:txBody>
      </p:sp>
      <p:sp>
        <p:nvSpPr>
          <p:cNvPr id="2" name="1 Título"/>
          <p:cNvSpPr>
            <a:spLocks noGrp="1"/>
          </p:cNvSpPr>
          <p:nvPr>
            <p:ph type="title"/>
          </p:nvPr>
        </p:nvSpPr>
        <p:spPr>
          <a:xfrm>
            <a:off x="1259632" y="620688"/>
            <a:ext cx="6768752" cy="1055712"/>
          </a:xfrm>
        </p:spPr>
        <p:txBody>
          <a:bodyPr>
            <a:normAutofit/>
          </a:bodyPr>
          <a:lstStyle/>
          <a:p>
            <a:r>
              <a:rPr lang="es-MX" b="1" dirty="0"/>
              <a:t>II. LIDERAZGO SITUACIONAL, CONDICIONANTES SOCIOPOLÍTICAS Y DE </a:t>
            </a:r>
            <a:r>
              <a:rPr lang="es-MX" b="1" dirty="0" smtClean="0"/>
              <a:t>PERSONALIDAD</a:t>
            </a:r>
            <a:endParaRPr lang="es-CL" dirty="0"/>
          </a:p>
        </p:txBody>
      </p:sp>
    </p:spTree>
    <p:extLst>
      <p:ext uri="{BB962C8B-B14F-4D97-AF65-F5344CB8AC3E}">
        <p14:creationId xmlns:p14="http://schemas.microsoft.com/office/powerpoint/2010/main" val="1211965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contenido 1"/>
          <p:cNvSpPr>
            <a:spLocks noGrp="1"/>
          </p:cNvSpPr>
          <p:nvPr>
            <p:ph sz="quarter" idx="13"/>
          </p:nvPr>
        </p:nvSpPr>
        <p:spPr/>
        <p:txBody>
          <a:bodyPr/>
          <a:lstStyle/>
          <a:p>
            <a:pPr algn="just"/>
            <a:r>
              <a:rPr lang="es-ES" dirty="0"/>
              <a:t>Esta “amenaza latente”, </a:t>
            </a:r>
            <a:r>
              <a:rPr lang="es-ES" dirty="0" err="1"/>
              <a:t>Bauman</a:t>
            </a:r>
            <a:r>
              <a:rPr lang="es-ES" dirty="0"/>
              <a:t> (2014) la reconoce como la cuarta causa de los mayores temores del sujeto, siendo la primera el temor a la naturaleza, luego el temor a las limitaciones de nuestro propio cuerpo (envejecimiento, enfermedades, por ej.), nuestro temor a la convivencia pero por sobre todo, “el miedo a nosotros mismos”, temores  que se encuentran en la base de las explicaciones y construcciones religiosas que conocemos.</a:t>
            </a:r>
            <a:endParaRPr lang="es-CL" dirty="0"/>
          </a:p>
          <a:p>
            <a:endParaRPr lang="es-CL" dirty="0"/>
          </a:p>
        </p:txBody>
      </p:sp>
      <p:sp>
        <p:nvSpPr>
          <p:cNvPr id="3" name="Título 2"/>
          <p:cNvSpPr>
            <a:spLocks noGrp="1"/>
          </p:cNvSpPr>
          <p:nvPr>
            <p:ph type="title"/>
          </p:nvPr>
        </p:nvSpPr>
        <p:spPr>
          <a:xfrm>
            <a:off x="2067136" y="1079352"/>
            <a:ext cx="5009728" cy="941472"/>
          </a:xfrm>
        </p:spPr>
        <p:txBody>
          <a:bodyPr>
            <a:normAutofit/>
          </a:bodyPr>
          <a:lstStyle/>
          <a:p>
            <a:r>
              <a:rPr lang="es-MX" dirty="0"/>
              <a:t>II. LIDERAZGO SITUACIONAL, CONDICIONANTES SOCIOPOLÍTICAS Y DE PERSONALIDAD</a:t>
            </a:r>
            <a:endParaRPr lang="es-CL" dirty="0"/>
          </a:p>
        </p:txBody>
      </p:sp>
    </p:spTree>
    <p:extLst>
      <p:ext uri="{BB962C8B-B14F-4D97-AF65-F5344CB8AC3E}">
        <p14:creationId xmlns:p14="http://schemas.microsoft.com/office/powerpoint/2010/main" val="25982111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p:txBody>
          <a:bodyPr>
            <a:normAutofit fontScale="55000" lnSpcReduction="20000"/>
          </a:bodyPr>
          <a:lstStyle/>
          <a:p>
            <a:pPr algn="just"/>
            <a:r>
              <a:rPr lang="es-MX" sz="4400" dirty="0" smtClean="0"/>
              <a:t>Es necesario reconocer valor de los </a:t>
            </a:r>
            <a:r>
              <a:rPr lang="es-MX" sz="4400" dirty="0"/>
              <a:t>trazos de la personalidad pues, si las exigencias de la situación determinan la emergencia del líder, son por supuesto </a:t>
            </a:r>
            <a:r>
              <a:rPr lang="es-MX" sz="4400" dirty="0">
                <a:solidFill>
                  <a:schemeClr val="accent1">
                    <a:lumMod val="60000"/>
                    <a:lumOff val="40000"/>
                  </a:schemeClr>
                </a:solidFill>
              </a:rPr>
              <a:t>las </a:t>
            </a:r>
            <a:r>
              <a:rPr lang="es-MX" sz="4400" dirty="0" smtClean="0">
                <a:solidFill>
                  <a:schemeClr val="accent1">
                    <a:lumMod val="60000"/>
                    <a:lumOff val="40000"/>
                  </a:schemeClr>
                </a:solidFill>
              </a:rPr>
              <a:t>cualidades </a:t>
            </a:r>
            <a:r>
              <a:rPr lang="es-MX" sz="4400" dirty="0">
                <a:solidFill>
                  <a:schemeClr val="accent1">
                    <a:lumMod val="60000"/>
                    <a:lumOff val="40000"/>
                  </a:schemeClr>
                </a:solidFill>
              </a:rPr>
              <a:t>personales </a:t>
            </a:r>
            <a:r>
              <a:rPr lang="es-MX" sz="4400" dirty="0" smtClean="0"/>
              <a:t>las que </a:t>
            </a:r>
            <a:r>
              <a:rPr lang="es-MX" sz="4400" dirty="0"/>
              <a:t>le </a:t>
            </a:r>
            <a:r>
              <a:rPr lang="es-MX" sz="4400" dirty="0">
                <a:solidFill>
                  <a:schemeClr val="accent1">
                    <a:lumMod val="60000"/>
                    <a:lumOff val="40000"/>
                  </a:schemeClr>
                </a:solidFill>
              </a:rPr>
              <a:t>conducen a destacarse de los demás</a:t>
            </a:r>
            <a:r>
              <a:rPr lang="es-MX" sz="4400" dirty="0"/>
              <a:t>. </a:t>
            </a:r>
            <a:endParaRPr lang="es-CL" sz="4400" dirty="0"/>
          </a:p>
          <a:p>
            <a:pPr marL="0" indent="0" algn="just">
              <a:buNone/>
            </a:pPr>
            <a:endParaRPr lang="es-MX" sz="2200" dirty="0" smtClean="0"/>
          </a:p>
          <a:p>
            <a:pPr marL="0" indent="0" algn="just">
              <a:buNone/>
            </a:pPr>
            <a:r>
              <a:rPr lang="es-MX" sz="4400" dirty="0" smtClean="0"/>
              <a:t>En la relación personalidad/grupo destacamos:</a:t>
            </a:r>
            <a:endParaRPr lang="es-CL" sz="4400" dirty="0"/>
          </a:p>
          <a:p>
            <a:pPr lvl="0" algn="just"/>
            <a:endParaRPr lang="es-MX" sz="2200" dirty="0" smtClean="0"/>
          </a:p>
          <a:p>
            <a:pPr lvl="0" algn="just"/>
            <a:r>
              <a:rPr lang="es-MX" sz="4400" i="1" dirty="0" smtClean="0">
                <a:solidFill>
                  <a:schemeClr val="accent1">
                    <a:lumMod val="60000"/>
                    <a:lumOff val="40000"/>
                  </a:schemeClr>
                </a:solidFill>
              </a:rPr>
              <a:t>Dimensión </a:t>
            </a:r>
            <a:r>
              <a:rPr lang="es-MX" sz="4400" i="1" dirty="0">
                <a:solidFill>
                  <a:schemeClr val="accent1">
                    <a:lumMod val="60000"/>
                    <a:lumOff val="40000"/>
                  </a:schemeClr>
                </a:solidFill>
              </a:rPr>
              <a:t>política del liderazgo</a:t>
            </a:r>
            <a:r>
              <a:rPr lang="es-MX" sz="4400" dirty="0"/>
              <a:t>: capacidad para crear aliados, claridad en la tarea, capacidad para profundizar en las relaciones interpersonales, no dejarse manejar</a:t>
            </a:r>
            <a:r>
              <a:rPr lang="es-MX" sz="4400" dirty="0" smtClean="0"/>
              <a:t>.</a:t>
            </a:r>
            <a:r>
              <a:rPr lang="es-MX" sz="4400" dirty="0"/>
              <a:t> </a:t>
            </a:r>
            <a:endParaRPr lang="es-CL" sz="4400" dirty="0"/>
          </a:p>
          <a:p>
            <a:endParaRPr lang="es-CL" dirty="0"/>
          </a:p>
        </p:txBody>
      </p:sp>
      <p:sp>
        <p:nvSpPr>
          <p:cNvPr id="4" name="1 Título"/>
          <p:cNvSpPr txBox="1">
            <a:spLocks/>
          </p:cNvSpPr>
          <p:nvPr/>
        </p:nvSpPr>
        <p:spPr>
          <a:xfrm>
            <a:off x="1259632" y="620688"/>
            <a:ext cx="6768752" cy="1055712"/>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dirty="0" smtClean="0"/>
              <a:t>II. LIDERAZGO SITUACIONAL, CONDICIONANTES SOCIOPOLÍTICAS Y DE PERSONALIDAD</a:t>
            </a:r>
            <a:endParaRPr lang="es-CL" dirty="0"/>
          </a:p>
        </p:txBody>
      </p:sp>
    </p:spTree>
    <p:extLst>
      <p:ext uri="{BB962C8B-B14F-4D97-AF65-F5344CB8AC3E}">
        <p14:creationId xmlns:p14="http://schemas.microsoft.com/office/powerpoint/2010/main" val="22123347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3"/>
          </p:nvPr>
        </p:nvSpPr>
        <p:spPr>
          <a:xfrm>
            <a:off x="457200" y="2020824"/>
            <a:ext cx="8229600" cy="4720544"/>
          </a:xfrm>
        </p:spPr>
        <p:txBody>
          <a:bodyPr>
            <a:normAutofit fontScale="70000" lnSpcReduction="20000"/>
          </a:bodyPr>
          <a:lstStyle/>
          <a:p>
            <a:pPr lvl="0" algn="just"/>
            <a:r>
              <a:rPr lang="es-MX" sz="2800" i="1" dirty="0">
                <a:solidFill>
                  <a:schemeClr val="accent1">
                    <a:lumMod val="60000"/>
                    <a:lumOff val="40000"/>
                  </a:schemeClr>
                </a:solidFill>
              </a:rPr>
              <a:t>Ejercicio del poder</a:t>
            </a:r>
            <a:r>
              <a:rPr lang="es-MX" sz="2800" dirty="0"/>
              <a:t>: dada una situación conflictiva, el líder deberá hacerse cargo de actos de agresión, de la adopción de decisiones en situaciones  de angustia e incertidumbre. Para  hacerle frente a estas situaciones deberá recurrir por ejemplo a la autoridad que reviste su posición, de donde ella emerge, quien se la ha delegado, etc.</a:t>
            </a:r>
            <a:endParaRPr lang="es-CL" sz="2800" dirty="0"/>
          </a:p>
          <a:p>
            <a:pPr marL="0" indent="0" algn="just">
              <a:buNone/>
            </a:pPr>
            <a:r>
              <a:rPr lang="es-MX" sz="2800" dirty="0"/>
              <a:t> </a:t>
            </a:r>
            <a:endParaRPr lang="es-CL" sz="2800" dirty="0"/>
          </a:p>
          <a:p>
            <a:pPr lvl="0" algn="just"/>
            <a:r>
              <a:rPr lang="es-MX" sz="2800" i="1" dirty="0" smtClean="0">
                <a:solidFill>
                  <a:schemeClr val="accent1">
                    <a:lumMod val="60000"/>
                    <a:lumOff val="40000"/>
                  </a:schemeClr>
                </a:solidFill>
              </a:rPr>
              <a:t>Manejo </a:t>
            </a:r>
            <a:r>
              <a:rPr lang="es-MX" sz="2800" i="1" dirty="0">
                <a:solidFill>
                  <a:schemeClr val="accent1">
                    <a:lumMod val="60000"/>
                    <a:lumOff val="40000"/>
                  </a:schemeClr>
                </a:solidFill>
              </a:rPr>
              <a:t>de los aspectos burocráticos y organizacionales</a:t>
            </a:r>
            <a:r>
              <a:rPr lang="es-MX" sz="2800" dirty="0"/>
              <a:t>: ello </a:t>
            </a:r>
            <a:r>
              <a:rPr lang="es-MX" sz="2800" dirty="0" smtClean="0"/>
              <a:t>supone control de la coacción</a:t>
            </a:r>
            <a:r>
              <a:rPr lang="es-MX" sz="2800" dirty="0"/>
              <a:t>. Al crear nuevas formas de cooperación  se puede aumentar la eficiencia del grupo. Los conflictos se pueden controlar y resolver racionalmente por sus mecanismos estándares de funcionamiento.</a:t>
            </a:r>
            <a:endParaRPr lang="es-CL" sz="2800" dirty="0"/>
          </a:p>
          <a:p>
            <a:pPr algn="just"/>
            <a:endParaRPr lang="es-CL" sz="2800" dirty="0"/>
          </a:p>
          <a:p>
            <a:pPr lvl="0" algn="just"/>
            <a:r>
              <a:rPr lang="es-MX" sz="2800" i="1" dirty="0">
                <a:solidFill>
                  <a:schemeClr val="accent1">
                    <a:lumMod val="60000"/>
                    <a:lumOff val="40000"/>
                  </a:schemeClr>
                </a:solidFill>
              </a:rPr>
              <a:t>Desarrollo de una ideología pertinente</a:t>
            </a:r>
            <a:r>
              <a:rPr lang="es-MX" sz="2800" dirty="0"/>
              <a:t>: dedicación total al proyecto, a la tarea por la cual están reunidos y que los identifica como organización</a:t>
            </a:r>
            <a:r>
              <a:rPr lang="es-MX" sz="2800" dirty="0" smtClean="0"/>
              <a:t>.</a:t>
            </a:r>
            <a:endParaRPr lang="es-CL" sz="2800" dirty="0"/>
          </a:p>
        </p:txBody>
      </p:sp>
      <p:sp>
        <p:nvSpPr>
          <p:cNvPr id="4" name="1 Título"/>
          <p:cNvSpPr txBox="1">
            <a:spLocks/>
          </p:cNvSpPr>
          <p:nvPr/>
        </p:nvSpPr>
        <p:spPr>
          <a:xfrm>
            <a:off x="1259632" y="620688"/>
            <a:ext cx="6768752" cy="1055712"/>
          </a:xfrm>
          <a:prstGeom prst="rect">
            <a:avLst/>
          </a:prstGeom>
          <a:solidFill>
            <a:schemeClr val="tx1"/>
          </a:solidFill>
          <a:ln w="76200" cmpd="thinThick">
            <a:solidFill>
              <a:schemeClr val="tx1"/>
            </a:solidFill>
            <a:miter lim="800000"/>
          </a:ln>
        </p:spPr>
        <p:txBody>
          <a:bodyPr vert="horz" lIns="91440" tIns="45720" rIns="91440" bIns="45720" rtlCol="0" anchor="ctr" anchorCtr="0">
            <a:normAutofit/>
          </a:bodyPr>
          <a:lstStyle>
            <a:lvl1pPr algn="ctr" defTabSz="914400" rtl="0" eaLnBrk="1" latinLnBrk="0" hangingPunct="1">
              <a:spcBef>
                <a:spcPts val="400"/>
              </a:spcBef>
              <a:buNone/>
              <a:defRPr sz="1800" b="1" kern="1200" cap="all" spc="0" baseline="0">
                <a:solidFill>
                  <a:schemeClr val="bg1">
                    <a:lumMod val="75000"/>
                    <a:lumOff val="25000"/>
                  </a:schemeClr>
                </a:solidFill>
                <a:effectLst/>
                <a:latin typeface="+mj-lt"/>
                <a:ea typeface="+mj-ea"/>
                <a:cs typeface="Tunga" pitchFamily="2"/>
              </a:defRPr>
            </a:lvl1pPr>
          </a:lstStyle>
          <a:p>
            <a:r>
              <a:rPr lang="es-MX" smtClean="0"/>
              <a:t>II. LIDERAZGO SITUACIONAL, CONDICIONANTES SOCIOPOLÍTICAS Y DE PERSONALIDAD</a:t>
            </a:r>
            <a:endParaRPr lang="es-CL" dirty="0"/>
          </a:p>
        </p:txBody>
      </p:sp>
    </p:spTree>
    <p:extLst>
      <p:ext uri="{BB962C8B-B14F-4D97-AF65-F5344CB8AC3E}">
        <p14:creationId xmlns:p14="http://schemas.microsoft.com/office/powerpoint/2010/main" val="21344748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lackTie">
  <a:themeElements>
    <a:clrScheme name="Personalizado 2">
      <a:dk1>
        <a:srgbClr val="000000"/>
      </a:dk1>
      <a:lt1>
        <a:srgbClr val="FFFFFF"/>
      </a:lt1>
      <a:dk2>
        <a:srgbClr val="46464A"/>
      </a:dk2>
      <a:lt2>
        <a:srgbClr val="E3DCCF"/>
      </a:lt2>
      <a:accent1>
        <a:srgbClr val="67AABF"/>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Aspecto">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lackTie">
      <a:fillStyleLst>
        <a:solidFill>
          <a:schemeClr val="phClr"/>
        </a:solidFill>
        <a:gradFill rotWithShape="1">
          <a:gsLst>
            <a:gs pos="0">
              <a:schemeClr val="phClr">
                <a:tint val="45000"/>
                <a:satMod val="220000"/>
              </a:schemeClr>
            </a:gs>
            <a:gs pos="30000">
              <a:schemeClr val="phClr">
                <a:tint val="61000"/>
                <a:satMod val="220000"/>
              </a:schemeClr>
            </a:gs>
            <a:gs pos="45000">
              <a:schemeClr val="phClr">
                <a:tint val="66000"/>
                <a:satMod val="240000"/>
              </a:schemeClr>
            </a:gs>
            <a:gs pos="55000">
              <a:schemeClr val="phClr">
                <a:tint val="66000"/>
                <a:satMod val="220000"/>
              </a:schemeClr>
            </a:gs>
            <a:gs pos="73000">
              <a:schemeClr val="phClr">
                <a:tint val="61000"/>
                <a:satMod val="220000"/>
              </a:schemeClr>
            </a:gs>
            <a:gs pos="100000">
              <a:schemeClr val="phClr">
                <a:tint val="45000"/>
                <a:satMod val="220000"/>
              </a:schemeClr>
            </a:gs>
          </a:gsLst>
          <a:lin ang="950000" scaled="1"/>
        </a:gradFill>
        <a:gradFill rotWithShape="1">
          <a:gsLst>
            <a:gs pos="0">
              <a:schemeClr val="phClr">
                <a:shade val="63000"/>
                <a:satMod val="110000"/>
              </a:schemeClr>
            </a:gs>
            <a:gs pos="30000">
              <a:schemeClr val="phClr">
                <a:shade val="90000"/>
                <a:satMod val="120000"/>
              </a:schemeClr>
            </a:gs>
            <a:gs pos="45000">
              <a:schemeClr val="phClr">
                <a:shade val="100000"/>
                <a:satMod val="128000"/>
              </a:schemeClr>
            </a:gs>
            <a:gs pos="55000">
              <a:schemeClr val="phClr">
                <a:shade val="100000"/>
                <a:satMod val="128000"/>
              </a:schemeClr>
            </a:gs>
            <a:gs pos="73000">
              <a:schemeClr val="phClr">
                <a:shade val="90000"/>
                <a:satMod val="120000"/>
              </a:schemeClr>
            </a:gs>
            <a:gs pos="100000">
              <a:schemeClr val="phClr">
                <a:shade val="63000"/>
                <a:satMod val="110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7150" dist="38100" dir="5400000" algn="br" rotWithShape="0">
              <a:srgbClr val="000000">
                <a:alpha val="57000"/>
              </a:srgbClr>
            </a:outerShdw>
          </a:effectLst>
          <a:scene3d>
            <a:camera prst="orthographicFront">
              <a:rot lat="0" lon="0" rev="0"/>
            </a:camera>
            <a:lightRig rig="twoPt" dir="t">
              <a:rot lat="0" lon="0" rev="1800000"/>
            </a:lightRig>
          </a:scene3d>
          <a:sp3d>
            <a:bevelT w="44450" h="31750" prst="coolSlant"/>
          </a:sp3d>
        </a:effectStyle>
      </a:effectStyleLst>
      <a:bgFillStyleLst>
        <a:solidFill>
          <a:schemeClr val="phClr"/>
        </a:solidFill>
        <a:blipFill rotWithShape="1">
          <a:blip xmlns:r="http://schemas.openxmlformats.org/officeDocument/2006/relationships" r:embed="rId1">
            <a:duotone>
              <a:schemeClr val="phClr">
                <a:tint val="95000"/>
              </a:schemeClr>
              <a:schemeClr val="phClr">
                <a:shade val="20000"/>
              </a:schemeClr>
            </a:duotone>
          </a:blip>
          <a:stretch/>
        </a:blipFill>
        <a:gradFill rotWithShape="1">
          <a:gsLst>
            <a:gs pos="0">
              <a:schemeClr val="phClr">
                <a:tint val="40000"/>
                <a:satMod val="350000"/>
              </a:schemeClr>
            </a:gs>
            <a:gs pos="40000">
              <a:schemeClr val="phClr">
                <a:tint val="45000"/>
                <a:shade val="99000"/>
                <a:satMod val="350000"/>
              </a:schemeClr>
            </a:gs>
            <a:gs pos="100000">
              <a:schemeClr val="phClr">
                <a:shade val="30000"/>
                <a:satMod val="255000"/>
              </a:schemeClr>
            </a:gs>
          </a:gsLst>
          <a:path path="circle">
            <a:fillToRect l="50000" t="-80000" r="50000" b="18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Black Tie</Template>
  <TotalTime>481</TotalTime>
  <Words>3750</Words>
  <Application>Microsoft Office PowerPoint</Application>
  <PresentationFormat>Presentación en pantalla (4:3)</PresentationFormat>
  <Paragraphs>297</Paragraphs>
  <Slides>49</Slides>
  <Notes>1</Notes>
  <HiddenSlides>0</HiddenSlides>
  <MMClips>0</MMClips>
  <ScaleCrop>false</ScaleCrop>
  <HeadingPairs>
    <vt:vector size="6" baseType="variant">
      <vt:variant>
        <vt:lpstr>Fuentes usadas</vt:lpstr>
      </vt:variant>
      <vt:variant>
        <vt:i4>5</vt:i4>
      </vt:variant>
      <vt:variant>
        <vt:lpstr>Tema</vt:lpstr>
      </vt:variant>
      <vt:variant>
        <vt:i4>2</vt:i4>
      </vt:variant>
      <vt:variant>
        <vt:lpstr>Títulos de diapositiva</vt:lpstr>
      </vt:variant>
      <vt:variant>
        <vt:i4>49</vt:i4>
      </vt:variant>
    </vt:vector>
  </HeadingPairs>
  <TitlesOfParts>
    <vt:vector size="56" baseType="lpstr">
      <vt:lpstr>Arial</vt:lpstr>
      <vt:lpstr>Calibri</vt:lpstr>
      <vt:lpstr>Tahoma</vt:lpstr>
      <vt:lpstr>Tunga</vt:lpstr>
      <vt:lpstr>Verdana</vt:lpstr>
      <vt:lpstr>BlackTie</vt:lpstr>
      <vt:lpstr>Tema de Office</vt:lpstr>
      <vt:lpstr>Liderazgo para la Gestión Estratégica: Comunicación  y  Trabajo de  Grupo  Magister en Gobierno  y  Gerencia Pública</vt:lpstr>
      <vt:lpstr>i. HERRAMIENTAS CONCEPTUALES</vt:lpstr>
      <vt:lpstr>I. HERRAMIENTAS CONCEPTUALES</vt:lpstr>
      <vt:lpstr>I. HERRAMIENTAS CONCEPTUALES</vt:lpstr>
      <vt:lpstr>I. HERRAMIENTAS CONCEPTUALES</vt:lpstr>
      <vt:lpstr>II. LIDERAZGO SITUACIONAL, CONDICIONANTES SOCIOPOLÍTICAS Y DE PERSONALIDAD</vt:lpstr>
      <vt:lpstr>II. LIDERAZGO SITUACIONAL, CONDICIONANTES SOCIOPOLÍTICAS Y DE PERSONALIDAD</vt:lpstr>
      <vt:lpstr>Presentación de PowerPoint</vt:lpstr>
      <vt:lpstr>Presentación de PowerPoint</vt:lpstr>
      <vt:lpstr>Presentación de PowerPoint</vt:lpstr>
      <vt:lpstr>Presentación de PowerPoint</vt:lpstr>
      <vt:lpstr>Presentación de PowerPoint</vt:lpstr>
      <vt:lpstr>Presentación de PowerPoint</vt:lpstr>
      <vt:lpstr>II. LIDERAZGO SITUACIONAL, CONDICIONANTES SOCIOPOLÍTICAS Y DE PERSONALIDAD</vt:lpstr>
      <vt:lpstr>II. LIDERAZGO SITUACIONAL, CONDICIONANTES SOCIOPOLÍTICAS Y DE PERSONALIDAD</vt:lpstr>
      <vt:lpstr>Presentación de PowerPoint</vt:lpstr>
      <vt:lpstr>Presentación de PowerPoint</vt:lpstr>
      <vt:lpstr>Presentación de PowerPoint</vt:lpstr>
      <vt:lpstr>III. LIDERAZGO Y CONDUCCIÓN DE GRUPOS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IV. LIDERAZGO Y COMUNICACIÓN</vt:lpstr>
      <vt:lpstr>IV. LIDERAZGO Y COMUNICACIÓN</vt:lpstr>
      <vt:lpstr>IV. LIDERAZGO Y COMUNICACIÓN</vt:lpstr>
      <vt:lpstr>IV. LIDERAZGO Y COMUNICACIÓN</vt:lpstr>
      <vt:lpstr>IV. LIDERAZGO Y COMUNICACIÓN</vt:lpstr>
      <vt:lpstr>IV. LIDERAZGO Y COMUNICACIÓN</vt:lpstr>
      <vt:lpstr>IV. LIDERAZGO Y COMUNICACIÓN</vt:lpstr>
      <vt:lpstr>IV. LIDERAZGO Y COMUNICACIÓN</vt:lpstr>
      <vt:lpstr>IV. LIDERAZGO Y COMUNICACIÓN</vt:lpstr>
      <vt:lpstr>IV. LIDERAZGO Y COMUNICACIÓN</vt:lpstr>
      <vt:lpstr>IV. LIDERAZGO Y COMUNICACIÓN</vt:lpstr>
      <vt:lpstr>IV. LIDERAZGO Y COMUNICACIÓN</vt:lpstr>
      <vt:lpstr>IV. LIDERAZGO Y COMUNICACIÓN</vt:lpstr>
      <vt:lpstr>IV. LIDERAZGO Y COMUNICACIÓN</vt:lpstr>
      <vt:lpstr>IV. LIDERAZGO Y COMUNICACIÓN</vt:lpstr>
      <vt:lpstr>IV. LIDERAZGO Y COMUNICACIÓN</vt:lpstr>
      <vt:lpstr>IV. LIDERAZGO Y COMUNICACIÓN</vt:lpstr>
      <vt:lpstr>IV. LIDERAZGO Y COMUNICACIÓN</vt:lpstr>
      <vt:lpstr>IV. LIDERAZGO Y COMUNICACIÓN</vt:lpstr>
      <vt:lpstr>IV. LIDERAZGO Y COMUNICACIÓN</vt:lpstr>
      <vt:lpstr>IV. LIDERAZGO Y COMUNICACIÓN</vt:lpstr>
      <vt:lpstr>IV. LIDERAZGO Y COMUNICACIÓN</vt:lpstr>
      <vt:lpstr>IV. LIDERAZGO Y COMUNICACIÓN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LIDERAZGO: CONDICIONANTES SOCIOPOLÍTICAS Y SICOLÓGICAS</dc:title>
  <dc:creator>Aldo Meneses</dc:creator>
  <cp:lastModifiedBy>Aldo Meneses</cp:lastModifiedBy>
  <cp:revision>49</cp:revision>
  <dcterms:created xsi:type="dcterms:W3CDTF">2015-05-06T16:42:47Z</dcterms:created>
  <dcterms:modified xsi:type="dcterms:W3CDTF">2017-07-20T14:40:26Z</dcterms:modified>
</cp:coreProperties>
</file>