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ink/ink1.xml" ContentType="application/inkml+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Lst>
  <p:notesMasterIdLst>
    <p:notesMasterId r:id="rId133"/>
  </p:notesMasterIdLst>
  <p:handoutMasterIdLst>
    <p:handoutMasterId r:id="rId134"/>
  </p:handoutMasterIdLst>
  <p:sldIdLst>
    <p:sldId id="256" r:id="rId6"/>
    <p:sldId id="1609" r:id="rId7"/>
    <p:sldId id="545" r:id="rId8"/>
    <p:sldId id="1597" r:id="rId9"/>
    <p:sldId id="1054" r:id="rId10"/>
    <p:sldId id="1600" r:id="rId11"/>
    <p:sldId id="1601" r:id="rId12"/>
    <p:sldId id="1603" r:id="rId13"/>
    <p:sldId id="1598" r:id="rId14"/>
    <p:sldId id="1595" r:id="rId15"/>
    <p:sldId id="1596" r:id="rId16"/>
    <p:sldId id="1588" r:id="rId17"/>
    <p:sldId id="1589" r:id="rId18"/>
    <p:sldId id="857" r:id="rId19"/>
    <p:sldId id="1592" r:id="rId20"/>
    <p:sldId id="1593" r:id="rId21"/>
    <p:sldId id="1010" r:id="rId22"/>
    <p:sldId id="1605" r:id="rId23"/>
    <p:sldId id="995" r:id="rId24"/>
    <p:sldId id="1005" r:id="rId25"/>
    <p:sldId id="1606" r:id="rId26"/>
    <p:sldId id="930" r:id="rId27"/>
    <p:sldId id="881" r:id="rId28"/>
    <p:sldId id="520" r:id="rId29"/>
    <p:sldId id="882" r:id="rId30"/>
    <p:sldId id="518" r:id="rId31"/>
    <p:sldId id="883" r:id="rId32"/>
    <p:sldId id="1070" r:id="rId33"/>
    <p:sldId id="1069" r:id="rId34"/>
    <p:sldId id="284" r:id="rId35"/>
    <p:sldId id="569" r:id="rId36"/>
    <p:sldId id="505" r:id="rId37"/>
    <p:sldId id="1001" r:id="rId38"/>
    <p:sldId id="1071" r:id="rId39"/>
    <p:sldId id="933" r:id="rId40"/>
    <p:sldId id="935" r:id="rId41"/>
    <p:sldId id="1066" r:id="rId42"/>
    <p:sldId id="1067" r:id="rId43"/>
    <p:sldId id="936" r:id="rId44"/>
    <p:sldId id="1072" r:id="rId45"/>
    <p:sldId id="1073" r:id="rId46"/>
    <p:sldId id="1074" r:id="rId47"/>
    <p:sldId id="937" r:id="rId48"/>
    <p:sldId id="934" r:id="rId49"/>
    <p:sldId id="938" r:id="rId50"/>
    <p:sldId id="1063" r:id="rId51"/>
    <p:sldId id="939" r:id="rId52"/>
    <p:sldId id="1610" r:id="rId53"/>
    <p:sldId id="1615" r:id="rId54"/>
    <p:sldId id="1614" r:id="rId55"/>
    <p:sldId id="1620" r:id="rId56"/>
    <p:sldId id="1621" r:id="rId57"/>
    <p:sldId id="942" r:id="rId58"/>
    <p:sldId id="424" r:id="rId59"/>
    <p:sldId id="425" r:id="rId60"/>
    <p:sldId id="426" r:id="rId61"/>
    <p:sldId id="428" r:id="rId62"/>
    <p:sldId id="1618" r:id="rId63"/>
    <p:sldId id="1616" r:id="rId64"/>
    <p:sldId id="1619" r:id="rId65"/>
    <p:sldId id="1060" r:id="rId66"/>
    <p:sldId id="1007" r:id="rId67"/>
    <p:sldId id="1061" r:id="rId68"/>
    <p:sldId id="1611" r:id="rId69"/>
    <p:sldId id="980" r:id="rId70"/>
    <p:sldId id="943" r:id="rId71"/>
    <p:sldId id="988" r:id="rId72"/>
    <p:sldId id="989" r:id="rId73"/>
    <p:sldId id="972" r:id="rId74"/>
    <p:sldId id="990" r:id="rId75"/>
    <p:sldId id="999" r:id="rId76"/>
    <p:sldId id="360" r:id="rId77"/>
    <p:sldId id="268" r:id="rId78"/>
    <p:sldId id="971" r:id="rId79"/>
    <p:sldId id="973" r:id="rId80"/>
    <p:sldId id="974" r:id="rId81"/>
    <p:sldId id="976" r:id="rId82"/>
    <p:sldId id="1000" r:id="rId83"/>
    <p:sldId id="1002" r:id="rId84"/>
    <p:sldId id="1077" r:id="rId85"/>
    <p:sldId id="262" r:id="rId86"/>
    <p:sldId id="263" r:id="rId87"/>
    <p:sldId id="264" r:id="rId88"/>
    <p:sldId id="1008" r:id="rId89"/>
    <p:sldId id="1009" r:id="rId90"/>
    <p:sldId id="588" r:id="rId91"/>
    <p:sldId id="1003" r:id="rId92"/>
    <p:sldId id="1019" r:id="rId93"/>
    <p:sldId id="1013" r:id="rId94"/>
    <p:sldId id="1014" r:id="rId95"/>
    <p:sldId id="1015" r:id="rId96"/>
    <p:sldId id="1016" r:id="rId97"/>
    <p:sldId id="563" r:id="rId98"/>
    <p:sldId id="1079" r:id="rId99"/>
    <p:sldId id="1080" r:id="rId100"/>
    <p:sldId id="1081" r:id="rId101"/>
    <p:sldId id="1004" r:id="rId102"/>
    <p:sldId id="1018" r:id="rId103"/>
    <p:sldId id="280" r:id="rId104"/>
    <p:sldId id="1021" r:id="rId105"/>
    <p:sldId id="1607" r:id="rId106"/>
    <p:sldId id="1608" r:id="rId107"/>
    <p:sldId id="1006" r:id="rId108"/>
    <p:sldId id="1023" r:id="rId109"/>
    <p:sldId id="1024" r:id="rId110"/>
    <p:sldId id="1075" r:id="rId111"/>
    <p:sldId id="1026" r:id="rId112"/>
    <p:sldId id="1025" r:id="rId113"/>
    <p:sldId id="1027" r:id="rId114"/>
    <p:sldId id="1028" r:id="rId115"/>
    <p:sldId id="1029" r:id="rId116"/>
    <p:sldId id="1622" r:id="rId117"/>
    <p:sldId id="1031" r:id="rId118"/>
    <p:sldId id="1030" r:id="rId119"/>
    <p:sldId id="1032" r:id="rId120"/>
    <p:sldId id="1033" r:id="rId121"/>
    <p:sldId id="1034" r:id="rId122"/>
    <p:sldId id="1036" r:id="rId123"/>
    <p:sldId id="1037" r:id="rId124"/>
    <p:sldId id="1038" r:id="rId125"/>
    <p:sldId id="1039" r:id="rId126"/>
    <p:sldId id="1040" r:id="rId127"/>
    <p:sldId id="1042" r:id="rId128"/>
    <p:sldId id="1623" r:id="rId129"/>
    <p:sldId id="1624" r:id="rId130"/>
    <p:sldId id="1625" r:id="rId131"/>
    <p:sldId id="1626" r:id="rId132"/>
  </p:sldIdLst>
  <p:sldSz cx="9840913" cy="7380288"/>
  <p:notesSz cx="6797675" cy="9928225"/>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25" userDrawn="1">
          <p15:clr>
            <a:srgbClr val="A4A3A4"/>
          </p15:clr>
        </p15:guide>
        <p15:guide id="2" pos="310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sefa Riquelme" initials="JR" lastIdx="1" clrIdx="0">
    <p:extLst>
      <p:ext uri="{19B8F6BF-5375-455C-9EA6-DF929625EA0E}">
        <p15:presenceInfo xmlns:p15="http://schemas.microsoft.com/office/powerpoint/2012/main" userId="Josefa Riquelm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4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837" autoAdjust="0"/>
  </p:normalViewPr>
  <p:slideViewPr>
    <p:cSldViewPr>
      <p:cViewPr varScale="1">
        <p:scale>
          <a:sx n="96" d="100"/>
          <a:sy n="96" d="100"/>
        </p:scale>
        <p:origin x="1026" y="90"/>
      </p:cViewPr>
      <p:guideLst>
        <p:guide orient="horz" pos="2325"/>
        <p:guide pos="310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theme" Target="theme/theme1.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handoutMaster" Target="handoutMasters/handoutMaster1.xml"/><Relationship Id="rId139" Type="http://schemas.openxmlformats.org/officeDocument/2006/relationships/tableStyles" Target="tableStyle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commentAuthors" Target="commentAuthors.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presProps" Target="pres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dirty="0">
                <a:solidFill>
                  <a:srgbClr val="0033CC"/>
                </a:solidFill>
              </a:rPr>
              <a:t>%</a:t>
            </a:r>
            <a:r>
              <a:rPr lang="en-US" b="1" baseline="0" dirty="0">
                <a:solidFill>
                  <a:srgbClr val="0033CC"/>
                </a:solidFill>
              </a:rPr>
              <a:t> </a:t>
            </a:r>
            <a:r>
              <a:rPr lang="en-US" b="1" dirty="0" err="1">
                <a:solidFill>
                  <a:srgbClr val="0033CC"/>
                </a:solidFill>
              </a:rPr>
              <a:t>Ejecución</a:t>
            </a:r>
            <a:r>
              <a:rPr lang="en-US" b="1" dirty="0">
                <a:solidFill>
                  <a:srgbClr val="0033CC"/>
                </a:solidFill>
              </a:rPr>
              <a:t> </a:t>
            </a:r>
            <a:r>
              <a:rPr lang="en-US" b="1" dirty="0" err="1">
                <a:solidFill>
                  <a:srgbClr val="0033CC"/>
                </a:solidFill>
              </a:rPr>
              <a:t>mensual</a:t>
            </a:r>
            <a:r>
              <a:rPr lang="en-US" b="1" dirty="0">
                <a:solidFill>
                  <a:srgbClr val="0033CC"/>
                </a:solidFill>
              </a:rPr>
              <a:t> Inv. Regional 2021-2020</a:t>
            </a:r>
            <a:r>
              <a:rPr lang="en-US" b="1" baseline="0" dirty="0">
                <a:solidFill>
                  <a:srgbClr val="0033CC"/>
                </a:solidFill>
              </a:rPr>
              <a:t> / 2</a:t>
            </a:r>
            <a:r>
              <a:rPr lang="en-US" b="1" dirty="0">
                <a:solidFill>
                  <a:srgbClr val="0033CC"/>
                </a:solidFill>
              </a:rPr>
              <a:t>020-2019 </a:t>
            </a:r>
          </a:p>
          <a:p>
            <a:pPr>
              <a:defRPr b="1"/>
            </a:pPr>
            <a:r>
              <a:rPr lang="en-US" b="1" dirty="0">
                <a:solidFill>
                  <a:srgbClr val="0033CC"/>
                </a:solidFill>
              </a:rPr>
              <a:t>vs.</a:t>
            </a:r>
            <a:r>
              <a:rPr lang="en-US" b="1" baseline="0" dirty="0">
                <a:solidFill>
                  <a:srgbClr val="0033CC"/>
                </a:solidFill>
              </a:rPr>
              <a:t> </a:t>
            </a:r>
            <a:r>
              <a:rPr lang="en-US" b="1" baseline="0" dirty="0" err="1">
                <a:solidFill>
                  <a:srgbClr val="0033CC"/>
                </a:solidFill>
              </a:rPr>
              <a:t>Índice</a:t>
            </a:r>
            <a:r>
              <a:rPr lang="en-US" b="1" baseline="0" dirty="0">
                <a:solidFill>
                  <a:srgbClr val="0033CC"/>
                </a:solidFill>
              </a:rPr>
              <a:t> de </a:t>
            </a:r>
            <a:r>
              <a:rPr lang="en-US" b="1" baseline="0" dirty="0" err="1">
                <a:solidFill>
                  <a:srgbClr val="0033CC"/>
                </a:solidFill>
              </a:rPr>
              <a:t>Movilidad</a:t>
            </a:r>
            <a:r>
              <a:rPr lang="en-US" b="1" baseline="0" dirty="0">
                <a:solidFill>
                  <a:srgbClr val="0033CC"/>
                </a:solidFill>
              </a:rPr>
              <a:t> Google - % (</a:t>
            </a:r>
            <a:r>
              <a:rPr lang="en-US" b="1" baseline="0" dirty="0" err="1">
                <a:solidFill>
                  <a:srgbClr val="0033CC"/>
                </a:solidFill>
              </a:rPr>
              <a:t>promedio</a:t>
            </a:r>
            <a:r>
              <a:rPr lang="en-US" b="1" baseline="0" dirty="0">
                <a:solidFill>
                  <a:srgbClr val="0033CC"/>
                </a:solidFill>
              </a:rPr>
              <a:t> </a:t>
            </a:r>
            <a:r>
              <a:rPr lang="en-US" b="1" baseline="0" dirty="0" err="1">
                <a:solidFill>
                  <a:srgbClr val="0033CC"/>
                </a:solidFill>
              </a:rPr>
              <a:t>mensual</a:t>
            </a:r>
            <a:r>
              <a:rPr lang="en-US" b="1" baseline="0" dirty="0">
                <a:solidFill>
                  <a:srgbClr val="0033CC"/>
                </a:solidFill>
              </a:rPr>
              <a:t>)</a:t>
            </a:r>
            <a:endParaRPr lang="en-US" b="1" dirty="0">
              <a:solidFill>
                <a:srgbClr val="0033CC"/>
              </a:solidFill>
            </a:endParaRPr>
          </a:p>
        </c:rich>
      </c:tx>
      <c:overlay val="0"/>
      <c:spPr>
        <a:solidFill>
          <a:sysClr val="window" lastClr="FFFFFF"/>
        </a:solid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s-CL"/>
        </a:p>
      </c:txPr>
    </c:title>
    <c:autoTitleDeleted val="0"/>
    <c:plotArea>
      <c:layout/>
      <c:lineChart>
        <c:grouping val="standard"/>
        <c:varyColors val="0"/>
        <c:ser>
          <c:idx val="0"/>
          <c:order val="0"/>
          <c:tx>
            <c:strRef>
              <c:f>'4. Ejecución vs. Movilidad'!$B$5</c:f>
              <c:strCache>
                <c:ptCount val="1"/>
                <c:pt idx="0">
                  <c:v>% Ejec. Mensual Gores 2021/2020</c:v>
                </c:pt>
              </c:strCache>
            </c:strRef>
          </c:tx>
          <c:spPr>
            <a:ln w="19050" cap="rnd">
              <a:solidFill>
                <a:schemeClr val="accent1"/>
              </a:solidFill>
              <a:round/>
            </a:ln>
            <a:effectLst/>
          </c:spPr>
          <c:marker>
            <c:symbol val="none"/>
          </c:marker>
          <c:dLbls>
            <c:dLbl>
              <c:idx val="0"/>
              <c:layout>
                <c:manualLayout>
                  <c:x val="-2.3970373939013107E-2"/>
                  <c:y val="-2.86569058456617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32C-4260-94D8-999FD65CCADF}"/>
                </c:ext>
              </c:extLst>
            </c:dLbl>
            <c:dLbl>
              <c:idx val="1"/>
              <c:layout>
                <c:manualLayout>
                  <c:x val="-1.8730983395207648E-2"/>
                  <c:y val="-0.1187635213383730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32C-4260-94D8-999FD65CCADF}"/>
                </c:ext>
              </c:extLst>
            </c:dLbl>
            <c:dLbl>
              <c:idx val="2"/>
              <c:layout>
                <c:manualLayout>
                  <c:x val="-2.5096108577300477E-2"/>
                  <c:y val="-5.92453322743064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32C-4260-94D8-999FD65CCADF}"/>
                </c:ext>
              </c:extLst>
            </c:dLbl>
            <c:dLbl>
              <c:idx val="3"/>
              <c:layout>
                <c:manualLayout>
                  <c:x val="-2.9962967423766366E-2"/>
                  <c:y val="-3.52700379638913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32C-4260-94D8-999FD65CCADF}"/>
                </c:ext>
              </c:extLst>
            </c:dLbl>
            <c:dLbl>
              <c:idx val="4"/>
              <c:layout>
                <c:manualLayout>
                  <c:x val="-2.5469418743840601E-2"/>
                  <c:y val="-3.58421752935216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32C-4260-94D8-999FD65CCADF}"/>
                </c:ext>
              </c:extLst>
            </c:dLbl>
            <c:dLbl>
              <c:idx val="5"/>
              <c:layout>
                <c:manualLayout>
                  <c:x val="-2.0974077196636458E-2"/>
                  <c:y val="-2.86569058456617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32C-4260-94D8-999FD65CCADF}"/>
                </c:ext>
              </c:extLst>
            </c:dLbl>
            <c:dLbl>
              <c:idx val="6"/>
              <c:layout>
                <c:manualLayout>
                  <c:x val="-1.9475928825448248E-2"/>
                  <c:y val="2.20437737274320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32C-4260-94D8-999FD65CCADF}"/>
                </c:ext>
              </c:extLst>
            </c:dLbl>
            <c:dLbl>
              <c:idx val="7"/>
              <c:layout>
                <c:manualLayout>
                  <c:x val="-1.9250734712015185E-2"/>
                  <c:y val="-6.55854340297545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32C-4260-94D8-999FD65CCADF}"/>
                </c:ext>
              </c:extLst>
            </c:dLbl>
            <c:dLbl>
              <c:idx val="8"/>
              <c:layout>
                <c:manualLayout>
                  <c:x val="-2.7044527210916051E-2"/>
                  <c:y val="-5.59422376756212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32C-4260-94D8-999FD65CCADF}"/>
                </c:ext>
              </c:extLst>
            </c:dLbl>
            <c:dLbl>
              <c:idx val="10"/>
              <c:layout>
                <c:manualLayout>
                  <c:x val="-1.7977780454259931E-2"/>
                  <c:y val="2.6452528472918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32C-4260-94D8-999FD65CCADF}"/>
                </c:ext>
              </c:extLst>
            </c:dLbl>
            <c:dLbl>
              <c:idx val="11"/>
              <c:layout>
                <c:manualLayout>
                  <c:x val="-1.3483335340695084E-2"/>
                  <c:y val="-2.42481511001752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E32C-4260-94D8-999FD65CCAD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cat>
            <c:numRef>
              <c:f>'4. Ejecución vs. Movilidad'!$A$6:$A$17</c:f>
              <c:numCache>
                <c:formatCode>mmm\-yy</c:formatCode>
                <c:ptCount val="12"/>
                <c:pt idx="0">
                  <c:v>43891</c:v>
                </c:pt>
                <c:pt idx="1">
                  <c:v>43922</c:v>
                </c:pt>
                <c:pt idx="2">
                  <c:v>43952</c:v>
                </c:pt>
                <c:pt idx="3">
                  <c:v>43983</c:v>
                </c:pt>
                <c:pt idx="4">
                  <c:v>44013</c:v>
                </c:pt>
                <c:pt idx="5">
                  <c:v>44044</c:v>
                </c:pt>
                <c:pt idx="6">
                  <c:v>44075</c:v>
                </c:pt>
                <c:pt idx="7">
                  <c:v>44105</c:v>
                </c:pt>
                <c:pt idx="8">
                  <c:v>44136</c:v>
                </c:pt>
                <c:pt idx="9">
                  <c:v>44166</c:v>
                </c:pt>
                <c:pt idx="10">
                  <c:v>44197</c:v>
                </c:pt>
                <c:pt idx="11">
                  <c:v>44228</c:v>
                </c:pt>
              </c:numCache>
            </c:numRef>
          </c:cat>
          <c:val>
            <c:numRef>
              <c:f>'4. Ejecución vs. Movilidad'!$B$6:$B$17</c:f>
              <c:numCache>
                <c:formatCode>0.0</c:formatCode>
                <c:ptCount val="12"/>
                <c:pt idx="0">
                  <c:v>-0.53115844396855216</c:v>
                </c:pt>
                <c:pt idx="1">
                  <c:v>-1.9770673058663952</c:v>
                </c:pt>
                <c:pt idx="2">
                  <c:v>-1.2305828632622102</c:v>
                </c:pt>
                <c:pt idx="3">
                  <c:v>-1.5332789187866389</c:v>
                </c:pt>
                <c:pt idx="4">
                  <c:v>-0.18189956177418765</c:v>
                </c:pt>
                <c:pt idx="5">
                  <c:v>0.34407224087289023</c:v>
                </c:pt>
                <c:pt idx="6">
                  <c:v>-1.7346603918446277</c:v>
                </c:pt>
                <c:pt idx="7">
                  <c:v>0.2931516015407496</c:v>
                </c:pt>
                <c:pt idx="8">
                  <c:v>1.1438589794048113</c:v>
                </c:pt>
                <c:pt idx="9">
                  <c:v>5.8679272847648178</c:v>
                </c:pt>
                <c:pt idx="10">
                  <c:v>-1.2549772919807354</c:v>
                </c:pt>
                <c:pt idx="11">
                  <c:v>0.35076189678589031</c:v>
                </c:pt>
              </c:numCache>
            </c:numRef>
          </c:val>
          <c:smooth val="0"/>
          <c:extLst>
            <c:ext xmlns:c16="http://schemas.microsoft.com/office/drawing/2014/chart" uri="{C3380CC4-5D6E-409C-BE32-E72D297353CC}">
              <c16:uniqueId val="{0000000C-E32C-4260-94D8-999FD65CCADF}"/>
            </c:ext>
          </c:extLst>
        </c:ser>
        <c:dLbls>
          <c:showLegendKey val="0"/>
          <c:showVal val="0"/>
          <c:showCatName val="0"/>
          <c:showSerName val="0"/>
          <c:showPercent val="0"/>
          <c:showBubbleSize val="0"/>
        </c:dLbls>
        <c:marker val="1"/>
        <c:smooth val="0"/>
        <c:axId val="784504255"/>
        <c:axId val="698149487"/>
      </c:lineChart>
      <c:lineChart>
        <c:grouping val="standard"/>
        <c:varyColors val="0"/>
        <c:ser>
          <c:idx val="1"/>
          <c:order val="1"/>
          <c:tx>
            <c:strRef>
              <c:f>'4. Ejecución vs. Movilidad'!$D$5</c:f>
              <c:strCache>
                <c:ptCount val="1"/>
                <c:pt idx="0">
                  <c:v>Indice Movilidad % (prom 30 días)</c:v>
                </c:pt>
              </c:strCache>
            </c:strRef>
          </c:tx>
          <c:spPr>
            <a:ln w="19050" cap="rnd">
              <a:solidFill>
                <a:schemeClr val="accent2"/>
              </a:solidFill>
              <a:round/>
            </a:ln>
            <a:effectLst/>
          </c:spPr>
          <c:marker>
            <c:symbol val="none"/>
          </c:marker>
          <c:dLbls>
            <c:dLbl>
              <c:idx val="0"/>
              <c:layout>
                <c:manualLayout>
                  <c:x val="-3.2959264166143018E-2"/>
                  <c:y val="2.42481511001751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E32C-4260-94D8-999FD65CCADF}"/>
                </c:ext>
              </c:extLst>
            </c:dLbl>
            <c:dLbl>
              <c:idx val="1"/>
              <c:layout>
                <c:manualLayout>
                  <c:x val="-2.8464819052578048E-2"/>
                  <c:y val="3.7474415336634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E32C-4260-94D8-999FD65CCADF}"/>
                </c:ext>
              </c:extLst>
            </c:dLbl>
            <c:dLbl>
              <c:idx val="2"/>
              <c:layout>
                <c:manualLayout>
                  <c:x val="-2.2324887983918143E-2"/>
                  <c:y val="6.03463059495275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E32C-4260-94D8-999FD65CCADF}"/>
                </c:ext>
              </c:extLst>
            </c:dLbl>
            <c:dLbl>
              <c:idx val="3"/>
              <c:layout>
                <c:manualLayout>
                  <c:x val="-2.3970373939013093E-2"/>
                  <c:y val="5.07006795730935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E32C-4260-94D8-999FD65CCADF}"/>
                </c:ext>
              </c:extLst>
            </c:dLbl>
            <c:dLbl>
              <c:idx val="4"/>
              <c:layout>
                <c:manualLayout>
                  <c:x val="-2.3970373939013093E-2"/>
                  <c:y val="3.96787927093775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E32C-4260-94D8-999FD65CCADF}"/>
                </c:ext>
              </c:extLst>
            </c:dLbl>
            <c:dLbl>
              <c:idx val="5"/>
              <c:layout>
                <c:manualLayout>
                  <c:x val="-2.0376469350302597E-2"/>
                  <c:y val="5.59328647324614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E32C-4260-94D8-999FD65CCADF}"/>
                </c:ext>
              </c:extLst>
            </c:dLbl>
            <c:dLbl>
              <c:idx val="6"/>
              <c:layout>
                <c:manualLayout>
                  <c:x val="-2.3970373939013093E-2"/>
                  <c:y val="-2.64525284729185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E32C-4260-94D8-999FD65CCADF}"/>
                </c:ext>
              </c:extLst>
            </c:dLbl>
            <c:dLbl>
              <c:idx val="7"/>
              <c:layout>
                <c:manualLayout>
                  <c:x val="-2.0065161196636094E-2"/>
                  <c:y val="5.17993967990356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E32C-4260-94D8-999FD65CCADF}"/>
                </c:ext>
              </c:extLst>
            </c:dLbl>
            <c:dLbl>
              <c:idx val="8"/>
              <c:layout>
                <c:manualLayout>
                  <c:x val="-2.0748883083203502E-2"/>
                  <c:y val="5.97957323254063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E32C-4260-94D8-999FD65CCADF}"/>
                </c:ext>
              </c:extLst>
            </c:dLbl>
            <c:dLbl>
              <c:idx val="9"/>
              <c:layout>
                <c:manualLayout>
                  <c:x val="-2.1874617721490915E-2"/>
                  <c:y val="-5.62057215222215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E32C-4260-94D8-999FD65CCADF}"/>
                </c:ext>
              </c:extLst>
            </c:dLbl>
            <c:dLbl>
              <c:idx val="10"/>
              <c:layout>
                <c:manualLayout>
                  <c:x val="-1.647963208307161E-2"/>
                  <c:y val="3.30656605911480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E32C-4260-94D8-999FD65CCADF}"/>
                </c:ext>
              </c:extLst>
            </c:dLbl>
            <c:dLbl>
              <c:idx val="11"/>
              <c:layout>
                <c:manualLayout>
                  <c:x val="-2.2472225567824775E-2"/>
                  <c:y val="-7.05400759277825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E32C-4260-94D8-999FD65CCAD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2"/>
                </a:solidFill>
                <a:prstDash val="sysDot"/>
              </a:ln>
              <a:effectLst/>
            </c:spPr>
            <c:trendlineType val="linear"/>
            <c:dispRSqr val="0"/>
            <c:dispEq val="0"/>
          </c:trendline>
          <c:val>
            <c:numRef>
              <c:f>'4. Ejecución vs. Movilidad'!$D$6:$D$17</c:f>
              <c:numCache>
                <c:formatCode>0</c:formatCode>
                <c:ptCount val="12"/>
                <c:pt idx="0">
                  <c:v>-19.81827956989251</c:v>
                </c:pt>
                <c:pt idx="1">
                  <c:v>-43.768680555555541</c:v>
                </c:pt>
                <c:pt idx="2">
                  <c:v>-40.2407258064516</c:v>
                </c:pt>
                <c:pt idx="3">
                  <c:v>-39.90326388888888</c:v>
                </c:pt>
                <c:pt idx="4">
                  <c:v>-39.546303763440868</c:v>
                </c:pt>
                <c:pt idx="5">
                  <c:v>-34.189831649831632</c:v>
                </c:pt>
                <c:pt idx="6">
                  <c:v>-35.166423103688231</c:v>
                </c:pt>
                <c:pt idx="7">
                  <c:v>-31.435349462365579</c:v>
                </c:pt>
                <c:pt idx="8">
                  <c:v>-27.557013888888882</c:v>
                </c:pt>
                <c:pt idx="9">
                  <c:v>-21.082661290322591</c:v>
                </c:pt>
                <c:pt idx="10">
                  <c:v>-27.903696236559146</c:v>
                </c:pt>
                <c:pt idx="11">
                  <c:v>-22.92663690476191</c:v>
                </c:pt>
              </c:numCache>
            </c:numRef>
          </c:val>
          <c:smooth val="0"/>
          <c:extLst>
            <c:ext xmlns:c16="http://schemas.microsoft.com/office/drawing/2014/chart" uri="{C3380CC4-5D6E-409C-BE32-E72D297353CC}">
              <c16:uniqueId val="{0000001A-E32C-4260-94D8-999FD65CCADF}"/>
            </c:ext>
          </c:extLst>
        </c:ser>
        <c:dLbls>
          <c:showLegendKey val="0"/>
          <c:showVal val="0"/>
          <c:showCatName val="0"/>
          <c:showSerName val="0"/>
          <c:showPercent val="0"/>
          <c:showBubbleSize val="0"/>
        </c:dLbls>
        <c:marker val="1"/>
        <c:smooth val="0"/>
        <c:axId val="115352255"/>
        <c:axId val="164378575"/>
      </c:lineChart>
      <c:dateAx>
        <c:axId val="784504255"/>
        <c:scaling>
          <c:orientation val="minMax"/>
        </c:scaling>
        <c:delete val="0"/>
        <c:axPos val="b"/>
        <c:numFmt formatCode="mmm\-yy" sourceLinked="1"/>
        <c:majorTickMark val="none"/>
        <c:minorTickMark val="none"/>
        <c:tickLblPos val="low"/>
        <c:spPr>
          <a:solidFill>
            <a:srgbClr val="FFFF00"/>
          </a:solid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s-CL"/>
          </a:p>
        </c:txPr>
        <c:crossAx val="698149487"/>
        <c:crosses val="autoZero"/>
        <c:auto val="1"/>
        <c:lblOffset val="100"/>
        <c:baseTimeUnit val="months"/>
      </c:dateAx>
      <c:valAx>
        <c:axId val="698149487"/>
        <c:scaling>
          <c:orientation val="minMax"/>
          <c:max val="6"/>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s-CL" b="1"/>
                  <a:t>%</a:t>
                </a:r>
                <a:r>
                  <a:rPr lang="es-CL" b="1" baseline="0"/>
                  <a:t> Ejecución mensual Gores</a:t>
                </a:r>
                <a:endParaRPr lang="es-CL" b="1"/>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s-CL"/>
            </a:p>
          </c:txPr>
        </c:title>
        <c:numFmt formatCode="0.0" sourceLinked="1"/>
        <c:majorTickMark val="none"/>
        <c:minorTickMark val="none"/>
        <c:tickLblPos val="nextTo"/>
        <c:spPr>
          <a:noFill/>
          <a:ln w="25400" cap="flat" cmpd="sng" algn="ctr">
            <a:no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s-CL"/>
          </a:p>
        </c:txPr>
        <c:crossAx val="784504255"/>
        <c:crosses val="autoZero"/>
        <c:crossBetween val="between"/>
      </c:valAx>
      <c:valAx>
        <c:axId val="164378575"/>
        <c:scaling>
          <c:orientation val="minMax"/>
          <c:min val="-48"/>
        </c:scaling>
        <c:delete val="0"/>
        <c:axPos val="r"/>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s-CL" b="1"/>
                  <a:t>Índice</a:t>
                </a:r>
                <a:r>
                  <a:rPr lang="es-CL" b="1" baseline="0"/>
                  <a:t> de Movilidad (%</a:t>
                </a:r>
                <a:endParaRPr lang="es-CL" b="1"/>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s-CL"/>
            </a:p>
          </c:txPr>
        </c:title>
        <c:numFmt formatCode="0"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s-CL"/>
          </a:p>
        </c:txPr>
        <c:crossAx val="115352255"/>
        <c:crosses val="max"/>
        <c:crossBetween val="between"/>
      </c:valAx>
      <c:catAx>
        <c:axId val="115352255"/>
        <c:scaling>
          <c:orientation val="minMax"/>
        </c:scaling>
        <c:delete val="1"/>
        <c:axPos val="b"/>
        <c:majorTickMark val="out"/>
        <c:minorTickMark val="none"/>
        <c:tickLblPos val="nextTo"/>
        <c:crossAx val="164378575"/>
        <c:crosses val="autoZero"/>
        <c:auto val="1"/>
        <c:lblAlgn val="ctr"/>
        <c:lblOffset val="100"/>
        <c:tickLblSkip val="1"/>
        <c:tickMarkSkip val="1"/>
        <c:noMultiLvlLbl val="0"/>
      </c:catAx>
      <c:spPr>
        <a:noFill/>
        <a:ln>
          <a:noFill/>
        </a:ln>
        <a:effectLst/>
      </c:spPr>
    </c:plotArea>
    <c:legend>
      <c:legendPos val="b"/>
      <c:legendEntry>
        <c:idx val="2"/>
        <c:delete val="1"/>
      </c:legendEntry>
      <c:legendEntry>
        <c:idx val="3"/>
        <c:delete val="1"/>
      </c:legendEntry>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s-C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ysClr val="window" lastClr="FFFFFF"/>
    </a:solidFill>
    <a:ln w="9525" cap="flat" cmpd="sng" algn="ctr">
      <a:solidFill>
        <a:schemeClr val="tx1"/>
      </a:solidFill>
      <a:round/>
    </a:ln>
    <a:effectLst/>
  </c:spPr>
  <c:txPr>
    <a:bodyPr/>
    <a:lstStyle/>
    <a:p>
      <a:pPr>
        <a:defRPr/>
      </a:pPr>
      <a:endParaRPr lang="es-C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9471118741736235E-2"/>
          <c:y val="4.3332461085868808E-2"/>
          <c:w val="0.81457794627523417"/>
          <c:h val="0.90105004551198775"/>
        </c:manualLayout>
      </c:layout>
      <c:pie3DChart>
        <c:varyColors val="1"/>
        <c:ser>
          <c:idx val="0"/>
          <c:order val="0"/>
          <c:explosion val="9"/>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8E5E-43A9-9EC5-325605373424}"/>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8E5E-43A9-9EC5-325605373424}"/>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8E5E-43A9-9EC5-325605373424}"/>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8E5E-43A9-9EC5-325605373424}"/>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8E5E-43A9-9EC5-325605373424}"/>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8E5E-43A9-9EC5-325605373424}"/>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8E5E-43A9-9EC5-325605373424}"/>
              </c:ext>
            </c:extLst>
          </c:dPt>
          <c:dPt>
            <c:idx val="7"/>
            <c:bubble3D val="0"/>
            <c:spPr>
              <a:solidFill>
                <a:schemeClr val="accent2">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F-8E5E-43A9-9EC5-325605373424}"/>
              </c:ext>
            </c:extLst>
          </c:dPt>
          <c:dPt>
            <c:idx val="8"/>
            <c:bubble3D val="0"/>
            <c:spPr>
              <a:solidFill>
                <a:schemeClr val="accent3">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1-8E5E-43A9-9EC5-325605373424}"/>
              </c:ext>
            </c:extLst>
          </c:dPt>
          <c:dPt>
            <c:idx val="9"/>
            <c:bubble3D val="0"/>
            <c:spPr>
              <a:solidFill>
                <a:schemeClr val="accent4">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3-8E5E-43A9-9EC5-325605373424}"/>
              </c:ext>
            </c:extLst>
          </c:dPt>
          <c:dPt>
            <c:idx val="10"/>
            <c:bubble3D val="0"/>
            <c:spPr>
              <a:solidFill>
                <a:schemeClr val="accent5">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5-8E5E-43A9-9EC5-325605373424}"/>
              </c:ext>
            </c:extLst>
          </c:dPt>
          <c:dPt>
            <c:idx val="11"/>
            <c:bubble3D val="0"/>
            <c:spPr>
              <a:solidFill>
                <a:schemeClr val="accent6">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7-8E5E-43A9-9EC5-325605373424}"/>
              </c:ext>
            </c:extLst>
          </c:dPt>
          <c:dPt>
            <c:idx val="12"/>
            <c:bubble3D val="0"/>
            <c:spPr>
              <a:solidFill>
                <a:schemeClr val="accent1">
                  <a:lumMod val="80000"/>
                  <a:lumOff val="2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9-8E5E-43A9-9EC5-325605373424}"/>
              </c:ext>
            </c:extLst>
          </c:dPt>
          <c:dPt>
            <c:idx val="13"/>
            <c:bubble3D val="0"/>
            <c:spPr>
              <a:solidFill>
                <a:schemeClr val="accent2">
                  <a:lumMod val="80000"/>
                  <a:lumOff val="2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B-8E5E-43A9-9EC5-325605373424}"/>
              </c:ext>
            </c:extLst>
          </c:dPt>
          <c:dPt>
            <c:idx val="14"/>
            <c:bubble3D val="0"/>
            <c:spPr>
              <a:solidFill>
                <a:schemeClr val="accent3">
                  <a:lumMod val="80000"/>
                  <a:lumOff val="2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D-8E5E-43A9-9EC5-325605373424}"/>
              </c:ext>
            </c:extLst>
          </c:dPt>
          <c:dLbls>
            <c:dLbl>
              <c:idx val="0"/>
              <c:layout>
                <c:manualLayout>
                  <c:x val="4.4892848169946084E-2"/>
                  <c:y val="-4.9510806066649544E-2"/>
                </c:manualLayout>
              </c:layout>
              <c:tx>
                <c:rich>
                  <a:bodyPr/>
                  <a:lstStyle/>
                  <a:p>
                    <a:r>
                      <a:rPr lang="en-US" baseline="0"/>
                      <a:t>7.917
(0,7%)</a:t>
                    </a:r>
                  </a:p>
                </c:rich>
              </c:tx>
              <c:dLblPos val="bestFit"/>
              <c:showLegendKey val="0"/>
              <c:showVal val="0"/>
              <c:showCatName val="1"/>
              <c:showSerName val="0"/>
              <c:showPercent val="1"/>
              <c:showBubbleSize val="0"/>
              <c:extLst>
                <c:ext xmlns:c15="http://schemas.microsoft.com/office/drawing/2012/chart" uri="{CE6537A1-D6FC-4f65-9D91-7224C49458BB}">
                  <c15:layout>
                    <c:manualLayout>
                      <c:w val="7.2235233753675535E-2"/>
                      <c:h val="6.8952747975989395E-2"/>
                    </c:manualLayout>
                  </c15:layout>
                  <c15:showDataLabelsRange val="0"/>
                </c:ext>
                <c:ext xmlns:c16="http://schemas.microsoft.com/office/drawing/2014/chart" uri="{C3380CC4-5D6E-409C-BE32-E72D297353CC}">
                  <c16:uniqueId val="{00000001-8E5E-43A9-9EC5-325605373424}"/>
                </c:ext>
              </c:extLst>
            </c:dLbl>
            <c:dLbl>
              <c:idx val="1"/>
              <c:layout>
                <c:manualLayout>
                  <c:x val="-1.5045980759535028E-3"/>
                  <c:y val="-5.1618770017153245E-2"/>
                </c:manualLayout>
              </c:layout>
              <c:tx>
                <c:rich>
                  <a:bodyPr/>
                  <a:lstStyle/>
                  <a:p>
                    <a:r>
                      <a:rPr lang="en-US"/>
                      <a:t>482.309</a:t>
                    </a:r>
                    <a:r>
                      <a:rPr lang="en-US" baseline="0"/>
                      <a:t>
(41,9%)</a:t>
                    </a:r>
                  </a:p>
                </c:rich>
              </c:tx>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8E5E-43A9-9EC5-325605373424}"/>
                </c:ext>
              </c:extLst>
            </c:dLbl>
            <c:dLbl>
              <c:idx val="2"/>
              <c:layout>
                <c:manualLayout>
                  <c:x val="1.5840687938447531E-2"/>
                  <c:y val="2.2589298319920834E-2"/>
                </c:manualLayout>
              </c:layout>
              <c:tx>
                <c:rich>
                  <a:bodyPr/>
                  <a:lstStyle/>
                  <a:p>
                    <a:r>
                      <a:rPr lang="en-US"/>
                      <a:t>36.928</a:t>
                    </a:r>
                    <a:r>
                      <a:rPr lang="en-US" baseline="0"/>
                      <a:t>
(3,2%)</a:t>
                    </a:r>
                  </a:p>
                </c:rich>
              </c:tx>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5-8E5E-43A9-9EC5-325605373424}"/>
                </c:ext>
              </c:extLst>
            </c:dLbl>
            <c:dLbl>
              <c:idx val="3"/>
              <c:layout>
                <c:manualLayout>
                  <c:x val="-3.4883546888614482E-2"/>
                  <c:y val="1.7477135561358517E-2"/>
                </c:manualLayout>
              </c:layout>
              <c:tx>
                <c:rich>
                  <a:bodyPr/>
                  <a:lstStyle/>
                  <a:p>
                    <a:r>
                      <a:rPr lang="en-US"/>
                      <a:t>321.337</a:t>
                    </a:r>
                  </a:p>
                  <a:p>
                    <a:r>
                      <a:rPr lang="en-US"/>
                      <a:t>(27,9%)</a:t>
                    </a:r>
                  </a:p>
                </c:rich>
              </c:tx>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7-8E5E-43A9-9EC5-325605373424}"/>
                </c:ext>
              </c:extLst>
            </c:dLbl>
            <c:dLbl>
              <c:idx val="4"/>
              <c:layout>
                <c:manualLayout>
                  <c:x val="-1.2045337510001178E-4"/>
                  <c:y val="-3.2497017923585475E-2"/>
                </c:manualLayout>
              </c:layout>
              <c:tx>
                <c:rich>
                  <a:bodyPr/>
                  <a:lstStyle/>
                  <a:p>
                    <a:r>
                      <a:rPr lang="en-US"/>
                      <a:t>135.922</a:t>
                    </a:r>
                    <a:r>
                      <a:rPr lang="en-US" baseline="0"/>
                      <a:t>
(11,8%)</a:t>
                    </a:r>
                  </a:p>
                </c:rich>
              </c:tx>
              <c:dLblPos val="bestFit"/>
              <c:showLegendKey val="0"/>
              <c:showVal val="0"/>
              <c:showCatName val="1"/>
              <c:showSerName val="0"/>
              <c:showPercent val="1"/>
              <c:showBubbleSize val="0"/>
              <c:extLst>
                <c:ext xmlns:c15="http://schemas.microsoft.com/office/drawing/2012/chart" uri="{CE6537A1-D6FC-4f65-9D91-7224C49458BB}">
                  <c15:layout>
                    <c:manualLayout>
                      <c:w val="9.2122432064413021E-2"/>
                      <c:h val="6.1458556351150967E-2"/>
                    </c:manualLayout>
                  </c15:layout>
                  <c15:showDataLabelsRange val="0"/>
                </c:ext>
                <c:ext xmlns:c16="http://schemas.microsoft.com/office/drawing/2014/chart" uri="{C3380CC4-5D6E-409C-BE32-E72D297353CC}">
                  <c16:uniqueId val="{00000009-8E5E-43A9-9EC5-325605373424}"/>
                </c:ext>
              </c:extLst>
            </c:dLbl>
            <c:dLbl>
              <c:idx val="5"/>
              <c:layout>
                <c:manualLayout>
                  <c:x val="-2.0334169023169455E-2"/>
                  <c:y val="-6.9535685421787341E-2"/>
                </c:manualLayout>
              </c:layout>
              <c:tx>
                <c:rich>
                  <a:bodyPr/>
                  <a:lstStyle/>
                  <a:p>
                    <a:r>
                      <a:rPr lang="en-US"/>
                      <a:t>58.386</a:t>
                    </a:r>
                    <a:r>
                      <a:rPr lang="en-US" baseline="0"/>
                      <a:t>
(5,1%)</a:t>
                    </a:r>
                  </a:p>
                </c:rich>
              </c:tx>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B-8E5E-43A9-9EC5-325605373424}"/>
                </c:ext>
              </c:extLst>
            </c:dLbl>
            <c:dLbl>
              <c:idx val="6"/>
              <c:layout>
                <c:manualLayout>
                  <c:x val="2.8383697455333357E-2"/>
                  <c:y val="-5.887825012978843E-2"/>
                </c:manualLayout>
              </c:layout>
              <c:tx>
                <c:rich>
                  <a:bodyPr/>
                  <a:lstStyle/>
                  <a:p>
                    <a:r>
                      <a:rPr lang="en-US"/>
                      <a:t>109.448 </a:t>
                    </a:r>
                  </a:p>
                  <a:p>
                    <a:r>
                      <a:rPr lang="en-US"/>
                      <a:t>(</a:t>
                    </a:r>
                    <a:r>
                      <a:rPr lang="en-US" baseline="0"/>
                      <a:t>9,5%)</a:t>
                    </a:r>
                  </a:p>
                </c:rich>
              </c:tx>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D-8E5E-43A9-9EC5-325605373424}"/>
                </c:ext>
              </c:extLst>
            </c:dLbl>
            <c:dLbl>
              <c:idx val="7"/>
              <c:layout>
                <c:manualLayout>
                  <c:x val="0"/>
                  <c:y val="3.915507470376095E-2"/>
                </c:manualLayout>
              </c:layout>
              <c:tx>
                <c:rich>
                  <a:bodyPr/>
                  <a:lstStyle/>
                  <a:p>
                    <a:r>
                      <a:rPr lang="en-US"/>
                      <a:t>248.474</a:t>
                    </a:r>
                    <a:r>
                      <a:rPr lang="en-US" baseline="0"/>
                      <a:t>
(</a:t>
                    </a:r>
                    <a:fld id="{23431A81-E5E6-4777-A09F-F2CC5CA17E7C}" type="PERCENTAGE">
                      <a:rPr lang="en-US" baseline="0"/>
                      <a:pPr/>
                      <a:t>[PORCENTAJE]</a:t>
                    </a:fld>
                    <a:r>
                      <a:rPr lang="en-US" baseline="0"/>
                      <a:t>)</a:t>
                    </a:r>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8E5E-43A9-9EC5-325605373424}"/>
                </c:ext>
              </c:extLst>
            </c:dLbl>
            <c:dLbl>
              <c:idx val="8"/>
              <c:layout>
                <c:manualLayout>
                  <c:x val="0.13879004855083069"/>
                  <c:y val="-0.10303967027305505"/>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8E5E-43A9-9EC5-325605373424}"/>
                </c:ext>
              </c:extLst>
            </c:dLbl>
            <c:dLbl>
              <c:idx val="11"/>
              <c:layout>
                <c:manualLayout>
                  <c:x val="3.5587191936110435E-3"/>
                  <c:y val="-0.27202472952086559"/>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7-8E5E-43A9-9EC5-325605373424}"/>
                </c:ext>
              </c:extLst>
            </c:dLbl>
            <c:dLbl>
              <c:idx val="13"/>
              <c:layout>
                <c:manualLayout>
                  <c:x val="-8.0664301721850323E-2"/>
                  <c:y val="-4.6594975503771147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B-8E5E-43A9-9EC5-325605373424}"/>
                </c:ext>
              </c:extLst>
            </c:dLbl>
            <c:dLbl>
              <c:idx val="14"/>
              <c:layout>
                <c:manualLayout>
                  <c:x val="0.16725980209971905"/>
                  <c:y val="-2.1505373309432845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D-8E5E-43A9-9EC5-325605373424}"/>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s-CL"/>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'Graficos BRUTOS'!$M$177:$M$183</c:f>
              <c:strCache>
                <c:ptCount val="7"/>
                <c:pt idx="0">
                  <c:v>Otros Ingresos</c:v>
                </c:pt>
                <c:pt idx="1">
                  <c:v>FNDR 90%</c:v>
                </c:pt>
                <c:pt idx="2">
                  <c:v>FIC</c:v>
                </c:pt>
                <c:pt idx="3">
                  <c:v>Fondo de Apoyo Regional (FAR)</c:v>
                </c:pt>
                <c:pt idx="4">
                  <c:v>Patentes y Derechos</c:v>
                </c:pt>
                <c:pt idx="5">
                  <c:v>SUBDERE 05</c:v>
                </c:pt>
                <c:pt idx="6">
                  <c:v>SUBDERE 06</c:v>
                </c:pt>
              </c:strCache>
            </c:strRef>
          </c:cat>
          <c:val>
            <c:numRef>
              <c:f>'Graficos BRUTOS'!$N$177:$N$183</c:f>
              <c:numCache>
                <c:formatCode>#,##0</c:formatCode>
                <c:ptCount val="7"/>
                <c:pt idx="0">
                  <c:v>7916.5569999999998</c:v>
                </c:pt>
                <c:pt idx="1">
                  <c:v>482309.049</c:v>
                </c:pt>
                <c:pt idx="2">
                  <c:v>36927.805999999997</c:v>
                </c:pt>
                <c:pt idx="3">
                  <c:v>321337.07900000003</c:v>
                </c:pt>
                <c:pt idx="4">
                  <c:v>135921.71299999999</c:v>
                </c:pt>
                <c:pt idx="5">
                  <c:v>58385.769</c:v>
                </c:pt>
                <c:pt idx="6">
                  <c:v>109448.473</c:v>
                </c:pt>
              </c:numCache>
            </c:numRef>
          </c:val>
          <c:extLst>
            <c:ext xmlns:c16="http://schemas.microsoft.com/office/drawing/2014/chart" uri="{C3380CC4-5D6E-409C-BE32-E72D297353CC}">
              <c16:uniqueId val="{0000001E-8E5E-43A9-9EC5-325605373424}"/>
            </c:ext>
          </c:extLst>
        </c:ser>
        <c:dLbls>
          <c:showLegendKey val="0"/>
          <c:showVal val="0"/>
          <c:showCatName val="0"/>
          <c:showSerName val="0"/>
          <c:showPercent val="0"/>
          <c:showBubbleSize val="0"/>
          <c:showLeaderLines val="0"/>
        </c:dLbls>
      </c:pie3DChart>
      <c:spPr>
        <a:noFill/>
        <a:ln>
          <a:noFill/>
        </a:ln>
        <a:effectLst/>
      </c:spPr>
    </c:plotArea>
    <c:legend>
      <c:legendPos val="b"/>
      <c:layout>
        <c:manualLayout>
          <c:xMode val="edge"/>
          <c:yMode val="edge"/>
          <c:x val="1.362755231634535E-2"/>
          <c:y val="0.86612306802135686"/>
          <c:w val="0.94664963654772594"/>
          <c:h val="0.12385187064092375"/>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s-CL"/>
        </a:p>
      </c:txPr>
    </c:legend>
    <c:plotVisOnly val="1"/>
    <c:dispBlanksAs val="gap"/>
    <c:showDLblsOverMax val="0"/>
  </c:chart>
  <c:spPr>
    <a:solidFill>
      <a:schemeClr val="bg1"/>
    </a:solidFill>
    <a:ln w="9525" cap="flat" cmpd="sng" algn="ctr">
      <a:solidFill>
        <a:schemeClr val="tx1">
          <a:alpha val="88000"/>
        </a:schemeClr>
      </a:solidFill>
      <a:round/>
    </a:ln>
    <a:effectLst/>
  </c:spPr>
  <c:txPr>
    <a:bodyPr/>
    <a:lstStyle/>
    <a:p>
      <a:pPr>
        <a:defRPr/>
      </a:pPr>
      <a:endParaRPr lang="es-C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46175" cy="496411"/>
          </a:xfrm>
          <a:prstGeom prst="rect">
            <a:avLst/>
          </a:prstGeom>
        </p:spPr>
        <p:txBody>
          <a:bodyPr vert="horz" lIns="91723" tIns="45862" rIns="91723" bIns="45862" rtlCol="0"/>
          <a:lstStyle>
            <a:lvl1pPr algn="l">
              <a:defRPr sz="1200"/>
            </a:lvl1pPr>
          </a:lstStyle>
          <a:p>
            <a:endParaRPr lang="es-CL"/>
          </a:p>
        </p:txBody>
      </p:sp>
      <p:sp>
        <p:nvSpPr>
          <p:cNvPr id="3" name="2 Marcador de fecha"/>
          <p:cNvSpPr>
            <a:spLocks noGrp="1"/>
          </p:cNvSpPr>
          <p:nvPr>
            <p:ph type="dt" sz="quarter" idx="1"/>
          </p:nvPr>
        </p:nvSpPr>
        <p:spPr>
          <a:xfrm>
            <a:off x="3849956" y="0"/>
            <a:ext cx="2946175" cy="496411"/>
          </a:xfrm>
          <a:prstGeom prst="rect">
            <a:avLst/>
          </a:prstGeom>
        </p:spPr>
        <p:txBody>
          <a:bodyPr vert="horz" lIns="91723" tIns="45862" rIns="91723" bIns="45862" rtlCol="0"/>
          <a:lstStyle>
            <a:lvl1pPr algn="r">
              <a:defRPr sz="1200"/>
            </a:lvl1pPr>
          </a:lstStyle>
          <a:p>
            <a:fld id="{86D0AB85-9641-4A02-B0C8-6EC18B48A8EB}" type="datetimeFigureOut">
              <a:rPr lang="es-CL" smtClean="0"/>
              <a:t>25-11-2021</a:t>
            </a:fld>
            <a:endParaRPr lang="es-CL"/>
          </a:p>
        </p:txBody>
      </p:sp>
      <p:sp>
        <p:nvSpPr>
          <p:cNvPr id="4" name="3 Marcador de pie de página"/>
          <p:cNvSpPr>
            <a:spLocks noGrp="1"/>
          </p:cNvSpPr>
          <p:nvPr>
            <p:ph type="ftr" sz="quarter" idx="2"/>
          </p:nvPr>
        </p:nvSpPr>
        <p:spPr>
          <a:xfrm>
            <a:off x="0" y="9430115"/>
            <a:ext cx="2946175" cy="496411"/>
          </a:xfrm>
          <a:prstGeom prst="rect">
            <a:avLst/>
          </a:prstGeom>
        </p:spPr>
        <p:txBody>
          <a:bodyPr vert="horz" lIns="91723" tIns="45862" rIns="91723" bIns="45862" rtlCol="0" anchor="b"/>
          <a:lstStyle>
            <a:lvl1pPr algn="l">
              <a:defRPr sz="1200"/>
            </a:lvl1pPr>
          </a:lstStyle>
          <a:p>
            <a:endParaRPr lang="es-CL"/>
          </a:p>
        </p:txBody>
      </p:sp>
      <p:sp>
        <p:nvSpPr>
          <p:cNvPr id="5" name="4 Marcador de número de diapositiva"/>
          <p:cNvSpPr>
            <a:spLocks noGrp="1"/>
          </p:cNvSpPr>
          <p:nvPr>
            <p:ph type="sldNum" sz="quarter" idx="3"/>
          </p:nvPr>
        </p:nvSpPr>
        <p:spPr>
          <a:xfrm>
            <a:off x="3849956" y="9430115"/>
            <a:ext cx="2946175" cy="496411"/>
          </a:xfrm>
          <a:prstGeom prst="rect">
            <a:avLst/>
          </a:prstGeom>
        </p:spPr>
        <p:txBody>
          <a:bodyPr vert="horz" lIns="91723" tIns="45862" rIns="91723" bIns="45862" rtlCol="0" anchor="b"/>
          <a:lstStyle>
            <a:lvl1pPr algn="r">
              <a:defRPr sz="1200"/>
            </a:lvl1pPr>
          </a:lstStyle>
          <a:p>
            <a:fld id="{C6F9DEFB-6DF2-4592-9AA0-82E58AE60120}" type="slidenum">
              <a:rPr lang="es-CL" smtClean="0"/>
              <a:t>‹Nº›</a:t>
            </a:fld>
            <a:endParaRPr lang="es-CL"/>
          </a:p>
        </p:txBody>
      </p:sp>
    </p:spTree>
    <p:extLst>
      <p:ext uri="{BB962C8B-B14F-4D97-AF65-F5344CB8AC3E}">
        <p14:creationId xmlns:p14="http://schemas.microsoft.com/office/powerpoint/2010/main" val="2108827242"/>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3-30T20:20:00.461"/>
    </inkml:context>
    <inkml:brush xml:id="br0">
      <inkml:brushProperty name="width" value="0.05" units="cm"/>
      <inkml:brushProperty name="height" value="0.05" units="cm"/>
      <inkml:brushProperty name="color" value="#E71224"/>
      <inkml:brushProperty name="ignorePressure" value="1"/>
    </inkml:brush>
  </inkml:definitions>
  <inkml:trace contextRef="#ctx0" brushRef="#br0">37 188,'3'-1,"1"1,-1-1,1-1,-1 2,0-2,0 1,0-1,1 0,-1-1,1 0,12-7,308-136,-319 144,0-1,-1 2,2-2,-2 2,2-1,-1 2,0-1,1 0,-1 1,0 0,1 0,-2 0,6 2,-8-2,1 1,-1 1,0-2,2 3,-1-2,-1 1,0-1,0 1,0 0,1 0,-1 0,0 1,-1-1,1 0,-1 0,1 1,-1-1,2 2,-2-2,0 1,0-1,0 1,-1 0,0 0,1 1,4 14,5 21,0 0,-4 1,0 1,-2 13,-4 482,-2-230,3-295,-1-2,-1 2,0 1,0-2,-2 1,1-1,-1 1,0-1,-2-1,2 1,-2 0,1-1,-2 1,0-1,0-1,0 1,-2 0,1-2,-1 1,1-2,-2 2,1-2,-1 0,0 0,0-1,-1 0,0 0,1-2,-3 2,-2 0,0 0,1 2,1-1,-1 2,1-2,-10 10,17-11,0-2,-2 0,2 0,0 0,-1 0,0-1,-1-1,1 1,0-1,-1 0,1 0,0 0,0-1,-1 0,1 0,-1-1,1 0,-1 0,1 0,1-1,-2 1,1-1,-3-3,-1 1,1 0,0 0,1-2,-1 0,1 0,0 0,1-1,0 0,-1 0,2 0,-1-2,-2-4,1 3,2-2,0 1,1-1,0-1,1 1,0 1,1-1,0-8,-2-5,4-2,-1-1,3-11,1-637,-2 462,0 213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6275" cy="498446"/>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49862" y="0"/>
            <a:ext cx="2946275" cy="498446"/>
          </a:xfrm>
          <a:prstGeom prst="rect">
            <a:avLst/>
          </a:prstGeom>
        </p:spPr>
        <p:txBody>
          <a:bodyPr vert="horz" lIns="91440" tIns="45720" rIns="91440" bIns="45720" rtlCol="0"/>
          <a:lstStyle>
            <a:lvl1pPr algn="r">
              <a:defRPr sz="1200"/>
            </a:lvl1pPr>
          </a:lstStyle>
          <a:p>
            <a:fld id="{5E422BAB-0E2B-42F3-BECA-9F84FB531AAC}" type="datetimeFigureOut">
              <a:rPr lang="es-CL" smtClean="0"/>
              <a:t>25-11-2021</a:t>
            </a:fld>
            <a:endParaRPr lang="es-CL"/>
          </a:p>
        </p:txBody>
      </p:sp>
      <p:sp>
        <p:nvSpPr>
          <p:cNvPr id="4" name="Marcador de imagen de diapositiva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0383" y="4777620"/>
            <a:ext cx="5436909" cy="3909578"/>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9429780"/>
            <a:ext cx="2946275" cy="498446"/>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49862" y="9429780"/>
            <a:ext cx="2946275" cy="498446"/>
          </a:xfrm>
          <a:prstGeom prst="rect">
            <a:avLst/>
          </a:prstGeom>
        </p:spPr>
        <p:txBody>
          <a:bodyPr vert="horz" lIns="91440" tIns="45720" rIns="91440" bIns="45720" rtlCol="0" anchor="b"/>
          <a:lstStyle>
            <a:lvl1pPr algn="r">
              <a:defRPr sz="1200"/>
            </a:lvl1pPr>
          </a:lstStyle>
          <a:p>
            <a:fld id="{BC5BFDAE-C85C-4B12-AE65-3D5DBA883BEA}" type="slidenum">
              <a:rPr lang="es-CL" smtClean="0"/>
              <a:t>‹Nº›</a:t>
            </a:fld>
            <a:endParaRPr lang="es-CL"/>
          </a:p>
        </p:txBody>
      </p:sp>
    </p:spTree>
    <p:extLst>
      <p:ext uri="{BB962C8B-B14F-4D97-AF65-F5344CB8AC3E}">
        <p14:creationId xmlns:p14="http://schemas.microsoft.com/office/powerpoint/2010/main" val="1370635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BC5BFDAE-C85C-4B12-AE65-3D5DBA883BEA}" type="slidenum">
              <a:rPr lang="es-CL" smtClean="0"/>
              <a:t>37</a:t>
            </a:fld>
            <a:endParaRPr lang="es-CL"/>
          </a:p>
        </p:txBody>
      </p:sp>
    </p:spTree>
    <p:extLst>
      <p:ext uri="{BB962C8B-B14F-4D97-AF65-F5344CB8AC3E}">
        <p14:creationId xmlns:p14="http://schemas.microsoft.com/office/powerpoint/2010/main" val="2073132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AE7A61B3-16F8-427B-B379-8A73B5CF1EED}"/>
              </a:ext>
            </a:extLst>
          </p:cNvPr>
          <p:cNvSpPr>
            <a:spLocks noGrp="1" noRot="1" noChangeAspect="1" noChangeArrowheads="1" noTextEdit="1"/>
          </p:cNvSpPr>
          <p:nvPr>
            <p:ph type="sldImg"/>
          </p:nvPr>
        </p:nvSpPr>
        <p:spPr bwMode="auto">
          <a:xfrm>
            <a:off x="920750" y="746125"/>
            <a:ext cx="4959350" cy="3721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Rectangle 3">
            <a:extLst>
              <a:ext uri="{FF2B5EF4-FFF2-40B4-BE49-F238E27FC236}">
                <a16:creationId xmlns:a16="http://schemas.microsoft.com/office/drawing/2014/main" id="{FE2AFD7F-969F-4EA6-9B69-962DA0269143}"/>
              </a:ext>
            </a:extLst>
          </p:cNvPr>
          <p:cNvSpPr>
            <a:spLocks noGrp="1" noChangeArrowheads="1"/>
          </p:cNvSpPr>
          <p:nvPr>
            <p:ph type="body" idx="1"/>
          </p:nvPr>
        </p:nvSpPr>
        <p:spPr bwMode="auto">
          <a:xfrm>
            <a:off x="906665" y="4716585"/>
            <a:ext cx="4984346" cy="4467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CL" altLang="es-CL"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BE9A9573-A308-4CA0-9D77-31974EB27AED}"/>
              </a:ext>
            </a:extLst>
          </p:cNvPr>
          <p:cNvSpPr>
            <a:spLocks noGrp="1" noRot="1" noChangeAspect="1" noChangeArrowheads="1" noTextEdit="1"/>
          </p:cNvSpPr>
          <p:nvPr>
            <p:ph type="sldImg"/>
          </p:nvPr>
        </p:nvSpPr>
        <p:spPr bwMode="auto">
          <a:xfrm>
            <a:off x="920750" y="746125"/>
            <a:ext cx="4959350" cy="3721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Rectangle 3">
            <a:extLst>
              <a:ext uri="{FF2B5EF4-FFF2-40B4-BE49-F238E27FC236}">
                <a16:creationId xmlns:a16="http://schemas.microsoft.com/office/drawing/2014/main" id="{5D5CE35F-B8CA-4CCD-AAEA-F5DCD8B24BCA}"/>
              </a:ext>
            </a:extLst>
          </p:cNvPr>
          <p:cNvSpPr>
            <a:spLocks noGrp="1" noChangeArrowheads="1"/>
          </p:cNvSpPr>
          <p:nvPr>
            <p:ph type="body" idx="1"/>
          </p:nvPr>
        </p:nvSpPr>
        <p:spPr bwMode="auto">
          <a:xfrm>
            <a:off x="906665" y="4716585"/>
            <a:ext cx="4984346" cy="4467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CL" altLang="es-CL"/>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DC87BB53-DEDF-4107-A81E-63822527A9C3}"/>
              </a:ext>
            </a:extLst>
          </p:cNvPr>
          <p:cNvSpPr>
            <a:spLocks noGrp="1" noRot="1" noChangeAspect="1" noChangeArrowheads="1" noTextEdit="1"/>
          </p:cNvSpPr>
          <p:nvPr>
            <p:ph type="sldImg"/>
          </p:nvPr>
        </p:nvSpPr>
        <p:spPr bwMode="auto">
          <a:xfrm>
            <a:off x="920750" y="746125"/>
            <a:ext cx="4959350" cy="3721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Rectangle 3">
            <a:extLst>
              <a:ext uri="{FF2B5EF4-FFF2-40B4-BE49-F238E27FC236}">
                <a16:creationId xmlns:a16="http://schemas.microsoft.com/office/drawing/2014/main" id="{77E97F73-4936-4471-A9CB-0F1E35B17953}"/>
              </a:ext>
            </a:extLst>
          </p:cNvPr>
          <p:cNvSpPr>
            <a:spLocks noGrp="1" noChangeArrowheads="1"/>
          </p:cNvSpPr>
          <p:nvPr>
            <p:ph type="body" idx="1"/>
          </p:nvPr>
        </p:nvSpPr>
        <p:spPr bwMode="auto">
          <a:xfrm>
            <a:off x="906665" y="4716585"/>
            <a:ext cx="4984346" cy="4467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CL" altLang="es-CL"/>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DC87BB53-DEDF-4107-A81E-63822527A9C3}"/>
              </a:ext>
            </a:extLst>
          </p:cNvPr>
          <p:cNvSpPr>
            <a:spLocks noGrp="1" noRot="1" noChangeAspect="1" noChangeArrowheads="1" noTextEdit="1"/>
          </p:cNvSpPr>
          <p:nvPr>
            <p:ph type="sldImg"/>
          </p:nvPr>
        </p:nvSpPr>
        <p:spPr bwMode="auto">
          <a:xfrm>
            <a:off x="920750" y="746125"/>
            <a:ext cx="4959350" cy="3721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Rectangle 3">
            <a:extLst>
              <a:ext uri="{FF2B5EF4-FFF2-40B4-BE49-F238E27FC236}">
                <a16:creationId xmlns:a16="http://schemas.microsoft.com/office/drawing/2014/main" id="{77E97F73-4936-4471-A9CB-0F1E35B17953}"/>
              </a:ext>
            </a:extLst>
          </p:cNvPr>
          <p:cNvSpPr>
            <a:spLocks noGrp="1" noChangeArrowheads="1"/>
          </p:cNvSpPr>
          <p:nvPr>
            <p:ph type="body" idx="1"/>
          </p:nvPr>
        </p:nvSpPr>
        <p:spPr bwMode="auto">
          <a:xfrm>
            <a:off x="906665" y="4716585"/>
            <a:ext cx="4984346" cy="4467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CL" altLang="es-CL"/>
          </a:p>
        </p:txBody>
      </p:sp>
    </p:spTree>
    <p:extLst>
      <p:ext uri="{BB962C8B-B14F-4D97-AF65-F5344CB8AC3E}">
        <p14:creationId xmlns:p14="http://schemas.microsoft.com/office/powerpoint/2010/main" val="460544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DC87BB53-DEDF-4107-A81E-63822527A9C3}"/>
              </a:ext>
            </a:extLst>
          </p:cNvPr>
          <p:cNvSpPr>
            <a:spLocks noGrp="1" noRot="1" noChangeAspect="1" noChangeArrowheads="1" noTextEdit="1"/>
          </p:cNvSpPr>
          <p:nvPr>
            <p:ph type="sldImg"/>
          </p:nvPr>
        </p:nvSpPr>
        <p:spPr bwMode="auto">
          <a:xfrm>
            <a:off x="920750" y="746125"/>
            <a:ext cx="4959350" cy="3721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Rectangle 3">
            <a:extLst>
              <a:ext uri="{FF2B5EF4-FFF2-40B4-BE49-F238E27FC236}">
                <a16:creationId xmlns:a16="http://schemas.microsoft.com/office/drawing/2014/main" id="{77E97F73-4936-4471-A9CB-0F1E35B17953}"/>
              </a:ext>
            </a:extLst>
          </p:cNvPr>
          <p:cNvSpPr>
            <a:spLocks noGrp="1" noChangeArrowheads="1"/>
          </p:cNvSpPr>
          <p:nvPr>
            <p:ph type="body" idx="1"/>
          </p:nvPr>
        </p:nvSpPr>
        <p:spPr bwMode="auto">
          <a:xfrm>
            <a:off x="906665" y="4716585"/>
            <a:ext cx="4984346" cy="4467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CL" altLang="es-CL"/>
          </a:p>
        </p:txBody>
      </p:sp>
    </p:spTree>
    <p:extLst>
      <p:ext uri="{BB962C8B-B14F-4D97-AF65-F5344CB8AC3E}">
        <p14:creationId xmlns:p14="http://schemas.microsoft.com/office/powerpoint/2010/main" val="8836474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66813" y="1241425"/>
            <a:ext cx="4464050" cy="3349625"/>
          </a:xfrm>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BC5BFDAE-C85C-4B12-AE65-3D5DBA883BEA}" type="slidenum">
              <a:rPr lang="es-CL" smtClean="0"/>
              <a:t>61</a:t>
            </a:fld>
            <a:endParaRPr lang="es-CL"/>
          </a:p>
        </p:txBody>
      </p:sp>
    </p:spTree>
    <p:extLst>
      <p:ext uri="{BB962C8B-B14F-4D97-AF65-F5344CB8AC3E}">
        <p14:creationId xmlns:p14="http://schemas.microsoft.com/office/powerpoint/2010/main" val="3416593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66813" y="1241425"/>
            <a:ext cx="4464050" cy="3349625"/>
          </a:xfrm>
        </p:spPr>
      </p:sp>
      <p:sp>
        <p:nvSpPr>
          <p:cNvPr id="3" name="Marcador de notas 2"/>
          <p:cNvSpPr>
            <a:spLocks noGrp="1"/>
          </p:cNvSpPr>
          <p:nvPr>
            <p:ph type="body" idx="1"/>
          </p:nvPr>
        </p:nvSpPr>
        <p:spPr/>
        <p:txBody>
          <a:bodyPr/>
          <a:lstStyle/>
          <a:p>
            <a:pPr marL="171450" indent="-171450">
              <a:buFontTx/>
              <a:buChar char="-"/>
            </a:pPr>
            <a:r>
              <a:rPr lang="es-CL" altLang="es-CL" dirty="0">
                <a:ea typeface="ヒラギノ角ゴ Pro W3"/>
                <a:cs typeface="ヒラギノ角ゴ Pro W3"/>
              </a:rPr>
              <a:t>El pago de patentes</a:t>
            </a:r>
            <a:r>
              <a:rPr lang="es-CL" altLang="es-CL" baseline="0" dirty="0">
                <a:ea typeface="ヒラギノ角ゴ Pro W3"/>
                <a:cs typeface="ヒラギノ角ゴ Pro W3"/>
              </a:rPr>
              <a:t> diferenciado para </a:t>
            </a:r>
            <a:r>
              <a:rPr lang="es-CL" altLang="es-CL" dirty="0">
                <a:ea typeface="ヒラギノ角ゴ Pro W3"/>
                <a:cs typeface="ヒラギノ角ゴ Pro W3"/>
              </a:rPr>
              <a:t>Santiago, Providencia</a:t>
            </a:r>
            <a:r>
              <a:rPr lang="es-CL" altLang="es-CL" baseline="0" dirty="0">
                <a:ea typeface="ヒラギノ角ゴ Pro W3"/>
                <a:cs typeface="ヒラギノ角ゴ Pro W3"/>
              </a:rPr>
              <a:t> y Las Condes por </a:t>
            </a:r>
            <a:r>
              <a:rPr lang="es-CL" sz="1200" b="1" i="0" kern="1200" dirty="0">
                <a:solidFill>
                  <a:schemeClr val="tx1"/>
                </a:solidFill>
                <a:effectLst/>
                <a:latin typeface="+mn-lt"/>
                <a:ea typeface="+mn-ea"/>
                <a:cs typeface="+mn-cs"/>
              </a:rPr>
              <a:t>Ley 19.130 de 1992 </a:t>
            </a:r>
            <a:r>
              <a:rPr lang="es-CL" sz="1200" b="0" i="0" kern="1200" dirty="0">
                <a:solidFill>
                  <a:schemeClr val="tx1"/>
                </a:solidFill>
                <a:effectLst/>
                <a:latin typeface="+mn-lt"/>
                <a:ea typeface="+mn-ea"/>
                <a:cs typeface="+mn-cs"/>
              </a:rPr>
              <a:t>con</a:t>
            </a:r>
            <a:r>
              <a:rPr lang="es-CL" sz="1200" b="0" i="0" kern="1200" baseline="0" dirty="0">
                <a:solidFill>
                  <a:schemeClr val="tx1"/>
                </a:solidFill>
                <a:effectLst/>
                <a:latin typeface="+mn-lt"/>
                <a:ea typeface="+mn-ea"/>
                <a:cs typeface="+mn-cs"/>
              </a:rPr>
              <a:t> cargo % distinto</a:t>
            </a:r>
            <a:r>
              <a:rPr lang="es-CL" sz="1200" b="0" i="0" kern="1200" dirty="0">
                <a:solidFill>
                  <a:schemeClr val="tx1"/>
                </a:solidFill>
                <a:effectLst/>
                <a:latin typeface="+mn-lt"/>
                <a:ea typeface="+mn-ea"/>
                <a:cs typeface="+mn-cs"/>
              </a:rPr>
              <a:t>, luego se</a:t>
            </a:r>
            <a:r>
              <a:rPr lang="es-CL" sz="1200" b="0" i="0" kern="1200" baseline="0" dirty="0">
                <a:solidFill>
                  <a:schemeClr val="tx1"/>
                </a:solidFill>
                <a:effectLst/>
                <a:latin typeface="+mn-lt"/>
                <a:ea typeface="+mn-ea"/>
                <a:cs typeface="+mn-cs"/>
              </a:rPr>
              <a:t> incluye a Vitacura en </a:t>
            </a:r>
            <a:r>
              <a:rPr lang="es-CL" sz="1200" b="0" i="0" kern="1200" dirty="0">
                <a:solidFill>
                  <a:schemeClr val="tx1"/>
                </a:solidFill>
                <a:effectLst/>
                <a:latin typeface="+mn-lt"/>
                <a:ea typeface="+mn-ea"/>
                <a:cs typeface="+mn-cs"/>
              </a:rPr>
              <a:t>Ley </a:t>
            </a:r>
            <a:r>
              <a:rPr lang="es-CL" sz="1200" b="1" i="0" kern="1200" dirty="0">
                <a:solidFill>
                  <a:schemeClr val="tx1"/>
                </a:solidFill>
                <a:effectLst/>
                <a:latin typeface="+mn-lt"/>
                <a:ea typeface="+mn-ea"/>
                <a:cs typeface="+mn-cs"/>
              </a:rPr>
              <a:t>19.388 de 1995 </a:t>
            </a:r>
            <a:r>
              <a:rPr lang="es-CL" sz="1200" b="0" i="0" kern="1200" dirty="0">
                <a:solidFill>
                  <a:schemeClr val="tx1"/>
                </a:solidFill>
                <a:effectLst/>
                <a:latin typeface="+mn-lt"/>
                <a:ea typeface="+mn-ea"/>
                <a:cs typeface="+mn-cs"/>
              </a:rPr>
              <a:t>con</a:t>
            </a:r>
            <a:r>
              <a:rPr lang="es-CL" sz="1200" b="0" i="0" kern="1200" baseline="0" dirty="0">
                <a:solidFill>
                  <a:schemeClr val="tx1"/>
                </a:solidFill>
                <a:effectLst/>
                <a:latin typeface="+mn-lt"/>
                <a:ea typeface="+mn-ea"/>
                <a:cs typeface="+mn-cs"/>
              </a:rPr>
              <a:t> los % actuales.</a:t>
            </a:r>
            <a:endParaRPr lang="es-CL" sz="1200" b="0" i="0" kern="1200" dirty="0">
              <a:solidFill>
                <a:schemeClr val="tx1"/>
              </a:solidFill>
              <a:effectLst/>
              <a:latin typeface="+mn-lt"/>
              <a:ea typeface="+mn-ea"/>
              <a:cs typeface="+mn-cs"/>
            </a:endParaRPr>
          </a:p>
          <a:p>
            <a:pPr marL="171450" indent="-171450">
              <a:buFontTx/>
              <a:buChar char="-"/>
            </a:pPr>
            <a:r>
              <a:rPr lang="es-CL" altLang="es-CL" dirty="0">
                <a:ea typeface="ヒラギノ角ゴ Pro W3"/>
                <a:cs typeface="ヒラギノ角ゴ Pro W3"/>
              </a:rPr>
              <a:t>El pago de Impuesto Territorial para las 4 comunas se especificó en</a:t>
            </a:r>
            <a:r>
              <a:rPr lang="es-CL" altLang="es-CL" baseline="0" dirty="0">
                <a:ea typeface="ヒラギノ角ゴ Pro W3"/>
                <a:cs typeface="ヒラギノ角ゴ Pro W3"/>
              </a:rPr>
              <a:t> </a:t>
            </a:r>
            <a:r>
              <a:rPr lang="es-CL" sz="1200" b="1" i="0" kern="1200" dirty="0">
                <a:solidFill>
                  <a:schemeClr val="tx1"/>
                </a:solidFill>
                <a:effectLst/>
                <a:latin typeface="+mn-lt"/>
                <a:ea typeface="+mn-ea"/>
                <a:cs typeface="+mn-cs"/>
              </a:rPr>
              <a:t>Ley 19.704 del</a:t>
            </a:r>
            <a:r>
              <a:rPr lang="es-CL" sz="1200" b="1" i="0" kern="1200" baseline="0" dirty="0">
                <a:solidFill>
                  <a:schemeClr val="tx1"/>
                </a:solidFill>
                <a:effectLst/>
                <a:latin typeface="+mn-lt"/>
                <a:ea typeface="+mn-ea"/>
                <a:cs typeface="+mn-cs"/>
              </a:rPr>
              <a:t> 2000</a:t>
            </a:r>
            <a:r>
              <a:rPr lang="es-CL" sz="1200" b="0" i="0" kern="1200" baseline="0" dirty="0">
                <a:solidFill>
                  <a:schemeClr val="tx1"/>
                </a:solidFill>
                <a:effectLst/>
                <a:latin typeface="+mn-lt"/>
                <a:ea typeface="+mn-ea"/>
                <a:cs typeface="+mn-cs"/>
              </a:rPr>
              <a:t>.</a:t>
            </a:r>
            <a:endParaRPr lang="es-CL" altLang="es-CL" dirty="0">
              <a:ea typeface="ヒラギノ角ゴ Pro W3"/>
              <a:cs typeface="ヒラギノ角ゴ Pro W3"/>
            </a:endParaRPr>
          </a:p>
          <a:p>
            <a:pPr marL="171450" indent="-171450">
              <a:buFontTx/>
              <a:buChar char="-"/>
            </a:pPr>
            <a:r>
              <a:rPr lang="es-CL" altLang="es-CL" dirty="0">
                <a:ea typeface="ヒラギノ角ゴ Pro W3"/>
                <a:cs typeface="ヒラギノ角ゴ Pro W3"/>
              </a:rPr>
              <a:t>Los</a:t>
            </a:r>
            <a:r>
              <a:rPr lang="es-CL" altLang="es-CL" baseline="0" dirty="0">
                <a:ea typeface="ヒラギノ角ゴ Pro W3"/>
                <a:cs typeface="ヒラギノ角ゴ Pro W3"/>
              </a:rPr>
              <a:t> </a:t>
            </a:r>
            <a:r>
              <a:rPr lang="es-CL" altLang="es-CL" baseline="0" dirty="0" err="1">
                <a:ea typeface="ヒラギノ角ゴ Pro W3"/>
                <a:cs typeface="ヒラギノ角ゴ Pro W3"/>
              </a:rPr>
              <a:t>Fotorradares</a:t>
            </a:r>
            <a:r>
              <a:rPr lang="es-CL" altLang="es-CL" baseline="0" dirty="0">
                <a:ea typeface="ヒラギノ角ゴ Pro W3"/>
                <a:cs typeface="ヒラギノ角ゴ Pro W3"/>
              </a:rPr>
              <a:t> se refiere a sistemas automáticos, sin intervención humana, de registro de infracciones. Se está ocupando para las vías exclusivas. Al comienzo el 100% de la recaudación iba al municipio, esto produjo una “cacería” de infractores, por parte de los municipios, para disminuir este problema se optó por asignar un 100% al FCM. Ahora el problema es que los municipios no cursan las infracciones ya que sólo les genera gastos. En las recomendaciones se propone que pase a un 50% de beneficio municipal y 50% al FCM.</a:t>
            </a:r>
          </a:p>
          <a:p>
            <a:endParaRPr lang="es-CL" dirty="0"/>
          </a:p>
        </p:txBody>
      </p:sp>
      <p:sp>
        <p:nvSpPr>
          <p:cNvPr id="4" name="Marcador de número de diapositiva 3"/>
          <p:cNvSpPr>
            <a:spLocks noGrp="1"/>
          </p:cNvSpPr>
          <p:nvPr>
            <p:ph type="sldNum" sz="quarter" idx="10"/>
          </p:nvPr>
        </p:nvSpPr>
        <p:spPr/>
        <p:txBody>
          <a:bodyPr/>
          <a:lstStyle/>
          <a:p>
            <a:fld id="{6E947520-7E81-D74F-98BC-90BAD165B97A}" type="slidenum">
              <a:rPr lang="es-ES" smtClean="0"/>
              <a:t>73</a:t>
            </a:fld>
            <a:endParaRPr lang="es-ES"/>
          </a:p>
        </p:txBody>
      </p:sp>
    </p:spTree>
    <p:extLst>
      <p:ext uri="{BB962C8B-B14F-4D97-AF65-F5344CB8AC3E}">
        <p14:creationId xmlns:p14="http://schemas.microsoft.com/office/powerpoint/2010/main" val="10879971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L" altLang="es-CL">
              <a:ea typeface="ヒラギノ角ゴ Pro W3" pitchFamily="-84" charset="-128"/>
            </a:endParaRPr>
          </a:p>
        </p:txBody>
      </p:sp>
      <p:sp>
        <p:nvSpPr>
          <p:cNvPr id="25604" name="Marcador de pie de página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endParaRPr lang="es-CL" altLang="es-CL" sz="1200">
              <a:latin typeface="Calibri" panose="020F0502020204030204" pitchFamily="34" charset="0"/>
            </a:endParaRPr>
          </a:p>
        </p:txBody>
      </p:sp>
      <p:sp>
        <p:nvSpPr>
          <p:cNvPr id="25605" name="Marcador de número de diapositiva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fld id="{CB941913-DAC9-4DD1-A47A-6BD3B1F275A6}" type="slidenum">
              <a:rPr lang="en-US" altLang="es-CL" sz="1200" smtClean="0">
                <a:latin typeface="Calibri" panose="020F0502020204030204" pitchFamily="34" charset="0"/>
              </a:rPr>
              <a:pPr/>
              <a:t>80</a:t>
            </a:fld>
            <a:endParaRPr lang="en-US" altLang="es-CL" sz="1200">
              <a:latin typeface="Calibri" panose="020F0502020204030204" pitchFamily="34" charset="0"/>
            </a:endParaRPr>
          </a:p>
        </p:txBody>
      </p:sp>
    </p:spTree>
    <p:extLst>
      <p:ext uri="{BB962C8B-B14F-4D97-AF65-F5344CB8AC3E}">
        <p14:creationId xmlns:p14="http://schemas.microsoft.com/office/powerpoint/2010/main" val="39679806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3912450" y="4077953"/>
            <a:ext cx="5928467" cy="1317176"/>
          </a:xfrm>
        </p:spPr>
        <p:txBody>
          <a:bodyPr/>
          <a:lstStyle>
            <a:lvl1pPr>
              <a:defRPr sz="4000" b="1"/>
            </a:lvl1pPr>
          </a:lstStyle>
          <a:p>
            <a:r>
              <a:rPr lang="es-ES"/>
              <a:t>Haga clic para cambiar el estilo de título	</a:t>
            </a:r>
          </a:p>
        </p:txBody>
      </p:sp>
      <p:sp>
        <p:nvSpPr>
          <p:cNvPr id="6147" name="Rectangle 3"/>
          <p:cNvSpPr>
            <a:spLocks noGrp="1" noChangeArrowheads="1"/>
          </p:cNvSpPr>
          <p:nvPr>
            <p:ph type="subTitle" idx="1"/>
          </p:nvPr>
        </p:nvSpPr>
        <p:spPr>
          <a:xfrm>
            <a:off x="3835565" y="5704350"/>
            <a:ext cx="6005348" cy="929369"/>
          </a:xfrm>
        </p:spPr>
        <p:txBody>
          <a:bodyPr/>
          <a:lstStyle>
            <a:lvl1pPr marL="0" indent="0" algn="ctr">
              <a:buFontTx/>
              <a:buNone/>
              <a:defRPr sz="2700"/>
            </a:lvl1pPr>
          </a:lstStyle>
          <a:p>
            <a:r>
              <a:rPr lang="es-ES"/>
              <a:t>Haga clic para modificar el estilo de subtítulo del patrón</a:t>
            </a:r>
          </a:p>
        </p:txBody>
      </p:sp>
    </p:spTree>
    <p:extLst>
      <p:ext uri="{BB962C8B-B14F-4D97-AF65-F5344CB8AC3E}">
        <p14:creationId xmlns:p14="http://schemas.microsoft.com/office/powerpoint/2010/main" val="1619173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Tree>
    <p:extLst>
      <p:ext uri="{BB962C8B-B14F-4D97-AF65-F5344CB8AC3E}">
        <p14:creationId xmlns:p14="http://schemas.microsoft.com/office/powerpoint/2010/main" val="1231454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134662" y="295554"/>
            <a:ext cx="2214205" cy="5439546"/>
          </a:xfrm>
        </p:spPr>
        <p:txBody>
          <a:bodyPr vert="eaVert"/>
          <a:lstStyle/>
          <a:p>
            <a:r>
              <a:rPr lang="es-ES"/>
              <a:t>Haga clic para modificar el estilo de título del patrón</a:t>
            </a:r>
            <a:endParaRPr lang="es-CL"/>
          </a:p>
        </p:txBody>
      </p:sp>
      <p:sp>
        <p:nvSpPr>
          <p:cNvPr id="3" name="2 Marcador de texto vertical"/>
          <p:cNvSpPr>
            <a:spLocks noGrp="1"/>
          </p:cNvSpPr>
          <p:nvPr>
            <p:ph type="body" orient="vert" idx="1"/>
          </p:nvPr>
        </p:nvSpPr>
        <p:spPr>
          <a:xfrm>
            <a:off x="492046" y="295554"/>
            <a:ext cx="6478601" cy="5439546"/>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Tree>
    <p:extLst>
      <p:ext uri="{BB962C8B-B14F-4D97-AF65-F5344CB8AC3E}">
        <p14:creationId xmlns:p14="http://schemas.microsoft.com/office/powerpoint/2010/main" val="449716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738069" y="2292674"/>
            <a:ext cx="8364776" cy="1581978"/>
          </a:xfrm>
        </p:spPr>
        <p:txBody>
          <a:bodyPr/>
          <a:lstStyle/>
          <a:p>
            <a:r>
              <a:rPr lang="es-ES_tradnl"/>
              <a:t>Clic para editar título</a:t>
            </a:r>
            <a:endParaRPr lang="es-ES"/>
          </a:p>
        </p:txBody>
      </p:sp>
      <p:sp>
        <p:nvSpPr>
          <p:cNvPr id="3" name="Subtítulo 2"/>
          <p:cNvSpPr>
            <a:spLocks noGrp="1"/>
          </p:cNvSpPr>
          <p:nvPr>
            <p:ph type="subTitle" idx="1"/>
          </p:nvPr>
        </p:nvSpPr>
        <p:spPr>
          <a:xfrm>
            <a:off x="1476137" y="4182163"/>
            <a:ext cx="6888639" cy="1886074"/>
          </a:xfrm>
        </p:spPr>
        <p:txBody>
          <a:bodyPr/>
          <a:lstStyle>
            <a:lvl1pPr marL="0" indent="0" algn="ctr">
              <a:buNone/>
              <a:defRPr>
                <a:solidFill>
                  <a:schemeClr val="tx1">
                    <a:tint val="75000"/>
                  </a:schemeClr>
                </a:solidFill>
              </a:defRPr>
            </a:lvl1pPr>
            <a:lvl2pPr marL="492039" indent="0" algn="ctr">
              <a:buNone/>
              <a:defRPr>
                <a:solidFill>
                  <a:schemeClr val="tx1">
                    <a:tint val="75000"/>
                  </a:schemeClr>
                </a:solidFill>
              </a:defRPr>
            </a:lvl2pPr>
            <a:lvl3pPr marL="984077" indent="0" algn="ctr">
              <a:buNone/>
              <a:defRPr>
                <a:solidFill>
                  <a:schemeClr val="tx1">
                    <a:tint val="75000"/>
                  </a:schemeClr>
                </a:solidFill>
              </a:defRPr>
            </a:lvl3pPr>
            <a:lvl4pPr marL="1476116" indent="0" algn="ctr">
              <a:buNone/>
              <a:defRPr>
                <a:solidFill>
                  <a:schemeClr val="tx1">
                    <a:tint val="75000"/>
                  </a:schemeClr>
                </a:solidFill>
              </a:defRPr>
            </a:lvl4pPr>
            <a:lvl5pPr marL="1968155" indent="0" algn="ctr">
              <a:buNone/>
              <a:defRPr>
                <a:solidFill>
                  <a:schemeClr val="tx1">
                    <a:tint val="75000"/>
                  </a:schemeClr>
                </a:solidFill>
              </a:defRPr>
            </a:lvl5pPr>
            <a:lvl6pPr marL="2460193" indent="0" algn="ctr">
              <a:buNone/>
              <a:defRPr>
                <a:solidFill>
                  <a:schemeClr val="tx1">
                    <a:tint val="75000"/>
                  </a:schemeClr>
                </a:solidFill>
              </a:defRPr>
            </a:lvl6pPr>
            <a:lvl7pPr marL="2952232" indent="0" algn="ctr">
              <a:buNone/>
              <a:defRPr>
                <a:solidFill>
                  <a:schemeClr val="tx1">
                    <a:tint val="75000"/>
                  </a:schemeClr>
                </a:solidFill>
              </a:defRPr>
            </a:lvl7pPr>
            <a:lvl8pPr marL="3444270" indent="0" algn="ctr">
              <a:buNone/>
              <a:defRPr>
                <a:solidFill>
                  <a:schemeClr val="tx1">
                    <a:tint val="75000"/>
                  </a:schemeClr>
                </a:solidFill>
              </a:defRPr>
            </a:lvl8pPr>
            <a:lvl9pPr marL="3936309" indent="0" algn="ctr">
              <a:buNone/>
              <a:defRPr>
                <a:solidFill>
                  <a:schemeClr val="tx1">
                    <a:tint val="75000"/>
                  </a:schemeClr>
                </a:solidFill>
              </a:defRPr>
            </a:lvl9pPr>
          </a:lstStyle>
          <a:p>
            <a:r>
              <a:rPr lang="es-ES_tradnl"/>
              <a:t>Haga clic para modificar el estilo de subtítulo del patrón</a:t>
            </a:r>
            <a:endParaRPr lang="es-ES"/>
          </a:p>
        </p:txBody>
      </p:sp>
      <p:sp>
        <p:nvSpPr>
          <p:cNvPr id="4" name="Marcador de fecha 3">
            <a:extLst>
              <a:ext uri="{FF2B5EF4-FFF2-40B4-BE49-F238E27FC236}">
                <a16:creationId xmlns:a16="http://schemas.microsoft.com/office/drawing/2014/main" id="{35FF9FD5-1EB1-48BD-91D2-D48FCEFF708F}"/>
              </a:ext>
            </a:extLst>
          </p:cNvPr>
          <p:cNvSpPr>
            <a:spLocks noGrp="1"/>
          </p:cNvSpPr>
          <p:nvPr>
            <p:ph type="dt" sz="half" idx="10"/>
          </p:nvPr>
        </p:nvSpPr>
        <p:spPr/>
        <p:txBody>
          <a:bodyPr/>
          <a:lstStyle>
            <a:lvl1pPr>
              <a:defRPr/>
            </a:lvl1pPr>
          </a:lstStyle>
          <a:p>
            <a:pPr>
              <a:defRPr/>
            </a:pPr>
            <a:fld id="{3DB00B1C-916D-403A-A488-7F1C9650217B}" type="datetimeFigureOut">
              <a:rPr lang="es-ES" altLang="es-CL"/>
              <a:pPr>
                <a:defRPr/>
              </a:pPr>
              <a:t>25/11/2021</a:t>
            </a:fld>
            <a:endParaRPr lang="es-ES" altLang="es-CL"/>
          </a:p>
        </p:txBody>
      </p:sp>
      <p:sp>
        <p:nvSpPr>
          <p:cNvPr id="5" name="Marcador de pie de página 4">
            <a:extLst>
              <a:ext uri="{FF2B5EF4-FFF2-40B4-BE49-F238E27FC236}">
                <a16:creationId xmlns:a16="http://schemas.microsoft.com/office/drawing/2014/main" id="{CA485FAE-C7CF-4000-A289-8FED99D739F9}"/>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id="{8E64668D-6435-4B51-A3E1-509F2EF6472B}"/>
              </a:ext>
            </a:extLst>
          </p:cNvPr>
          <p:cNvSpPr>
            <a:spLocks noGrp="1"/>
          </p:cNvSpPr>
          <p:nvPr>
            <p:ph type="sldNum" sz="quarter" idx="12"/>
          </p:nvPr>
        </p:nvSpPr>
        <p:spPr/>
        <p:txBody>
          <a:bodyPr/>
          <a:lstStyle>
            <a:lvl1pPr>
              <a:defRPr/>
            </a:lvl1pPr>
          </a:lstStyle>
          <a:p>
            <a:fld id="{6AF1D998-FA8B-4D19-B644-30C4A2F5CD2A}" type="slidenum">
              <a:rPr lang="es-ES" altLang="es-CL"/>
              <a:pPr/>
              <a:t>‹Nº›</a:t>
            </a:fld>
            <a:endParaRPr lang="es-ES" altLang="es-CL"/>
          </a:p>
        </p:txBody>
      </p:sp>
    </p:spTree>
    <p:extLst>
      <p:ext uri="{BB962C8B-B14F-4D97-AF65-F5344CB8AC3E}">
        <p14:creationId xmlns:p14="http://schemas.microsoft.com/office/powerpoint/2010/main" val="27360963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a:extLst>
              <a:ext uri="{FF2B5EF4-FFF2-40B4-BE49-F238E27FC236}">
                <a16:creationId xmlns:a16="http://schemas.microsoft.com/office/drawing/2014/main" id="{05FAC19C-5C81-4537-9031-A476C415E2BA}"/>
              </a:ext>
            </a:extLst>
          </p:cNvPr>
          <p:cNvSpPr>
            <a:spLocks noGrp="1"/>
          </p:cNvSpPr>
          <p:nvPr>
            <p:ph type="dt" sz="half" idx="10"/>
          </p:nvPr>
        </p:nvSpPr>
        <p:spPr/>
        <p:txBody>
          <a:bodyPr/>
          <a:lstStyle>
            <a:lvl1pPr>
              <a:defRPr/>
            </a:lvl1pPr>
          </a:lstStyle>
          <a:p>
            <a:pPr>
              <a:defRPr/>
            </a:pPr>
            <a:fld id="{29372050-184E-403D-93E6-22C361A9BD0F}" type="datetimeFigureOut">
              <a:rPr lang="es-ES" altLang="es-CL"/>
              <a:pPr>
                <a:defRPr/>
              </a:pPr>
              <a:t>25/11/2021</a:t>
            </a:fld>
            <a:endParaRPr lang="es-ES" altLang="es-CL"/>
          </a:p>
        </p:txBody>
      </p:sp>
      <p:sp>
        <p:nvSpPr>
          <p:cNvPr id="5" name="Marcador de pie de página 4">
            <a:extLst>
              <a:ext uri="{FF2B5EF4-FFF2-40B4-BE49-F238E27FC236}">
                <a16:creationId xmlns:a16="http://schemas.microsoft.com/office/drawing/2014/main" id="{FDC89988-16F0-485C-B075-93A5ED53FF35}"/>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id="{F3677884-CDC8-4E37-9130-A52D9C43381B}"/>
              </a:ext>
            </a:extLst>
          </p:cNvPr>
          <p:cNvSpPr>
            <a:spLocks noGrp="1"/>
          </p:cNvSpPr>
          <p:nvPr>
            <p:ph type="sldNum" sz="quarter" idx="12"/>
          </p:nvPr>
        </p:nvSpPr>
        <p:spPr/>
        <p:txBody>
          <a:bodyPr/>
          <a:lstStyle>
            <a:lvl1pPr>
              <a:defRPr/>
            </a:lvl1pPr>
          </a:lstStyle>
          <a:p>
            <a:fld id="{6C7B2392-9312-4244-AB86-59A6B9CB187E}" type="slidenum">
              <a:rPr lang="es-ES" altLang="es-CL"/>
              <a:pPr/>
              <a:t>‹Nº›</a:t>
            </a:fld>
            <a:endParaRPr lang="es-ES" altLang="es-CL"/>
          </a:p>
        </p:txBody>
      </p:sp>
    </p:spTree>
    <p:extLst>
      <p:ext uri="{BB962C8B-B14F-4D97-AF65-F5344CB8AC3E}">
        <p14:creationId xmlns:p14="http://schemas.microsoft.com/office/powerpoint/2010/main" val="5951423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77364" y="4742519"/>
            <a:ext cx="8364776" cy="1465807"/>
          </a:xfrm>
        </p:spPr>
        <p:txBody>
          <a:bodyPr anchor="t"/>
          <a:lstStyle>
            <a:lvl1pPr algn="l">
              <a:defRPr sz="4305" b="1" cap="all"/>
            </a:lvl1pPr>
          </a:lstStyle>
          <a:p>
            <a:r>
              <a:rPr lang="es-ES_tradnl"/>
              <a:t>Clic para editar título</a:t>
            </a:r>
            <a:endParaRPr lang="es-ES"/>
          </a:p>
        </p:txBody>
      </p:sp>
      <p:sp>
        <p:nvSpPr>
          <p:cNvPr id="3" name="Marcador de texto 2"/>
          <p:cNvSpPr>
            <a:spLocks noGrp="1"/>
          </p:cNvSpPr>
          <p:nvPr>
            <p:ph type="body" idx="1"/>
          </p:nvPr>
        </p:nvSpPr>
        <p:spPr>
          <a:xfrm>
            <a:off x="777364" y="3128082"/>
            <a:ext cx="8364776" cy="1614437"/>
          </a:xfrm>
        </p:spPr>
        <p:txBody>
          <a:bodyPr anchor="b"/>
          <a:lstStyle>
            <a:lvl1pPr marL="0" indent="0">
              <a:buNone/>
              <a:defRPr sz="2152">
                <a:solidFill>
                  <a:schemeClr val="tx1">
                    <a:tint val="75000"/>
                  </a:schemeClr>
                </a:solidFill>
              </a:defRPr>
            </a:lvl1pPr>
            <a:lvl2pPr marL="492039" indent="0">
              <a:buNone/>
              <a:defRPr sz="1937">
                <a:solidFill>
                  <a:schemeClr val="tx1">
                    <a:tint val="75000"/>
                  </a:schemeClr>
                </a:solidFill>
              </a:defRPr>
            </a:lvl2pPr>
            <a:lvl3pPr marL="984077" indent="0">
              <a:buNone/>
              <a:defRPr sz="1722">
                <a:solidFill>
                  <a:schemeClr val="tx1">
                    <a:tint val="75000"/>
                  </a:schemeClr>
                </a:solidFill>
              </a:defRPr>
            </a:lvl3pPr>
            <a:lvl4pPr marL="1476116" indent="0">
              <a:buNone/>
              <a:defRPr sz="1507">
                <a:solidFill>
                  <a:schemeClr val="tx1">
                    <a:tint val="75000"/>
                  </a:schemeClr>
                </a:solidFill>
              </a:defRPr>
            </a:lvl4pPr>
            <a:lvl5pPr marL="1968155" indent="0">
              <a:buNone/>
              <a:defRPr sz="1507">
                <a:solidFill>
                  <a:schemeClr val="tx1">
                    <a:tint val="75000"/>
                  </a:schemeClr>
                </a:solidFill>
              </a:defRPr>
            </a:lvl5pPr>
            <a:lvl6pPr marL="2460193" indent="0">
              <a:buNone/>
              <a:defRPr sz="1507">
                <a:solidFill>
                  <a:schemeClr val="tx1">
                    <a:tint val="75000"/>
                  </a:schemeClr>
                </a:solidFill>
              </a:defRPr>
            </a:lvl6pPr>
            <a:lvl7pPr marL="2952232" indent="0">
              <a:buNone/>
              <a:defRPr sz="1507">
                <a:solidFill>
                  <a:schemeClr val="tx1">
                    <a:tint val="75000"/>
                  </a:schemeClr>
                </a:solidFill>
              </a:defRPr>
            </a:lvl7pPr>
            <a:lvl8pPr marL="3444270" indent="0">
              <a:buNone/>
              <a:defRPr sz="1507">
                <a:solidFill>
                  <a:schemeClr val="tx1">
                    <a:tint val="75000"/>
                  </a:schemeClr>
                </a:solidFill>
              </a:defRPr>
            </a:lvl8pPr>
            <a:lvl9pPr marL="3936309" indent="0">
              <a:buNone/>
              <a:defRPr sz="1507">
                <a:solidFill>
                  <a:schemeClr val="tx1">
                    <a:tint val="75000"/>
                  </a:schemeClr>
                </a:solidFill>
              </a:defRPr>
            </a:lvl9pPr>
          </a:lstStyle>
          <a:p>
            <a:pPr lvl="0"/>
            <a:r>
              <a:rPr lang="es-ES_tradnl"/>
              <a:t>Haga clic para modificar el estilo de texto del patrón</a:t>
            </a:r>
          </a:p>
        </p:txBody>
      </p:sp>
      <p:sp>
        <p:nvSpPr>
          <p:cNvPr id="4" name="Marcador de fecha 3">
            <a:extLst>
              <a:ext uri="{FF2B5EF4-FFF2-40B4-BE49-F238E27FC236}">
                <a16:creationId xmlns:a16="http://schemas.microsoft.com/office/drawing/2014/main" id="{003D6DDD-806C-4363-9ADB-EF2B46454545}"/>
              </a:ext>
            </a:extLst>
          </p:cNvPr>
          <p:cNvSpPr>
            <a:spLocks noGrp="1"/>
          </p:cNvSpPr>
          <p:nvPr>
            <p:ph type="dt" sz="half" idx="10"/>
          </p:nvPr>
        </p:nvSpPr>
        <p:spPr/>
        <p:txBody>
          <a:bodyPr/>
          <a:lstStyle>
            <a:lvl1pPr>
              <a:defRPr/>
            </a:lvl1pPr>
          </a:lstStyle>
          <a:p>
            <a:pPr>
              <a:defRPr/>
            </a:pPr>
            <a:fld id="{BCFF6A07-42ED-43DB-BDE6-E5F0EC0FDD6E}" type="datetimeFigureOut">
              <a:rPr lang="es-ES" altLang="es-CL"/>
              <a:pPr>
                <a:defRPr/>
              </a:pPr>
              <a:t>25/11/2021</a:t>
            </a:fld>
            <a:endParaRPr lang="es-ES" altLang="es-CL"/>
          </a:p>
        </p:txBody>
      </p:sp>
      <p:sp>
        <p:nvSpPr>
          <p:cNvPr id="5" name="Marcador de pie de página 4">
            <a:extLst>
              <a:ext uri="{FF2B5EF4-FFF2-40B4-BE49-F238E27FC236}">
                <a16:creationId xmlns:a16="http://schemas.microsoft.com/office/drawing/2014/main" id="{2BA43652-71BC-4C08-B088-1E68BE8E29EE}"/>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id="{13D1B827-D722-4768-B5EC-968B48A030FA}"/>
              </a:ext>
            </a:extLst>
          </p:cNvPr>
          <p:cNvSpPr>
            <a:spLocks noGrp="1"/>
          </p:cNvSpPr>
          <p:nvPr>
            <p:ph type="sldNum" sz="quarter" idx="12"/>
          </p:nvPr>
        </p:nvSpPr>
        <p:spPr/>
        <p:txBody>
          <a:bodyPr/>
          <a:lstStyle>
            <a:lvl1pPr>
              <a:defRPr/>
            </a:lvl1pPr>
          </a:lstStyle>
          <a:p>
            <a:fld id="{2002FE88-27B6-4DCA-9C2A-D7928EAF9478}" type="slidenum">
              <a:rPr lang="es-ES" altLang="es-CL"/>
              <a:pPr/>
              <a:t>‹Nº›</a:t>
            </a:fld>
            <a:endParaRPr lang="es-ES" altLang="es-CL"/>
          </a:p>
        </p:txBody>
      </p:sp>
    </p:spTree>
    <p:extLst>
      <p:ext uri="{BB962C8B-B14F-4D97-AF65-F5344CB8AC3E}">
        <p14:creationId xmlns:p14="http://schemas.microsoft.com/office/powerpoint/2010/main" val="35139931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sz="half" idx="1"/>
          </p:nvPr>
        </p:nvSpPr>
        <p:spPr>
          <a:xfrm>
            <a:off x="492046" y="1722068"/>
            <a:ext cx="4346403" cy="4870649"/>
          </a:xfrm>
        </p:spPr>
        <p:txBody>
          <a:bodyPr/>
          <a:lstStyle>
            <a:lvl1pPr>
              <a:defRPr sz="3013"/>
            </a:lvl1pPr>
            <a:lvl2pPr>
              <a:defRPr sz="2583"/>
            </a:lvl2pPr>
            <a:lvl3pPr>
              <a:defRPr sz="2152"/>
            </a:lvl3pPr>
            <a:lvl4pPr>
              <a:defRPr sz="1937"/>
            </a:lvl4pPr>
            <a:lvl5pPr>
              <a:defRPr sz="1937"/>
            </a:lvl5pPr>
            <a:lvl6pPr>
              <a:defRPr sz="1937"/>
            </a:lvl6pPr>
            <a:lvl7pPr>
              <a:defRPr sz="1937"/>
            </a:lvl7pPr>
            <a:lvl8pPr>
              <a:defRPr sz="1937"/>
            </a:lvl8pPr>
            <a:lvl9pPr>
              <a:defRPr sz="1937"/>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contenido 3"/>
          <p:cNvSpPr>
            <a:spLocks noGrp="1"/>
          </p:cNvSpPr>
          <p:nvPr>
            <p:ph sz="half" idx="2"/>
          </p:nvPr>
        </p:nvSpPr>
        <p:spPr>
          <a:xfrm>
            <a:off x="5002464" y="1722068"/>
            <a:ext cx="4346403" cy="4870649"/>
          </a:xfrm>
        </p:spPr>
        <p:txBody>
          <a:bodyPr/>
          <a:lstStyle>
            <a:lvl1pPr>
              <a:defRPr sz="3013"/>
            </a:lvl1pPr>
            <a:lvl2pPr>
              <a:defRPr sz="2583"/>
            </a:lvl2pPr>
            <a:lvl3pPr>
              <a:defRPr sz="2152"/>
            </a:lvl3pPr>
            <a:lvl4pPr>
              <a:defRPr sz="1937"/>
            </a:lvl4pPr>
            <a:lvl5pPr>
              <a:defRPr sz="1937"/>
            </a:lvl5pPr>
            <a:lvl6pPr>
              <a:defRPr sz="1937"/>
            </a:lvl6pPr>
            <a:lvl7pPr>
              <a:defRPr sz="1937"/>
            </a:lvl7pPr>
            <a:lvl8pPr>
              <a:defRPr sz="1937"/>
            </a:lvl8pPr>
            <a:lvl9pPr>
              <a:defRPr sz="1937"/>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fecha 3">
            <a:extLst>
              <a:ext uri="{FF2B5EF4-FFF2-40B4-BE49-F238E27FC236}">
                <a16:creationId xmlns:a16="http://schemas.microsoft.com/office/drawing/2014/main" id="{465891C2-63E8-4A5E-9136-3FE45C21A29F}"/>
              </a:ext>
            </a:extLst>
          </p:cNvPr>
          <p:cNvSpPr>
            <a:spLocks noGrp="1"/>
          </p:cNvSpPr>
          <p:nvPr>
            <p:ph type="dt" sz="half" idx="10"/>
          </p:nvPr>
        </p:nvSpPr>
        <p:spPr/>
        <p:txBody>
          <a:bodyPr/>
          <a:lstStyle>
            <a:lvl1pPr>
              <a:defRPr/>
            </a:lvl1pPr>
          </a:lstStyle>
          <a:p>
            <a:pPr>
              <a:defRPr/>
            </a:pPr>
            <a:fld id="{47DA43DC-0776-40B2-9CCF-9D786146E7FB}" type="datetimeFigureOut">
              <a:rPr lang="es-ES" altLang="es-CL"/>
              <a:pPr>
                <a:defRPr/>
              </a:pPr>
              <a:t>25/11/2021</a:t>
            </a:fld>
            <a:endParaRPr lang="es-ES" altLang="es-CL"/>
          </a:p>
        </p:txBody>
      </p:sp>
      <p:sp>
        <p:nvSpPr>
          <p:cNvPr id="6" name="Marcador de pie de página 4">
            <a:extLst>
              <a:ext uri="{FF2B5EF4-FFF2-40B4-BE49-F238E27FC236}">
                <a16:creationId xmlns:a16="http://schemas.microsoft.com/office/drawing/2014/main" id="{6D4EFEDF-5ABA-4375-9A7B-6759C5C315C6}"/>
              </a:ext>
            </a:extLst>
          </p:cNvPr>
          <p:cNvSpPr>
            <a:spLocks noGrp="1"/>
          </p:cNvSpPr>
          <p:nvPr>
            <p:ph type="ftr" sz="quarter" idx="11"/>
          </p:nvPr>
        </p:nvSpPr>
        <p:spPr/>
        <p:txBody>
          <a:bodyPr/>
          <a:lstStyle>
            <a:lvl1pPr>
              <a:defRPr/>
            </a:lvl1pPr>
          </a:lstStyle>
          <a:p>
            <a:pPr>
              <a:defRPr/>
            </a:pPr>
            <a:endParaRPr lang="es-ES"/>
          </a:p>
        </p:txBody>
      </p:sp>
      <p:sp>
        <p:nvSpPr>
          <p:cNvPr id="7" name="Marcador de número de diapositiva 5">
            <a:extLst>
              <a:ext uri="{FF2B5EF4-FFF2-40B4-BE49-F238E27FC236}">
                <a16:creationId xmlns:a16="http://schemas.microsoft.com/office/drawing/2014/main" id="{06D7DFA5-443E-4B3F-BEEC-5C16CD412248}"/>
              </a:ext>
            </a:extLst>
          </p:cNvPr>
          <p:cNvSpPr>
            <a:spLocks noGrp="1"/>
          </p:cNvSpPr>
          <p:nvPr>
            <p:ph type="sldNum" sz="quarter" idx="12"/>
          </p:nvPr>
        </p:nvSpPr>
        <p:spPr/>
        <p:txBody>
          <a:bodyPr/>
          <a:lstStyle>
            <a:lvl1pPr>
              <a:defRPr/>
            </a:lvl1pPr>
          </a:lstStyle>
          <a:p>
            <a:fld id="{68917CD2-0245-4B21-BE0E-844C0B115DAD}" type="slidenum">
              <a:rPr lang="es-ES" altLang="es-CL"/>
              <a:pPr/>
              <a:t>‹Nº›</a:t>
            </a:fld>
            <a:endParaRPr lang="es-ES" altLang="es-CL"/>
          </a:p>
        </p:txBody>
      </p:sp>
    </p:spTree>
    <p:extLst>
      <p:ext uri="{BB962C8B-B14F-4D97-AF65-F5344CB8AC3E}">
        <p14:creationId xmlns:p14="http://schemas.microsoft.com/office/powerpoint/2010/main" val="31948457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a:t>Clic para editar título</a:t>
            </a:r>
            <a:endParaRPr lang="es-ES"/>
          </a:p>
        </p:txBody>
      </p:sp>
      <p:sp>
        <p:nvSpPr>
          <p:cNvPr id="3" name="Marcador de texto 2"/>
          <p:cNvSpPr>
            <a:spLocks noGrp="1"/>
          </p:cNvSpPr>
          <p:nvPr>
            <p:ph type="body" idx="1"/>
          </p:nvPr>
        </p:nvSpPr>
        <p:spPr>
          <a:xfrm>
            <a:off x="492046" y="1652023"/>
            <a:ext cx="4348112" cy="688485"/>
          </a:xfrm>
        </p:spPr>
        <p:txBody>
          <a:bodyPr anchor="b"/>
          <a:lstStyle>
            <a:lvl1pPr marL="0" indent="0">
              <a:buNone/>
              <a:defRPr sz="2583" b="1"/>
            </a:lvl1pPr>
            <a:lvl2pPr marL="492039" indent="0">
              <a:buNone/>
              <a:defRPr sz="2152" b="1"/>
            </a:lvl2pPr>
            <a:lvl3pPr marL="984077" indent="0">
              <a:buNone/>
              <a:defRPr sz="1937" b="1"/>
            </a:lvl3pPr>
            <a:lvl4pPr marL="1476116" indent="0">
              <a:buNone/>
              <a:defRPr sz="1722" b="1"/>
            </a:lvl4pPr>
            <a:lvl5pPr marL="1968155" indent="0">
              <a:buNone/>
              <a:defRPr sz="1722" b="1"/>
            </a:lvl5pPr>
            <a:lvl6pPr marL="2460193" indent="0">
              <a:buNone/>
              <a:defRPr sz="1722" b="1"/>
            </a:lvl6pPr>
            <a:lvl7pPr marL="2952232" indent="0">
              <a:buNone/>
              <a:defRPr sz="1722" b="1"/>
            </a:lvl7pPr>
            <a:lvl8pPr marL="3444270" indent="0">
              <a:buNone/>
              <a:defRPr sz="1722" b="1"/>
            </a:lvl8pPr>
            <a:lvl9pPr marL="3936309" indent="0">
              <a:buNone/>
              <a:defRPr sz="1722" b="1"/>
            </a:lvl9pPr>
          </a:lstStyle>
          <a:p>
            <a:pPr lvl="0"/>
            <a:r>
              <a:rPr lang="es-ES_tradnl"/>
              <a:t>Haga clic para modificar el estilo de texto del patrón</a:t>
            </a:r>
          </a:p>
        </p:txBody>
      </p:sp>
      <p:sp>
        <p:nvSpPr>
          <p:cNvPr id="4" name="Marcador de contenido 3"/>
          <p:cNvSpPr>
            <a:spLocks noGrp="1"/>
          </p:cNvSpPr>
          <p:nvPr>
            <p:ph sz="half" idx="2"/>
          </p:nvPr>
        </p:nvSpPr>
        <p:spPr>
          <a:xfrm>
            <a:off x="492046" y="2340508"/>
            <a:ext cx="4348112" cy="4252208"/>
          </a:xfrm>
        </p:spPr>
        <p:txBody>
          <a:bodyPr/>
          <a:lstStyle>
            <a:lvl1pPr>
              <a:defRPr sz="2583"/>
            </a:lvl1pPr>
            <a:lvl2pPr>
              <a:defRPr sz="2152"/>
            </a:lvl2pPr>
            <a:lvl3pPr>
              <a:defRPr sz="1937"/>
            </a:lvl3pPr>
            <a:lvl4pPr>
              <a:defRPr sz="1722"/>
            </a:lvl4pPr>
            <a:lvl5pPr>
              <a:defRPr sz="1722"/>
            </a:lvl5pPr>
            <a:lvl6pPr>
              <a:defRPr sz="1722"/>
            </a:lvl6pPr>
            <a:lvl7pPr>
              <a:defRPr sz="1722"/>
            </a:lvl7pPr>
            <a:lvl8pPr>
              <a:defRPr sz="1722"/>
            </a:lvl8pPr>
            <a:lvl9pPr>
              <a:defRPr sz="1722"/>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texto 4"/>
          <p:cNvSpPr>
            <a:spLocks noGrp="1"/>
          </p:cNvSpPr>
          <p:nvPr>
            <p:ph type="body" sz="quarter" idx="3"/>
          </p:nvPr>
        </p:nvSpPr>
        <p:spPr>
          <a:xfrm>
            <a:off x="4999048" y="1652023"/>
            <a:ext cx="4349820" cy="688485"/>
          </a:xfrm>
        </p:spPr>
        <p:txBody>
          <a:bodyPr anchor="b"/>
          <a:lstStyle>
            <a:lvl1pPr marL="0" indent="0">
              <a:buNone/>
              <a:defRPr sz="2583" b="1"/>
            </a:lvl1pPr>
            <a:lvl2pPr marL="492039" indent="0">
              <a:buNone/>
              <a:defRPr sz="2152" b="1"/>
            </a:lvl2pPr>
            <a:lvl3pPr marL="984077" indent="0">
              <a:buNone/>
              <a:defRPr sz="1937" b="1"/>
            </a:lvl3pPr>
            <a:lvl4pPr marL="1476116" indent="0">
              <a:buNone/>
              <a:defRPr sz="1722" b="1"/>
            </a:lvl4pPr>
            <a:lvl5pPr marL="1968155" indent="0">
              <a:buNone/>
              <a:defRPr sz="1722" b="1"/>
            </a:lvl5pPr>
            <a:lvl6pPr marL="2460193" indent="0">
              <a:buNone/>
              <a:defRPr sz="1722" b="1"/>
            </a:lvl6pPr>
            <a:lvl7pPr marL="2952232" indent="0">
              <a:buNone/>
              <a:defRPr sz="1722" b="1"/>
            </a:lvl7pPr>
            <a:lvl8pPr marL="3444270" indent="0">
              <a:buNone/>
              <a:defRPr sz="1722" b="1"/>
            </a:lvl8pPr>
            <a:lvl9pPr marL="3936309" indent="0">
              <a:buNone/>
              <a:defRPr sz="1722"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4999048" y="2340508"/>
            <a:ext cx="4349820" cy="4252208"/>
          </a:xfrm>
        </p:spPr>
        <p:txBody>
          <a:bodyPr/>
          <a:lstStyle>
            <a:lvl1pPr>
              <a:defRPr sz="2583"/>
            </a:lvl1pPr>
            <a:lvl2pPr>
              <a:defRPr sz="2152"/>
            </a:lvl2pPr>
            <a:lvl3pPr>
              <a:defRPr sz="1937"/>
            </a:lvl3pPr>
            <a:lvl4pPr>
              <a:defRPr sz="1722"/>
            </a:lvl4pPr>
            <a:lvl5pPr>
              <a:defRPr sz="1722"/>
            </a:lvl5pPr>
            <a:lvl6pPr>
              <a:defRPr sz="1722"/>
            </a:lvl6pPr>
            <a:lvl7pPr>
              <a:defRPr sz="1722"/>
            </a:lvl7pPr>
            <a:lvl8pPr>
              <a:defRPr sz="1722"/>
            </a:lvl8pPr>
            <a:lvl9pPr>
              <a:defRPr sz="1722"/>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7" name="Marcador de fecha 3">
            <a:extLst>
              <a:ext uri="{FF2B5EF4-FFF2-40B4-BE49-F238E27FC236}">
                <a16:creationId xmlns:a16="http://schemas.microsoft.com/office/drawing/2014/main" id="{572B4C49-0C09-4A82-A85A-CA35BCAA94EB}"/>
              </a:ext>
            </a:extLst>
          </p:cNvPr>
          <p:cNvSpPr>
            <a:spLocks noGrp="1"/>
          </p:cNvSpPr>
          <p:nvPr>
            <p:ph type="dt" sz="half" idx="10"/>
          </p:nvPr>
        </p:nvSpPr>
        <p:spPr/>
        <p:txBody>
          <a:bodyPr/>
          <a:lstStyle>
            <a:lvl1pPr>
              <a:defRPr/>
            </a:lvl1pPr>
          </a:lstStyle>
          <a:p>
            <a:pPr>
              <a:defRPr/>
            </a:pPr>
            <a:fld id="{F27868AB-D8B0-441C-8892-D4225B7DA9C2}" type="datetimeFigureOut">
              <a:rPr lang="es-ES" altLang="es-CL"/>
              <a:pPr>
                <a:defRPr/>
              </a:pPr>
              <a:t>25/11/2021</a:t>
            </a:fld>
            <a:endParaRPr lang="es-ES" altLang="es-CL"/>
          </a:p>
        </p:txBody>
      </p:sp>
      <p:sp>
        <p:nvSpPr>
          <p:cNvPr id="8" name="Marcador de pie de página 4">
            <a:extLst>
              <a:ext uri="{FF2B5EF4-FFF2-40B4-BE49-F238E27FC236}">
                <a16:creationId xmlns:a16="http://schemas.microsoft.com/office/drawing/2014/main" id="{969E5309-F9FC-4F46-B518-C1A4A329C1A2}"/>
              </a:ext>
            </a:extLst>
          </p:cNvPr>
          <p:cNvSpPr>
            <a:spLocks noGrp="1"/>
          </p:cNvSpPr>
          <p:nvPr>
            <p:ph type="ftr" sz="quarter" idx="11"/>
          </p:nvPr>
        </p:nvSpPr>
        <p:spPr/>
        <p:txBody>
          <a:bodyPr/>
          <a:lstStyle>
            <a:lvl1pPr>
              <a:defRPr/>
            </a:lvl1pPr>
          </a:lstStyle>
          <a:p>
            <a:pPr>
              <a:defRPr/>
            </a:pPr>
            <a:endParaRPr lang="es-ES"/>
          </a:p>
        </p:txBody>
      </p:sp>
      <p:sp>
        <p:nvSpPr>
          <p:cNvPr id="9" name="Marcador de número de diapositiva 5">
            <a:extLst>
              <a:ext uri="{FF2B5EF4-FFF2-40B4-BE49-F238E27FC236}">
                <a16:creationId xmlns:a16="http://schemas.microsoft.com/office/drawing/2014/main" id="{3E49FF75-EEE4-4E88-BDB7-E1A8D49A7F4B}"/>
              </a:ext>
            </a:extLst>
          </p:cNvPr>
          <p:cNvSpPr>
            <a:spLocks noGrp="1"/>
          </p:cNvSpPr>
          <p:nvPr>
            <p:ph type="sldNum" sz="quarter" idx="12"/>
          </p:nvPr>
        </p:nvSpPr>
        <p:spPr/>
        <p:txBody>
          <a:bodyPr/>
          <a:lstStyle>
            <a:lvl1pPr>
              <a:defRPr/>
            </a:lvl1pPr>
          </a:lstStyle>
          <a:p>
            <a:fld id="{63F55B54-3E43-4C2F-824F-0EDD8533E605}" type="slidenum">
              <a:rPr lang="es-ES" altLang="es-CL"/>
              <a:pPr/>
              <a:t>‹Nº›</a:t>
            </a:fld>
            <a:endParaRPr lang="es-ES" altLang="es-CL"/>
          </a:p>
        </p:txBody>
      </p:sp>
    </p:spTree>
    <p:extLst>
      <p:ext uri="{BB962C8B-B14F-4D97-AF65-F5344CB8AC3E}">
        <p14:creationId xmlns:p14="http://schemas.microsoft.com/office/powerpoint/2010/main" val="7925135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fecha 3">
            <a:extLst>
              <a:ext uri="{FF2B5EF4-FFF2-40B4-BE49-F238E27FC236}">
                <a16:creationId xmlns:a16="http://schemas.microsoft.com/office/drawing/2014/main" id="{5D8585B9-AF90-4F15-AD23-5549BCC8A68D}"/>
              </a:ext>
            </a:extLst>
          </p:cNvPr>
          <p:cNvSpPr>
            <a:spLocks noGrp="1"/>
          </p:cNvSpPr>
          <p:nvPr>
            <p:ph type="dt" sz="half" idx="10"/>
          </p:nvPr>
        </p:nvSpPr>
        <p:spPr/>
        <p:txBody>
          <a:bodyPr/>
          <a:lstStyle>
            <a:lvl1pPr>
              <a:defRPr/>
            </a:lvl1pPr>
          </a:lstStyle>
          <a:p>
            <a:pPr>
              <a:defRPr/>
            </a:pPr>
            <a:fld id="{1ACD6212-03DE-46F6-A30E-5A813CD9D334}" type="datetimeFigureOut">
              <a:rPr lang="es-ES" altLang="es-CL"/>
              <a:pPr>
                <a:defRPr/>
              </a:pPr>
              <a:t>25/11/2021</a:t>
            </a:fld>
            <a:endParaRPr lang="es-ES" altLang="es-CL"/>
          </a:p>
        </p:txBody>
      </p:sp>
      <p:sp>
        <p:nvSpPr>
          <p:cNvPr id="4" name="Marcador de pie de página 4">
            <a:extLst>
              <a:ext uri="{FF2B5EF4-FFF2-40B4-BE49-F238E27FC236}">
                <a16:creationId xmlns:a16="http://schemas.microsoft.com/office/drawing/2014/main" id="{B1EF15A2-4FEB-4E3C-8DB3-87B29536F5E8}"/>
              </a:ext>
            </a:extLst>
          </p:cNvPr>
          <p:cNvSpPr>
            <a:spLocks noGrp="1"/>
          </p:cNvSpPr>
          <p:nvPr>
            <p:ph type="ftr" sz="quarter" idx="11"/>
          </p:nvPr>
        </p:nvSpPr>
        <p:spPr/>
        <p:txBody>
          <a:bodyPr/>
          <a:lstStyle>
            <a:lvl1pPr>
              <a:defRPr/>
            </a:lvl1pPr>
          </a:lstStyle>
          <a:p>
            <a:pPr>
              <a:defRPr/>
            </a:pPr>
            <a:endParaRPr lang="es-ES"/>
          </a:p>
        </p:txBody>
      </p:sp>
      <p:sp>
        <p:nvSpPr>
          <p:cNvPr id="5" name="Marcador de número de diapositiva 5">
            <a:extLst>
              <a:ext uri="{FF2B5EF4-FFF2-40B4-BE49-F238E27FC236}">
                <a16:creationId xmlns:a16="http://schemas.microsoft.com/office/drawing/2014/main" id="{5B196CC3-E9C5-4CDC-ABE0-23EDA14602D4}"/>
              </a:ext>
            </a:extLst>
          </p:cNvPr>
          <p:cNvSpPr>
            <a:spLocks noGrp="1"/>
          </p:cNvSpPr>
          <p:nvPr>
            <p:ph type="sldNum" sz="quarter" idx="12"/>
          </p:nvPr>
        </p:nvSpPr>
        <p:spPr/>
        <p:txBody>
          <a:bodyPr/>
          <a:lstStyle>
            <a:lvl1pPr>
              <a:defRPr/>
            </a:lvl1pPr>
          </a:lstStyle>
          <a:p>
            <a:fld id="{90FDCC83-875A-4E2E-8AE4-B0654271A6A9}" type="slidenum">
              <a:rPr lang="es-ES" altLang="es-CL"/>
              <a:pPr/>
              <a:t>‹Nº›</a:t>
            </a:fld>
            <a:endParaRPr lang="es-ES" altLang="es-CL"/>
          </a:p>
        </p:txBody>
      </p:sp>
    </p:spTree>
    <p:extLst>
      <p:ext uri="{BB962C8B-B14F-4D97-AF65-F5344CB8AC3E}">
        <p14:creationId xmlns:p14="http://schemas.microsoft.com/office/powerpoint/2010/main" val="29367058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3">
            <a:extLst>
              <a:ext uri="{FF2B5EF4-FFF2-40B4-BE49-F238E27FC236}">
                <a16:creationId xmlns:a16="http://schemas.microsoft.com/office/drawing/2014/main" id="{FDE5938F-BD3A-4520-AC3A-FCB3700A75E1}"/>
              </a:ext>
            </a:extLst>
          </p:cNvPr>
          <p:cNvSpPr>
            <a:spLocks noGrp="1"/>
          </p:cNvSpPr>
          <p:nvPr>
            <p:ph type="dt" sz="half" idx="10"/>
          </p:nvPr>
        </p:nvSpPr>
        <p:spPr/>
        <p:txBody>
          <a:bodyPr/>
          <a:lstStyle>
            <a:lvl1pPr>
              <a:defRPr/>
            </a:lvl1pPr>
          </a:lstStyle>
          <a:p>
            <a:pPr>
              <a:defRPr/>
            </a:pPr>
            <a:fld id="{442CAF2A-14C3-4C88-9757-70EB58138BCE}" type="datetimeFigureOut">
              <a:rPr lang="es-ES" altLang="es-CL"/>
              <a:pPr>
                <a:defRPr/>
              </a:pPr>
              <a:t>25/11/2021</a:t>
            </a:fld>
            <a:endParaRPr lang="es-ES" altLang="es-CL"/>
          </a:p>
        </p:txBody>
      </p:sp>
      <p:sp>
        <p:nvSpPr>
          <p:cNvPr id="3" name="Marcador de pie de página 4">
            <a:extLst>
              <a:ext uri="{FF2B5EF4-FFF2-40B4-BE49-F238E27FC236}">
                <a16:creationId xmlns:a16="http://schemas.microsoft.com/office/drawing/2014/main" id="{D7EC253F-504B-4F2D-8982-A0895F3E050A}"/>
              </a:ext>
            </a:extLst>
          </p:cNvPr>
          <p:cNvSpPr>
            <a:spLocks noGrp="1"/>
          </p:cNvSpPr>
          <p:nvPr>
            <p:ph type="ftr" sz="quarter" idx="11"/>
          </p:nvPr>
        </p:nvSpPr>
        <p:spPr/>
        <p:txBody>
          <a:bodyPr/>
          <a:lstStyle>
            <a:lvl1pPr>
              <a:defRPr/>
            </a:lvl1pPr>
          </a:lstStyle>
          <a:p>
            <a:pPr>
              <a:defRPr/>
            </a:pPr>
            <a:endParaRPr lang="es-ES"/>
          </a:p>
        </p:txBody>
      </p:sp>
      <p:sp>
        <p:nvSpPr>
          <p:cNvPr id="4" name="Marcador de número de diapositiva 5">
            <a:extLst>
              <a:ext uri="{FF2B5EF4-FFF2-40B4-BE49-F238E27FC236}">
                <a16:creationId xmlns:a16="http://schemas.microsoft.com/office/drawing/2014/main" id="{03BE72C9-6071-4AF7-8CCA-2A07611AC2C6}"/>
              </a:ext>
            </a:extLst>
          </p:cNvPr>
          <p:cNvSpPr>
            <a:spLocks noGrp="1"/>
          </p:cNvSpPr>
          <p:nvPr>
            <p:ph type="sldNum" sz="quarter" idx="12"/>
          </p:nvPr>
        </p:nvSpPr>
        <p:spPr/>
        <p:txBody>
          <a:bodyPr/>
          <a:lstStyle>
            <a:lvl1pPr>
              <a:defRPr/>
            </a:lvl1pPr>
          </a:lstStyle>
          <a:p>
            <a:fld id="{BF09ECF9-1FF6-49C6-A5CE-A6A3FC952842}" type="slidenum">
              <a:rPr lang="es-ES" altLang="es-CL"/>
              <a:pPr/>
              <a:t>‹Nº›</a:t>
            </a:fld>
            <a:endParaRPr lang="es-ES" altLang="es-CL"/>
          </a:p>
        </p:txBody>
      </p:sp>
    </p:spTree>
    <p:extLst>
      <p:ext uri="{BB962C8B-B14F-4D97-AF65-F5344CB8AC3E}">
        <p14:creationId xmlns:p14="http://schemas.microsoft.com/office/powerpoint/2010/main" val="462309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92046" y="293845"/>
            <a:ext cx="3237593" cy="1250549"/>
          </a:xfrm>
        </p:spPr>
        <p:txBody>
          <a:bodyPr anchor="b"/>
          <a:lstStyle>
            <a:lvl1pPr algn="l">
              <a:defRPr sz="2152" b="1"/>
            </a:lvl1pPr>
          </a:lstStyle>
          <a:p>
            <a:r>
              <a:rPr lang="es-ES_tradnl"/>
              <a:t>Clic para editar título</a:t>
            </a:r>
            <a:endParaRPr lang="es-ES"/>
          </a:p>
        </p:txBody>
      </p:sp>
      <p:sp>
        <p:nvSpPr>
          <p:cNvPr id="3" name="Marcador de contenido 2"/>
          <p:cNvSpPr>
            <a:spLocks noGrp="1"/>
          </p:cNvSpPr>
          <p:nvPr>
            <p:ph idx="1"/>
          </p:nvPr>
        </p:nvSpPr>
        <p:spPr>
          <a:xfrm>
            <a:off x="3847523" y="293846"/>
            <a:ext cx="5501344" cy="6298871"/>
          </a:xfrm>
        </p:spPr>
        <p:txBody>
          <a:bodyPr/>
          <a:lstStyle>
            <a:lvl1pPr>
              <a:defRPr sz="3444"/>
            </a:lvl1pPr>
            <a:lvl2pPr>
              <a:defRPr sz="3013"/>
            </a:lvl2pPr>
            <a:lvl3pPr>
              <a:defRPr sz="2583"/>
            </a:lvl3pPr>
            <a:lvl4pPr>
              <a:defRPr sz="2152"/>
            </a:lvl4pPr>
            <a:lvl5pPr>
              <a:defRPr sz="2152"/>
            </a:lvl5pPr>
            <a:lvl6pPr>
              <a:defRPr sz="2152"/>
            </a:lvl6pPr>
            <a:lvl7pPr>
              <a:defRPr sz="2152"/>
            </a:lvl7pPr>
            <a:lvl8pPr>
              <a:defRPr sz="2152"/>
            </a:lvl8pPr>
            <a:lvl9pPr>
              <a:defRPr sz="2152"/>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texto 3"/>
          <p:cNvSpPr>
            <a:spLocks noGrp="1"/>
          </p:cNvSpPr>
          <p:nvPr>
            <p:ph type="body" sz="half" idx="2"/>
          </p:nvPr>
        </p:nvSpPr>
        <p:spPr>
          <a:xfrm>
            <a:off x="492046" y="1544394"/>
            <a:ext cx="3237593" cy="5048323"/>
          </a:xfrm>
        </p:spPr>
        <p:txBody>
          <a:bodyPr/>
          <a:lstStyle>
            <a:lvl1pPr marL="0" indent="0">
              <a:buNone/>
              <a:defRPr sz="1507"/>
            </a:lvl1pPr>
            <a:lvl2pPr marL="492039" indent="0">
              <a:buNone/>
              <a:defRPr sz="1291"/>
            </a:lvl2pPr>
            <a:lvl3pPr marL="984077" indent="0">
              <a:buNone/>
              <a:defRPr sz="1076"/>
            </a:lvl3pPr>
            <a:lvl4pPr marL="1476116" indent="0">
              <a:buNone/>
              <a:defRPr sz="969"/>
            </a:lvl4pPr>
            <a:lvl5pPr marL="1968155" indent="0">
              <a:buNone/>
              <a:defRPr sz="969"/>
            </a:lvl5pPr>
            <a:lvl6pPr marL="2460193" indent="0">
              <a:buNone/>
              <a:defRPr sz="969"/>
            </a:lvl6pPr>
            <a:lvl7pPr marL="2952232" indent="0">
              <a:buNone/>
              <a:defRPr sz="969"/>
            </a:lvl7pPr>
            <a:lvl8pPr marL="3444270" indent="0">
              <a:buNone/>
              <a:defRPr sz="969"/>
            </a:lvl8pPr>
            <a:lvl9pPr marL="3936309" indent="0">
              <a:buNone/>
              <a:defRPr sz="969"/>
            </a:lvl9pPr>
          </a:lstStyle>
          <a:p>
            <a:pPr lvl="0"/>
            <a:r>
              <a:rPr lang="es-ES_tradnl"/>
              <a:t>Haga clic para modificar el estilo de texto del patrón</a:t>
            </a:r>
          </a:p>
        </p:txBody>
      </p:sp>
      <p:sp>
        <p:nvSpPr>
          <p:cNvPr id="5" name="Marcador de fecha 3">
            <a:extLst>
              <a:ext uri="{FF2B5EF4-FFF2-40B4-BE49-F238E27FC236}">
                <a16:creationId xmlns:a16="http://schemas.microsoft.com/office/drawing/2014/main" id="{BEAE96AB-9317-4A07-8E5C-57A32DA367E6}"/>
              </a:ext>
            </a:extLst>
          </p:cNvPr>
          <p:cNvSpPr>
            <a:spLocks noGrp="1"/>
          </p:cNvSpPr>
          <p:nvPr>
            <p:ph type="dt" sz="half" idx="10"/>
          </p:nvPr>
        </p:nvSpPr>
        <p:spPr/>
        <p:txBody>
          <a:bodyPr/>
          <a:lstStyle>
            <a:lvl1pPr>
              <a:defRPr/>
            </a:lvl1pPr>
          </a:lstStyle>
          <a:p>
            <a:pPr>
              <a:defRPr/>
            </a:pPr>
            <a:fld id="{6BFA4C4F-2917-466C-B9F4-3980EF760035}" type="datetimeFigureOut">
              <a:rPr lang="es-ES" altLang="es-CL"/>
              <a:pPr>
                <a:defRPr/>
              </a:pPr>
              <a:t>25/11/2021</a:t>
            </a:fld>
            <a:endParaRPr lang="es-ES" altLang="es-CL"/>
          </a:p>
        </p:txBody>
      </p:sp>
      <p:sp>
        <p:nvSpPr>
          <p:cNvPr id="6" name="Marcador de pie de página 4">
            <a:extLst>
              <a:ext uri="{FF2B5EF4-FFF2-40B4-BE49-F238E27FC236}">
                <a16:creationId xmlns:a16="http://schemas.microsoft.com/office/drawing/2014/main" id="{E76DA972-A023-4C35-864C-E4BA0B877064}"/>
              </a:ext>
            </a:extLst>
          </p:cNvPr>
          <p:cNvSpPr>
            <a:spLocks noGrp="1"/>
          </p:cNvSpPr>
          <p:nvPr>
            <p:ph type="ftr" sz="quarter" idx="11"/>
          </p:nvPr>
        </p:nvSpPr>
        <p:spPr/>
        <p:txBody>
          <a:bodyPr/>
          <a:lstStyle>
            <a:lvl1pPr>
              <a:defRPr/>
            </a:lvl1pPr>
          </a:lstStyle>
          <a:p>
            <a:pPr>
              <a:defRPr/>
            </a:pPr>
            <a:endParaRPr lang="es-ES"/>
          </a:p>
        </p:txBody>
      </p:sp>
      <p:sp>
        <p:nvSpPr>
          <p:cNvPr id="7" name="Marcador de número de diapositiva 5">
            <a:extLst>
              <a:ext uri="{FF2B5EF4-FFF2-40B4-BE49-F238E27FC236}">
                <a16:creationId xmlns:a16="http://schemas.microsoft.com/office/drawing/2014/main" id="{3E5F1E56-3D09-40C5-8ABC-727DAF75F733}"/>
              </a:ext>
            </a:extLst>
          </p:cNvPr>
          <p:cNvSpPr>
            <a:spLocks noGrp="1"/>
          </p:cNvSpPr>
          <p:nvPr>
            <p:ph type="sldNum" sz="quarter" idx="12"/>
          </p:nvPr>
        </p:nvSpPr>
        <p:spPr/>
        <p:txBody>
          <a:bodyPr/>
          <a:lstStyle>
            <a:lvl1pPr>
              <a:defRPr/>
            </a:lvl1pPr>
          </a:lstStyle>
          <a:p>
            <a:fld id="{1C7F03DC-D195-4FEB-8982-55590DF7B510}" type="slidenum">
              <a:rPr lang="es-ES" altLang="es-CL"/>
              <a:pPr/>
              <a:t>‹Nº›</a:t>
            </a:fld>
            <a:endParaRPr lang="es-ES" altLang="es-CL"/>
          </a:p>
        </p:txBody>
      </p:sp>
    </p:spTree>
    <p:extLst>
      <p:ext uri="{BB962C8B-B14F-4D97-AF65-F5344CB8AC3E}">
        <p14:creationId xmlns:p14="http://schemas.microsoft.com/office/powerpoint/2010/main" val="104317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Tree>
    <p:extLst>
      <p:ext uri="{BB962C8B-B14F-4D97-AF65-F5344CB8AC3E}">
        <p14:creationId xmlns:p14="http://schemas.microsoft.com/office/powerpoint/2010/main" val="8702330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928888" y="5166202"/>
            <a:ext cx="5904548" cy="609899"/>
          </a:xfrm>
        </p:spPr>
        <p:txBody>
          <a:bodyPr anchor="b"/>
          <a:lstStyle>
            <a:lvl1pPr algn="l">
              <a:defRPr sz="2152" b="1"/>
            </a:lvl1pPr>
          </a:lstStyle>
          <a:p>
            <a:r>
              <a:rPr lang="es-ES_tradnl"/>
              <a:t>Clic para editar título</a:t>
            </a:r>
            <a:endParaRPr lang="es-ES"/>
          </a:p>
        </p:txBody>
      </p:sp>
      <p:sp>
        <p:nvSpPr>
          <p:cNvPr id="3" name="Marcador de posición de imagen 2"/>
          <p:cNvSpPr>
            <a:spLocks noGrp="1"/>
          </p:cNvSpPr>
          <p:nvPr>
            <p:ph type="pic" idx="1"/>
          </p:nvPr>
        </p:nvSpPr>
        <p:spPr>
          <a:xfrm>
            <a:off x="1928888" y="659442"/>
            <a:ext cx="5904548" cy="4428173"/>
          </a:xfrm>
        </p:spPr>
        <p:txBody>
          <a:bodyPr rtlCol="0">
            <a:normAutofit/>
          </a:bodyPr>
          <a:lstStyle>
            <a:lvl1pPr marL="0" indent="0">
              <a:buNone/>
              <a:defRPr sz="3444"/>
            </a:lvl1pPr>
            <a:lvl2pPr marL="492039" indent="0">
              <a:buNone/>
              <a:defRPr sz="3013"/>
            </a:lvl2pPr>
            <a:lvl3pPr marL="984077" indent="0">
              <a:buNone/>
              <a:defRPr sz="2583"/>
            </a:lvl3pPr>
            <a:lvl4pPr marL="1476116" indent="0">
              <a:buNone/>
              <a:defRPr sz="2152"/>
            </a:lvl4pPr>
            <a:lvl5pPr marL="1968155" indent="0">
              <a:buNone/>
              <a:defRPr sz="2152"/>
            </a:lvl5pPr>
            <a:lvl6pPr marL="2460193" indent="0">
              <a:buNone/>
              <a:defRPr sz="2152"/>
            </a:lvl6pPr>
            <a:lvl7pPr marL="2952232" indent="0">
              <a:buNone/>
              <a:defRPr sz="2152"/>
            </a:lvl7pPr>
            <a:lvl8pPr marL="3444270" indent="0">
              <a:buNone/>
              <a:defRPr sz="2152"/>
            </a:lvl8pPr>
            <a:lvl9pPr marL="3936309" indent="0">
              <a:buNone/>
              <a:defRPr sz="2152"/>
            </a:lvl9pPr>
          </a:lstStyle>
          <a:p>
            <a:pPr lvl="0"/>
            <a:endParaRPr lang="es-ES" noProof="0"/>
          </a:p>
        </p:txBody>
      </p:sp>
      <p:sp>
        <p:nvSpPr>
          <p:cNvPr id="4" name="Marcador de texto 3"/>
          <p:cNvSpPr>
            <a:spLocks noGrp="1"/>
          </p:cNvSpPr>
          <p:nvPr>
            <p:ph type="body" sz="half" idx="2"/>
          </p:nvPr>
        </p:nvSpPr>
        <p:spPr>
          <a:xfrm>
            <a:off x="1928888" y="5776101"/>
            <a:ext cx="5904548" cy="866158"/>
          </a:xfrm>
        </p:spPr>
        <p:txBody>
          <a:bodyPr/>
          <a:lstStyle>
            <a:lvl1pPr marL="0" indent="0">
              <a:buNone/>
              <a:defRPr sz="1507"/>
            </a:lvl1pPr>
            <a:lvl2pPr marL="492039" indent="0">
              <a:buNone/>
              <a:defRPr sz="1291"/>
            </a:lvl2pPr>
            <a:lvl3pPr marL="984077" indent="0">
              <a:buNone/>
              <a:defRPr sz="1076"/>
            </a:lvl3pPr>
            <a:lvl4pPr marL="1476116" indent="0">
              <a:buNone/>
              <a:defRPr sz="969"/>
            </a:lvl4pPr>
            <a:lvl5pPr marL="1968155" indent="0">
              <a:buNone/>
              <a:defRPr sz="969"/>
            </a:lvl5pPr>
            <a:lvl6pPr marL="2460193" indent="0">
              <a:buNone/>
              <a:defRPr sz="969"/>
            </a:lvl6pPr>
            <a:lvl7pPr marL="2952232" indent="0">
              <a:buNone/>
              <a:defRPr sz="969"/>
            </a:lvl7pPr>
            <a:lvl8pPr marL="3444270" indent="0">
              <a:buNone/>
              <a:defRPr sz="969"/>
            </a:lvl8pPr>
            <a:lvl9pPr marL="3936309" indent="0">
              <a:buNone/>
              <a:defRPr sz="969"/>
            </a:lvl9pPr>
          </a:lstStyle>
          <a:p>
            <a:pPr lvl="0"/>
            <a:r>
              <a:rPr lang="es-ES_tradnl"/>
              <a:t>Haga clic para modificar el estilo de texto del patrón</a:t>
            </a:r>
          </a:p>
        </p:txBody>
      </p:sp>
      <p:sp>
        <p:nvSpPr>
          <p:cNvPr id="5" name="Marcador de fecha 3">
            <a:extLst>
              <a:ext uri="{FF2B5EF4-FFF2-40B4-BE49-F238E27FC236}">
                <a16:creationId xmlns:a16="http://schemas.microsoft.com/office/drawing/2014/main" id="{6817878B-0C77-43B4-9CF8-CD2B1D21ECE8}"/>
              </a:ext>
            </a:extLst>
          </p:cNvPr>
          <p:cNvSpPr>
            <a:spLocks noGrp="1"/>
          </p:cNvSpPr>
          <p:nvPr>
            <p:ph type="dt" sz="half" idx="10"/>
          </p:nvPr>
        </p:nvSpPr>
        <p:spPr/>
        <p:txBody>
          <a:bodyPr/>
          <a:lstStyle>
            <a:lvl1pPr>
              <a:defRPr/>
            </a:lvl1pPr>
          </a:lstStyle>
          <a:p>
            <a:pPr>
              <a:defRPr/>
            </a:pPr>
            <a:fld id="{A1B9CA57-672F-4057-812C-F702A68105CF}" type="datetimeFigureOut">
              <a:rPr lang="es-ES" altLang="es-CL"/>
              <a:pPr>
                <a:defRPr/>
              </a:pPr>
              <a:t>25/11/2021</a:t>
            </a:fld>
            <a:endParaRPr lang="es-ES" altLang="es-CL"/>
          </a:p>
        </p:txBody>
      </p:sp>
      <p:sp>
        <p:nvSpPr>
          <p:cNvPr id="6" name="Marcador de pie de página 4">
            <a:extLst>
              <a:ext uri="{FF2B5EF4-FFF2-40B4-BE49-F238E27FC236}">
                <a16:creationId xmlns:a16="http://schemas.microsoft.com/office/drawing/2014/main" id="{E04611E1-CE49-4736-9F78-E7871EC52B7F}"/>
              </a:ext>
            </a:extLst>
          </p:cNvPr>
          <p:cNvSpPr>
            <a:spLocks noGrp="1"/>
          </p:cNvSpPr>
          <p:nvPr>
            <p:ph type="ftr" sz="quarter" idx="11"/>
          </p:nvPr>
        </p:nvSpPr>
        <p:spPr/>
        <p:txBody>
          <a:bodyPr/>
          <a:lstStyle>
            <a:lvl1pPr>
              <a:defRPr/>
            </a:lvl1pPr>
          </a:lstStyle>
          <a:p>
            <a:pPr>
              <a:defRPr/>
            </a:pPr>
            <a:endParaRPr lang="es-ES"/>
          </a:p>
        </p:txBody>
      </p:sp>
      <p:sp>
        <p:nvSpPr>
          <p:cNvPr id="7" name="Marcador de número de diapositiva 5">
            <a:extLst>
              <a:ext uri="{FF2B5EF4-FFF2-40B4-BE49-F238E27FC236}">
                <a16:creationId xmlns:a16="http://schemas.microsoft.com/office/drawing/2014/main" id="{B0444B14-B986-42E4-8EC0-88281BA3FCC4}"/>
              </a:ext>
            </a:extLst>
          </p:cNvPr>
          <p:cNvSpPr>
            <a:spLocks noGrp="1"/>
          </p:cNvSpPr>
          <p:nvPr>
            <p:ph type="sldNum" sz="quarter" idx="12"/>
          </p:nvPr>
        </p:nvSpPr>
        <p:spPr/>
        <p:txBody>
          <a:bodyPr/>
          <a:lstStyle>
            <a:lvl1pPr>
              <a:defRPr/>
            </a:lvl1pPr>
          </a:lstStyle>
          <a:p>
            <a:fld id="{A7D933B4-7B90-4CC9-ACFD-D3095E981398}" type="slidenum">
              <a:rPr lang="es-ES" altLang="es-CL"/>
              <a:pPr/>
              <a:t>‹Nº›</a:t>
            </a:fld>
            <a:endParaRPr lang="es-ES" altLang="es-CL"/>
          </a:p>
        </p:txBody>
      </p:sp>
    </p:spTree>
    <p:extLst>
      <p:ext uri="{BB962C8B-B14F-4D97-AF65-F5344CB8AC3E}">
        <p14:creationId xmlns:p14="http://schemas.microsoft.com/office/powerpoint/2010/main" val="37838560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a:extLst>
              <a:ext uri="{FF2B5EF4-FFF2-40B4-BE49-F238E27FC236}">
                <a16:creationId xmlns:a16="http://schemas.microsoft.com/office/drawing/2014/main" id="{13C6033D-B2AA-4D7C-9BAF-0899E5AE51DF}"/>
              </a:ext>
            </a:extLst>
          </p:cNvPr>
          <p:cNvSpPr>
            <a:spLocks noGrp="1"/>
          </p:cNvSpPr>
          <p:nvPr>
            <p:ph type="dt" sz="half" idx="10"/>
          </p:nvPr>
        </p:nvSpPr>
        <p:spPr/>
        <p:txBody>
          <a:bodyPr/>
          <a:lstStyle>
            <a:lvl1pPr>
              <a:defRPr/>
            </a:lvl1pPr>
          </a:lstStyle>
          <a:p>
            <a:pPr>
              <a:defRPr/>
            </a:pPr>
            <a:fld id="{A1D83831-0F16-4DF8-A8AA-C3809A76247E}" type="datetimeFigureOut">
              <a:rPr lang="es-ES" altLang="es-CL"/>
              <a:pPr>
                <a:defRPr/>
              </a:pPr>
              <a:t>25/11/2021</a:t>
            </a:fld>
            <a:endParaRPr lang="es-ES" altLang="es-CL"/>
          </a:p>
        </p:txBody>
      </p:sp>
      <p:sp>
        <p:nvSpPr>
          <p:cNvPr id="5" name="Marcador de pie de página 4">
            <a:extLst>
              <a:ext uri="{FF2B5EF4-FFF2-40B4-BE49-F238E27FC236}">
                <a16:creationId xmlns:a16="http://schemas.microsoft.com/office/drawing/2014/main" id="{CAE830A7-0E3A-4D8B-AE03-249F3E319175}"/>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id="{0DC97F88-9717-480C-ACB6-F8C066ACF22C}"/>
              </a:ext>
            </a:extLst>
          </p:cNvPr>
          <p:cNvSpPr>
            <a:spLocks noGrp="1"/>
          </p:cNvSpPr>
          <p:nvPr>
            <p:ph type="sldNum" sz="quarter" idx="12"/>
          </p:nvPr>
        </p:nvSpPr>
        <p:spPr/>
        <p:txBody>
          <a:bodyPr/>
          <a:lstStyle>
            <a:lvl1pPr>
              <a:defRPr/>
            </a:lvl1pPr>
          </a:lstStyle>
          <a:p>
            <a:fld id="{9572C2DA-A07F-4B20-B72B-8FDEA462735A}" type="slidenum">
              <a:rPr lang="es-ES" altLang="es-CL"/>
              <a:pPr/>
              <a:t>‹Nº›</a:t>
            </a:fld>
            <a:endParaRPr lang="es-ES" altLang="es-CL"/>
          </a:p>
        </p:txBody>
      </p:sp>
    </p:spTree>
    <p:extLst>
      <p:ext uri="{BB962C8B-B14F-4D97-AF65-F5344CB8AC3E}">
        <p14:creationId xmlns:p14="http://schemas.microsoft.com/office/powerpoint/2010/main" val="6378912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7134662" y="295554"/>
            <a:ext cx="2214205" cy="6297162"/>
          </a:xfrm>
        </p:spPr>
        <p:txBody>
          <a:bodyPr vert="eaVert"/>
          <a:lstStyle/>
          <a:p>
            <a:r>
              <a:rPr lang="es-ES_tradnl"/>
              <a:t>Clic para editar título</a:t>
            </a:r>
            <a:endParaRPr lang="es-ES"/>
          </a:p>
        </p:txBody>
      </p:sp>
      <p:sp>
        <p:nvSpPr>
          <p:cNvPr id="3" name="Marcador de texto vertical 2"/>
          <p:cNvSpPr>
            <a:spLocks noGrp="1"/>
          </p:cNvSpPr>
          <p:nvPr>
            <p:ph type="body" orient="vert" idx="1"/>
          </p:nvPr>
        </p:nvSpPr>
        <p:spPr>
          <a:xfrm>
            <a:off x="492046" y="295554"/>
            <a:ext cx="6478601" cy="6297162"/>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a:extLst>
              <a:ext uri="{FF2B5EF4-FFF2-40B4-BE49-F238E27FC236}">
                <a16:creationId xmlns:a16="http://schemas.microsoft.com/office/drawing/2014/main" id="{1A7C2862-7E89-44D4-8EC9-E2B52728FEB4}"/>
              </a:ext>
            </a:extLst>
          </p:cNvPr>
          <p:cNvSpPr>
            <a:spLocks noGrp="1"/>
          </p:cNvSpPr>
          <p:nvPr>
            <p:ph type="dt" sz="half" idx="10"/>
          </p:nvPr>
        </p:nvSpPr>
        <p:spPr/>
        <p:txBody>
          <a:bodyPr/>
          <a:lstStyle>
            <a:lvl1pPr>
              <a:defRPr/>
            </a:lvl1pPr>
          </a:lstStyle>
          <a:p>
            <a:pPr>
              <a:defRPr/>
            </a:pPr>
            <a:fld id="{ECCE8142-76E1-47B7-9713-E1EC32654C6B}" type="datetimeFigureOut">
              <a:rPr lang="es-ES" altLang="es-CL"/>
              <a:pPr>
                <a:defRPr/>
              </a:pPr>
              <a:t>25/11/2021</a:t>
            </a:fld>
            <a:endParaRPr lang="es-ES" altLang="es-CL"/>
          </a:p>
        </p:txBody>
      </p:sp>
      <p:sp>
        <p:nvSpPr>
          <p:cNvPr id="5" name="Marcador de pie de página 4">
            <a:extLst>
              <a:ext uri="{FF2B5EF4-FFF2-40B4-BE49-F238E27FC236}">
                <a16:creationId xmlns:a16="http://schemas.microsoft.com/office/drawing/2014/main" id="{5AB79252-1200-4329-853C-3C9DB46F1DB1}"/>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id="{A5B5BBF4-C1D8-4E2B-8921-C26098016C62}"/>
              </a:ext>
            </a:extLst>
          </p:cNvPr>
          <p:cNvSpPr>
            <a:spLocks noGrp="1"/>
          </p:cNvSpPr>
          <p:nvPr>
            <p:ph type="sldNum" sz="quarter" idx="12"/>
          </p:nvPr>
        </p:nvSpPr>
        <p:spPr/>
        <p:txBody>
          <a:bodyPr/>
          <a:lstStyle>
            <a:lvl1pPr>
              <a:defRPr/>
            </a:lvl1pPr>
          </a:lstStyle>
          <a:p>
            <a:fld id="{F5902A1F-B2ED-4806-B3DF-9E942A4CF8A3}" type="slidenum">
              <a:rPr lang="es-ES" altLang="es-CL"/>
              <a:pPr/>
              <a:t>‹Nº›</a:t>
            </a:fld>
            <a:endParaRPr lang="es-ES" altLang="es-CL"/>
          </a:p>
        </p:txBody>
      </p:sp>
    </p:spTree>
    <p:extLst>
      <p:ext uri="{BB962C8B-B14F-4D97-AF65-F5344CB8AC3E}">
        <p14:creationId xmlns:p14="http://schemas.microsoft.com/office/powerpoint/2010/main" val="3223474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77364" y="4742519"/>
            <a:ext cx="8364776" cy="1465808"/>
          </a:xfrm>
        </p:spPr>
        <p:txBody>
          <a:bodyPr anchor="t"/>
          <a:lstStyle>
            <a:lvl1pPr algn="l">
              <a:defRPr sz="4000" b="1" cap="all"/>
            </a:lvl1pPr>
          </a:lstStyle>
          <a:p>
            <a:r>
              <a:rPr lang="es-ES"/>
              <a:t>Haga clic para modificar el estilo de título del patrón</a:t>
            </a:r>
            <a:endParaRPr lang="es-CL"/>
          </a:p>
        </p:txBody>
      </p:sp>
      <p:sp>
        <p:nvSpPr>
          <p:cNvPr id="3" name="2 Marcador de texto"/>
          <p:cNvSpPr>
            <a:spLocks noGrp="1"/>
          </p:cNvSpPr>
          <p:nvPr>
            <p:ph type="body" idx="1"/>
          </p:nvPr>
        </p:nvSpPr>
        <p:spPr>
          <a:xfrm>
            <a:off x="777364" y="3128083"/>
            <a:ext cx="8364776" cy="161443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extLst>
      <p:ext uri="{BB962C8B-B14F-4D97-AF65-F5344CB8AC3E}">
        <p14:creationId xmlns:p14="http://schemas.microsoft.com/office/powerpoint/2010/main" val="288008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2 Marcador de contenido"/>
          <p:cNvSpPr>
            <a:spLocks noGrp="1"/>
          </p:cNvSpPr>
          <p:nvPr>
            <p:ph sz="half" idx="1"/>
          </p:nvPr>
        </p:nvSpPr>
        <p:spPr>
          <a:xfrm>
            <a:off x="1122480" y="1829699"/>
            <a:ext cx="4030332" cy="3905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contenido"/>
          <p:cNvSpPr>
            <a:spLocks noGrp="1"/>
          </p:cNvSpPr>
          <p:nvPr>
            <p:ph sz="half" idx="2"/>
          </p:nvPr>
        </p:nvSpPr>
        <p:spPr>
          <a:xfrm>
            <a:off x="5316826" y="1829699"/>
            <a:ext cx="4032041" cy="3905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Tree>
    <p:extLst>
      <p:ext uri="{BB962C8B-B14F-4D97-AF65-F5344CB8AC3E}">
        <p14:creationId xmlns:p14="http://schemas.microsoft.com/office/powerpoint/2010/main" val="4014747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CL"/>
          </a:p>
        </p:txBody>
      </p:sp>
      <p:sp>
        <p:nvSpPr>
          <p:cNvPr id="3" name="2 Marcador de texto"/>
          <p:cNvSpPr>
            <a:spLocks noGrp="1"/>
          </p:cNvSpPr>
          <p:nvPr>
            <p:ph type="body" idx="1"/>
          </p:nvPr>
        </p:nvSpPr>
        <p:spPr>
          <a:xfrm>
            <a:off x="492046" y="1652025"/>
            <a:ext cx="4348112" cy="68848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92046" y="2340508"/>
            <a:ext cx="4348112" cy="425220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4 Marcador de texto"/>
          <p:cNvSpPr>
            <a:spLocks noGrp="1"/>
          </p:cNvSpPr>
          <p:nvPr>
            <p:ph type="body" sz="quarter" idx="3"/>
          </p:nvPr>
        </p:nvSpPr>
        <p:spPr>
          <a:xfrm>
            <a:off x="4999051" y="1652025"/>
            <a:ext cx="4349820" cy="68848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999051" y="2340508"/>
            <a:ext cx="4349820" cy="425220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Tree>
    <p:extLst>
      <p:ext uri="{BB962C8B-B14F-4D97-AF65-F5344CB8AC3E}">
        <p14:creationId xmlns:p14="http://schemas.microsoft.com/office/powerpoint/2010/main" val="841756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Tree>
    <p:extLst>
      <p:ext uri="{BB962C8B-B14F-4D97-AF65-F5344CB8AC3E}">
        <p14:creationId xmlns:p14="http://schemas.microsoft.com/office/powerpoint/2010/main" val="21389924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96758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2049" y="293846"/>
            <a:ext cx="3237593" cy="1250549"/>
          </a:xfrm>
        </p:spPr>
        <p:txBody>
          <a:bodyPr anchor="b"/>
          <a:lstStyle>
            <a:lvl1pPr algn="l">
              <a:defRPr sz="2000" b="1"/>
            </a:lvl1pPr>
          </a:lstStyle>
          <a:p>
            <a:r>
              <a:rPr lang="es-ES"/>
              <a:t>Haga clic para modificar el estilo de título del patrón</a:t>
            </a:r>
            <a:endParaRPr lang="es-CL"/>
          </a:p>
        </p:txBody>
      </p:sp>
      <p:sp>
        <p:nvSpPr>
          <p:cNvPr id="3" name="2 Marcador de contenido"/>
          <p:cNvSpPr>
            <a:spLocks noGrp="1"/>
          </p:cNvSpPr>
          <p:nvPr>
            <p:ph idx="1"/>
          </p:nvPr>
        </p:nvSpPr>
        <p:spPr>
          <a:xfrm>
            <a:off x="3847523" y="293848"/>
            <a:ext cx="5501344" cy="629887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texto"/>
          <p:cNvSpPr>
            <a:spLocks noGrp="1"/>
          </p:cNvSpPr>
          <p:nvPr>
            <p:ph type="body" sz="half" idx="2"/>
          </p:nvPr>
        </p:nvSpPr>
        <p:spPr>
          <a:xfrm>
            <a:off x="492049" y="1544395"/>
            <a:ext cx="3237593" cy="504832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2587672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28888" y="5166204"/>
            <a:ext cx="5904548" cy="609899"/>
          </a:xfrm>
        </p:spPr>
        <p:txBody>
          <a:bodyPr anchor="b"/>
          <a:lstStyle>
            <a:lvl1pPr algn="l">
              <a:defRPr sz="2000" b="1"/>
            </a:lvl1pPr>
          </a:lstStyle>
          <a:p>
            <a:r>
              <a:rPr lang="es-ES"/>
              <a:t>Haga clic para modificar el estilo de título del patrón</a:t>
            </a:r>
            <a:endParaRPr lang="es-CL"/>
          </a:p>
        </p:txBody>
      </p:sp>
      <p:sp>
        <p:nvSpPr>
          <p:cNvPr id="3" name="2 Marcador de posición de imagen"/>
          <p:cNvSpPr>
            <a:spLocks noGrp="1"/>
          </p:cNvSpPr>
          <p:nvPr>
            <p:ph type="pic" idx="1"/>
          </p:nvPr>
        </p:nvSpPr>
        <p:spPr>
          <a:xfrm>
            <a:off x="1928888" y="659444"/>
            <a:ext cx="5904548" cy="442817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3 Marcador de texto"/>
          <p:cNvSpPr>
            <a:spLocks noGrp="1"/>
          </p:cNvSpPr>
          <p:nvPr>
            <p:ph type="body" sz="half" idx="2"/>
          </p:nvPr>
        </p:nvSpPr>
        <p:spPr>
          <a:xfrm>
            <a:off x="1928888" y="5776103"/>
            <a:ext cx="5904548" cy="86615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3880702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92046" y="295554"/>
            <a:ext cx="8856822" cy="12300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s-ES"/>
              <a:t>Haga clic para cambiar el estilo de título	</a:t>
            </a:r>
          </a:p>
        </p:txBody>
      </p:sp>
      <p:sp>
        <p:nvSpPr>
          <p:cNvPr id="1027" name="Rectangle 3"/>
          <p:cNvSpPr>
            <a:spLocks noGrp="1" noChangeArrowheads="1"/>
          </p:cNvSpPr>
          <p:nvPr>
            <p:ph type="body" idx="1"/>
          </p:nvPr>
        </p:nvSpPr>
        <p:spPr bwMode="auto">
          <a:xfrm>
            <a:off x="1122480" y="1829699"/>
            <a:ext cx="8226388" cy="390540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8937098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Arial" charset="0"/>
        </a:defRPr>
      </a:lvl2pPr>
      <a:lvl3pPr algn="l" rtl="0" fontAlgn="base">
        <a:spcBef>
          <a:spcPct val="0"/>
        </a:spcBef>
        <a:spcAft>
          <a:spcPct val="0"/>
        </a:spcAft>
        <a:defRPr sz="4400">
          <a:solidFill>
            <a:schemeClr val="tx2"/>
          </a:solidFill>
          <a:latin typeface="Arial" charset="0"/>
        </a:defRPr>
      </a:lvl3pPr>
      <a:lvl4pPr algn="l" rtl="0" fontAlgn="base">
        <a:spcBef>
          <a:spcPct val="0"/>
        </a:spcBef>
        <a:spcAft>
          <a:spcPct val="0"/>
        </a:spcAft>
        <a:defRPr sz="4400">
          <a:solidFill>
            <a:schemeClr val="tx2"/>
          </a:solidFill>
          <a:latin typeface="Arial" charset="0"/>
        </a:defRPr>
      </a:lvl4pPr>
      <a:lvl5pPr algn="l" rtl="0" fontAlgn="base">
        <a:spcBef>
          <a:spcPct val="0"/>
        </a:spcBef>
        <a:spcAft>
          <a:spcPct val="0"/>
        </a:spcAft>
        <a:defRPr sz="4400">
          <a:solidFill>
            <a:schemeClr val="tx2"/>
          </a:solidFill>
          <a:latin typeface="Arial"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Marcador de título 1">
            <a:extLst>
              <a:ext uri="{FF2B5EF4-FFF2-40B4-BE49-F238E27FC236}">
                <a16:creationId xmlns:a16="http://schemas.microsoft.com/office/drawing/2014/main" id="{D97CD832-FCFB-408F-B04F-14207EE53B1C}"/>
              </a:ext>
            </a:extLst>
          </p:cNvPr>
          <p:cNvSpPr>
            <a:spLocks noGrp="1"/>
          </p:cNvSpPr>
          <p:nvPr>
            <p:ph type="title"/>
          </p:nvPr>
        </p:nvSpPr>
        <p:spPr bwMode="auto">
          <a:xfrm>
            <a:off x="492046" y="295554"/>
            <a:ext cx="8856822" cy="1230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_tradnl" altLang="es-CL"/>
              <a:t>Clic para editar título</a:t>
            </a:r>
            <a:endParaRPr lang="es-ES" altLang="es-CL"/>
          </a:p>
        </p:txBody>
      </p:sp>
      <p:sp>
        <p:nvSpPr>
          <p:cNvPr id="1027" name="Marcador de texto 2">
            <a:extLst>
              <a:ext uri="{FF2B5EF4-FFF2-40B4-BE49-F238E27FC236}">
                <a16:creationId xmlns:a16="http://schemas.microsoft.com/office/drawing/2014/main" id="{0A2D60B8-D8E1-4567-82E5-DB5254AD61F2}"/>
              </a:ext>
            </a:extLst>
          </p:cNvPr>
          <p:cNvSpPr>
            <a:spLocks noGrp="1"/>
          </p:cNvSpPr>
          <p:nvPr>
            <p:ph type="body" idx="1"/>
          </p:nvPr>
        </p:nvSpPr>
        <p:spPr bwMode="auto">
          <a:xfrm>
            <a:off x="492046" y="1722068"/>
            <a:ext cx="8856822" cy="4870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_tradnl" altLang="es-CL"/>
              <a:t>Haga clic para modificar el estilo de texto del patrón</a:t>
            </a:r>
          </a:p>
          <a:p>
            <a:pPr lvl="1"/>
            <a:r>
              <a:rPr lang="es-ES_tradnl" altLang="es-CL"/>
              <a:t>Segundo nivel</a:t>
            </a:r>
          </a:p>
          <a:p>
            <a:pPr lvl="2"/>
            <a:r>
              <a:rPr lang="es-ES_tradnl" altLang="es-CL"/>
              <a:t>Tercer nivel</a:t>
            </a:r>
          </a:p>
          <a:p>
            <a:pPr lvl="3"/>
            <a:r>
              <a:rPr lang="es-ES_tradnl" altLang="es-CL"/>
              <a:t>Cuarto nivel</a:t>
            </a:r>
          </a:p>
          <a:p>
            <a:pPr lvl="4"/>
            <a:r>
              <a:rPr lang="es-ES_tradnl" altLang="es-CL"/>
              <a:t>Quinto nivel</a:t>
            </a:r>
            <a:endParaRPr lang="es-ES" altLang="es-CL"/>
          </a:p>
        </p:txBody>
      </p:sp>
      <p:sp>
        <p:nvSpPr>
          <p:cNvPr id="4" name="Marcador de fecha 3">
            <a:extLst>
              <a:ext uri="{FF2B5EF4-FFF2-40B4-BE49-F238E27FC236}">
                <a16:creationId xmlns:a16="http://schemas.microsoft.com/office/drawing/2014/main" id="{552B39B9-F7A3-450B-BC7B-3BF18F327428}"/>
              </a:ext>
            </a:extLst>
          </p:cNvPr>
          <p:cNvSpPr>
            <a:spLocks noGrp="1"/>
          </p:cNvSpPr>
          <p:nvPr>
            <p:ph type="dt" sz="half" idx="2"/>
          </p:nvPr>
        </p:nvSpPr>
        <p:spPr>
          <a:xfrm>
            <a:off x="492046" y="6840434"/>
            <a:ext cx="2296213" cy="392932"/>
          </a:xfrm>
          <a:prstGeom prst="rect">
            <a:avLst/>
          </a:prstGeom>
        </p:spPr>
        <p:txBody>
          <a:bodyPr vert="horz" wrap="square" lIns="91440" tIns="45720" rIns="91440" bIns="45720" numCol="1" anchor="ctr" anchorCtr="0" compatLnSpc="1">
            <a:prstTxWarp prst="textNoShape">
              <a:avLst/>
            </a:prstTxWarp>
          </a:bodyPr>
          <a:lstStyle>
            <a:lvl1pPr eaLnBrk="1" hangingPunct="1">
              <a:defRPr sz="1291">
                <a:solidFill>
                  <a:srgbClr val="898989"/>
                </a:solidFill>
                <a:ea typeface="ヒラギノ角ゴ Pro W3" charset="-128"/>
              </a:defRPr>
            </a:lvl1pPr>
          </a:lstStyle>
          <a:p>
            <a:pPr>
              <a:defRPr/>
            </a:pPr>
            <a:fld id="{45C49C06-DE19-4411-A91F-C820C96CBAB8}" type="datetimeFigureOut">
              <a:rPr lang="es-ES" altLang="es-CL"/>
              <a:pPr>
                <a:defRPr/>
              </a:pPr>
              <a:t>25/11/2021</a:t>
            </a:fld>
            <a:endParaRPr lang="es-ES" altLang="es-CL"/>
          </a:p>
        </p:txBody>
      </p:sp>
      <p:sp>
        <p:nvSpPr>
          <p:cNvPr id="5" name="Marcador de pie de página 4">
            <a:extLst>
              <a:ext uri="{FF2B5EF4-FFF2-40B4-BE49-F238E27FC236}">
                <a16:creationId xmlns:a16="http://schemas.microsoft.com/office/drawing/2014/main" id="{32A2F69D-F8BF-4FD5-8DC4-495920EFCF80}"/>
              </a:ext>
            </a:extLst>
          </p:cNvPr>
          <p:cNvSpPr>
            <a:spLocks noGrp="1"/>
          </p:cNvSpPr>
          <p:nvPr>
            <p:ph type="ftr" sz="quarter" idx="3"/>
          </p:nvPr>
        </p:nvSpPr>
        <p:spPr>
          <a:xfrm>
            <a:off x="3362312" y="6840434"/>
            <a:ext cx="3116289" cy="392932"/>
          </a:xfrm>
          <a:prstGeom prst="rect">
            <a:avLst/>
          </a:prstGeom>
        </p:spPr>
        <p:txBody>
          <a:bodyPr vert="horz" lIns="91440" tIns="45720" rIns="91440" bIns="45720" rtlCol="0" anchor="ctr"/>
          <a:lstStyle>
            <a:lvl1pPr algn="ctr" eaLnBrk="1" hangingPunct="1">
              <a:defRPr sz="1291">
                <a:solidFill>
                  <a:schemeClr val="tx1">
                    <a:tint val="75000"/>
                  </a:schemeClr>
                </a:solidFill>
                <a:latin typeface="Arial" charset="0"/>
                <a:ea typeface="ヒラギノ角ゴ Pro W3" charset="0"/>
                <a:cs typeface="ヒラギノ角ゴ Pro W3" charset="0"/>
              </a:defRPr>
            </a:lvl1pPr>
          </a:lstStyle>
          <a:p>
            <a:pPr>
              <a:defRPr/>
            </a:pPr>
            <a:endParaRPr lang="es-ES"/>
          </a:p>
        </p:txBody>
      </p:sp>
      <p:sp>
        <p:nvSpPr>
          <p:cNvPr id="6" name="Marcador de número de diapositiva 5">
            <a:extLst>
              <a:ext uri="{FF2B5EF4-FFF2-40B4-BE49-F238E27FC236}">
                <a16:creationId xmlns:a16="http://schemas.microsoft.com/office/drawing/2014/main" id="{374EB678-245E-4CC2-9F4C-E5FBC0687B2F}"/>
              </a:ext>
            </a:extLst>
          </p:cNvPr>
          <p:cNvSpPr>
            <a:spLocks noGrp="1"/>
          </p:cNvSpPr>
          <p:nvPr>
            <p:ph type="sldNum" sz="quarter" idx="4"/>
          </p:nvPr>
        </p:nvSpPr>
        <p:spPr>
          <a:xfrm>
            <a:off x="7052654" y="6840434"/>
            <a:ext cx="2296213" cy="392932"/>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91">
                <a:solidFill>
                  <a:srgbClr val="898989"/>
                </a:solidFill>
              </a:defRPr>
            </a:lvl1pPr>
          </a:lstStyle>
          <a:p>
            <a:fld id="{531F8701-DE41-457D-A0F7-55D70D8547AA}" type="slidenum">
              <a:rPr lang="es-ES" altLang="es-CL"/>
              <a:pPr/>
              <a:t>‹Nº›</a:t>
            </a:fld>
            <a:endParaRPr lang="es-ES" altLang="es-CL"/>
          </a:p>
        </p:txBody>
      </p:sp>
    </p:spTree>
    <p:extLst>
      <p:ext uri="{BB962C8B-B14F-4D97-AF65-F5344CB8AC3E}">
        <p14:creationId xmlns:p14="http://schemas.microsoft.com/office/powerpoint/2010/main" val="38359591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92039" rtl="0" eaLnBrk="0" fontAlgn="base" hangingPunct="0">
        <a:spcBef>
          <a:spcPct val="0"/>
        </a:spcBef>
        <a:spcAft>
          <a:spcPct val="0"/>
        </a:spcAft>
        <a:defRPr sz="4735" kern="1200">
          <a:solidFill>
            <a:schemeClr val="tx1"/>
          </a:solidFill>
          <a:latin typeface="+mj-lt"/>
          <a:ea typeface="MS PGothic" panose="020B0600070205080204" pitchFamily="34" charset="-128"/>
          <a:cs typeface="MS PGothic" charset="0"/>
        </a:defRPr>
      </a:lvl1pPr>
      <a:lvl2pPr algn="ctr" defTabSz="492039" rtl="0" eaLnBrk="0" fontAlgn="base" hangingPunct="0">
        <a:spcBef>
          <a:spcPct val="0"/>
        </a:spcBef>
        <a:spcAft>
          <a:spcPct val="0"/>
        </a:spcAft>
        <a:defRPr sz="4735">
          <a:solidFill>
            <a:schemeClr val="tx1"/>
          </a:solidFill>
          <a:latin typeface="Calibri" charset="0"/>
          <a:ea typeface="MS PGothic" panose="020B0600070205080204" pitchFamily="34" charset="-128"/>
          <a:cs typeface="MS PGothic" charset="0"/>
        </a:defRPr>
      </a:lvl2pPr>
      <a:lvl3pPr algn="ctr" defTabSz="492039" rtl="0" eaLnBrk="0" fontAlgn="base" hangingPunct="0">
        <a:spcBef>
          <a:spcPct val="0"/>
        </a:spcBef>
        <a:spcAft>
          <a:spcPct val="0"/>
        </a:spcAft>
        <a:defRPr sz="4735">
          <a:solidFill>
            <a:schemeClr val="tx1"/>
          </a:solidFill>
          <a:latin typeface="Calibri" charset="0"/>
          <a:ea typeface="MS PGothic" panose="020B0600070205080204" pitchFamily="34" charset="-128"/>
          <a:cs typeface="MS PGothic" charset="0"/>
        </a:defRPr>
      </a:lvl3pPr>
      <a:lvl4pPr algn="ctr" defTabSz="492039" rtl="0" eaLnBrk="0" fontAlgn="base" hangingPunct="0">
        <a:spcBef>
          <a:spcPct val="0"/>
        </a:spcBef>
        <a:spcAft>
          <a:spcPct val="0"/>
        </a:spcAft>
        <a:defRPr sz="4735">
          <a:solidFill>
            <a:schemeClr val="tx1"/>
          </a:solidFill>
          <a:latin typeface="Calibri" charset="0"/>
          <a:ea typeface="MS PGothic" panose="020B0600070205080204" pitchFamily="34" charset="-128"/>
          <a:cs typeface="MS PGothic" charset="0"/>
        </a:defRPr>
      </a:lvl4pPr>
      <a:lvl5pPr algn="ctr" defTabSz="492039" rtl="0" eaLnBrk="0" fontAlgn="base" hangingPunct="0">
        <a:spcBef>
          <a:spcPct val="0"/>
        </a:spcBef>
        <a:spcAft>
          <a:spcPct val="0"/>
        </a:spcAft>
        <a:defRPr sz="4735">
          <a:solidFill>
            <a:schemeClr val="tx1"/>
          </a:solidFill>
          <a:latin typeface="Calibri" charset="0"/>
          <a:ea typeface="MS PGothic" panose="020B0600070205080204" pitchFamily="34" charset="-128"/>
          <a:cs typeface="MS PGothic" charset="0"/>
        </a:defRPr>
      </a:lvl5pPr>
      <a:lvl6pPr marL="492039" algn="ctr" defTabSz="492039" rtl="0" fontAlgn="base">
        <a:spcBef>
          <a:spcPct val="0"/>
        </a:spcBef>
        <a:spcAft>
          <a:spcPct val="0"/>
        </a:spcAft>
        <a:defRPr sz="4735">
          <a:solidFill>
            <a:schemeClr val="tx1"/>
          </a:solidFill>
          <a:latin typeface="Calibri" charset="0"/>
          <a:ea typeface="ＭＳ Ｐゴシック" charset="0"/>
          <a:cs typeface="ＭＳ Ｐゴシック" charset="0"/>
        </a:defRPr>
      </a:lvl6pPr>
      <a:lvl7pPr marL="984077" algn="ctr" defTabSz="492039" rtl="0" fontAlgn="base">
        <a:spcBef>
          <a:spcPct val="0"/>
        </a:spcBef>
        <a:spcAft>
          <a:spcPct val="0"/>
        </a:spcAft>
        <a:defRPr sz="4735">
          <a:solidFill>
            <a:schemeClr val="tx1"/>
          </a:solidFill>
          <a:latin typeface="Calibri" charset="0"/>
          <a:ea typeface="ＭＳ Ｐゴシック" charset="0"/>
          <a:cs typeface="ＭＳ Ｐゴシック" charset="0"/>
        </a:defRPr>
      </a:lvl7pPr>
      <a:lvl8pPr marL="1476116" algn="ctr" defTabSz="492039" rtl="0" fontAlgn="base">
        <a:spcBef>
          <a:spcPct val="0"/>
        </a:spcBef>
        <a:spcAft>
          <a:spcPct val="0"/>
        </a:spcAft>
        <a:defRPr sz="4735">
          <a:solidFill>
            <a:schemeClr val="tx1"/>
          </a:solidFill>
          <a:latin typeface="Calibri" charset="0"/>
          <a:ea typeface="ＭＳ Ｐゴシック" charset="0"/>
          <a:cs typeface="ＭＳ Ｐゴシック" charset="0"/>
        </a:defRPr>
      </a:lvl8pPr>
      <a:lvl9pPr marL="1968155" algn="ctr" defTabSz="492039" rtl="0" fontAlgn="base">
        <a:spcBef>
          <a:spcPct val="0"/>
        </a:spcBef>
        <a:spcAft>
          <a:spcPct val="0"/>
        </a:spcAft>
        <a:defRPr sz="4735">
          <a:solidFill>
            <a:schemeClr val="tx1"/>
          </a:solidFill>
          <a:latin typeface="Calibri" charset="0"/>
          <a:ea typeface="ＭＳ Ｐゴシック" charset="0"/>
          <a:cs typeface="ＭＳ Ｐゴシック" charset="0"/>
        </a:defRPr>
      </a:lvl9pPr>
    </p:titleStyle>
    <p:bodyStyle>
      <a:lvl1pPr marL="369029" indent="-369029" algn="l" defTabSz="492039" rtl="0" eaLnBrk="0" fontAlgn="base" hangingPunct="0">
        <a:spcBef>
          <a:spcPct val="20000"/>
        </a:spcBef>
        <a:spcAft>
          <a:spcPct val="0"/>
        </a:spcAft>
        <a:buFont typeface="Arial" panose="020B0604020202020204" pitchFamily="34" charset="0"/>
        <a:buChar char="•"/>
        <a:defRPr sz="3444" kern="1200">
          <a:solidFill>
            <a:schemeClr val="tx1"/>
          </a:solidFill>
          <a:latin typeface="+mn-lt"/>
          <a:ea typeface="MS PGothic" panose="020B0600070205080204" pitchFamily="34" charset="-128"/>
          <a:cs typeface="MS PGothic" charset="0"/>
        </a:defRPr>
      </a:lvl1pPr>
      <a:lvl2pPr marL="799563" indent="-307524" algn="l" defTabSz="492039" rtl="0" eaLnBrk="0" fontAlgn="base" hangingPunct="0">
        <a:spcBef>
          <a:spcPct val="20000"/>
        </a:spcBef>
        <a:spcAft>
          <a:spcPct val="0"/>
        </a:spcAft>
        <a:buFont typeface="Arial" panose="020B0604020202020204" pitchFamily="34" charset="0"/>
        <a:buChar char="–"/>
        <a:defRPr sz="3013" kern="1200">
          <a:solidFill>
            <a:schemeClr val="tx1"/>
          </a:solidFill>
          <a:latin typeface="+mn-lt"/>
          <a:ea typeface="MS PGothic" panose="020B0600070205080204" pitchFamily="34" charset="-128"/>
          <a:cs typeface="MS PGothic" charset="0"/>
        </a:defRPr>
      </a:lvl2pPr>
      <a:lvl3pPr marL="1230097" indent="-246019" algn="l" defTabSz="492039" rtl="0" eaLnBrk="0" fontAlgn="base" hangingPunct="0">
        <a:spcBef>
          <a:spcPct val="20000"/>
        </a:spcBef>
        <a:spcAft>
          <a:spcPct val="0"/>
        </a:spcAft>
        <a:buFont typeface="Arial" panose="020B0604020202020204" pitchFamily="34" charset="0"/>
        <a:buChar char="•"/>
        <a:defRPr sz="2583" kern="1200">
          <a:solidFill>
            <a:schemeClr val="tx1"/>
          </a:solidFill>
          <a:latin typeface="+mn-lt"/>
          <a:ea typeface="MS PGothic" panose="020B0600070205080204" pitchFamily="34" charset="-128"/>
          <a:cs typeface="MS PGothic" charset="0"/>
        </a:defRPr>
      </a:lvl3pPr>
      <a:lvl4pPr marL="1722135" indent="-246019" algn="l" defTabSz="492039" rtl="0" eaLnBrk="0" fontAlgn="base" hangingPunct="0">
        <a:spcBef>
          <a:spcPct val="20000"/>
        </a:spcBef>
        <a:spcAft>
          <a:spcPct val="0"/>
        </a:spcAft>
        <a:buFont typeface="Arial" panose="020B0604020202020204" pitchFamily="34" charset="0"/>
        <a:buChar char="–"/>
        <a:defRPr sz="2152" kern="1200">
          <a:solidFill>
            <a:schemeClr val="tx1"/>
          </a:solidFill>
          <a:latin typeface="+mn-lt"/>
          <a:ea typeface="MS PGothic" panose="020B0600070205080204" pitchFamily="34" charset="-128"/>
          <a:cs typeface="MS PGothic" charset="0"/>
        </a:defRPr>
      </a:lvl4pPr>
      <a:lvl5pPr marL="2214174" indent="-246019" algn="l" defTabSz="492039" rtl="0" eaLnBrk="0" fontAlgn="base" hangingPunct="0">
        <a:spcBef>
          <a:spcPct val="20000"/>
        </a:spcBef>
        <a:spcAft>
          <a:spcPct val="0"/>
        </a:spcAft>
        <a:buFont typeface="Arial" panose="020B0604020202020204" pitchFamily="34" charset="0"/>
        <a:buChar char="»"/>
        <a:defRPr sz="2152" kern="1200">
          <a:solidFill>
            <a:schemeClr val="tx1"/>
          </a:solidFill>
          <a:latin typeface="+mn-lt"/>
          <a:ea typeface="MS PGothic" panose="020B0600070205080204" pitchFamily="34" charset="-128"/>
          <a:cs typeface="MS PGothic" charset="0"/>
        </a:defRPr>
      </a:lvl5pPr>
      <a:lvl6pPr marL="2706213" indent="-246019" algn="l" defTabSz="492039" rtl="0" eaLnBrk="1" latinLnBrk="0" hangingPunct="1">
        <a:spcBef>
          <a:spcPct val="20000"/>
        </a:spcBef>
        <a:buFont typeface="Arial"/>
        <a:buChar char="•"/>
        <a:defRPr sz="2152" kern="1200">
          <a:solidFill>
            <a:schemeClr val="tx1"/>
          </a:solidFill>
          <a:latin typeface="+mn-lt"/>
          <a:ea typeface="+mn-ea"/>
          <a:cs typeface="+mn-cs"/>
        </a:defRPr>
      </a:lvl6pPr>
      <a:lvl7pPr marL="3198251" indent="-246019" algn="l" defTabSz="492039" rtl="0" eaLnBrk="1" latinLnBrk="0" hangingPunct="1">
        <a:spcBef>
          <a:spcPct val="20000"/>
        </a:spcBef>
        <a:buFont typeface="Arial"/>
        <a:buChar char="•"/>
        <a:defRPr sz="2152" kern="1200">
          <a:solidFill>
            <a:schemeClr val="tx1"/>
          </a:solidFill>
          <a:latin typeface="+mn-lt"/>
          <a:ea typeface="+mn-ea"/>
          <a:cs typeface="+mn-cs"/>
        </a:defRPr>
      </a:lvl7pPr>
      <a:lvl8pPr marL="3690290" indent="-246019" algn="l" defTabSz="492039" rtl="0" eaLnBrk="1" latinLnBrk="0" hangingPunct="1">
        <a:spcBef>
          <a:spcPct val="20000"/>
        </a:spcBef>
        <a:buFont typeface="Arial"/>
        <a:buChar char="•"/>
        <a:defRPr sz="2152" kern="1200">
          <a:solidFill>
            <a:schemeClr val="tx1"/>
          </a:solidFill>
          <a:latin typeface="+mn-lt"/>
          <a:ea typeface="+mn-ea"/>
          <a:cs typeface="+mn-cs"/>
        </a:defRPr>
      </a:lvl8pPr>
      <a:lvl9pPr marL="4182328" indent="-246019" algn="l" defTabSz="492039" rtl="0" eaLnBrk="1" latinLnBrk="0" hangingPunct="1">
        <a:spcBef>
          <a:spcPct val="20000"/>
        </a:spcBef>
        <a:buFont typeface="Arial"/>
        <a:buChar char="•"/>
        <a:defRPr sz="2152" kern="1200">
          <a:solidFill>
            <a:schemeClr val="tx1"/>
          </a:solidFill>
          <a:latin typeface="+mn-lt"/>
          <a:ea typeface="+mn-ea"/>
          <a:cs typeface="+mn-cs"/>
        </a:defRPr>
      </a:lvl9pPr>
    </p:bodyStyle>
    <p:otherStyle>
      <a:defPPr>
        <a:defRPr lang="es-ES"/>
      </a:defPPr>
      <a:lvl1pPr marL="0" algn="l" defTabSz="492039" rtl="0" eaLnBrk="1" latinLnBrk="0" hangingPunct="1">
        <a:defRPr sz="1937" kern="1200">
          <a:solidFill>
            <a:schemeClr val="tx1"/>
          </a:solidFill>
          <a:latin typeface="+mn-lt"/>
          <a:ea typeface="+mn-ea"/>
          <a:cs typeface="+mn-cs"/>
        </a:defRPr>
      </a:lvl1pPr>
      <a:lvl2pPr marL="492039" algn="l" defTabSz="492039" rtl="0" eaLnBrk="1" latinLnBrk="0" hangingPunct="1">
        <a:defRPr sz="1937" kern="1200">
          <a:solidFill>
            <a:schemeClr val="tx1"/>
          </a:solidFill>
          <a:latin typeface="+mn-lt"/>
          <a:ea typeface="+mn-ea"/>
          <a:cs typeface="+mn-cs"/>
        </a:defRPr>
      </a:lvl2pPr>
      <a:lvl3pPr marL="984077" algn="l" defTabSz="492039" rtl="0" eaLnBrk="1" latinLnBrk="0" hangingPunct="1">
        <a:defRPr sz="1937" kern="1200">
          <a:solidFill>
            <a:schemeClr val="tx1"/>
          </a:solidFill>
          <a:latin typeface="+mn-lt"/>
          <a:ea typeface="+mn-ea"/>
          <a:cs typeface="+mn-cs"/>
        </a:defRPr>
      </a:lvl3pPr>
      <a:lvl4pPr marL="1476116" algn="l" defTabSz="492039" rtl="0" eaLnBrk="1" latinLnBrk="0" hangingPunct="1">
        <a:defRPr sz="1937" kern="1200">
          <a:solidFill>
            <a:schemeClr val="tx1"/>
          </a:solidFill>
          <a:latin typeface="+mn-lt"/>
          <a:ea typeface="+mn-ea"/>
          <a:cs typeface="+mn-cs"/>
        </a:defRPr>
      </a:lvl4pPr>
      <a:lvl5pPr marL="1968155" algn="l" defTabSz="492039" rtl="0" eaLnBrk="1" latinLnBrk="0" hangingPunct="1">
        <a:defRPr sz="1937" kern="1200">
          <a:solidFill>
            <a:schemeClr val="tx1"/>
          </a:solidFill>
          <a:latin typeface="+mn-lt"/>
          <a:ea typeface="+mn-ea"/>
          <a:cs typeface="+mn-cs"/>
        </a:defRPr>
      </a:lvl5pPr>
      <a:lvl6pPr marL="2460193" algn="l" defTabSz="492039" rtl="0" eaLnBrk="1" latinLnBrk="0" hangingPunct="1">
        <a:defRPr sz="1937" kern="1200">
          <a:solidFill>
            <a:schemeClr val="tx1"/>
          </a:solidFill>
          <a:latin typeface="+mn-lt"/>
          <a:ea typeface="+mn-ea"/>
          <a:cs typeface="+mn-cs"/>
        </a:defRPr>
      </a:lvl6pPr>
      <a:lvl7pPr marL="2952232" algn="l" defTabSz="492039" rtl="0" eaLnBrk="1" latinLnBrk="0" hangingPunct="1">
        <a:defRPr sz="1937" kern="1200">
          <a:solidFill>
            <a:schemeClr val="tx1"/>
          </a:solidFill>
          <a:latin typeface="+mn-lt"/>
          <a:ea typeface="+mn-ea"/>
          <a:cs typeface="+mn-cs"/>
        </a:defRPr>
      </a:lvl7pPr>
      <a:lvl8pPr marL="3444270" algn="l" defTabSz="492039" rtl="0" eaLnBrk="1" latinLnBrk="0" hangingPunct="1">
        <a:defRPr sz="1937" kern="1200">
          <a:solidFill>
            <a:schemeClr val="tx1"/>
          </a:solidFill>
          <a:latin typeface="+mn-lt"/>
          <a:ea typeface="+mn-ea"/>
          <a:cs typeface="+mn-cs"/>
        </a:defRPr>
      </a:lvl8pPr>
      <a:lvl9pPr marL="3936309" algn="l" defTabSz="492039" rtl="0" eaLnBrk="1" latinLnBrk="0" hangingPunct="1">
        <a:defRPr sz="193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hyperlink" Target="https://claveunica.gob.cl/" TargetMode="External"/><Relationship Id="rId2" Type="http://schemas.openxmlformats.org/officeDocument/2006/relationships/hyperlink" Target="https://fspr.interior.gob.cl/" TargetMode="Externa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hyperlink" Target="https://fnsp.spd.gov.cl/" TargetMode="External"/><Relationship Id="rId2" Type="http://schemas.openxmlformats.org/officeDocument/2006/relationships/hyperlink" Target="http://www.fnsp.cl/" TargetMode="Externa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hyperlink" Target="https://fnsp.spd.gov.cl/index.php" TargetMode="Externa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hyperlink" Target="https://youtu.be/xWghW4iQZUI" TargetMode="Externa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customXml" Target="../ink/ink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23.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8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5.xml"/><Relationship Id="rId1" Type="http://schemas.openxmlformats.org/officeDocument/2006/relationships/vmlDrawing" Target="../drawings/vmlDrawing2.vml"/><Relationship Id="rId4" Type="http://schemas.openxmlformats.org/officeDocument/2006/relationships/image" Target="../media/image47.emf"/></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15.xml"/><Relationship Id="rId1" Type="http://schemas.openxmlformats.org/officeDocument/2006/relationships/vmlDrawing" Target="../drawings/vmlDrawing3.vml"/><Relationship Id="rId5" Type="http://schemas.openxmlformats.org/officeDocument/2006/relationships/image" Target="../media/image50.emf"/><Relationship Id="rId4" Type="http://schemas.openxmlformats.org/officeDocument/2006/relationships/oleObject" Target="../embeddings/oleObject3.bin"/></Relationships>
</file>

<file path=ppt/slides/_rels/slide9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9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41.png"/><Relationship Id="rId1" Type="http://schemas.openxmlformats.org/officeDocument/2006/relationships/slideLayout" Target="../slideLayouts/slideLayout4.xml"/><Relationship Id="rId4" Type="http://schemas.openxmlformats.org/officeDocument/2006/relationships/image" Target="../media/image56.jpeg"/></Relationships>
</file>

<file path=ppt/slides/_rels/slide9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1.png"/><Relationship Id="rId7" Type="http://schemas.openxmlformats.org/officeDocument/2006/relationships/image" Target="../media/image62.jpe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61.jpeg"/><Relationship Id="rId11" Type="http://schemas.openxmlformats.org/officeDocument/2006/relationships/image" Target="../media/image66.jpeg"/><Relationship Id="rId5" Type="http://schemas.openxmlformats.org/officeDocument/2006/relationships/image" Target="../media/image60.jpeg"/><Relationship Id="rId10" Type="http://schemas.openxmlformats.org/officeDocument/2006/relationships/image" Target="../media/image65.jpg"/><Relationship Id="rId4" Type="http://schemas.openxmlformats.org/officeDocument/2006/relationships/image" Target="../media/image59.jpeg"/><Relationship Id="rId9" Type="http://schemas.openxmlformats.org/officeDocument/2006/relationships/image" Target="../media/image6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54">
            <a:extLst>
              <a:ext uri="{FF2B5EF4-FFF2-40B4-BE49-F238E27FC236}">
                <a16:creationId xmlns:a16="http://schemas.microsoft.com/office/drawing/2014/main" id="{157D0901-8045-4D1C-ABE2-FBE8BC9FA83A}"/>
              </a:ext>
            </a:extLst>
          </p:cNvPr>
          <p:cNvSpPr txBox="1">
            <a:spLocks noChangeArrowheads="1"/>
          </p:cNvSpPr>
          <p:nvPr/>
        </p:nvSpPr>
        <p:spPr bwMode="auto">
          <a:xfrm>
            <a:off x="5545280" y="3761347"/>
            <a:ext cx="2273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 altLang="es-ES" sz="2000" b="1" i="1" dirty="0">
                <a:latin typeface="Arial Narrow" panose="020B0606020202030204" pitchFamily="34" charset="0"/>
              </a:rPr>
              <a:t>Diploma de Postítulo</a:t>
            </a:r>
          </a:p>
        </p:txBody>
      </p:sp>
      <p:sp>
        <p:nvSpPr>
          <p:cNvPr id="4099" name="Rectangle 2">
            <a:extLst>
              <a:ext uri="{FF2B5EF4-FFF2-40B4-BE49-F238E27FC236}">
                <a16:creationId xmlns:a16="http://schemas.microsoft.com/office/drawing/2014/main" id="{7982FEFA-330F-49A4-940B-F505D0449D53}"/>
              </a:ext>
            </a:extLst>
          </p:cNvPr>
          <p:cNvSpPr>
            <a:spLocks noGrp="1"/>
          </p:cNvSpPr>
          <p:nvPr>
            <p:ph type="ctrTitle"/>
          </p:nvPr>
        </p:nvSpPr>
        <p:spPr>
          <a:xfrm>
            <a:off x="4128368" y="4012138"/>
            <a:ext cx="5470971" cy="2074844"/>
          </a:xfrm>
        </p:spPr>
        <p:txBody>
          <a:bodyPr/>
          <a:lstStyle/>
          <a:p>
            <a:pPr algn="ctr" eaLnBrk="1" hangingPunct="1"/>
            <a:r>
              <a:rPr lang="es-CL" altLang="es-ES" sz="3500" dirty="0">
                <a:solidFill>
                  <a:srgbClr val="005489"/>
                </a:solidFill>
                <a:effectLst>
                  <a:outerShdw blurRad="38100" dist="38100" dir="2700000" algn="tl">
                    <a:srgbClr val="000000">
                      <a:alpha val="43137"/>
                    </a:srgbClr>
                  </a:outerShdw>
                </a:effectLst>
                <a:latin typeface="Arial Narrow" panose="020B0606020202030204" pitchFamily="34" charset="0"/>
              </a:rPr>
              <a:t>Diseño, Evaluación y Gestión de Proyectos de Interés Público</a:t>
            </a:r>
            <a:endParaRPr lang="es-ES" altLang="es-ES" sz="3500" dirty="0">
              <a:solidFill>
                <a:srgbClr val="005489"/>
              </a:solidFill>
              <a:effectLst>
                <a:outerShdw blurRad="38100" dist="38100" dir="2700000" algn="tl">
                  <a:srgbClr val="000000">
                    <a:alpha val="43137"/>
                  </a:srgbClr>
                </a:outerShdw>
              </a:effectLst>
              <a:latin typeface="Arial Narrow" panose="020B0606020202030204" pitchFamily="34" charset="0"/>
            </a:endParaRPr>
          </a:p>
        </p:txBody>
      </p:sp>
      <p:sp>
        <p:nvSpPr>
          <p:cNvPr id="4100" name="6 CuadroTexto">
            <a:extLst>
              <a:ext uri="{FF2B5EF4-FFF2-40B4-BE49-F238E27FC236}">
                <a16:creationId xmlns:a16="http://schemas.microsoft.com/office/drawing/2014/main" id="{39A9BFB6-4D73-4DD1-A71C-C7E2896D808B}"/>
              </a:ext>
            </a:extLst>
          </p:cNvPr>
          <p:cNvSpPr txBox="1">
            <a:spLocks noChangeArrowheads="1"/>
          </p:cNvSpPr>
          <p:nvPr/>
        </p:nvSpPr>
        <p:spPr bwMode="auto">
          <a:xfrm>
            <a:off x="5290916" y="5937723"/>
            <a:ext cx="401161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 altLang="es-ES" sz="1400" b="1" dirty="0">
                <a:latin typeface="Arial" panose="020B0604020202020204" pitchFamily="34" charset="0"/>
              </a:rPr>
              <a:t>Profesor: </a:t>
            </a:r>
            <a:r>
              <a:rPr lang="es-ES" altLang="es-ES" sz="1400" dirty="0">
                <a:latin typeface="Arial" panose="020B0604020202020204" pitchFamily="34" charset="0"/>
              </a:rPr>
              <a:t>Luis Riquelme Contreras</a:t>
            </a:r>
          </a:p>
          <a:p>
            <a:pPr eaLnBrk="1" hangingPunct="1">
              <a:spcBef>
                <a:spcPct val="0"/>
              </a:spcBef>
              <a:buFontTx/>
              <a:buNone/>
            </a:pPr>
            <a:r>
              <a:rPr lang="es-ES" altLang="es-ES" sz="1400" b="1" dirty="0">
                <a:latin typeface="Arial" panose="020B0604020202020204" pitchFamily="34" charset="0"/>
              </a:rPr>
              <a:t>Módulo: </a:t>
            </a:r>
            <a:r>
              <a:rPr lang="es-ES" altLang="es-ES" sz="1400" dirty="0">
                <a:latin typeface="Arial" panose="020B0604020202020204" pitchFamily="34" charset="0"/>
              </a:rPr>
              <a:t>Fuentes de Financiamiento</a:t>
            </a:r>
          </a:p>
          <a:p>
            <a:pPr eaLnBrk="1" hangingPunct="1">
              <a:spcBef>
                <a:spcPct val="0"/>
              </a:spcBef>
              <a:buFontTx/>
              <a:buNone/>
            </a:pPr>
            <a:endParaRPr lang="es-ES" altLang="es-ES" sz="1400" dirty="0">
              <a:latin typeface="Arial" panose="020B0604020202020204" pitchFamily="34" charset="0"/>
            </a:endParaRPr>
          </a:p>
          <a:p>
            <a:pPr eaLnBrk="1" hangingPunct="1">
              <a:spcBef>
                <a:spcPct val="0"/>
              </a:spcBef>
              <a:buFontTx/>
              <a:buNone/>
            </a:pPr>
            <a:endParaRPr lang="es-ES" altLang="es-ES" sz="1400" dirty="0">
              <a:latin typeface="Arial" panose="020B0604020202020204" pitchFamily="34" charset="0"/>
            </a:endParaRPr>
          </a:p>
        </p:txBody>
      </p:sp>
      <p:sp>
        <p:nvSpPr>
          <p:cNvPr id="7" name="4 Rectángulo">
            <a:extLst>
              <a:ext uri="{FF2B5EF4-FFF2-40B4-BE49-F238E27FC236}">
                <a16:creationId xmlns:a16="http://schemas.microsoft.com/office/drawing/2014/main" id="{95DFA95C-C8A4-4253-8B00-FBBAC4A48B11}"/>
              </a:ext>
            </a:extLst>
          </p:cNvPr>
          <p:cNvSpPr/>
          <p:nvPr/>
        </p:nvSpPr>
        <p:spPr>
          <a:xfrm>
            <a:off x="1104106" y="6354440"/>
            <a:ext cx="1440086" cy="504354"/>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s-E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r>
              <a:rPr lang="es-ES" sz="1100" b="1" dirty="0">
                <a:solidFill>
                  <a:srgbClr val="FFFFFF"/>
                </a:solidFill>
              </a:rPr>
              <a:t>VERSION 2021</a:t>
            </a:r>
            <a:endParaRPr lang="es-CL" sz="1100" b="1" dirty="0">
              <a:solidFill>
                <a:srgbClr val="FFFFFF"/>
              </a:solidFill>
            </a:endParaRPr>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4">
            <a:extLst>
              <a:ext uri="{FF2B5EF4-FFF2-40B4-BE49-F238E27FC236}">
                <a16:creationId xmlns:a16="http://schemas.microsoft.com/office/drawing/2014/main" id="{7A15DE72-A102-4F47-8842-3FE7B5B814CD}"/>
              </a:ext>
            </a:extLst>
          </p:cNvPr>
          <p:cNvSpPr>
            <a:spLocks noGrp="1"/>
          </p:cNvSpPr>
          <p:nvPr>
            <p:ph type="title"/>
          </p:nvPr>
        </p:nvSpPr>
        <p:spPr>
          <a:xfrm>
            <a:off x="492046" y="295555"/>
            <a:ext cx="8856822" cy="658286"/>
          </a:xfrm>
        </p:spPr>
        <p:txBody>
          <a:bodyPr/>
          <a:lstStyle/>
          <a:p>
            <a:r>
              <a:rPr lang="es-US" sz="1800" b="1" dirty="0">
                <a:solidFill>
                  <a:schemeClr val="tx1"/>
                </a:solidFill>
              </a:rPr>
              <a:t>3.- CONTINGENCIA SANITARIA – MUERTES AL 10 DE OCTUBRE DE 2021</a:t>
            </a:r>
            <a:endParaRPr lang="es-CL" sz="1800" dirty="0"/>
          </a:p>
        </p:txBody>
      </p:sp>
      <p:pic>
        <p:nvPicPr>
          <p:cNvPr id="4" name="Imagen 3">
            <a:extLst>
              <a:ext uri="{FF2B5EF4-FFF2-40B4-BE49-F238E27FC236}">
                <a16:creationId xmlns:a16="http://schemas.microsoft.com/office/drawing/2014/main" id="{80767A6A-35CA-481A-9460-2060335AFAC3}"/>
              </a:ext>
            </a:extLst>
          </p:cNvPr>
          <p:cNvPicPr>
            <a:picLocks noChangeAspect="1"/>
          </p:cNvPicPr>
          <p:nvPr/>
        </p:nvPicPr>
        <p:blipFill rotWithShape="1">
          <a:blip r:embed="rId2"/>
          <a:srcRect l="11950" t="13577" r="38292" b="23983"/>
          <a:stretch/>
        </p:blipFill>
        <p:spPr>
          <a:xfrm>
            <a:off x="599976" y="953841"/>
            <a:ext cx="8568952" cy="4680519"/>
          </a:xfrm>
          <a:prstGeom prst="rect">
            <a:avLst/>
          </a:prstGeom>
        </p:spPr>
      </p:pic>
    </p:spTree>
    <p:extLst>
      <p:ext uri="{BB962C8B-B14F-4D97-AF65-F5344CB8AC3E}">
        <p14:creationId xmlns:p14="http://schemas.microsoft.com/office/powerpoint/2010/main" val="381271819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46DCD3-1EAD-4107-BF0C-B25CF5D09851}"/>
              </a:ext>
            </a:extLst>
          </p:cNvPr>
          <p:cNvSpPr>
            <a:spLocks noGrp="1"/>
          </p:cNvSpPr>
          <p:nvPr>
            <p:ph type="title"/>
          </p:nvPr>
        </p:nvSpPr>
        <p:spPr/>
        <p:txBody>
          <a:bodyPr/>
          <a:lstStyle/>
          <a:p>
            <a:r>
              <a:rPr lang="es-US" sz="3200" dirty="0"/>
              <a:t>15.3 PROGRAMA FONDO RECUPERACIÓN DE CIUDADES</a:t>
            </a:r>
            <a:endParaRPr lang="es-CL" sz="3200" dirty="0"/>
          </a:p>
        </p:txBody>
      </p:sp>
      <p:pic>
        <p:nvPicPr>
          <p:cNvPr id="4" name="Marcador de contenido 3">
            <a:extLst>
              <a:ext uri="{FF2B5EF4-FFF2-40B4-BE49-F238E27FC236}">
                <a16:creationId xmlns:a16="http://schemas.microsoft.com/office/drawing/2014/main" id="{40982563-1DC5-4FBE-9BD2-2F6DF4CF8D29}"/>
              </a:ext>
            </a:extLst>
          </p:cNvPr>
          <p:cNvPicPr>
            <a:picLocks noGrp="1"/>
          </p:cNvPicPr>
          <p:nvPr>
            <p:ph idx="1"/>
          </p:nvPr>
        </p:nvPicPr>
        <p:blipFill rotWithShape="1">
          <a:blip r:embed="rId2"/>
          <a:srcRect l="29894" t="14618" r="31988" b="8000"/>
          <a:stretch/>
        </p:blipFill>
        <p:spPr bwMode="auto">
          <a:xfrm>
            <a:off x="2328168" y="1745928"/>
            <a:ext cx="5184576" cy="446449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160083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4C812F-AF94-4FBE-88A9-0E5FC4A63710}"/>
              </a:ext>
            </a:extLst>
          </p:cNvPr>
          <p:cNvSpPr>
            <a:spLocks noGrp="1"/>
          </p:cNvSpPr>
          <p:nvPr>
            <p:ph type="title"/>
          </p:nvPr>
        </p:nvSpPr>
        <p:spPr>
          <a:xfrm>
            <a:off x="167928" y="295554"/>
            <a:ext cx="9180940" cy="1230049"/>
          </a:xfrm>
        </p:spPr>
        <p:txBody>
          <a:bodyPr/>
          <a:lstStyle/>
          <a:p>
            <a:r>
              <a:rPr lang="es-CL" sz="3600" dirty="0"/>
              <a:t>FONDO DE DESARROLLO MUNICIPAL</a:t>
            </a:r>
          </a:p>
        </p:txBody>
      </p:sp>
      <p:pic>
        <p:nvPicPr>
          <p:cNvPr id="5" name="Marcador de contenido 4">
            <a:extLst>
              <a:ext uri="{FF2B5EF4-FFF2-40B4-BE49-F238E27FC236}">
                <a16:creationId xmlns:a16="http://schemas.microsoft.com/office/drawing/2014/main" id="{DA9A4FBC-1D01-429D-AC04-B87B2BD2CB57}"/>
              </a:ext>
            </a:extLst>
          </p:cNvPr>
          <p:cNvPicPr>
            <a:picLocks noGrp="1" noChangeAspect="1"/>
          </p:cNvPicPr>
          <p:nvPr>
            <p:ph idx="1"/>
          </p:nvPr>
        </p:nvPicPr>
        <p:blipFill rotWithShape="1">
          <a:blip r:embed="rId2"/>
          <a:srcRect l="40276" t="21808" r="22386" b="6281"/>
          <a:stretch/>
        </p:blipFill>
        <p:spPr>
          <a:xfrm>
            <a:off x="816000" y="1169863"/>
            <a:ext cx="7632848" cy="5328593"/>
          </a:xfrm>
        </p:spPr>
      </p:pic>
      <p:sp>
        <p:nvSpPr>
          <p:cNvPr id="6" name="Elipse 5">
            <a:extLst>
              <a:ext uri="{FF2B5EF4-FFF2-40B4-BE49-F238E27FC236}">
                <a16:creationId xmlns:a16="http://schemas.microsoft.com/office/drawing/2014/main" id="{CDD544C4-9297-410D-A7ED-DD073E2BD865}"/>
              </a:ext>
            </a:extLst>
          </p:cNvPr>
          <p:cNvSpPr/>
          <p:nvPr/>
        </p:nvSpPr>
        <p:spPr>
          <a:xfrm>
            <a:off x="1680096" y="6066408"/>
            <a:ext cx="2736304" cy="5040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 name="Elipse 7">
            <a:extLst>
              <a:ext uri="{FF2B5EF4-FFF2-40B4-BE49-F238E27FC236}">
                <a16:creationId xmlns:a16="http://schemas.microsoft.com/office/drawing/2014/main" id="{C6B54BFF-C7F9-48B3-90CA-72937E8D546E}"/>
              </a:ext>
            </a:extLst>
          </p:cNvPr>
          <p:cNvSpPr/>
          <p:nvPr/>
        </p:nvSpPr>
        <p:spPr>
          <a:xfrm>
            <a:off x="1104032" y="4482232"/>
            <a:ext cx="4320480" cy="7200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136926630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DE8F57-FE26-40BA-B088-256B5A431352}"/>
              </a:ext>
            </a:extLst>
          </p:cNvPr>
          <p:cNvSpPr>
            <a:spLocks noGrp="1"/>
          </p:cNvSpPr>
          <p:nvPr>
            <p:ph type="title"/>
          </p:nvPr>
        </p:nvSpPr>
        <p:spPr/>
        <p:txBody>
          <a:bodyPr/>
          <a:lstStyle/>
          <a:p>
            <a:r>
              <a:rPr lang="es-CL" sz="4400" dirty="0"/>
              <a:t>FONDO DE DESARROLLO MUNICIPAL</a:t>
            </a:r>
            <a:endParaRPr lang="es-CL" dirty="0"/>
          </a:p>
        </p:txBody>
      </p:sp>
      <p:graphicFrame>
        <p:nvGraphicFramePr>
          <p:cNvPr id="4" name="Marcador de contenido 3">
            <a:extLst>
              <a:ext uri="{FF2B5EF4-FFF2-40B4-BE49-F238E27FC236}">
                <a16:creationId xmlns:a16="http://schemas.microsoft.com/office/drawing/2014/main" id="{DA23C783-F88F-4184-9857-1BE4D1E958F2}"/>
              </a:ext>
            </a:extLst>
          </p:cNvPr>
          <p:cNvGraphicFramePr>
            <a:graphicFrameLocks noGrp="1"/>
          </p:cNvGraphicFramePr>
          <p:nvPr>
            <p:ph idx="1"/>
            <p:extLst>
              <p:ext uri="{D42A27DB-BD31-4B8C-83A1-F6EECF244321}">
                <p14:modId xmlns:p14="http://schemas.microsoft.com/office/powerpoint/2010/main" val="3701249219"/>
              </p:ext>
            </p:extLst>
          </p:nvPr>
        </p:nvGraphicFramePr>
        <p:xfrm>
          <a:off x="2184152" y="1889944"/>
          <a:ext cx="5544616" cy="4248471"/>
        </p:xfrm>
        <a:graphic>
          <a:graphicData uri="http://schemas.openxmlformats.org/drawingml/2006/table">
            <a:tbl>
              <a:tblPr/>
              <a:tblGrid>
                <a:gridCol w="2451053">
                  <a:extLst>
                    <a:ext uri="{9D8B030D-6E8A-4147-A177-3AD203B41FA5}">
                      <a16:colId xmlns:a16="http://schemas.microsoft.com/office/drawing/2014/main" val="812225428"/>
                    </a:ext>
                  </a:extLst>
                </a:gridCol>
                <a:gridCol w="3093563">
                  <a:extLst>
                    <a:ext uri="{9D8B030D-6E8A-4147-A177-3AD203B41FA5}">
                      <a16:colId xmlns:a16="http://schemas.microsoft.com/office/drawing/2014/main" val="3588603760"/>
                    </a:ext>
                  </a:extLst>
                </a:gridCol>
              </a:tblGrid>
              <a:tr h="596277">
                <a:tc gridSpan="2">
                  <a:txBody>
                    <a:bodyPr/>
                    <a:lstStyle/>
                    <a:p>
                      <a:pPr algn="ctr" fontAlgn="b"/>
                      <a:r>
                        <a:rPr lang="es-ES" sz="2000" b="1" i="0" u="none" strike="noStrike" dirty="0">
                          <a:solidFill>
                            <a:srgbClr val="000000"/>
                          </a:solidFill>
                          <a:effectLst/>
                          <a:latin typeface="Calibri" panose="020F0502020204030204" pitchFamily="34" charset="0"/>
                        </a:rPr>
                        <a:t>Fondo de Desarrollo Municipal 2021</a:t>
                      </a:r>
                    </a:p>
                  </a:txBody>
                  <a:tcPr marL="7620" marR="7620" marT="7620" marB="0" anchor="b">
                    <a:lnL>
                      <a:noFill/>
                    </a:lnL>
                    <a:lnR>
                      <a:noFill/>
                    </a:lnR>
                    <a:lnT>
                      <a:noFill/>
                    </a:lnT>
                    <a:lnB>
                      <a:noFill/>
                    </a:lnB>
                  </a:tcPr>
                </a:tc>
                <a:tc hMerge="1">
                  <a:txBody>
                    <a:bodyPr/>
                    <a:lstStyle/>
                    <a:p>
                      <a:endParaRPr lang="es-CL"/>
                    </a:p>
                  </a:txBody>
                  <a:tcPr/>
                </a:tc>
                <a:extLst>
                  <a:ext uri="{0D108BD9-81ED-4DB2-BD59-A6C34878D82A}">
                    <a16:rowId xmlns:a16="http://schemas.microsoft.com/office/drawing/2014/main" val="1925231012"/>
                  </a:ext>
                </a:extLst>
              </a:tr>
              <a:tr h="621121">
                <a:tc>
                  <a:txBody>
                    <a:bodyPr/>
                    <a:lstStyle/>
                    <a:p>
                      <a:pPr algn="l" fontAlgn="b"/>
                      <a:endParaRPr lang="es-CL" sz="20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s-CL" sz="2000" b="0" i="0" u="none" strike="noStrike" dirty="0">
                        <a:solidFill>
                          <a:srgbClr val="000000"/>
                        </a:solidFill>
                        <a:effectLst/>
                        <a:latin typeface="Calibri" panose="020F0502020204030204" pitchFamily="34" charset="0"/>
                      </a:endParaRPr>
                    </a:p>
                  </a:txBody>
                  <a:tcPr marL="7620" marR="7620" marT="762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43365469"/>
                  </a:ext>
                </a:extLst>
              </a:tr>
              <a:tr h="621121">
                <a:tc>
                  <a:txBody>
                    <a:bodyPr/>
                    <a:lstStyle/>
                    <a:p>
                      <a:pPr algn="ctr" fontAlgn="b"/>
                      <a:r>
                        <a:rPr lang="es-CL" sz="1800" b="1" i="0" u="none" strike="noStrike" dirty="0">
                          <a:solidFill>
                            <a:srgbClr val="000000"/>
                          </a:solidFill>
                          <a:effectLst/>
                          <a:latin typeface="Calibri" panose="020F0502020204030204" pitchFamily="34" charset="0"/>
                        </a:rPr>
                        <a:t>Programa</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CL" sz="1800" b="1" i="0" u="none" strike="noStrike">
                          <a:solidFill>
                            <a:srgbClr val="000000"/>
                          </a:solidFill>
                          <a:effectLst/>
                          <a:latin typeface="Calibri" panose="020F0502020204030204" pitchFamily="34" charset="0"/>
                        </a:rPr>
                        <a:t>M$</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449670"/>
                  </a:ext>
                </a:extLst>
              </a:tr>
              <a:tr h="596277">
                <a:tc>
                  <a:txBody>
                    <a:bodyPr/>
                    <a:lstStyle/>
                    <a:p>
                      <a:pPr algn="l" fontAlgn="b"/>
                      <a:r>
                        <a:rPr lang="es-CL" sz="1800" b="0" i="0" u="none" strike="noStrike">
                          <a:solidFill>
                            <a:srgbClr val="000000"/>
                          </a:solidFill>
                          <a:effectLst/>
                          <a:latin typeface="Calibri" panose="020F0502020204030204" pitchFamily="34" charset="0"/>
                        </a:rPr>
                        <a:t>PMU</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fontAlgn="b"/>
                      <a:r>
                        <a:rPr lang="es-CL" sz="1800" b="0" i="0" u="none" strike="noStrike" dirty="0">
                          <a:solidFill>
                            <a:srgbClr val="000000"/>
                          </a:solidFill>
                          <a:effectLst/>
                          <a:latin typeface="Calibri" panose="020F0502020204030204" pitchFamily="34" charset="0"/>
                        </a:rPr>
                        <a:t>46.553.254</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938053923"/>
                  </a:ext>
                </a:extLst>
              </a:tr>
              <a:tr h="596277">
                <a:tc>
                  <a:txBody>
                    <a:bodyPr/>
                    <a:lstStyle/>
                    <a:p>
                      <a:pPr algn="l" fontAlgn="b"/>
                      <a:r>
                        <a:rPr lang="es-CL" sz="1800" b="0" i="0" u="none" strike="noStrike">
                          <a:solidFill>
                            <a:srgbClr val="000000"/>
                          </a:solidFill>
                          <a:effectLst/>
                          <a:latin typeface="Calibri" panose="020F0502020204030204" pitchFamily="34" charset="0"/>
                        </a:rPr>
                        <a:t>PMB</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s-CL" sz="1800" b="0" i="0" u="none" strike="noStrike" dirty="0">
                          <a:solidFill>
                            <a:srgbClr val="000000"/>
                          </a:solidFill>
                          <a:effectLst/>
                          <a:latin typeface="Calibri" panose="020F0502020204030204" pitchFamily="34" charset="0"/>
                        </a:rPr>
                        <a:t>30.285.536</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391487463"/>
                  </a:ext>
                </a:extLst>
              </a:tr>
              <a:tr h="596277">
                <a:tc>
                  <a:txBody>
                    <a:bodyPr/>
                    <a:lstStyle/>
                    <a:p>
                      <a:pPr algn="l" fontAlgn="b"/>
                      <a:r>
                        <a:rPr lang="es-CL" sz="1800" b="0" i="0" u="none" strike="noStrike">
                          <a:solidFill>
                            <a:srgbClr val="000000"/>
                          </a:solidFill>
                          <a:effectLst/>
                          <a:latin typeface="Calibri" panose="020F0502020204030204" pitchFamily="34" charset="0"/>
                        </a:rPr>
                        <a:t>FRC</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s-CL" sz="1800" b="0" i="0" u="none" strike="noStrike" dirty="0">
                          <a:solidFill>
                            <a:srgbClr val="000000"/>
                          </a:solidFill>
                          <a:effectLst/>
                          <a:latin typeface="Calibri" panose="020F0502020204030204" pitchFamily="34" charset="0"/>
                        </a:rPr>
                        <a:t>16.507.968</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532746321"/>
                  </a:ext>
                </a:extLst>
              </a:tr>
              <a:tr h="621121">
                <a:tc>
                  <a:txBody>
                    <a:bodyPr/>
                    <a:lstStyle/>
                    <a:p>
                      <a:pPr algn="l" fontAlgn="b"/>
                      <a:r>
                        <a:rPr lang="es-CL" sz="1800" b="1" i="0" u="none" strike="noStrike">
                          <a:solidFill>
                            <a:srgbClr val="000000"/>
                          </a:solidFill>
                          <a:effectLst/>
                          <a:latin typeface="Calibri" panose="020F0502020204030204" pitchFamily="34" charset="0"/>
                        </a:rPr>
                        <a:t>Total</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fontAlgn="b"/>
                      <a:r>
                        <a:rPr lang="es-CL" sz="1800" b="1" i="0" u="none" strike="noStrike" dirty="0">
                          <a:solidFill>
                            <a:srgbClr val="000000"/>
                          </a:solidFill>
                          <a:effectLst/>
                          <a:latin typeface="Calibri" panose="020F0502020204030204" pitchFamily="34" charset="0"/>
                        </a:rPr>
                        <a:t>93.346.758</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3508731"/>
                  </a:ext>
                </a:extLst>
              </a:tr>
            </a:tbl>
          </a:graphicData>
        </a:graphic>
      </p:graphicFrame>
    </p:spTree>
    <p:extLst>
      <p:ext uri="{BB962C8B-B14F-4D97-AF65-F5344CB8AC3E}">
        <p14:creationId xmlns:p14="http://schemas.microsoft.com/office/powerpoint/2010/main" val="141808168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B906F9-0339-46AE-A895-A6E97E6CBA2C}"/>
              </a:ext>
            </a:extLst>
          </p:cNvPr>
          <p:cNvSpPr>
            <a:spLocks noGrp="1"/>
          </p:cNvSpPr>
          <p:nvPr>
            <p:ph type="title"/>
          </p:nvPr>
        </p:nvSpPr>
        <p:spPr>
          <a:xfrm>
            <a:off x="492045" y="161753"/>
            <a:ext cx="8856822" cy="1152128"/>
          </a:xfrm>
        </p:spPr>
        <p:txBody>
          <a:bodyPr/>
          <a:lstStyle/>
          <a:p>
            <a:r>
              <a:rPr lang="es-US" sz="2800" b="1" dirty="0"/>
              <a:t>15.4 PROGRAMA REVITALIZACIÓN DE BARRIOS</a:t>
            </a:r>
            <a:endParaRPr lang="es-CL" sz="2800" b="1" dirty="0"/>
          </a:p>
        </p:txBody>
      </p:sp>
      <p:sp>
        <p:nvSpPr>
          <p:cNvPr id="3" name="Marcador de contenido 2">
            <a:extLst>
              <a:ext uri="{FF2B5EF4-FFF2-40B4-BE49-F238E27FC236}">
                <a16:creationId xmlns:a16="http://schemas.microsoft.com/office/drawing/2014/main" id="{AA6562D1-F4F0-4190-829B-0BAC997DBDC9}"/>
              </a:ext>
            </a:extLst>
          </p:cNvPr>
          <p:cNvSpPr>
            <a:spLocks noGrp="1"/>
          </p:cNvSpPr>
          <p:nvPr>
            <p:ph idx="1"/>
          </p:nvPr>
        </p:nvSpPr>
        <p:spPr>
          <a:xfrm>
            <a:off x="492045" y="1169864"/>
            <a:ext cx="8507288" cy="4680520"/>
          </a:xfrm>
        </p:spPr>
        <p:txBody>
          <a:bodyPr/>
          <a:lstStyle/>
          <a:p>
            <a:pPr algn="just"/>
            <a:r>
              <a:rPr lang="es-MX" sz="1500" dirty="0">
                <a:solidFill>
                  <a:schemeClr val="tx1">
                    <a:lumMod val="85000"/>
                    <a:lumOff val="15000"/>
                  </a:schemeClr>
                </a:solidFill>
                <a:latin typeface="Open Sans"/>
              </a:rPr>
              <a:t>Es un programa de la división de municipalidades de la SUBDERE que revitaliza barrios emblemáticos y busca salvaguardar el patrimonio nacional, para mejorar el entorno de la comunidad, añadir una carga valórica en sus inmuebles patrimoniales como también potenciar la actividad económica y el desarrollo de la cultura, fomentando la participación ciudadana de manera transparente como eje fundamental en su implementación. Es financiado por el Gobierno de Chile a través de la Subsecretaría de Desarrollo Regional y Administrativo, SUBDERE, y el Banco Interamericano del Desarrollo, BID.</a:t>
            </a:r>
          </a:p>
          <a:p>
            <a:pPr algn="just"/>
            <a:r>
              <a:rPr lang="es-MX" sz="1500" dirty="0">
                <a:solidFill>
                  <a:schemeClr val="tx1">
                    <a:lumMod val="85000"/>
                    <a:lumOff val="15000"/>
                  </a:schemeClr>
                </a:solidFill>
                <a:latin typeface="Open Sans"/>
              </a:rPr>
              <a:t>Su objetivo es implementar nuevos modelos de gestión para la revitalización de barrios e infraestructura patrimonial emblemática con el propósito de:</a:t>
            </a:r>
          </a:p>
          <a:p>
            <a:pPr algn="just"/>
            <a:r>
              <a:rPr lang="es-MX" sz="1500" dirty="0">
                <a:solidFill>
                  <a:schemeClr val="tx1">
                    <a:lumMod val="85000"/>
                    <a:lumOff val="15000"/>
                  </a:schemeClr>
                </a:solidFill>
                <a:latin typeface="Open Sans"/>
              </a:rPr>
              <a:t>I) Mejorar las condiciones de habitabilidad y del entorno de barrios de la población residente;</a:t>
            </a:r>
          </a:p>
          <a:p>
            <a:pPr algn="just"/>
            <a:r>
              <a:rPr lang="es-MX" sz="1500" dirty="0">
                <a:solidFill>
                  <a:schemeClr val="tx1">
                    <a:lumMod val="85000"/>
                    <a:lumOff val="15000"/>
                  </a:schemeClr>
                </a:solidFill>
                <a:latin typeface="Open Sans"/>
              </a:rPr>
              <a:t>II) Poner en valor sus inmuebles patrimoniales y/o emblemáticos;</a:t>
            </a:r>
          </a:p>
          <a:p>
            <a:pPr algn="just"/>
            <a:r>
              <a:rPr lang="es-MX" sz="1500" dirty="0">
                <a:solidFill>
                  <a:schemeClr val="tx1">
                    <a:lumMod val="85000"/>
                    <a:lumOff val="15000"/>
                  </a:schemeClr>
                </a:solidFill>
                <a:latin typeface="Open Sans"/>
              </a:rPr>
              <a:t>III) Incrementar su actividad comercial y cultural;</a:t>
            </a:r>
          </a:p>
          <a:p>
            <a:pPr algn="just"/>
            <a:r>
              <a:rPr lang="es-MX" sz="1500" dirty="0">
                <a:solidFill>
                  <a:schemeClr val="tx1">
                    <a:lumMod val="85000"/>
                    <a:lumOff val="15000"/>
                  </a:schemeClr>
                </a:solidFill>
                <a:latin typeface="Open Sans"/>
              </a:rPr>
              <a:t>IV) Fomentar la participación de sus residentes en su revitalización.</a:t>
            </a:r>
          </a:p>
          <a:p>
            <a:pPr algn="just"/>
            <a:r>
              <a:rPr lang="es-MX" sz="1500" dirty="0">
                <a:solidFill>
                  <a:schemeClr val="tx1">
                    <a:lumMod val="85000"/>
                    <a:lumOff val="15000"/>
                  </a:schemeClr>
                </a:solidFill>
                <a:latin typeface="Open Sans"/>
              </a:rPr>
              <a:t>Las intervenciones del programa se realizan actualmente en comunas como Arica (Barrio Centro Histórico), Coquimbo (Barrio Guayacán), Cartagena (Barrio Borde Costero, Playa Chica y Grande), Santiago (Barrio Portales Matucana y Barrio Matta Oriente) y Lota (Barrio Lota Alto). Se pretende durante el período 2018 – 2022 ampliar la cantidad de barrios intervenidos por el programa a lo largo del territorio nacional.</a:t>
            </a:r>
          </a:p>
          <a:p>
            <a:pPr algn="just"/>
            <a:r>
              <a:rPr lang="es-MX" sz="1500" dirty="0">
                <a:solidFill>
                  <a:schemeClr val="tx1">
                    <a:lumMod val="85000"/>
                    <a:lumOff val="15000"/>
                  </a:schemeClr>
                </a:solidFill>
                <a:latin typeface="Open Sans"/>
              </a:rPr>
              <a:t>PRBIPE se encuentra en el marco de un contrato préstamo internacional entre el Estado de Chile y el Banco Interamericano de Desarrollo (BID).</a:t>
            </a:r>
          </a:p>
          <a:p>
            <a:endParaRPr lang="es-CL" dirty="0">
              <a:solidFill>
                <a:schemeClr val="tx1">
                  <a:lumMod val="85000"/>
                  <a:lumOff val="15000"/>
                </a:schemeClr>
              </a:solidFill>
            </a:endParaRPr>
          </a:p>
        </p:txBody>
      </p:sp>
    </p:spTree>
    <p:extLst>
      <p:ext uri="{BB962C8B-B14F-4D97-AF65-F5344CB8AC3E}">
        <p14:creationId xmlns:p14="http://schemas.microsoft.com/office/powerpoint/2010/main" val="85418549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D344E5-F4A9-4E43-BA26-4C5FFFEDE6CE}"/>
              </a:ext>
            </a:extLst>
          </p:cNvPr>
          <p:cNvSpPr>
            <a:spLocks noGrp="1"/>
          </p:cNvSpPr>
          <p:nvPr>
            <p:ph type="title"/>
          </p:nvPr>
        </p:nvSpPr>
        <p:spPr/>
        <p:txBody>
          <a:bodyPr/>
          <a:lstStyle/>
          <a:p>
            <a:r>
              <a:rPr lang="es-US" sz="2400" dirty="0"/>
              <a:t>15.4 PROGRAMA REVITALIZACIÓN DE BARRIOS</a:t>
            </a:r>
            <a:endParaRPr lang="es-CL" sz="2400" dirty="0"/>
          </a:p>
        </p:txBody>
      </p:sp>
      <p:pic>
        <p:nvPicPr>
          <p:cNvPr id="4" name="Marcador de contenido 3">
            <a:extLst>
              <a:ext uri="{FF2B5EF4-FFF2-40B4-BE49-F238E27FC236}">
                <a16:creationId xmlns:a16="http://schemas.microsoft.com/office/drawing/2014/main" id="{A5D20C51-85DB-457B-9B4C-B772D63D6C7A}"/>
              </a:ext>
            </a:extLst>
          </p:cNvPr>
          <p:cNvPicPr>
            <a:picLocks noGrp="1"/>
          </p:cNvPicPr>
          <p:nvPr>
            <p:ph idx="1"/>
          </p:nvPr>
        </p:nvPicPr>
        <p:blipFill rotWithShape="1">
          <a:blip r:embed="rId2"/>
          <a:srcRect l="20907" t="13396" r="34979" b="7339"/>
          <a:stretch/>
        </p:blipFill>
        <p:spPr bwMode="auto">
          <a:xfrm>
            <a:off x="2084110" y="1504494"/>
            <a:ext cx="6264695" cy="4752528"/>
          </a:xfrm>
          <a:prstGeom prst="rect">
            <a:avLst/>
          </a:prstGeom>
          <a:ln>
            <a:noFill/>
          </a:ln>
          <a:extLst>
            <a:ext uri="{53640926-AAD7-44D8-BBD7-CCE9431645EC}">
              <a14:shadowObscured xmlns:a14="http://schemas.microsoft.com/office/drawing/2010/main"/>
            </a:ext>
          </a:extLst>
        </p:spPr>
      </p:pic>
      <p:sp>
        <p:nvSpPr>
          <p:cNvPr id="5" name="Elipse 4">
            <a:extLst>
              <a:ext uri="{FF2B5EF4-FFF2-40B4-BE49-F238E27FC236}">
                <a16:creationId xmlns:a16="http://schemas.microsoft.com/office/drawing/2014/main" id="{441009C2-D67C-4E80-AA81-3FA5D1B00A3C}"/>
              </a:ext>
            </a:extLst>
          </p:cNvPr>
          <p:cNvSpPr/>
          <p:nvPr/>
        </p:nvSpPr>
        <p:spPr>
          <a:xfrm>
            <a:off x="1968128" y="5058296"/>
            <a:ext cx="5760640" cy="7200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128879201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C9FBEF-DCA2-4873-8F94-EB2B6E6F5C03}"/>
              </a:ext>
            </a:extLst>
          </p:cNvPr>
          <p:cNvSpPr>
            <a:spLocks noGrp="1"/>
          </p:cNvSpPr>
          <p:nvPr>
            <p:ph type="title"/>
          </p:nvPr>
        </p:nvSpPr>
        <p:spPr/>
        <p:txBody>
          <a:bodyPr/>
          <a:lstStyle/>
          <a:p>
            <a:r>
              <a:rPr lang="es-US" sz="3200" dirty="0"/>
              <a:t>15.4 PROGRAMA REVITALIZACIÓN DE BARRIOS</a:t>
            </a:r>
            <a:endParaRPr lang="es-CL" sz="3200" dirty="0"/>
          </a:p>
        </p:txBody>
      </p:sp>
      <p:pic>
        <p:nvPicPr>
          <p:cNvPr id="6" name="Picture 4" descr="A screen shot of a computer&#10;&#10;Description automatically generated">
            <a:extLst>
              <a:ext uri="{FF2B5EF4-FFF2-40B4-BE49-F238E27FC236}">
                <a16:creationId xmlns:a16="http://schemas.microsoft.com/office/drawing/2014/main" id="{A466D55E-1324-4DC4-90DC-4E19D7241A10}"/>
              </a:ext>
            </a:extLst>
          </p:cNvPr>
          <p:cNvPicPr>
            <a:picLocks noGrp="1"/>
          </p:cNvPicPr>
          <p:nvPr>
            <p:ph idx="1"/>
          </p:nvPr>
        </p:nvPicPr>
        <p:blipFill rotWithShape="1">
          <a:blip r:embed="rId2">
            <a:extLst>
              <a:ext uri="{28A0092B-C50C-407E-A947-70E740481C1C}">
                <a14:useLocalDpi xmlns:a14="http://schemas.microsoft.com/office/drawing/2010/main" val="0"/>
              </a:ext>
            </a:extLst>
          </a:blip>
          <a:srcRect l="26296" r="20030"/>
          <a:stretch/>
        </p:blipFill>
        <p:spPr bwMode="auto">
          <a:xfrm>
            <a:off x="599976" y="665808"/>
            <a:ext cx="7715199" cy="554461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4228637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55C4326-EC8B-443A-853C-E23F120CA76D}"/>
              </a:ext>
            </a:extLst>
          </p:cNvPr>
          <p:cNvPicPr>
            <a:picLocks noChangeAspect="1"/>
          </p:cNvPicPr>
          <p:nvPr/>
        </p:nvPicPr>
        <p:blipFill rotWithShape="1">
          <a:blip r:embed="rId2"/>
          <a:srcRect l="14563" t="13583" r="14563" b="5179"/>
          <a:stretch/>
        </p:blipFill>
        <p:spPr>
          <a:xfrm>
            <a:off x="1104032" y="665808"/>
            <a:ext cx="7920880" cy="5400600"/>
          </a:xfrm>
          <a:prstGeom prst="rect">
            <a:avLst/>
          </a:prstGeom>
        </p:spPr>
      </p:pic>
    </p:spTree>
    <p:extLst>
      <p:ext uri="{BB962C8B-B14F-4D97-AF65-F5344CB8AC3E}">
        <p14:creationId xmlns:p14="http://schemas.microsoft.com/office/powerpoint/2010/main" val="218735078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190433-8991-4C0E-846B-0CCCC54A4214}"/>
              </a:ext>
            </a:extLst>
          </p:cNvPr>
          <p:cNvSpPr>
            <a:spLocks noGrp="1"/>
          </p:cNvSpPr>
          <p:nvPr>
            <p:ph type="title"/>
          </p:nvPr>
        </p:nvSpPr>
        <p:spPr/>
        <p:txBody>
          <a:bodyPr/>
          <a:lstStyle/>
          <a:p>
            <a:r>
              <a:rPr lang="es-ES" sz="3200" b="1" dirty="0"/>
              <a:t>16.-MINISTERIO DEL INTERIOR-FONDO SOCIAL</a:t>
            </a:r>
            <a:endParaRPr lang="es-CL" sz="3200" b="1" dirty="0"/>
          </a:p>
        </p:txBody>
      </p:sp>
      <p:pic>
        <p:nvPicPr>
          <p:cNvPr id="4" name="Marcador de contenido 3">
            <a:extLst>
              <a:ext uri="{FF2B5EF4-FFF2-40B4-BE49-F238E27FC236}">
                <a16:creationId xmlns:a16="http://schemas.microsoft.com/office/drawing/2014/main" id="{09EECC9F-137C-4695-B41F-C0E22A6B63E1}"/>
              </a:ext>
            </a:extLst>
          </p:cNvPr>
          <p:cNvPicPr>
            <a:picLocks noGrp="1"/>
          </p:cNvPicPr>
          <p:nvPr>
            <p:ph idx="1"/>
          </p:nvPr>
        </p:nvPicPr>
        <p:blipFill rotWithShape="1">
          <a:blip r:embed="rId2"/>
          <a:srcRect l="31823" t="18108" r="32361" b="37982"/>
          <a:stretch/>
        </p:blipFill>
        <p:spPr bwMode="auto">
          <a:xfrm>
            <a:off x="1896121" y="1678783"/>
            <a:ext cx="5948412" cy="453164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387614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E6FD7C-6A8B-4526-8F2A-56C5A5253A00}"/>
              </a:ext>
            </a:extLst>
          </p:cNvPr>
          <p:cNvSpPr>
            <a:spLocks noGrp="1"/>
          </p:cNvSpPr>
          <p:nvPr>
            <p:ph type="title"/>
          </p:nvPr>
        </p:nvSpPr>
        <p:spPr/>
        <p:txBody>
          <a:bodyPr/>
          <a:lstStyle/>
          <a:p>
            <a:r>
              <a:rPr lang="es-ES" sz="3200" dirty="0"/>
              <a:t>16.-MINISTERIO DEL INTERIOR-FONDO SOCIAL</a:t>
            </a:r>
            <a:endParaRPr lang="es-CL" sz="3200" dirty="0"/>
          </a:p>
        </p:txBody>
      </p:sp>
      <p:sp>
        <p:nvSpPr>
          <p:cNvPr id="3" name="Marcador de contenido 2">
            <a:extLst>
              <a:ext uri="{FF2B5EF4-FFF2-40B4-BE49-F238E27FC236}">
                <a16:creationId xmlns:a16="http://schemas.microsoft.com/office/drawing/2014/main" id="{B1C18C4A-4AC0-4EB9-8156-082206F73765}"/>
              </a:ext>
            </a:extLst>
          </p:cNvPr>
          <p:cNvSpPr>
            <a:spLocks noGrp="1"/>
          </p:cNvSpPr>
          <p:nvPr>
            <p:ph idx="1"/>
          </p:nvPr>
        </p:nvSpPr>
        <p:spPr>
          <a:xfrm>
            <a:off x="960016" y="1961361"/>
            <a:ext cx="8075240" cy="3961035"/>
          </a:xfrm>
        </p:spPr>
        <p:txBody>
          <a:bodyPr/>
          <a:lstStyle/>
          <a:p>
            <a:r>
              <a:rPr lang="es-ES" sz="1800" dirty="0"/>
              <a:t>El Fondo Social Presidente de la República (en adelante Fondo Social), tiene como enfoque fundamental </a:t>
            </a:r>
            <a:r>
              <a:rPr lang="es-ES" sz="1800" b="1" dirty="0"/>
              <a:t>fomentar y fortalecer a las organizaciones sociales quienes son la expresión básica de la ciudadanía del país</a:t>
            </a:r>
            <a:r>
              <a:rPr lang="es-ES" sz="1800" dirty="0"/>
              <a:t>. La participación ciudadana es la que sostiene el vínculo entre los gobiernos y los ciudadanos, donde el Fondo Social cumple un rol relevante de acción en el territorio.</a:t>
            </a:r>
          </a:p>
          <a:p>
            <a:r>
              <a:rPr lang="es-ES" sz="1800" dirty="0"/>
              <a:t>Este Fondo Concursable invita a entidades </a:t>
            </a:r>
            <a:r>
              <a:rPr lang="es-ES" sz="1800" b="1" dirty="0"/>
              <a:t>públicas y privadas, que no persigan fines de lucro, a postular al financiamiento de proyectos de carácter social que contribuyan a apoyar y complementar las políticas de inversión social del Estado.</a:t>
            </a:r>
            <a:r>
              <a:rPr lang="es-ES" sz="1800" dirty="0"/>
              <a:t> Los proyectos deberán estar preferentemente orientados a </a:t>
            </a:r>
            <a:r>
              <a:rPr lang="es-ES" sz="1800" b="1" dirty="0"/>
              <a:t>construir tejido social</a:t>
            </a:r>
            <a:r>
              <a:rPr lang="es-ES" sz="1800" dirty="0"/>
              <a:t> (acción coordinada de un grupo de personas) y </a:t>
            </a:r>
            <a:r>
              <a:rPr lang="es-ES" sz="1800" b="1" dirty="0"/>
              <a:t>contribuir a superar la vulnerabilidad social de una comunidad u organización determinada.</a:t>
            </a:r>
            <a:endParaRPr lang="es-ES" sz="1800" dirty="0"/>
          </a:p>
          <a:p>
            <a:endParaRPr lang="es-CL" dirty="0"/>
          </a:p>
        </p:txBody>
      </p:sp>
    </p:spTree>
    <p:extLst>
      <p:ext uri="{BB962C8B-B14F-4D97-AF65-F5344CB8AC3E}">
        <p14:creationId xmlns:p14="http://schemas.microsoft.com/office/powerpoint/2010/main" val="378021339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3F3202-5D79-4E0B-BFB6-9F3B398A2D17}"/>
              </a:ext>
            </a:extLst>
          </p:cNvPr>
          <p:cNvSpPr>
            <a:spLocks noGrp="1"/>
          </p:cNvSpPr>
          <p:nvPr>
            <p:ph type="title"/>
          </p:nvPr>
        </p:nvSpPr>
        <p:spPr/>
        <p:txBody>
          <a:bodyPr/>
          <a:lstStyle/>
          <a:p>
            <a:r>
              <a:rPr lang="es-ES" sz="3200" dirty="0"/>
              <a:t>16.-MINISTERIO DEL INTERIOR-FONDO SOCIAL</a:t>
            </a:r>
            <a:endParaRPr lang="es-CL" sz="3200" dirty="0"/>
          </a:p>
        </p:txBody>
      </p:sp>
      <p:sp>
        <p:nvSpPr>
          <p:cNvPr id="3" name="Marcador de contenido 2">
            <a:extLst>
              <a:ext uri="{FF2B5EF4-FFF2-40B4-BE49-F238E27FC236}">
                <a16:creationId xmlns:a16="http://schemas.microsoft.com/office/drawing/2014/main" id="{EAC9FBAB-ACD6-4BAB-8136-F186A80CB93E}"/>
              </a:ext>
            </a:extLst>
          </p:cNvPr>
          <p:cNvSpPr>
            <a:spLocks noGrp="1"/>
          </p:cNvSpPr>
          <p:nvPr>
            <p:ph idx="1"/>
          </p:nvPr>
        </p:nvSpPr>
        <p:spPr>
          <a:xfrm>
            <a:off x="666812" y="1817936"/>
            <a:ext cx="8507288" cy="4105051"/>
          </a:xfrm>
        </p:spPr>
        <p:txBody>
          <a:bodyPr/>
          <a:lstStyle/>
          <a:p>
            <a:pPr marL="0" indent="0">
              <a:buNone/>
            </a:pPr>
            <a:r>
              <a:rPr lang="es-ES" sz="1600" b="1" dirty="0"/>
              <a:t>¿Quiénes pueden postular?</a:t>
            </a:r>
          </a:p>
          <a:p>
            <a:pPr marL="0" indent="0">
              <a:buNone/>
            </a:pPr>
            <a:endParaRPr lang="es-ES" sz="800" b="1" dirty="0"/>
          </a:p>
          <a:p>
            <a:pPr>
              <a:buFont typeface="Arial" panose="020B0604020202020204" pitchFamily="34" charset="0"/>
              <a:buChar char="•"/>
            </a:pPr>
            <a:r>
              <a:rPr lang="es-ES" sz="1500" dirty="0"/>
              <a:t>Podrán postular a un proyecto, todos aquellos </a:t>
            </a:r>
            <a:r>
              <a:rPr lang="es-ES" sz="1500" b="1" dirty="0"/>
              <a:t>Organismos o Instituciones Públicas y Privadas, de conformidad a lo establecido en el D.S </a:t>
            </a:r>
            <a:r>
              <a:rPr lang="es-ES" sz="1500" b="1" dirty="0" err="1"/>
              <a:t>N°</a:t>
            </a:r>
            <a:r>
              <a:rPr lang="es-ES" sz="1500" b="1" dirty="0"/>
              <a:t> 964 de 2015, del Ministerio del Interior y Seguridad Pública, que tengan personalidad jurídica vigente, que no persigan fines de lucro, y que no tengan saldos pendientes o cuentas por rendir con el Fondo Social</a:t>
            </a:r>
            <a:r>
              <a:rPr lang="es-ES" sz="1500" dirty="0"/>
              <a:t>, según lo dispuesto en la Resolución </a:t>
            </a:r>
            <a:r>
              <a:rPr lang="es-ES" sz="1500" dirty="0" err="1"/>
              <a:t>N°</a:t>
            </a:r>
            <a:r>
              <a:rPr lang="es-ES" sz="1500" dirty="0"/>
              <a:t> 30 del año 2015, de la Contraloría General de la República. Si existiera deuda, la organización deberá contar con la aprobación de la rendición de cuentas, por parte de la Unidad de Rendiciones del Fondo Social. </a:t>
            </a:r>
            <a:r>
              <a:rPr lang="es-ES" sz="1500" b="1" dirty="0"/>
              <a:t>Dicha rendición deberá ser efectuada a lo menos con 5 días hábiles antes de efectuar una postulación</a:t>
            </a:r>
            <a:r>
              <a:rPr lang="es-ES" sz="1500" dirty="0"/>
              <a:t>, si esta condición no se cumple, la postulación será declarada “no válida por deuda”.</a:t>
            </a:r>
          </a:p>
          <a:p>
            <a:pPr>
              <a:buFont typeface="Arial" panose="020B0604020202020204" pitchFamily="34" charset="0"/>
              <a:buChar char="•"/>
            </a:pPr>
            <a:r>
              <a:rPr lang="es-ES" sz="1500" dirty="0"/>
              <a:t>Con la finalidad de beneficiar a nuevas organizaciones, </a:t>
            </a:r>
            <a:r>
              <a:rPr lang="es-ES" sz="1500" b="1" dirty="0"/>
              <a:t>el presente proceso no contempla financiar postulaciones de organizaciones beneficiadas el año 2019</a:t>
            </a:r>
            <a:r>
              <a:rPr lang="es-ES" sz="1500" dirty="0"/>
              <a:t>. Por esta razón, de existir postulaciones en la situación antes indicada, estas serán declaradas </a:t>
            </a:r>
            <a:r>
              <a:rPr lang="es-ES" sz="1500" b="1" dirty="0"/>
              <a:t>“No válida por beneficio anterior”.</a:t>
            </a:r>
            <a:endParaRPr lang="es-ES" sz="1500" dirty="0"/>
          </a:p>
          <a:p>
            <a:pPr>
              <a:buFont typeface="Arial" panose="020B0604020202020204" pitchFamily="34" charset="0"/>
              <a:buChar char="•"/>
            </a:pPr>
            <a:r>
              <a:rPr lang="es-ES" sz="1500" dirty="0"/>
              <a:t>Los Recursos del Fondo Social se distribuyen a través de dos modalidades: FONDES (Fondos Desconcentrados) y Fondo Nacional.</a:t>
            </a:r>
          </a:p>
          <a:p>
            <a:endParaRPr lang="es-CL" dirty="0"/>
          </a:p>
        </p:txBody>
      </p:sp>
    </p:spTree>
    <p:extLst>
      <p:ext uri="{BB962C8B-B14F-4D97-AF65-F5344CB8AC3E}">
        <p14:creationId xmlns:p14="http://schemas.microsoft.com/office/powerpoint/2010/main" val="6538812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4">
            <a:extLst>
              <a:ext uri="{FF2B5EF4-FFF2-40B4-BE49-F238E27FC236}">
                <a16:creationId xmlns:a16="http://schemas.microsoft.com/office/drawing/2014/main" id="{8C53E7E1-C617-403F-846D-8C65C7D8E07F}"/>
              </a:ext>
            </a:extLst>
          </p:cNvPr>
          <p:cNvSpPr>
            <a:spLocks noGrp="1"/>
          </p:cNvSpPr>
          <p:nvPr>
            <p:ph type="title"/>
          </p:nvPr>
        </p:nvSpPr>
        <p:spPr>
          <a:xfrm>
            <a:off x="492046" y="295555"/>
            <a:ext cx="8856822" cy="658286"/>
          </a:xfrm>
        </p:spPr>
        <p:txBody>
          <a:bodyPr/>
          <a:lstStyle/>
          <a:p>
            <a:r>
              <a:rPr lang="es-US" sz="2000" b="1" dirty="0">
                <a:solidFill>
                  <a:schemeClr val="tx1"/>
                </a:solidFill>
              </a:rPr>
              <a:t>3.- CONTINGENCIA SANITARIA</a:t>
            </a:r>
            <a:endParaRPr lang="es-CL" sz="2000" dirty="0"/>
          </a:p>
        </p:txBody>
      </p:sp>
      <p:pic>
        <p:nvPicPr>
          <p:cNvPr id="7" name="Imagen 6">
            <a:extLst>
              <a:ext uri="{FF2B5EF4-FFF2-40B4-BE49-F238E27FC236}">
                <a16:creationId xmlns:a16="http://schemas.microsoft.com/office/drawing/2014/main" id="{F321D029-4D59-497C-8BC3-6D3CEC11E956}"/>
              </a:ext>
            </a:extLst>
          </p:cNvPr>
          <p:cNvPicPr>
            <a:picLocks noChangeAspect="1"/>
          </p:cNvPicPr>
          <p:nvPr/>
        </p:nvPicPr>
        <p:blipFill rotWithShape="1">
          <a:blip r:embed="rId2"/>
          <a:srcRect l="10487" t="21382" r="39756" b="26585"/>
          <a:stretch/>
        </p:blipFill>
        <p:spPr>
          <a:xfrm>
            <a:off x="1032023" y="1241872"/>
            <a:ext cx="6984777" cy="4464496"/>
          </a:xfrm>
          <a:prstGeom prst="rect">
            <a:avLst/>
          </a:prstGeom>
          <a:ln>
            <a:solidFill>
              <a:schemeClr val="tx1">
                <a:alpha val="93000"/>
              </a:schemeClr>
            </a:solidFill>
          </a:ln>
        </p:spPr>
      </p:pic>
    </p:spTree>
    <p:extLst>
      <p:ext uri="{BB962C8B-B14F-4D97-AF65-F5344CB8AC3E}">
        <p14:creationId xmlns:p14="http://schemas.microsoft.com/office/powerpoint/2010/main" val="108442506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CFF83C-0DCA-4E15-AB47-F9140AB4ECE9}"/>
              </a:ext>
            </a:extLst>
          </p:cNvPr>
          <p:cNvSpPr>
            <a:spLocks noGrp="1"/>
          </p:cNvSpPr>
          <p:nvPr>
            <p:ph type="title"/>
          </p:nvPr>
        </p:nvSpPr>
        <p:spPr/>
        <p:txBody>
          <a:bodyPr/>
          <a:lstStyle/>
          <a:p>
            <a:r>
              <a:rPr lang="es-ES" sz="2400" dirty="0"/>
              <a:t>16.-MINISTERIO DEL INTERIOR-FONDO SOCIAL</a:t>
            </a:r>
            <a:endParaRPr lang="es-CL" sz="2400" dirty="0"/>
          </a:p>
        </p:txBody>
      </p:sp>
      <p:sp>
        <p:nvSpPr>
          <p:cNvPr id="3" name="Marcador de contenido 2">
            <a:extLst>
              <a:ext uri="{FF2B5EF4-FFF2-40B4-BE49-F238E27FC236}">
                <a16:creationId xmlns:a16="http://schemas.microsoft.com/office/drawing/2014/main" id="{BBD8821F-08EF-46B8-85FB-3F78D9C35C6A}"/>
              </a:ext>
            </a:extLst>
          </p:cNvPr>
          <p:cNvSpPr>
            <a:spLocks noGrp="1"/>
          </p:cNvSpPr>
          <p:nvPr>
            <p:ph idx="1"/>
          </p:nvPr>
        </p:nvSpPr>
        <p:spPr>
          <a:xfrm>
            <a:off x="805656" y="1601912"/>
            <a:ext cx="8229600" cy="3889027"/>
          </a:xfrm>
        </p:spPr>
        <p:txBody>
          <a:bodyPr/>
          <a:lstStyle/>
          <a:p>
            <a:pPr marL="0" indent="0">
              <a:buNone/>
            </a:pPr>
            <a:r>
              <a:rPr lang="es-ES" sz="1800" b="1" dirty="0"/>
              <a:t>¿Cómo postular al FSPR?</a:t>
            </a:r>
          </a:p>
          <a:p>
            <a:pPr marL="0" indent="0">
              <a:buNone/>
            </a:pPr>
            <a:br>
              <a:rPr lang="es-ES" sz="1800" dirty="0"/>
            </a:br>
            <a:r>
              <a:rPr lang="es-ES" sz="1800" dirty="0"/>
              <a:t>Desde este año, no se aceptarán bajo ninguna modalidad postulaciones presenciales o </a:t>
            </a:r>
            <a:r>
              <a:rPr lang="es-ES" sz="1800" dirty="0" err="1"/>
              <a:t>semi-presenciales</a:t>
            </a:r>
            <a:r>
              <a:rPr lang="es-ES" sz="1800" dirty="0"/>
              <a:t> y</a:t>
            </a:r>
            <a:r>
              <a:rPr lang="es-ES" sz="1800" b="1" dirty="0"/>
              <a:t> toda postulación de proyectos deberá realizarse en línea</a:t>
            </a:r>
            <a:r>
              <a:rPr lang="es-ES" sz="1800" dirty="0"/>
              <a:t>, ingresando al link que se encuentra disponible en la página web del Fondo Social </a:t>
            </a:r>
            <a:r>
              <a:rPr lang="es-ES" sz="1800" dirty="0">
                <a:hlinkClick r:id="rId2"/>
              </a:rPr>
              <a:t>https://fspr.interior.gob.cl</a:t>
            </a:r>
            <a:r>
              <a:rPr lang="es-ES" sz="1800" dirty="0"/>
              <a:t> la que permite adjuntar toda la documentación indicada en las presentes Bases (según sea el tipo de proyecto postulado) y generar una ficha de postulación.</a:t>
            </a:r>
            <a:br>
              <a:rPr lang="es-ES" sz="1800" dirty="0"/>
            </a:br>
            <a:r>
              <a:rPr lang="es-ES" sz="1800" dirty="0"/>
              <a:t>Para acceder a la plataforma, se deberá ingresar la </a:t>
            </a:r>
            <a:r>
              <a:rPr lang="es-ES" sz="1800" b="1" dirty="0"/>
              <a:t>clave única</a:t>
            </a:r>
            <a:r>
              <a:rPr lang="es-ES" sz="1800" dirty="0"/>
              <a:t> que entrega el Registro Civil. Esta clave única, es una contraseña que permite acceder a todos los servicios del Estado, de manera fácil y segura. Aquellas personas que no cuenten con clave única por favor visitar sitio web </a:t>
            </a:r>
            <a:r>
              <a:rPr lang="es-ES" sz="1800" dirty="0">
                <a:hlinkClick r:id="rId3"/>
              </a:rPr>
              <a:t>https://claveunica.gob.cl/</a:t>
            </a:r>
            <a:br>
              <a:rPr lang="es-ES" sz="1800" dirty="0"/>
            </a:br>
            <a:r>
              <a:rPr lang="es-ES" sz="1800" dirty="0"/>
              <a:t>Cada organización postulante puede ingresar solo una postulación. Una vez enviado el formulario en la página web, el sistema automáticamente rechazará cualquier otra postulación si el RUT de la organización ya fue utilizado.</a:t>
            </a:r>
            <a:br>
              <a:rPr lang="es-ES" sz="1800" dirty="0"/>
            </a:br>
            <a:endParaRPr lang="es-CL" sz="1800" dirty="0"/>
          </a:p>
        </p:txBody>
      </p:sp>
    </p:spTree>
    <p:extLst>
      <p:ext uri="{BB962C8B-B14F-4D97-AF65-F5344CB8AC3E}">
        <p14:creationId xmlns:p14="http://schemas.microsoft.com/office/powerpoint/2010/main" val="425131674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698748-38BE-4F11-93CF-0B5F86D313CC}"/>
              </a:ext>
            </a:extLst>
          </p:cNvPr>
          <p:cNvSpPr>
            <a:spLocks noGrp="1"/>
          </p:cNvSpPr>
          <p:nvPr>
            <p:ph type="title"/>
          </p:nvPr>
        </p:nvSpPr>
        <p:spPr>
          <a:xfrm>
            <a:off x="329987" y="217340"/>
            <a:ext cx="9180938" cy="1230049"/>
          </a:xfrm>
        </p:spPr>
        <p:txBody>
          <a:bodyPr/>
          <a:lstStyle/>
          <a:p>
            <a:r>
              <a:rPr lang="es-ES" sz="3000" b="1" dirty="0"/>
              <a:t>16.-MINISTERIO DEL INTERIOR-FONDO SOCIAL</a:t>
            </a:r>
            <a:endParaRPr lang="es-CL" sz="3000" dirty="0"/>
          </a:p>
        </p:txBody>
      </p:sp>
      <p:sp>
        <p:nvSpPr>
          <p:cNvPr id="3" name="Marcador de contenido 2">
            <a:extLst>
              <a:ext uri="{FF2B5EF4-FFF2-40B4-BE49-F238E27FC236}">
                <a16:creationId xmlns:a16="http://schemas.microsoft.com/office/drawing/2014/main" id="{16A85AE5-29CE-44F3-BC8C-82C343A23CC7}"/>
              </a:ext>
            </a:extLst>
          </p:cNvPr>
          <p:cNvSpPr>
            <a:spLocks noGrp="1"/>
          </p:cNvSpPr>
          <p:nvPr>
            <p:ph idx="1"/>
          </p:nvPr>
        </p:nvSpPr>
        <p:spPr>
          <a:xfrm>
            <a:off x="630808" y="1313880"/>
            <a:ext cx="8579296" cy="4393083"/>
          </a:xfrm>
        </p:spPr>
        <p:txBody>
          <a:bodyPr/>
          <a:lstStyle/>
          <a:p>
            <a:pPr marL="0" indent="0">
              <a:buNone/>
            </a:pPr>
            <a:r>
              <a:rPr lang="es-ES" sz="1800" b="1" dirty="0"/>
              <a:t>Líneas de Financiamiento</a:t>
            </a:r>
          </a:p>
          <a:p>
            <a:pPr marL="0" indent="0">
              <a:buNone/>
            </a:pPr>
            <a:endParaRPr lang="es-ES" sz="900" b="1" dirty="0"/>
          </a:p>
          <a:p>
            <a:r>
              <a:rPr lang="es-ES" sz="1400" dirty="0"/>
              <a:t>El proceso de postulación 2020 contempla el financiamiento de tres tipos de proyectos:</a:t>
            </a:r>
          </a:p>
          <a:p>
            <a:endParaRPr lang="es-ES" sz="800" dirty="0"/>
          </a:p>
          <a:p>
            <a:pPr>
              <a:buFont typeface="+mj-lt"/>
              <a:buAutoNum type="arabicPeriod"/>
            </a:pPr>
            <a:r>
              <a:rPr lang="es-ES" sz="1400" b="1" dirty="0"/>
              <a:t>Proyectos de Implementación Comunitaria:  </a:t>
            </a:r>
          </a:p>
          <a:p>
            <a:r>
              <a:rPr lang="es-ES" sz="1400" dirty="0"/>
              <a:t>Los montos a postular tendrán un mínimo de $300.000 y un máximo de $1.000.000.- cuyo plazo máximo de ejecución y de presentación de la rendición de cuentas es de 3 meses contados desde la transferencia de recursos o depósito del cheque en la cuenta bancaria a nombre de la Organización.</a:t>
            </a:r>
          </a:p>
          <a:p>
            <a:endParaRPr lang="es-ES" sz="800" dirty="0"/>
          </a:p>
          <a:p>
            <a:pPr marL="0" indent="0">
              <a:buNone/>
            </a:pPr>
            <a:r>
              <a:rPr lang="es-ES" sz="1400" b="1" dirty="0"/>
              <a:t>2.    Proyectos de Equipamiento Comunitario:  </a:t>
            </a:r>
          </a:p>
          <a:p>
            <a:r>
              <a:rPr lang="es-ES" sz="1400" dirty="0"/>
              <a:t>Los montos a postular tendrán un mínimo de $300.000 y un máximo de $1.500.000.- cuyo plazo máximo de ejecución y de presentación de la rendición de cuentas es de 3 meses contados desde la transferencia de recursos o depósito del cheque en la cuenta bancaria a nombre de la Organización.</a:t>
            </a:r>
          </a:p>
          <a:p>
            <a:endParaRPr lang="es-ES" sz="800" dirty="0"/>
          </a:p>
          <a:p>
            <a:pPr marL="0" indent="0">
              <a:buNone/>
            </a:pPr>
            <a:r>
              <a:rPr lang="es-ES" sz="1400" dirty="0"/>
              <a:t>3.    </a:t>
            </a:r>
            <a:r>
              <a:rPr lang="es-ES" sz="1400" b="1" dirty="0"/>
              <a:t>Proyectos de Infraestructura Comunitaria:</a:t>
            </a:r>
          </a:p>
          <a:p>
            <a:r>
              <a:rPr lang="es-ES" sz="1400" dirty="0"/>
              <a:t>En cuanto al monto de financiamiento de los proyectos de infraestructura que se podrán solicitar al Fondo Social, se debe distinguir:</a:t>
            </a:r>
          </a:p>
          <a:p>
            <a:pPr lvl="1"/>
            <a:r>
              <a:rPr lang="es-ES" sz="1400" dirty="0"/>
              <a:t>Para aquellos proyectos de obras nuevas, incluyendo construcción de </a:t>
            </a:r>
            <a:r>
              <a:rPr lang="es-ES" sz="1400" dirty="0" err="1"/>
              <a:t>multicanchas</a:t>
            </a:r>
            <a:r>
              <a:rPr lang="es-ES" sz="1400" dirty="0"/>
              <a:t> y APR, el monto mínimo que se podrá solicitar es de $2.000.000 y con un máximo de $28.000.000.</a:t>
            </a:r>
          </a:p>
          <a:p>
            <a:pPr lvl="1"/>
            <a:r>
              <a:rPr lang="es-ES" sz="1400" dirty="0"/>
              <a:t>Para proyectos de mejoramiento, reparación o ampliación de obras existentes, donde también se incluyen los cierres perimetrales se podrá solicitar un monto mínimo de $2.000.000 y un máximo de $15.000.000.</a:t>
            </a:r>
            <a:endParaRPr lang="es-CL" sz="1400" dirty="0"/>
          </a:p>
        </p:txBody>
      </p:sp>
    </p:spTree>
    <p:extLst>
      <p:ext uri="{BB962C8B-B14F-4D97-AF65-F5344CB8AC3E}">
        <p14:creationId xmlns:p14="http://schemas.microsoft.com/office/powerpoint/2010/main" val="195261856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FA36AC-0FC9-460C-9F36-9FB446180A7B}"/>
              </a:ext>
            </a:extLst>
          </p:cNvPr>
          <p:cNvSpPr>
            <a:spLocks noGrp="1"/>
          </p:cNvSpPr>
          <p:nvPr>
            <p:ph type="title"/>
          </p:nvPr>
        </p:nvSpPr>
        <p:spPr/>
        <p:txBody>
          <a:bodyPr/>
          <a:lstStyle/>
          <a:p>
            <a:r>
              <a:rPr lang="es-ES" sz="2000" b="1" dirty="0"/>
              <a:t>16.-MINISTERIO DEL INTERIOR-FONDO SOCIAL</a:t>
            </a:r>
            <a:endParaRPr lang="es-CL" sz="2000" dirty="0"/>
          </a:p>
        </p:txBody>
      </p:sp>
      <p:pic>
        <p:nvPicPr>
          <p:cNvPr id="5" name="Marcador de contenido 4">
            <a:extLst>
              <a:ext uri="{FF2B5EF4-FFF2-40B4-BE49-F238E27FC236}">
                <a16:creationId xmlns:a16="http://schemas.microsoft.com/office/drawing/2014/main" id="{C42C13A0-8BDD-4184-8C74-CDFADB52F45D}"/>
              </a:ext>
            </a:extLst>
          </p:cNvPr>
          <p:cNvPicPr>
            <a:picLocks noGrp="1" noChangeAspect="1"/>
          </p:cNvPicPr>
          <p:nvPr>
            <p:ph idx="1"/>
          </p:nvPr>
        </p:nvPicPr>
        <p:blipFill rotWithShape="1">
          <a:blip r:embed="rId2"/>
          <a:srcRect l="25755" t="16276" r="14089" b="13657"/>
          <a:stretch/>
        </p:blipFill>
        <p:spPr>
          <a:xfrm>
            <a:off x="311944" y="1601912"/>
            <a:ext cx="9036924" cy="4824536"/>
          </a:xfrm>
        </p:spPr>
      </p:pic>
    </p:spTree>
    <p:extLst>
      <p:ext uri="{BB962C8B-B14F-4D97-AF65-F5344CB8AC3E}">
        <p14:creationId xmlns:p14="http://schemas.microsoft.com/office/powerpoint/2010/main" val="23584806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73752A-CFFD-4F77-A8A2-804AF9CFA9D3}"/>
              </a:ext>
            </a:extLst>
          </p:cNvPr>
          <p:cNvSpPr>
            <a:spLocks noGrp="1"/>
          </p:cNvSpPr>
          <p:nvPr>
            <p:ph type="title"/>
          </p:nvPr>
        </p:nvSpPr>
        <p:spPr/>
        <p:txBody>
          <a:bodyPr/>
          <a:lstStyle/>
          <a:p>
            <a:r>
              <a:rPr lang="es-ES" sz="3200" b="1" dirty="0"/>
              <a:t>17.- MINISTERIO DEL INTERIOR-FONDO NACIONAL DE SEGURIDAD PÚBLICA</a:t>
            </a:r>
            <a:endParaRPr lang="es-CL" sz="3200" b="1" dirty="0"/>
          </a:p>
        </p:txBody>
      </p:sp>
      <p:pic>
        <p:nvPicPr>
          <p:cNvPr id="4" name="Marcador de contenido 3">
            <a:extLst>
              <a:ext uri="{FF2B5EF4-FFF2-40B4-BE49-F238E27FC236}">
                <a16:creationId xmlns:a16="http://schemas.microsoft.com/office/drawing/2014/main" id="{76F08800-3E61-44F5-BCA4-2AC2CD3371D0}"/>
              </a:ext>
            </a:extLst>
          </p:cNvPr>
          <p:cNvPicPr>
            <a:picLocks noGrp="1"/>
          </p:cNvPicPr>
          <p:nvPr>
            <p:ph idx="1"/>
          </p:nvPr>
        </p:nvPicPr>
        <p:blipFill rotWithShape="1">
          <a:blip r:embed="rId2"/>
          <a:srcRect l="31673" t="16133" r="32214" b="9528"/>
          <a:stretch/>
        </p:blipFill>
        <p:spPr bwMode="auto">
          <a:xfrm>
            <a:off x="2688648" y="1525603"/>
            <a:ext cx="4968552" cy="4891682"/>
          </a:xfrm>
          <a:prstGeom prst="rect">
            <a:avLst/>
          </a:prstGeom>
          <a:ln>
            <a:noFill/>
          </a:ln>
          <a:extLst>
            <a:ext uri="{53640926-AAD7-44D8-BBD7-CCE9431645EC}">
              <a14:shadowObscured xmlns:a14="http://schemas.microsoft.com/office/drawing/2010/main"/>
            </a:ext>
          </a:extLst>
        </p:spPr>
      </p:pic>
      <p:sp>
        <p:nvSpPr>
          <p:cNvPr id="5" name="Elipse 4">
            <a:extLst>
              <a:ext uri="{FF2B5EF4-FFF2-40B4-BE49-F238E27FC236}">
                <a16:creationId xmlns:a16="http://schemas.microsoft.com/office/drawing/2014/main" id="{F3BF08C7-D2B2-4AF6-AE02-9BA0EBE279AC}"/>
              </a:ext>
            </a:extLst>
          </p:cNvPr>
          <p:cNvSpPr/>
          <p:nvPr/>
        </p:nvSpPr>
        <p:spPr>
          <a:xfrm>
            <a:off x="2472624" y="3834160"/>
            <a:ext cx="5184576" cy="93610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407693624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788392-4C40-47E6-BC65-7DD9A29039C6}"/>
              </a:ext>
            </a:extLst>
          </p:cNvPr>
          <p:cNvSpPr>
            <a:spLocks noGrp="1"/>
          </p:cNvSpPr>
          <p:nvPr>
            <p:ph type="title"/>
          </p:nvPr>
        </p:nvSpPr>
        <p:spPr>
          <a:xfrm>
            <a:off x="780971" y="0"/>
            <a:ext cx="9840912" cy="1230049"/>
          </a:xfrm>
        </p:spPr>
        <p:txBody>
          <a:bodyPr/>
          <a:lstStyle/>
          <a:p>
            <a:r>
              <a:rPr lang="es-ES" sz="2400" dirty="0"/>
              <a:t>17.- MINISTERIO DEL INTERIOR-FONDO NACIONAL DE SEGURIDAD PÚBLICA</a:t>
            </a:r>
            <a:endParaRPr lang="es-CL" sz="2400" dirty="0"/>
          </a:p>
        </p:txBody>
      </p:sp>
      <p:sp>
        <p:nvSpPr>
          <p:cNvPr id="3" name="Marcador de contenido 2">
            <a:extLst>
              <a:ext uri="{FF2B5EF4-FFF2-40B4-BE49-F238E27FC236}">
                <a16:creationId xmlns:a16="http://schemas.microsoft.com/office/drawing/2014/main" id="{9208F497-A887-4384-87EF-9DB36B5269C6}"/>
              </a:ext>
            </a:extLst>
          </p:cNvPr>
          <p:cNvSpPr>
            <a:spLocks noGrp="1"/>
          </p:cNvSpPr>
          <p:nvPr>
            <p:ph idx="1"/>
          </p:nvPr>
        </p:nvSpPr>
        <p:spPr>
          <a:xfrm>
            <a:off x="534404" y="1212027"/>
            <a:ext cx="8507288" cy="4321075"/>
          </a:xfrm>
        </p:spPr>
        <p:txBody>
          <a:bodyPr/>
          <a:lstStyle/>
          <a:p>
            <a:r>
              <a:rPr lang="es-ES" sz="1300" dirty="0"/>
              <a:t>El Fondo Nacional de Seguridad Pública es un concurso anual que  busca fomentar el compromiso de las organizaciones sociales y Municipalidades para participar de las iniciativas de seguridad que se llevan a cabo en el territorio, otorgándoles un rol central en la definición de sus propias prioridades. A través del portal </a:t>
            </a:r>
            <a:r>
              <a:rPr lang="es-ES" sz="1300" dirty="0">
                <a:hlinkClick r:id="rId2"/>
              </a:rPr>
              <a:t>www.fnsp.cl </a:t>
            </a:r>
            <a:r>
              <a:rPr lang="es-ES" sz="1300" dirty="0"/>
              <a:t> es posible acceder a la plataforma </a:t>
            </a:r>
            <a:r>
              <a:rPr lang="es-ES" sz="1300" dirty="0">
                <a:hlinkClick r:id="rId3"/>
              </a:rPr>
              <a:t>https://fnsp.spd.gov.cl</a:t>
            </a:r>
            <a:r>
              <a:rPr lang="es-ES" sz="1300" dirty="0"/>
              <a:t> para presentar proyectos en las condiciones y plazos estipulados en las bases de convocatoria. El trámite se inicia con la creación de una cuenta de usuario en la plataforma de postulación.</a:t>
            </a:r>
          </a:p>
          <a:p>
            <a:endParaRPr lang="es-ES" sz="800" dirty="0"/>
          </a:p>
          <a:p>
            <a:r>
              <a:rPr lang="es-ES" sz="1300" b="1" dirty="0"/>
              <a:t>¿A quién está dirigido?</a:t>
            </a:r>
          </a:p>
          <a:p>
            <a:pPr marL="0" indent="0">
              <a:buNone/>
            </a:pPr>
            <a:r>
              <a:rPr lang="es-ES" sz="1300" dirty="0"/>
              <a:t>        Pueden postular:</a:t>
            </a:r>
          </a:p>
          <a:p>
            <a:pPr lvl="1"/>
            <a:r>
              <a:rPr lang="es-ES" sz="1200" dirty="0"/>
              <a:t>Municipios;</a:t>
            </a:r>
          </a:p>
          <a:p>
            <a:pPr lvl="1"/>
            <a:r>
              <a:rPr lang="es-ES" sz="1200" dirty="0"/>
              <a:t>Asociaciones de Municipalidades inscritas en el Registro Único de Asociaciones Municipales de la Ley N°20.527;</a:t>
            </a:r>
          </a:p>
          <a:p>
            <a:pPr lvl="1"/>
            <a:r>
              <a:rPr lang="es-ES" sz="1200" dirty="0"/>
              <a:t>Universidades;</a:t>
            </a:r>
          </a:p>
          <a:p>
            <a:pPr lvl="1"/>
            <a:r>
              <a:rPr lang="es-ES" sz="1200" dirty="0"/>
              <a:t>Entidades privadas sin fines de lucro que tengan personalidad jurídica vigente.</a:t>
            </a:r>
          </a:p>
          <a:p>
            <a:pPr marL="0" indent="0">
              <a:buNone/>
            </a:pPr>
            <a:endParaRPr lang="es-ES" sz="800" dirty="0"/>
          </a:p>
          <a:p>
            <a:r>
              <a:rPr lang="es-ES" sz="1300" b="1" dirty="0"/>
              <a:t> ¿Qué necesito para hacer el trámite?</a:t>
            </a:r>
          </a:p>
          <a:p>
            <a:pPr marL="0" indent="0">
              <a:buNone/>
            </a:pPr>
            <a:r>
              <a:rPr lang="es-ES" sz="1300" dirty="0"/>
              <a:t>Se debe crear una cuenta de usuario en la plataforma de postulación https://fnsp.spd.gov.cl Para ello, se debe seleccionar la opción “Registrarse” e ingresar el RUT, nombre, correo electrónico.  Se creará una contraseña provisoria y luego un mail llegará a la casilla registrada con un link que permitirá crear la contraseña definitiva y activar la cuenta.</a:t>
            </a:r>
          </a:p>
          <a:p>
            <a:endParaRPr lang="es-ES" sz="800" dirty="0"/>
          </a:p>
          <a:p>
            <a:r>
              <a:rPr lang="es-ES" sz="1300" b="1" dirty="0"/>
              <a:t>Marco legal</a:t>
            </a:r>
            <a:endParaRPr lang="es-ES" sz="1300" dirty="0"/>
          </a:p>
          <a:p>
            <a:pPr marL="0" indent="0">
              <a:buNone/>
            </a:pPr>
            <a:r>
              <a:rPr lang="es-ES" sz="1300" dirty="0"/>
              <a:t>Decreto Supremo N°1061, del año 2010, del Ministerio del Interior, que aprobó normas para el funcionamiento del Fondo de Gestión en Seguridad Ciudadana. Texto actualizado fijado por Decreto Supremo N°218, de 20 de febrero de 2015, del mismo Ministerio.</a:t>
            </a:r>
          </a:p>
          <a:p>
            <a:endParaRPr lang="es-ES" sz="1100" dirty="0"/>
          </a:p>
        </p:txBody>
      </p:sp>
    </p:spTree>
    <p:extLst>
      <p:ext uri="{BB962C8B-B14F-4D97-AF65-F5344CB8AC3E}">
        <p14:creationId xmlns:p14="http://schemas.microsoft.com/office/powerpoint/2010/main" val="358416676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264058-9A4F-45DA-BC9E-5B0C6706FB1E}"/>
              </a:ext>
            </a:extLst>
          </p:cNvPr>
          <p:cNvSpPr>
            <a:spLocks noGrp="1"/>
          </p:cNvSpPr>
          <p:nvPr>
            <p:ph type="title"/>
          </p:nvPr>
        </p:nvSpPr>
        <p:spPr/>
        <p:txBody>
          <a:bodyPr/>
          <a:lstStyle/>
          <a:p>
            <a:r>
              <a:rPr lang="es-ES" sz="2800" dirty="0"/>
              <a:t>17.- MINISTERIO DEL INTERIOR-FONDO NACIONAL DE SEGURIDAD PÚBLICA</a:t>
            </a:r>
            <a:endParaRPr lang="es-CL" sz="2800" dirty="0"/>
          </a:p>
        </p:txBody>
      </p:sp>
      <p:sp>
        <p:nvSpPr>
          <p:cNvPr id="3" name="Marcador de contenido 2">
            <a:extLst>
              <a:ext uri="{FF2B5EF4-FFF2-40B4-BE49-F238E27FC236}">
                <a16:creationId xmlns:a16="http://schemas.microsoft.com/office/drawing/2014/main" id="{64C62E45-D8E1-4E7B-B9A7-C63C1704D2BB}"/>
              </a:ext>
            </a:extLst>
          </p:cNvPr>
          <p:cNvSpPr>
            <a:spLocks noGrp="1"/>
          </p:cNvSpPr>
          <p:nvPr>
            <p:ph idx="1"/>
          </p:nvPr>
        </p:nvSpPr>
        <p:spPr>
          <a:xfrm>
            <a:off x="805656" y="1961361"/>
            <a:ext cx="8229600" cy="3629025"/>
          </a:xfrm>
        </p:spPr>
        <p:txBody>
          <a:bodyPr/>
          <a:lstStyle/>
          <a:p>
            <a:pPr marL="0" indent="0">
              <a:buNone/>
            </a:pPr>
            <a:r>
              <a:rPr lang="es-ES" sz="2000" b="1" dirty="0"/>
              <a:t>¿Cómo postular al FNSP?</a:t>
            </a:r>
          </a:p>
          <a:p>
            <a:pPr marL="0" indent="0">
              <a:buNone/>
            </a:pPr>
            <a:endParaRPr lang="es-ES" sz="1000" dirty="0"/>
          </a:p>
          <a:p>
            <a:r>
              <a:rPr lang="es-ES" sz="2000" dirty="0"/>
              <a:t>Para postular al Fondo Nacional de Seguridad Pública debes crear una cuenta usuario -privada e intransferible- en </a:t>
            </a:r>
            <a:r>
              <a:rPr lang="es-ES" sz="2000" dirty="0">
                <a:hlinkClick r:id="rId2"/>
              </a:rPr>
              <a:t>fnsp.spd.gov.cl/</a:t>
            </a:r>
            <a:r>
              <a:rPr lang="es-ES" sz="2000" dirty="0" err="1">
                <a:hlinkClick r:id="rId2"/>
              </a:rPr>
              <a:t>index.php</a:t>
            </a:r>
            <a:r>
              <a:rPr lang="es-ES" sz="2000" dirty="0"/>
              <a:t>. Si ya te registraste en años anteriores, no necesitas volver a hacerlo y puedes utilizar los mismos datos.</a:t>
            </a:r>
          </a:p>
          <a:p>
            <a:r>
              <a:rPr lang="es-ES" sz="2000" dirty="0"/>
              <a:t>Una vez registrado, podrás ingresar el número de proyectos que desees para su evaluación. Sin embargo, recuerda que sólo puede ser seleccionado un proyecto por postulante. Culminado este proceso, el sistema emitirá un código que te permitirá verificar en línea el estado de avance de la postulación.</a:t>
            </a:r>
          </a:p>
          <a:p>
            <a:endParaRPr lang="es-CL" dirty="0"/>
          </a:p>
        </p:txBody>
      </p:sp>
    </p:spTree>
    <p:extLst>
      <p:ext uri="{BB962C8B-B14F-4D97-AF65-F5344CB8AC3E}">
        <p14:creationId xmlns:p14="http://schemas.microsoft.com/office/powerpoint/2010/main" val="173658671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86984D-C17D-43B1-9AC4-B68255467C79}"/>
              </a:ext>
            </a:extLst>
          </p:cNvPr>
          <p:cNvSpPr>
            <a:spLocks noGrp="1"/>
          </p:cNvSpPr>
          <p:nvPr>
            <p:ph type="title"/>
          </p:nvPr>
        </p:nvSpPr>
        <p:spPr>
          <a:xfrm>
            <a:off x="492045" y="161752"/>
            <a:ext cx="8856822" cy="730290"/>
          </a:xfrm>
        </p:spPr>
        <p:txBody>
          <a:bodyPr/>
          <a:lstStyle/>
          <a:p>
            <a:r>
              <a:rPr lang="es-ES" sz="2400" dirty="0"/>
              <a:t>17.- MINISTERIO DEL INTERIOR-FONDO NACIONAL DE SEGURIDAD PÚBLICA</a:t>
            </a:r>
            <a:endParaRPr lang="es-CL" sz="2400" dirty="0"/>
          </a:p>
        </p:txBody>
      </p:sp>
      <p:sp>
        <p:nvSpPr>
          <p:cNvPr id="3" name="Marcador de contenido 2">
            <a:extLst>
              <a:ext uri="{FF2B5EF4-FFF2-40B4-BE49-F238E27FC236}">
                <a16:creationId xmlns:a16="http://schemas.microsoft.com/office/drawing/2014/main" id="{52445ADE-FBE5-4307-AF69-067E3695CF24}"/>
              </a:ext>
            </a:extLst>
          </p:cNvPr>
          <p:cNvSpPr>
            <a:spLocks noGrp="1"/>
          </p:cNvSpPr>
          <p:nvPr>
            <p:ph idx="1"/>
          </p:nvPr>
        </p:nvSpPr>
        <p:spPr>
          <a:xfrm>
            <a:off x="985595" y="1025848"/>
            <a:ext cx="8363272" cy="4393083"/>
          </a:xfrm>
        </p:spPr>
        <p:txBody>
          <a:bodyPr/>
          <a:lstStyle/>
          <a:p>
            <a:pPr marL="0" indent="0">
              <a:buNone/>
            </a:pPr>
            <a:r>
              <a:rPr lang="es-ES" sz="1300" b="1" dirty="0"/>
              <a:t>¿Qué tipos de proyectos financia el FNSP?</a:t>
            </a:r>
            <a:endParaRPr lang="es-ES" sz="1300" dirty="0"/>
          </a:p>
          <a:p>
            <a:pPr marL="0" indent="0">
              <a:buNone/>
            </a:pPr>
            <a:r>
              <a:rPr lang="es-ES" sz="1300" dirty="0"/>
              <a:t>El Fondo Nacional de Seguridad Pública financia iniciativas de las siguientes dos áreas:</a:t>
            </a:r>
          </a:p>
          <a:p>
            <a:pPr marL="0" indent="0">
              <a:buNone/>
            </a:pPr>
            <a:endParaRPr lang="es-ES" sz="800" dirty="0"/>
          </a:p>
          <a:p>
            <a:pPr marL="0" indent="0">
              <a:buNone/>
            </a:pPr>
            <a:r>
              <a:rPr lang="es-ES" sz="1300" b="1" dirty="0"/>
              <a:t>Proyectos de prevención social:</a:t>
            </a:r>
            <a:endParaRPr lang="es-ES" sz="1300" dirty="0"/>
          </a:p>
          <a:p>
            <a:r>
              <a:rPr lang="es-ES" sz="1300" dirty="0"/>
              <a:t>Prevención comunitaria del delito y la violencia (PC)</a:t>
            </a:r>
          </a:p>
          <a:p>
            <a:r>
              <a:rPr lang="es-ES" sz="1300" dirty="0"/>
              <a:t>Prevención de la violencia escolar (VE)</a:t>
            </a:r>
          </a:p>
          <a:p>
            <a:r>
              <a:rPr lang="es-ES" sz="1300" dirty="0"/>
              <a:t>Promoción de derechos y asistencia a víctimas (PAV)</a:t>
            </a:r>
          </a:p>
          <a:p>
            <a:r>
              <a:rPr lang="es-ES" sz="1300" dirty="0"/>
              <a:t>Reinserción Social (RS)</a:t>
            </a:r>
          </a:p>
          <a:p>
            <a:r>
              <a:rPr lang="es-ES" sz="1300" dirty="0"/>
              <a:t>Prevención de conductas delictivas en niños, niñas y adolescentes de bajo y mediano riesgo socio-delictual (NNA)</a:t>
            </a:r>
          </a:p>
          <a:p>
            <a:r>
              <a:rPr lang="es-ES" sz="1300" dirty="0"/>
              <a:t>Reinserción Educativa (RE)</a:t>
            </a:r>
          </a:p>
          <a:p>
            <a:r>
              <a:rPr lang="es-ES" sz="1300" dirty="0"/>
              <a:t>Patrullaje Preventivo (VEH)</a:t>
            </a:r>
          </a:p>
          <a:p>
            <a:r>
              <a:rPr lang="es-ES" sz="1300" dirty="0"/>
              <a:t>Prevención de la Violencia contra las Mujeres en el contexto de pareja (VCM)</a:t>
            </a:r>
          </a:p>
          <a:p>
            <a:r>
              <a:rPr lang="es-ES" sz="1300" dirty="0"/>
              <a:t>Innovación en prevención social (IPSO)</a:t>
            </a:r>
          </a:p>
          <a:p>
            <a:endParaRPr lang="es-ES" sz="800" dirty="0"/>
          </a:p>
          <a:p>
            <a:pPr marL="0" indent="0">
              <a:buNone/>
            </a:pPr>
            <a:r>
              <a:rPr lang="es-ES" sz="1300" b="1" dirty="0"/>
              <a:t>Proyectos de prevención situacional:</a:t>
            </a:r>
            <a:endParaRPr lang="es-ES" sz="1300" dirty="0"/>
          </a:p>
          <a:p>
            <a:r>
              <a:rPr lang="es-ES" sz="1300" dirty="0"/>
              <a:t>Recuperación de espacios públicos (REP)</a:t>
            </a:r>
          </a:p>
          <a:p>
            <a:r>
              <a:rPr lang="es-ES" sz="1300" dirty="0"/>
              <a:t>Equipamiento público y comunitario (EQUIP)</a:t>
            </a:r>
          </a:p>
          <a:p>
            <a:r>
              <a:rPr lang="es-ES" sz="1300" dirty="0"/>
              <a:t>Iluminación peatonal (IL)</a:t>
            </a:r>
          </a:p>
          <a:p>
            <a:r>
              <a:rPr lang="es-ES" sz="1300" dirty="0"/>
              <a:t>Sistema de alarmas comunitarias (AC)</a:t>
            </a:r>
          </a:p>
          <a:p>
            <a:r>
              <a:rPr lang="es-ES" sz="1300" dirty="0"/>
              <a:t>Sistema de </a:t>
            </a:r>
            <a:r>
              <a:rPr lang="es-ES" sz="1300" dirty="0" err="1"/>
              <a:t>Teleprotección</a:t>
            </a:r>
            <a:r>
              <a:rPr lang="es-ES" sz="1300" dirty="0"/>
              <a:t> (STP)</a:t>
            </a:r>
          </a:p>
          <a:p>
            <a:r>
              <a:rPr lang="es-ES" sz="1300" dirty="0"/>
              <a:t>Protección de Espacios Residenciales (PER)</a:t>
            </a:r>
          </a:p>
          <a:p>
            <a:r>
              <a:rPr lang="es-ES" sz="1300" dirty="0"/>
              <a:t>Innovación en prevención situacional (IPSI)</a:t>
            </a:r>
          </a:p>
          <a:p>
            <a:endParaRPr lang="es-CL" dirty="0"/>
          </a:p>
        </p:txBody>
      </p:sp>
    </p:spTree>
    <p:extLst>
      <p:ext uri="{BB962C8B-B14F-4D97-AF65-F5344CB8AC3E}">
        <p14:creationId xmlns:p14="http://schemas.microsoft.com/office/powerpoint/2010/main" val="253480096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5BD22D-3F25-4178-931E-6D177DAB1D32}"/>
              </a:ext>
            </a:extLst>
          </p:cNvPr>
          <p:cNvSpPr>
            <a:spLocks noGrp="1"/>
          </p:cNvSpPr>
          <p:nvPr>
            <p:ph type="title"/>
          </p:nvPr>
        </p:nvSpPr>
        <p:spPr/>
        <p:txBody>
          <a:bodyPr/>
          <a:lstStyle/>
          <a:p>
            <a:r>
              <a:rPr lang="es-ES" sz="3200" b="1" dirty="0"/>
              <a:t>18.-OTROS</a:t>
            </a:r>
            <a:endParaRPr lang="es-CL" sz="3200" b="1" dirty="0"/>
          </a:p>
        </p:txBody>
      </p:sp>
      <p:sp>
        <p:nvSpPr>
          <p:cNvPr id="3" name="Marcador de contenido 2">
            <a:extLst>
              <a:ext uri="{FF2B5EF4-FFF2-40B4-BE49-F238E27FC236}">
                <a16:creationId xmlns:a16="http://schemas.microsoft.com/office/drawing/2014/main" id="{8C5A87A6-1241-4FBF-8BC8-C3156DA132B3}"/>
              </a:ext>
            </a:extLst>
          </p:cNvPr>
          <p:cNvSpPr>
            <a:spLocks noGrp="1"/>
          </p:cNvSpPr>
          <p:nvPr>
            <p:ph idx="1"/>
          </p:nvPr>
        </p:nvSpPr>
        <p:spPr>
          <a:xfrm>
            <a:off x="599976" y="1961361"/>
            <a:ext cx="8435280" cy="3629025"/>
          </a:xfrm>
        </p:spPr>
        <p:txBody>
          <a:bodyPr/>
          <a:lstStyle/>
          <a:p>
            <a:r>
              <a:rPr lang="es-US" sz="2400" dirty="0"/>
              <a:t>FONDEPORTE-Instituto Nacional de Deportes-IND</a:t>
            </a:r>
          </a:p>
          <a:p>
            <a:r>
              <a:rPr lang="es-US" sz="2400" dirty="0"/>
              <a:t>Programa de Presupuestos Participativos-MINVU</a:t>
            </a:r>
          </a:p>
          <a:p>
            <a:r>
              <a:rPr lang="es-US" sz="2400" dirty="0"/>
              <a:t>Programa de Recuperación de Barrios-MINVU</a:t>
            </a:r>
          </a:p>
          <a:p>
            <a:r>
              <a:rPr lang="es-US" sz="2400" dirty="0"/>
              <a:t>Programa Fondo Chile Compromiso de Todos-MDS</a:t>
            </a:r>
          </a:p>
          <a:p>
            <a:r>
              <a:rPr lang="es-US" sz="2400" dirty="0"/>
              <a:t>Fondo Protección Medioambiental-Medio Ambiente</a:t>
            </a:r>
          </a:p>
          <a:p>
            <a:r>
              <a:rPr lang="es-US" sz="2400" dirty="0"/>
              <a:t>Fondo de Reciclaje-Medio Ambiente</a:t>
            </a:r>
          </a:p>
          <a:p>
            <a:r>
              <a:rPr lang="es-US" sz="2400" dirty="0"/>
              <a:t>Capital Semilla-CORFO y SERCOTEC</a:t>
            </a:r>
          </a:p>
          <a:p>
            <a:r>
              <a:rPr lang="es-US" sz="2400" dirty="0"/>
              <a:t>Fondo de Desarrollo de Ferias Libres-SERCOTEC</a:t>
            </a:r>
          </a:p>
          <a:p>
            <a:pPr marL="0" indent="0">
              <a:buNone/>
            </a:pPr>
            <a:endParaRPr lang="es-US" sz="2400" dirty="0"/>
          </a:p>
          <a:p>
            <a:endParaRPr lang="es-CL" sz="2400" dirty="0"/>
          </a:p>
        </p:txBody>
      </p:sp>
    </p:spTree>
    <p:extLst>
      <p:ext uri="{BB962C8B-B14F-4D97-AF65-F5344CB8AC3E}">
        <p14:creationId xmlns:p14="http://schemas.microsoft.com/office/powerpoint/2010/main" val="397775905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E14BCA-17FF-41B8-9F39-02091200016C}"/>
              </a:ext>
            </a:extLst>
          </p:cNvPr>
          <p:cNvSpPr>
            <a:spLocks noGrp="1"/>
          </p:cNvSpPr>
          <p:nvPr>
            <p:ph type="title"/>
          </p:nvPr>
        </p:nvSpPr>
        <p:spPr/>
        <p:txBody>
          <a:bodyPr/>
          <a:lstStyle/>
          <a:p>
            <a:r>
              <a:rPr lang="es-ES" sz="3200" b="1" dirty="0"/>
              <a:t>19.-LEY DE CONCESIONES</a:t>
            </a:r>
            <a:endParaRPr lang="es-CL" sz="3200" b="1" dirty="0"/>
          </a:p>
        </p:txBody>
      </p:sp>
      <p:sp>
        <p:nvSpPr>
          <p:cNvPr id="3" name="Marcador de contenido 2">
            <a:extLst>
              <a:ext uri="{FF2B5EF4-FFF2-40B4-BE49-F238E27FC236}">
                <a16:creationId xmlns:a16="http://schemas.microsoft.com/office/drawing/2014/main" id="{6B1EE120-2171-4915-BA90-FFC1A7CA5B61}"/>
              </a:ext>
            </a:extLst>
          </p:cNvPr>
          <p:cNvSpPr>
            <a:spLocks noGrp="1"/>
          </p:cNvSpPr>
          <p:nvPr>
            <p:ph idx="1"/>
          </p:nvPr>
        </p:nvSpPr>
        <p:spPr>
          <a:xfrm>
            <a:off x="918840" y="1745928"/>
            <a:ext cx="8003232" cy="3629025"/>
          </a:xfrm>
        </p:spPr>
        <p:txBody>
          <a:bodyPr/>
          <a:lstStyle/>
          <a:p>
            <a:pPr marL="0" indent="0">
              <a:buNone/>
              <a:defRPr/>
            </a:pPr>
            <a:r>
              <a:rPr lang="es-MX" altLang="es-CL" sz="2000" dirty="0"/>
              <a:t>El desarrollo de proyectos a través de este sistema ha permitido suplir de manera importante brechas de infraestructura, sobre todo viales.</a:t>
            </a:r>
          </a:p>
          <a:p>
            <a:pPr marL="0" indent="0">
              <a:buNone/>
              <a:defRPr/>
            </a:pPr>
            <a:r>
              <a:rPr lang="es-MX" altLang="es-CL" sz="2000" b="1" dirty="0"/>
              <a:t>Concesiones</a:t>
            </a:r>
            <a:r>
              <a:rPr lang="es-MX" altLang="es-CL" sz="2000" dirty="0"/>
              <a:t>: </a:t>
            </a:r>
          </a:p>
          <a:p>
            <a:pPr>
              <a:buFont typeface="Arial" panose="020B0604020202020204" pitchFamily="34" charset="0"/>
              <a:buChar char="•"/>
              <a:defRPr/>
            </a:pPr>
            <a:r>
              <a:rPr lang="es-MX" altLang="es-CL" sz="2000" dirty="0"/>
              <a:t>Contrato de largo plazo entre privados y el sector público.</a:t>
            </a:r>
          </a:p>
          <a:p>
            <a:pPr>
              <a:buFont typeface="Arial" panose="020B0604020202020204" pitchFamily="34" charset="0"/>
              <a:buChar char="•"/>
              <a:defRPr/>
            </a:pPr>
            <a:r>
              <a:rPr lang="es-MX" altLang="es-CL" sz="2000" dirty="0"/>
              <a:t>El privado se hace cargo de la construcción y operación de la obra generando ganancias.</a:t>
            </a:r>
          </a:p>
          <a:p>
            <a:pPr>
              <a:buFont typeface="Arial" panose="020B0604020202020204" pitchFamily="34" charset="0"/>
              <a:buChar char="•"/>
              <a:defRPr/>
            </a:pPr>
            <a:r>
              <a:rPr lang="es-MX" altLang="es-CL" sz="2000" dirty="0"/>
              <a:t>Se asegura mantenimiento de la infraestructura en el largo plazo, resguardando el valor patrimonial de los activos del Estado y asegura funcionalidad cumpliendo estándares de servicio durante el período de contrato.</a:t>
            </a:r>
          </a:p>
          <a:p>
            <a:endParaRPr lang="es-CL" dirty="0"/>
          </a:p>
        </p:txBody>
      </p:sp>
    </p:spTree>
    <p:extLst>
      <p:ext uri="{BB962C8B-B14F-4D97-AF65-F5344CB8AC3E}">
        <p14:creationId xmlns:p14="http://schemas.microsoft.com/office/powerpoint/2010/main" val="332306912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B9C3AB-9164-43D3-AF80-3C316D20C323}"/>
              </a:ext>
            </a:extLst>
          </p:cNvPr>
          <p:cNvSpPr>
            <a:spLocks noGrp="1"/>
          </p:cNvSpPr>
          <p:nvPr>
            <p:ph type="title"/>
          </p:nvPr>
        </p:nvSpPr>
        <p:spPr>
          <a:xfrm>
            <a:off x="805656" y="449784"/>
            <a:ext cx="8229600" cy="1143000"/>
          </a:xfrm>
        </p:spPr>
        <p:txBody>
          <a:bodyPr/>
          <a:lstStyle/>
          <a:p>
            <a:r>
              <a:rPr lang="es-ES" sz="3200" dirty="0"/>
              <a:t>19.-LEY DE CONCESIONES</a:t>
            </a:r>
            <a:endParaRPr lang="es-CL" sz="3200" dirty="0"/>
          </a:p>
        </p:txBody>
      </p:sp>
      <p:sp>
        <p:nvSpPr>
          <p:cNvPr id="3" name="Marcador de contenido 2">
            <a:extLst>
              <a:ext uri="{FF2B5EF4-FFF2-40B4-BE49-F238E27FC236}">
                <a16:creationId xmlns:a16="http://schemas.microsoft.com/office/drawing/2014/main" id="{5F112415-7A1D-4D4E-8E87-9E27CEC87DAB}"/>
              </a:ext>
            </a:extLst>
          </p:cNvPr>
          <p:cNvSpPr>
            <a:spLocks noGrp="1"/>
          </p:cNvSpPr>
          <p:nvPr>
            <p:ph idx="1"/>
          </p:nvPr>
        </p:nvSpPr>
        <p:spPr>
          <a:xfrm>
            <a:off x="805656" y="1678783"/>
            <a:ext cx="8229600" cy="4387626"/>
          </a:xfrm>
        </p:spPr>
        <p:txBody>
          <a:bodyPr/>
          <a:lstStyle/>
          <a:p>
            <a:pPr marL="0" indent="0">
              <a:buNone/>
            </a:pPr>
            <a:r>
              <a:rPr lang="es-US" sz="2400" dirty="0"/>
              <a:t>El marco normativo incluye:</a:t>
            </a:r>
          </a:p>
          <a:p>
            <a:pPr>
              <a:buFont typeface="Arial" panose="020B0604020202020204" pitchFamily="34" charset="0"/>
              <a:buChar char="•"/>
            </a:pPr>
            <a:r>
              <a:rPr lang="es-CL" sz="2400" dirty="0"/>
              <a:t>Presentación de iniciativas privadas (propuestas no solicitadas)</a:t>
            </a:r>
          </a:p>
          <a:p>
            <a:pPr>
              <a:buFont typeface="Arial" panose="020B0604020202020204" pitchFamily="34" charset="0"/>
              <a:buChar char="•"/>
            </a:pPr>
            <a:r>
              <a:rPr lang="es-CL" sz="2400" dirty="0"/>
              <a:t>Requisitos de la licitación </a:t>
            </a:r>
          </a:p>
          <a:p>
            <a:pPr>
              <a:buFont typeface="Arial" panose="020B0604020202020204" pitchFamily="34" charset="0"/>
              <a:buChar char="•"/>
            </a:pPr>
            <a:r>
              <a:rPr lang="es-CL" sz="2400" dirty="0"/>
              <a:t>Modificaciones de los contratos y sus compensaciones económicas</a:t>
            </a:r>
          </a:p>
          <a:p>
            <a:pPr>
              <a:buFont typeface="Arial" panose="020B0604020202020204" pitchFamily="34" charset="0"/>
              <a:buChar char="•"/>
            </a:pPr>
            <a:r>
              <a:rPr lang="es-CL" sz="2400" dirty="0"/>
              <a:t>Mecanismo de solución de controversias (Comisión Arbitral y Panel Técnico)</a:t>
            </a:r>
          </a:p>
          <a:p>
            <a:pPr>
              <a:buFont typeface="Arial" panose="020B0604020202020204" pitchFamily="34" charset="0"/>
              <a:buChar char="•"/>
            </a:pPr>
            <a:r>
              <a:rPr lang="es-CL" sz="2400" dirty="0"/>
              <a:t>Derechos y obligaciones del concesionario</a:t>
            </a:r>
          </a:p>
          <a:p>
            <a:pPr>
              <a:buFont typeface="Arial" panose="020B0604020202020204" pitchFamily="34" charset="0"/>
              <a:buChar char="•"/>
            </a:pPr>
            <a:r>
              <a:rPr lang="es-CL" sz="2400" dirty="0"/>
              <a:t>Prenda especial de concesión de obra pública</a:t>
            </a:r>
          </a:p>
        </p:txBody>
      </p:sp>
    </p:spTree>
    <p:extLst>
      <p:ext uri="{BB962C8B-B14F-4D97-AF65-F5344CB8AC3E}">
        <p14:creationId xmlns:p14="http://schemas.microsoft.com/office/powerpoint/2010/main" val="13167926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7">
            <a:extLst>
              <a:ext uri="{FF2B5EF4-FFF2-40B4-BE49-F238E27FC236}">
                <a16:creationId xmlns:a16="http://schemas.microsoft.com/office/drawing/2014/main" id="{96475D31-FCC1-402B-A85A-CD05EB83ED3F}"/>
              </a:ext>
            </a:extLst>
          </p:cNvPr>
          <p:cNvPicPr>
            <a:picLocks noGrp="1" noChangeAspect="1"/>
          </p:cNvPicPr>
          <p:nvPr>
            <p:ph idx="1"/>
          </p:nvPr>
        </p:nvPicPr>
        <p:blipFill rotWithShape="1">
          <a:blip r:embed="rId2"/>
          <a:srcRect l="21518" t="30093" r="2493" b="10466"/>
          <a:stretch/>
        </p:blipFill>
        <p:spPr>
          <a:xfrm>
            <a:off x="492284" y="1525602"/>
            <a:ext cx="8856345" cy="4432796"/>
          </a:xfrm>
          <a:ln>
            <a:solidFill>
              <a:schemeClr val="tx1">
                <a:alpha val="89000"/>
              </a:schemeClr>
            </a:solidFill>
          </a:ln>
        </p:spPr>
      </p:pic>
      <p:sp>
        <p:nvSpPr>
          <p:cNvPr id="5" name="Rectángulo 4">
            <a:extLst>
              <a:ext uri="{FF2B5EF4-FFF2-40B4-BE49-F238E27FC236}">
                <a16:creationId xmlns:a16="http://schemas.microsoft.com/office/drawing/2014/main" id="{67BAFA71-D9BA-4574-9C26-21745B97BF14}"/>
              </a:ext>
            </a:extLst>
          </p:cNvPr>
          <p:cNvSpPr/>
          <p:nvPr/>
        </p:nvSpPr>
        <p:spPr>
          <a:xfrm>
            <a:off x="492284" y="5958398"/>
            <a:ext cx="6089302" cy="390428"/>
          </a:xfrm>
          <a:prstGeom prst="rect">
            <a:avLst/>
          </a:prstGeom>
        </p:spPr>
        <p:txBody>
          <a:bodyPr wrap="square">
            <a:spAutoFit/>
          </a:bodyPr>
          <a:lstStyle/>
          <a:p>
            <a:r>
              <a:rPr lang="es-US" sz="1937" b="1" dirty="0">
                <a:solidFill>
                  <a:schemeClr val="accent1"/>
                </a:solidFill>
                <a:highlight>
                  <a:srgbClr val="000080"/>
                </a:highlight>
              </a:rPr>
              <a:t>Fuente: Presentación Ministro de Hacienda</a:t>
            </a:r>
            <a:endParaRPr lang="es-CL" sz="1937" dirty="0">
              <a:highlight>
                <a:srgbClr val="000080"/>
              </a:highlight>
            </a:endParaRPr>
          </a:p>
        </p:txBody>
      </p:sp>
      <p:sp>
        <p:nvSpPr>
          <p:cNvPr id="6" name="Título 4">
            <a:extLst>
              <a:ext uri="{FF2B5EF4-FFF2-40B4-BE49-F238E27FC236}">
                <a16:creationId xmlns:a16="http://schemas.microsoft.com/office/drawing/2014/main" id="{21716A92-638F-4BB0-9D17-8A1CBBE49E31}"/>
              </a:ext>
            </a:extLst>
          </p:cNvPr>
          <p:cNvSpPr txBox="1">
            <a:spLocks/>
          </p:cNvSpPr>
          <p:nvPr/>
        </p:nvSpPr>
        <p:spPr bwMode="auto">
          <a:xfrm>
            <a:off x="591765" y="233760"/>
            <a:ext cx="8856345" cy="7265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Arial" charset="0"/>
              </a:defRPr>
            </a:lvl2pPr>
            <a:lvl3pPr algn="l" rtl="0" fontAlgn="base">
              <a:spcBef>
                <a:spcPct val="0"/>
              </a:spcBef>
              <a:spcAft>
                <a:spcPct val="0"/>
              </a:spcAft>
              <a:defRPr sz="4400">
                <a:solidFill>
                  <a:schemeClr val="tx2"/>
                </a:solidFill>
                <a:latin typeface="Arial" charset="0"/>
              </a:defRPr>
            </a:lvl3pPr>
            <a:lvl4pPr algn="l" rtl="0" fontAlgn="base">
              <a:spcBef>
                <a:spcPct val="0"/>
              </a:spcBef>
              <a:spcAft>
                <a:spcPct val="0"/>
              </a:spcAft>
              <a:defRPr sz="4400">
                <a:solidFill>
                  <a:schemeClr val="tx2"/>
                </a:solidFill>
                <a:latin typeface="Arial" charset="0"/>
              </a:defRPr>
            </a:lvl4pPr>
            <a:lvl5pPr algn="l" rtl="0" fontAlgn="base">
              <a:spcBef>
                <a:spcPct val="0"/>
              </a:spcBef>
              <a:spcAft>
                <a:spcPct val="0"/>
              </a:spcAft>
              <a:defRPr sz="4400">
                <a:solidFill>
                  <a:schemeClr val="tx2"/>
                </a:solidFill>
                <a:latin typeface="Arial"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a:lstStyle>
          <a:p>
            <a:r>
              <a:rPr lang="es-US" sz="2000" b="1" kern="0" dirty="0">
                <a:solidFill>
                  <a:schemeClr val="tx1"/>
                </a:solidFill>
              </a:rPr>
              <a:t>3.- CONTINGENCIA SANITARIA</a:t>
            </a:r>
            <a:endParaRPr lang="es-CL" sz="2000" kern="0" dirty="0"/>
          </a:p>
        </p:txBody>
      </p:sp>
    </p:spTree>
    <p:extLst>
      <p:ext uri="{BB962C8B-B14F-4D97-AF65-F5344CB8AC3E}">
        <p14:creationId xmlns:p14="http://schemas.microsoft.com/office/powerpoint/2010/main" val="71548070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A82A2C-1C4E-467E-8302-1A45CBA301E3}"/>
              </a:ext>
            </a:extLst>
          </p:cNvPr>
          <p:cNvSpPr>
            <a:spLocks noGrp="1"/>
          </p:cNvSpPr>
          <p:nvPr>
            <p:ph type="title"/>
          </p:nvPr>
        </p:nvSpPr>
        <p:spPr>
          <a:xfrm>
            <a:off x="805656" y="535786"/>
            <a:ext cx="8229600" cy="850107"/>
          </a:xfrm>
        </p:spPr>
        <p:txBody>
          <a:bodyPr/>
          <a:lstStyle/>
          <a:p>
            <a:r>
              <a:rPr lang="es-ES" sz="3600" dirty="0"/>
              <a:t>19.-LEY DE CONCESIONES</a:t>
            </a:r>
            <a:endParaRPr lang="es-CL" sz="3600" dirty="0"/>
          </a:p>
        </p:txBody>
      </p:sp>
      <p:pic>
        <p:nvPicPr>
          <p:cNvPr id="4" name="Marcador de contenido 3">
            <a:extLst>
              <a:ext uri="{FF2B5EF4-FFF2-40B4-BE49-F238E27FC236}">
                <a16:creationId xmlns:a16="http://schemas.microsoft.com/office/drawing/2014/main" id="{FD302143-6A75-475E-A031-29598389ECE9}"/>
              </a:ext>
            </a:extLst>
          </p:cNvPr>
          <p:cNvPicPr>
            <a:picLocks noGrp="1"/>
          </p:cNvPicPr>
          <p:nvPr>
            <p:ph idx="1"/>
          </p:nvPr>
        </p:nvPicPr>
        <p:blipFill rotWithShape="1">
          <a:blip r:embed="rId2"/>
          <a:srcRect l="19179" t="19320" r="25492" b="6722"/>
          <a:stretch/>
        </p:blipFill>
        <p:spPr bwMode="auto">
          <a:xfrm>
            <a:off x="1464072" y="1673920"/>
            <a:ext cx="6264696" cy="431561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2628969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6E74A5-8ADE-49AD-93D8-0B8B80F8CEF1}"/>
              </a:ext>
            </a:extLst>
          </p:cNvPr>
          <p:cNvSpPr>
            <a:spLocks noGrp="1"/>
          </p:cNvSpPr>
          <p:nvPr>
            <p:ph type="title"/>
          </p:nvPr>
        </p:nvSpPr>
        <p:spPr/>
        <p:txBody>
          <a:bodyPr/>
          <a:lstStyle/>
          <a:p>
            <a:r>
              <a:rPr lang="es-ES" sz="3600" dirty="0"/>
              <a:t>19.-LEY DE CONCESIONES</a:t>
            </a:r>
            <a:endParaRPr lang="es-CL" sz="3600" dirty="0"/>
          </a:p>
        </p:txBody>
      </p:sp>
      <p:sp>
        <p:nvSpPr>
          <p:cNvPr id="3" name="Marcador de contenido 2">
            <a:extLst>
              <a:ext uri="{FF2B5EF4-FFF2-40B4-BE49-F238E27FC236}">
                <a16:creationId xmlns:a16="http://schemas.microsoft.com/office/drawing/2014/main" id="{88F9BC80-DF91-4BF0-AF8B-CEA27BEA196E}"/>
              </a:ext>
            </a:extLst>
          </p:cNvPr>
          <p:cNvSpPr>
            <a:spLocks noGrp="1"/>
          </p:cNvSpPr>
          <p:nvPr>
            <p:ph idx="1"/>
          </p:nvPr>
        </p:nvSpPr>
        <p:spPr>
          <a:xfrm>
            <a:off x="738820" y="1745928"/>
            <a:ext cx="8363272" cy="4321075"/>
          </a:xfrm>
        </p:spPr>
        <p:txBody>
          <a:bodyPr/>
          <a:lstStyle/>
          <a:p>
            <a:r>
              <a:rPr lang="es-CL" sz="2000" dirty="0"/>
              <a:t>La estructura de financiamiento de los proyectos de concesiones es tremendamente compleja .</a:t>
            </a:r>
          </a:p>
          <a:p>
            <a:r>
              <a:rPr lang="es-CL" sz="2000" dirty="0"/>
              <a:t>Este tipo de proyectos se transforma en un negocio financiero.</a:t>
            </a:r>
          </a:p>
          <a:p>
            <a:r>
              <a:rPr lang="es-CL" sz="2000" dirty="0"/>
              <a:t>Actores: Bancos, aseguradoras de riesgo, </a:t>
            </a:r>
            <a:r>
              <a:rPr lang="es-CL" sz="2000" dirty="0" err="1"/>
              <a:t>AFPs</a:t>
            </a:r>
            <a:r>
              <a:rPr lang="es-CL" sz="2000" dirty="0"/>
              <a:t> y otros posibles tenedores de bonos, etc.</a:t>
            </a:r>
          </a:p>
          <a:p>
            <a:r>
              <a:rPr lang="es-CL" sz="2000" dirty="0"/>
              <a:t>Variables críticas: tasas de interés, premios por riesgo.</a:t>
            </a:r>
          </a:p>
          <a:p>
            <a:r>
              <a:rPr lang="es-CL" sz="2000" dirty="0"/>
              <a:t>Se han implementando mecanismos que facilitan el financiamiento: </a:t>
            </a:r>
          </a:p>
          <a:p>
            <a:r>
              <a:rPr lang="es-CL" sz="2000" dirty="0"/>
              <a:t>Prenda especial de obra pública</a:t>
            </a:r>
          </a:p>
          <a:p>
            <a:r>
              <a:rPr lang="es-CL" sz="2000" dirty="0"/>
              <a:t>Ingreso Mínimo Garantizado</a:t>
            </a:r>
          </a:p>
          <a:p>
            <a:r>
              <a:rPr lang="es-CL" sz="2000" dirty="0"/>
              <a:t>Seguro de cobertura cambiaria</a:t>
            </a:r>
          </a:p>
          <a:p>
            <a:r>
              <a:rPr lang="es-CL" sz="2000" dirty="0"/>
              <a:t>Subsidios </a:t>
            </a:r>
          </a:p>
          <a:p>
            <a:r>
              <a:rPr lang="es-CL" sz="2000" dirty="0"/>
              <a:t>Licitación por Ingresos Totales de la Concesión</a:t>
            </a:r>
          </a:p>
        </p:txBody>
      </p:sp>
    </p:spTree>
    <p:extLst>
      <p:ext uri="{BB962C8B-B14F-4D97-AF65-F5344CB8AC3E}">
        <p14:creationId xmlns:p14="http://schemas.microsoft.com/office/powerpoint/2010/main" val="69451449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27A1AC-F448-4FB1-A0C5-AB6E34D4BCD0}"/>
              </a:ext>
            </a:extLst>
          </p:cNvPr>
          <p:cNvSpPr>
            <a:spLocks noGrp="1"/>
          </p:cNvSpPr>
          <p:nvPr>
            <p:ph type="title"/>
          </p:nvPr>
        </p:nvSpPr>
        <p:spPr>
          <a:xfrm>
            <a:off x="492045" y="21838"/>
            <a:ext cx="8856822" cy="1230049"/>
          </a:xfrm>
        </p:spPr>
        <p:txBody>
          <a:bodyPr/>
          <a:lstStyle/>
          <a:p>
            <a:r>
              <a:rPr lang="es-ES" sz="3600" dirty="0"/>
              <a:t>19.-LEY DE CONCESIONES</a:t>
            </a:r>
            <a:endParaRPr lang="es-CL" sz="3600" dirty="0"/>
          </a:p>
        </p:txBody>
      </p:sp>
      <p:sp>
        <p:nvSpPr>
          <p:cNvPr id="3" name="Marcador de contenido 2">
            <a:extLst>
              <a:ext uri="{FF2B5EF4-FFF2-40B4-BE49-F238E27FC236}">
                <a16:creationId xmlns:a16="http://schemas.microsoft.com/office/drawing/2014/main" id="{0ABD6F32-D1AE-45F6-9199-13B8872DCD6F}"/>
              </a:ext>
            </a:extLst>
          </p:cNvPr>
          <p:cNvSpPr>
            <a:spLocks noGrp="1"/>
          </p:cNvSpPr>
          <p:nvPr>
            <p:ph idx="1"/>
          </p:nvPr>
        </p:nvSpPr>
        <p:spPr>
          <a:xfrm>
            <a:off x="648850" y="1251887"/>
            <a:ext cx="8543211" cy="3961035"/>
          </a:xfrm>
        </p:spPr>
        <p:txBody>
          <a:bodyPr/>
          <a:lstStyle/>
          <a:p>
            <a:pPr marL="0" indent="0">
              <a:buNone/>
            </a:pPr>
            <a:r>
              <a:rPr lang="es-US" sz="2000" b="1" dirty="0"/>
              <a:t>Controles:</a:t>
            </a:r>
          </a:p>
          <a:p>
            <a:pPr marL="0" indent="0">
              <a:buNone/>
            </a:pPr>
            <a:endParaRPr lang="es-US" sz="800" b="1" dirty="0"/>
          </a:p>
          <a:p>
            <a:r>
              <a:rPr lang="es-CL" sz="2000" dirty="0"/>
              <a:t>Estrictos controles internos para evitar proyectos temerarios y modificaciones injustificadas: </a:t>
            </a:r>
          </a:p>
          <a:p>
            <a:pPr marL="0" indent="185738">
              <a:buNone/>
            </a:pPr>
            <a:r>
              <a:rPr lang="es-CL" sz="2000" dirty="0"/>
              <a:t>– Ministerio de Desarrollo Social </a:t>
            </a:r>
          </a:p>
          <a:p>
            <a:pPr marL="0" indent="185738">
              <a:buNone/>
            </a:pPr>
            <a:r>
              <a:rPr lang="es-CL" sz="2000" dirty="0"/>
              <a:t>– Autoridad Ambiental (Sistema de Evaluación de Impacto Ambiental)</a:t>
            </a:r>
          </a:p>
          <a:p>
            <a:pPr marL="0" indent="185738">
              <a:buNone/>
            </a:pPr>
            <a:r>
              <a:rPr lang="es-CL" sz="2000" dirty="0"/>
              <a:t>– Ministerio de Hacienda </a:t>
            </a:r>
          </a:p>
          <a:p>
            <a:pPr marL="0" indent="185738">
              <a:buNone/>
            </a:pPr>
            <a:r>
              <a:rPr lang="es-CL" sz="2000" dirty="0"/>
              <a:t>– Presidencia de la República </a:t>
            </a:r>
          </a:p>
          <a:p>
            <a:pPr marL="0" indent="185738">
              <a:buNone/>
            </a:pPr>
            <a:r>
              <a:rPr lang="es-CL" sz="2000" dirty="0"/>
              <a:t>– Contraloría General de la República</a:t>
            </a:r>
          </a:p>
          <a:p>
            <a:pPr marL="0" indent="0">
              <a:buNone/>
            </a:pPr>
            <a:endParaRPr lang="es-CL" sz="800" dirty="0"/>
          </a:p>
          <a:p>
            <a:r>
              <a:rPr lang="es-CL" sz="2000" dirty="0"/>
              <a:t>Los proyectos se llevan a cabo bajo un marco presupuestario fiscal responsable: se proyectan los flujos a más de 20 años considerando:</a:t>
            </a:r>
          </a:p>
          <a:p>
            <a:pPr marL="0" indent="185738">
              <a:buNone/>
            </a:pPr>
            <a:r>
              <a:rPr lang="es-CL" sz="2000" dirty="0"/>
              <a:t>– Ingresos: crecimiento tendencial del presupuesto </a:t>
            </a:r>
          </a:p>
          <a:p>
            <a:pPr marL="0" indent="0">
              <a:buNone/>
            </a:pPr>
            <a:r>
              <a:rPr lang="es-CL" sz="2000" dirty="0"/>
              <a:t>– Gastos: pagos de IVA, subsidios, expropiaciones, provisiones para modificaciones de obra, pagos de compensaciones, reclamaciones, etc.</a:t>
            </a:r>
            <a:endParaRPr lang="es-US" sz="2000" dirty="0"/>
          </a:p>
        </p:txBody>
      </p:sp>
    </p:spTree>
    <p:extLst>
      <p:ext uri="{BB962C8B-B14F-4D97-AF65-F5344CB8AC3E}">
        <p14:creationId xmlns:p14="http://schemas.microsoft.com/office/powerpoint/2010/main" val="26265441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3D8E0CCC-52E0-4FD1-8F2C-86751340ECFD}"/>
              </a:ext>
            </a:extLst>
          </p:cNvPr>
          <p:cNvPicPr>
            <a:picLocks noGrp="1"/>
          </p:cNvPicPr>
          <p:nvPr>
            <p:ph idx="1"/>
          </p:nvPr>
        </p:nvPicPr>
        <p:blipFill rotWithShape="1">
          <a:blip r:embed="rId2"/>
          <a:srcRect l="19178" t="17508" r="24134" b="10948"/>
          <a:stretch/>
        </p:blipFill>
        <p:spPr bwMode="auto">
          <a:xfrm>
            <a:off x="888008" y="500528"/>
            <a:ext cx="8064896" cy="506859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1595511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0E0FC8-6806-451D-A2D3-A2498708FFDD}"/>
              </a:ext>
            </a:extLst>
          </p:cNvPr>
          <p:cNvSpPr>
            <a:spLocks noGrp="1"/>
          </p:cNvSpPr>
          <p:nvPr>
            <p:ph type="title"/>
          </p:nvPr>
        </p:nvSpPr>
        <p:spPr/>
        <p:txBody>
          <a:bodyPr/>
          <a:lstStyle/>
          <a:p>
            <a:r>
              <a:rPr lang="es-ES" sz="3200" dirty="0"/>
              <a:t>19.-LEY DE CONCESIONES</a:t>
            </a:r>
            <a:endParaRPr lang="es-CL" sz="3200" dirty="0"/>
          </a:p>
        </p:txBody>
      </p:sp>
      <p:pic>
        <p:nvPicPr>
          <p:cNvPr id="5" name="Marcador de contenido 4">
            <a:extLst>
              <a:ext uri="{FF2B5EF4-FFF2-40B4-BE49-F238E27FC236}">
                <a16:creationId xmlns:a16="http://schemas.microsoft.com/office/drawing/2014/main" id="{18CB2F0B-DFB3-4ACA-9F45-98079C10385E}"/>
              </a:ext>
            </a:extLst>
          </p:cNvPr>
          <p:cNvPicPr>
            <a:picLocks noGrp="1" noChangeAspect="1"/>
          </p:cNvPicPr>
          <p:nvPr>
            <p:ph idx="1"/>
          </p:nvPr>
        </p:nvPicPr>
        <p:blipFill rotWithShape="1">
          <a:blip r:embed="rId2"/>
          <a:srcRect l="33939" t="19865" r="33469"/>
          <a:stretch/>
        </p:blipFill>
        <p:spPr>
          <a:xfrm>
            <a:off x="816000" y="1169864"/>
            <a:ext cx="8532868" cy="4968552"/>
          </a:xfrm>
        </p:spPr>
      </p:pic>
    </p:spTree>
    <p:extLst>
      <p:ext uri="{BB962C8B-B14F-4D97-AF65-F5344CB8AC3E}">
        <p14:creationId xmlns:p14="http://schemas.microsoft.com/office/powerpoint/2010/main" val="308407361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953B04-4D24-42D1-84BD-DA8D9E5BA40E}"/>
              </a:ext>
            </a:extLst>
          </p:cNvPr>
          <p:cNvSpPr>
            <a:spLocks noGrp="1"/>
          </p:cNvSpPr>
          <p:nvPr>
            <p:ph type="title"/>
          </p:nvPr>
        </p:nvSpPr>
        <p:spPr/>
        <p:txBody>
          <a:bodyPr/>
          <a:lstStyle/>
          <a:p>
            <a:r>
              <a:rPr lang="es-ES" sz="2400" dirty="0"/>
              <a:t>19.-LEY DE CONCESIONES</a:t>
            </a:r>
            <a:endParaRPr lang="es-CL" sz="2400" dirty="0"/>
          </a:p>
        </p:txBody>
      </p:sp>
      <p:pic>
        <p:nvPicPr>
          <p:cNvPr id="5" name="Marcador de contenido 4">
            <a:extLst>
              <a:ext uri="{FF2B5EF4-FFF2-40B4-BE49-F238E27FC236}">
                <a16:creationId xmlns:a16="http://schemas.microsoft.com/office/drawing/2014/main" id="{20D212A7-B957-4F68-AB0E-0C7DBB649869}"/>
              </a:ext>
            </a:extLst>
          </p:cNvPr>
          <p:cNvPicPr>
            <a:picLocks noGrp="1" noChangeAspect="1"/>
          </p:cNvPicPr>
          <p:nvPr>
            <p:ph idx="1"/>
          </p:nvPr>
        </p:nvPicPr>
        <p:blipFill rotWithShape="1">
          <a:blip r:embed="rId2"/>
          <a:srcRect l="33015" t="14432" r="31721" b="15501"/>
          <a:stretch/>
        </p:blipFill>
        <p:spPr>
          <a:xfrm>
            <a:off x="1536080" y="1601912"/>
            <a:ext cx="6408712" cy="4608512"/>
          </a:xfrm>
        </p:spPr>
      </p:pic>
    </p:spTree>
    <p:extLst>
      <p:ext uri="{BB962C8B-B14F-4D97-AF65-F5344CB8AC3E}">
        <p14:creationId xmlns:p14="http://schemas.microsoft.com/office/powerpoint/2010/main" val="55506000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01A76E-EE1B-45E5-83F8-169DFE9DE96B}"/>
              </a:ext>
            </a:extLst>
          </p:cNvPr>
          <p:cNvSpPr>
            <a:spLocks noGrp="1"/>
          </p:cNvSpPr>
          <p:nvPr>
            <p:ph type="title"/>
          </p:nvPr>
        </p:nvSpPr>
        <p:spPr/>
        <p:txBody>
          <a:bodyPr/>
          <a:lstStyle/>
          <a:p>
            <a:r>
              <a:rPr lang="es-ES" sz="4400" dirty="0"/>
              <a:t>19.-LEY DE CONCESIONES</a:t>
            </a:r>
            <a:endParaRPr lang="es-CL" dirty="0"/>
          </a:p>
        </p:txBody>
      </p:sp>
      <p:sp>
        <p:nvSpPr>
          <p:cNvPr id="3" name="Marcador de contenido 2">
            <a:extLst>
              <a:ext uri="{FF2B5EF4-FFF2-40B4-BE49-F238E27FC236}">
                <a16:creationId xmlns:a16="http://schemas.microsoft.com/office/drawing/2014/main" id="{ABA6F036-8E59-4E56-BD00-2A10E39AAEB9}"/>
              </a:ext>
            </a:extLst>
          </p:cNvPr>
          <p:cNvSpPr>
            <a:spLocks noGrp="1"/>
          </p:cNvSpPr>
          <p:nvPr>
            <p:ph idx="1"/>
          </p:nvPr>
        </p:nvSpPr>
        <p:spPr/>
        <p:txBody>
          <a:bodyPr/>
          <a:lstStyle/>
          <a:p>
            <a:r>
              <a:rPr lang="es-CL" dirty="0">
                <a:hlinkClick r:id="rId2"/>
              </a:rPr>
              <a:t>https://youtu.be/xWghW4iQZUI</a:t>
            </a:r>
            <a:endParaRPr lang="es-CL" dirty="0"/>
          </a:p>
          <a:p>
            <a:endParaRPr lang="es-CL" dirty="0"/>
          </a:p>
        </p:txBody>
      </p:sp>
    </p:spTree>
    <p:extLst>
      <p:ext uri="{BB962C8B-B14F-4D97-AF65-F5344CB8AC3E}">
        <p14:creationId xmlns:p14="http://schemas.microsoft.com/office/powerpoint/2010/main" val="375237182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0C1D681-044B-4CDF-8F43-604AF61B4955}"/>
              </a:ext>
            </a:extLst>
          </p:cNvPr>
          <p:cNvSpPr>
            <a:spLocks noGrp="1"/>
          </p:cNvSpPr>
          <p:nvPr>
            <p:ph type="title"/>
          </p:nvPr>
        </p:nvSpPr>
        <p:spPr/>
        <p:txBody>
          <a:bodyPr/>
          <a:lstStyle/>
          <a:p>
            <a:r>
              <a:rPr lang="es-ES" sz="4400" dirty="0"/>
              <a:t>19.-LEY DE CONCESIONES</a:t>
            </a:r>
            <a:endParaRPr lang="es-CL" dirty="0"/>
          </a:p>
        </p:txBody>
      </p:sp>
      <p:pic>
        <p:nvPicPr>
          <p:cNvPr id="5" name="Marcador de contenido 4">
            <a:extLst>
              <a:ext uri="{FF2B5EF4-FFF2-40B4-BE49-F238E27FC236}">
                <a16:creationId xmlns:a16="http://schemas.microsoft.com/office/drawing/2014/main" id="{AF757BE2-8B58-41E7-BF6D-E1A0505FB511}"/>
              </a:ext>
            </a:extLst>
          </p:cNvPr>
          <p:cNvPicPr>
            <a:picLocks noGrp="1" noChangeAspect="1"/>
          </p:cNvPicPr>
          <p:nvPr>
            <p:ph idx="1"/>
          </p:nvPr>
        </p:nvPicPr>
        <p:blipFill rotWithShape="1">
          <a:blip r:embed="rId2"/>
          <a:srcRect l="36842" t="20149" r="22807" b="3731"/>
          <a:stretch/>
        </p:blipFill>
        <p:spPr>
          <a:xfrm>
            <a:off x="1464072" y="1385888"/>
            <a:ext cx="6984776" cy="4968552"/>
          </a:xfrm>
        </p:spPr>
      </p:pic>
      <p:sp>
        <p:nvSpPr>
          <p:cNvPr id="6" name="Elipse 5">
            <a:extLst>
              <a:ext uri="{FF2B5EF4-FFF2-40B4-BE49-F238E27FC236}">
                <a16:creationId xmlns:a16="http://schemas.microsoft.com/office/drawing/2014/main" id="{77331EF9-8FFC-4B2D-B2F7-308D1EDB9F9A}"/>
              </a:ext>
            </a:extLst>
          </p:cNvPr>
          <p:cNvSpPr/>
          <p:nvPr/>
        </p:nvSpPr>
        <p:spPr>
          <a:xfrm>
            <a:off x="1536080" y="5634360"/>
            <a:ext cx="7056784" cy="7200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30611846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5">
            <a:extLst>
              <a:ext uri="{FF2B5EF4-FFF2-40B4-BE49-F238E27FC236}">
                <a16:creationId xmlns:a16="http://schemas.microsoft.com/office/drawing/2014/main" id="{4DB7F2E9-4629-4042-9ACC-8E2CA88EE53D}"/>
              </a:ext>
            </a:extLst>
          </p:cNvPr>
          <p:cNvGraphicFramePr>
            <a:graphicFrameLocks noGrp="1"/>
          </p:cNvGraphicFramePr>
          <p:nvPr>
            <p:ph idx="1"/>
          </p:nvPr>
        </p:nvGraphicFramePr>
        <p:xfrm>
          <a:off x="352352" y="1829698"/>
          <a:ext cx="9100097" cy="4237035"/>
        </p:xfrm>
        <a:graphic>
          <a:graphicData uri="http://schemas.openxmlformats.org/drawingml/2006/chart">
            <c:chart xmlns:c="http://schemas.openxmlformats.org/drawingml/2006/chart" xmlns:r="http://schemas.openxmlformats.org/officeDocument/2006/relationships" r:id="rId2"/>
          </a:graphicData>
        </a:graphic>
      </p:graphicFrame>
      <p:sp>
        <p:nvSpPr>
          <p:cNvPr id="5" name="Título 4">
            <a:extLst>
              <a:ext uri="{FF2B5EF4-FFF2-40B4-BE49-F238E27FC236}">
                <a16:creationId xmlns:a16="http://schemas.microsoft.com/office/drawing/2014/main" id="{587FCC31-44FC-4DB2-85CE-936C8A0B3C9A}"/>
              </a:ext>
            </a:extLst>
          </p:cNvPr>
          <p:cNvSpPr txBox="1">
            <a:spLocks/>
          </p:cNvSpPr>
          <p:nvPr/>
        </p:nvSpPr>
        <p:spPr bwMode="auto">
          <a:xfrm>
            <a:off x="167928" y="380417"/>
            <a:ext cx="8856822" cy="5217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Arial" charset="0"/>
              </a:defRPr>
            </a:lvl2pPr>
            <a:lvl3pPr algn="l" rtl="0" fontAlgn="base">
              <a:spcBef>
                <a:spcPct val="0"/>
              </a:spcBef>
              <a:spcAft>
                <a:spcPct val="0"/>
              </a:spcAft>
              <a:defRPr sz="4400">
                <a:solidFill>
                  <a:schemeClr val="tx2"/>
                </a:solidFill>
                <a:latin typeface="Arial" charset="0"/>
              </a:defRPr>
            </a:lvl3pPr>
            <a:lvl4pPr algn="l" rtl="0" fontAlgn="base">
              <a:spcBef>
                <a:spcPct val="0"/>
              </a:spcBef>
              <a:spcAft>
                <a:spcPct val="0"/>
              </a:spcAft>
              <a:defRPr sz="4400">
                <a:solidFill>
                  <a:schemeClr val="tx2"/>
                </a:solidFill>
                <a:latin typeface="Arial" charset="0"/>
              </a:defRPr>
            </a:lvl4pPr>
            <a:lvl5pPr algn="l" rtl="0" fontAlgn="base">
              <a:spcBef>
                <a:spcPct val="0"/>
              </a:spcBef>
              <a:spcAft>
                <a:spcPct val="0"/>
              </a:spcAft>
              <a:defRPr sz="4400">
                <a:solidFill>
                  <a:schemeClr val="tx2"/>
                </a:solidFill>
                <a:latin typeface="Arial"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a:lstStyle>
          <a:p>
            <a:r>
              <a:rPr lang="es-US" sz="2000" b="1" kern="0" dirty="0">
                <a:solidFill>
                  <a:schemeClr val="tx1"/>
                </a:solidFill>
              </a:rPr>
              <a:t>3.- CONTINGENCIA SANITARIA</a:t>
            </a:r>
            <a:endParaRPr lang="es-CL" sz="2000" kern="0" dirty="0"/>
          </a:p>
        </p:txBody>
      </p:sp>
    </p:spTree>
    <p:extLst>
      <p:ext uri="{BB962C8B-B14F-4D97-AF65-F5344CB8AC3E}">
        <p14:creationId xmlns:p14="http://schemas.microsoft.com/office/powerpoint/2010/main" val="4020861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rcador de contenido 4">
            <a:extLst>
              <a:ext uri="{FF2B5EF4-FFF2-40B4-BE49-F238E27FC236}">
                <a16:creationId xmlns:a16="http://schemas.microsoft.com/office/drawing/2014/main" id="{E7C5A372-E23A-4D76-8F60-FE5ABEC53C2C}"/>
              </a:ext>
            </a:extLst>
          </p:cNvPr>
          <p:cNvPicPr>
            <a:picLocks noGrp="1" noChangeAspect="1"/>
          </p:cNvPicPr>
          <p:nvPr>
            <p:ph idx="1"/>
          </p:nvPr>
        </p:nvPicPr>
        <p:blipFill rotWithShape="1">
          <a:blip r:embed="rId2"/>
          <a:srcRect l="57994" t="21688" r="3093" b="16771"/>
          <a:stretch/>
        </p:blipFill>
        <p:spPr>
          <a:xfrm>
            <a:off x="984303" y="1399322"/>
            <a:ext cx="8287589" cy="4631298"/>
          </a:xfrm>
          <a:ln>
            <a:solidFill>
              <a:schemeClr val="accent1">
                <a:alpha val="88000"/>
              </a:schemeClr>
            </a:solidFill>
          </a:ln>
        </p:spPr>
      </p:pic>
      <p:sp>
        <p:nvSpPr>
          <p:cNvPr id="4" name="Título 4">
            <a:extLst>
              <a:ext uri="{FF2B5EF4-FFF2-40B4-BE49-F238E27FC236}">
                <a16:creationId xmlns:a16="http://schemas.microsoft.com/office/drawing/2014/main" id="{4C977A15-7242-49F7-8ABA-84F5F36D76DF}"/>
              </a:ext>
            </a:extLst>
          </p:cNvPr>
          <p:cNvSpPr>
            <a:spLocks noGrp="1"/>
          </p:cNvSpPr>
          <p:nvPr>
            <p:ph type="title"/>
          </p:nvPr>
        </p:nvSpPr>
        <p:spPr>
          <a:xfrm>
            <a:off x="492046" y="295555"/>
            <a:ext cx="8856822" cy="658286"/>
          </a:xfrm>
        </p:spPr>
        <p:txBody>
          <a:bodyPr/>
          <a:lstStyle/>
          <a:p>
            <a:r>
              <a:rPr lang="es-US" sz="2000" b="1" dirty="0">
                <a:solidFill>
                  <a:schemeClr val="tx1"/>
                </a:solidFill>
              </a:rPr>
              <a:t>3.- CONTINGENCIA SANITARIA</a:t>
            </a:r>
            <a:endParaRPr lang="es-CL" sz="2000" dirty="0"/>
          </a:p>
        </p:txBody>
      </p:sp>
    </p:spTree>
    <p:extLst>
      <p:ext uri="{BB962C8B-B14F-4D97-AF65-F5344CB8AC3E}">
        <p14:creationId xmlns:p14="http://schemas.microsoft.com/office/powerpoint/2010/main" val="14897376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4">
            <a:extLst>
              <a:ext uri="{FF2B5EF4-FFF2-40B4-BE49-F238E27FC236}">
                <a16:creationId xmlns:a16="http://schemas.microsoft.com/office/drawing/2014/main" id="{F51038E2-8E4C-40CA-963E-67FBDA8E3AD7}"/>
              </a:ext>
            </a:extLst>
          </p:cNvPr>
          <p:cNvSpPr>
            <a:spLocks noGrp="1"/>
          </p:cNvSpPr>
          <p:nvPr>
            <p:ph type="title"/>
          </p:nvPr>
        </p:nvSpPr>
        <p:spPr>
          <a:xfrm>
            <a:off x="492046" y="295555"/>
            <a:ext cx="8856822" cy="658286"/>
          </a:xfrm>
        </p:spPr>
        <p:txBody>
          <a:bodyPr/>
          <a:lstStyle/>
          <a:p>
            <a:r>
              <a:rPr lang="es-US" sz="2000" b="1" dirty="0">
                <a:solidFill>
                  <a:schemeClr val="tx1"/>
                </a:solidFill>
              </a:rPr>
              <a:t>3.- CONTINGENCIA SANITARIA</a:t>
            </a:r>
            <a:endParaRPr lang="es-CL" sz="2000" dirty="0"/>
          </a:p>
        </p:txBody>
      </p:sp>
      <p:pic>
        <p:nvPicPr>
          <p:cNvPr id="7" name="Marcador de contenido 6">
            <a:extLst>
              <a:ext uri="{FF2B5EF4-FFF2-40B4-BE49-F238E27FC236}">
                <a16:creationId xmlns:a16="http://schemas.microsoft.com/office/drawing/2014/main" id="{C1F11436-03C6-4FDA-AE53-B9A501B8551F}"/>
              </a:ext>
            </a:extLst>
          </p:cNvPr>
          <p:cNvPicPr>
            <a:picLocks noGrp="1" noChangeAspect="1"/>
          </p:cNvPicPr>
          <p:nvPr>
            <p:ph idx="1"/>
          </p:nvPr>
        </p:nvPicPr>
        <p:blipFill rotWithShape="1">
          <a:blip r:embed="rId2"/>
          <a:srcRect l="28012" t="26047" r="13354" b="13692"/>
          <a:stretch/>
        </p:blipFill>
        <p:spPr>
          <a:xfrm>
            <a:off x="671984" y="1169864"/>
            <a:ext cx="8352927" cy="4608512"/>
          </a:xfrm>
          <a:ln>
            <a:solidFill>
              <a:schemeClr val="tx1">
                <a:alpha val="93000"/>
              </a:schemeClr>
            </a:solidFill>
          </a:ln>
        </p:spPr>
      </p:pic>
    </p:spTree>
    <p:extLst>
      <p:ext uri="{BB962C8B-B14F-4D97-AF65-F5344CB8AC3E}">
        <p14:creationId xmlns:p14="http://schemas.microsoft.com/office/powerpoint/2010/main" val="6101509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F677E0B0-824E-4852-97A6-E9096F2D0E58}"/>
              </a:ext>
            </a:extLst>
          </p:cNvPr>
          <p:cNvSpPr txBox="1">
            <a:spLocks/>
          </p:cNvSpPr>
          <p:nvPr/>
        </p:nvSpPr>
        <p:spPr>
          <a:xfrm>
            <a:off x="1469875" y="5635789"/>
            <a:ext cx="2262218" cy="489346"/>
          </a:xfrm>
          <a:prstGeom prst="rect">
            <a:avLst/>
          </a:prstGeom>
        </p:spPr>
        <p:txBody>
          <a:bodyPr vert="horz" lIns="73803" tIns="36901" rIns="73803" bIns="36901"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US" sz="1130" b="1" dirty="0"/>
              <a:t>Fuente: DIPRES</a:t>
            </a:r>
            <a:endParaRPr lang="es-CL" sz="1130" dirty="0"/>
          </a:p>
        </p:txBody>
      </p:sp>
      <p:sp>
        <p:nvSpPr>
          <p:cNvPr id="11" name="Título 4">
            <a:extLst>
              <a:ext uri="{FF2B5EF4-FFF2-40B4-BE49-F238E27FC236}">
                <a16:creationId xmlns:a16="http://schemas.microsoft.com/office/drawing/2014/main" id="{781D8CD6-7FC8-4CE9-8C84-7AABF0E6AC3B}"/>
              </a:ext>
            </a:extLst>
          </p:cNvPr>
          <p:cNvSpPr>
            <a:spLocks noGrp="1"/>
          </p:cNvSpPr>
          <p:nvPr>
            <p:ph type="title"/>
          </p:nvPr>
        </p:nvSpPr>
        <p:spPr>
          <a:xfrm>
            <a:off x="492125" y="295275"/>
            <a:ext cx="8856663" cy="1230313"/>
          </a:xfrm>
        </p:spPr>
        <p:txBody>
          <a:bodyPr/>
          <a:lstStyle/>
          <a:p>
            <a:r>
              <a:rPr lang="es-US" sz="2000" b="1" dirty="0">
                <a:solidFill>
                  <a:schemeClr val="tx1"/>
                </a:solidFill>
              </a:rPr>
              <a:t>3.- CONTINGENCIA SANITARIA</a:t>
            </a:r>
            <a:endParaRPr lang="es-CL" sz="2000" dirty="0"/>
          </a:p>
        </p:txBody>
      </p:sp>
      <p:pic>
        <p:nvPicPr>
          <p:cNvPr id="5" name="Marcador de contenido 4">
            <a:extLst>
              <a:ext uri="{FF2B5EF4-FFF2-40B4-BE49-F238E27FC236}">
                <a16:creationId xmlns:a16="http://schemas.microsoft.com/office/drawing/2014/main" id="{E4081F6C-60A4-410F-9246-0CAE90BC0949}"/>
              </a:ext>
            </a:extLst>
          </p:cNvPr>
          <p:cNvPicPr>
            <a:picLocks noGrp="1" noChangeAspect="1"/>
          </p:cNvPicPr>
          <p:nvPr>
            <p:ph idx="1"/>
          </p:nvPr>
        </p:nvPicPr>
        <p:blipFill rotWithShape="1">
          <a:blip r:embed="rId2"/>
          <a:srcRect l="33005" t="41005" r="14848" b="29030"/>
          <a:stretch/>
        </p:blipFill>
        <p:spPr>
          <a:xfrm>
            <a:off x="383952" y="1457895"/>
            <a:ext cx="8784976" cy="4177893"/>
          </a:xfrm>
          <a:ln>
            <a:solidFill>
              <a:schemeClr val="tx1">
                <a:alpha val="93000"/>
              </a:schemeClr>
            </a:solidFill>
          </a:ln>
        </p:spPr>
      </p:pic>
      <p:sp>
        <p:nvSpPr>
          <p:cNvPr id="8" name="Elipse 7">
            <a:extLst>
              <a:ext uri="{FF2B5EF4-FFF2-40B4-BE49-F238E27FC236}">
                <a16:creationId xmlns:a16="http://schemas.microsoft.com/office/drawing/2014/main" id="{A37EC4E1-B8F5-4B4A-9CD2-AF0B6036D099}"/>
              </a:ext>
            </a:extLst>
          </p:cNvPr>
          <p:cNvSpPr/>
          <p:nvPr/>
        </p:nvSpPr>
        <p:spPr>
          <a:xfrm>
            <a:off x="7656760" y="4338216"/>
            <a:ext cx="1512168" cy="6480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39667769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13B978A4-017A-434F-A6FE-FA51A292D248}"/>
              </a:ext>
            </a:extLst>
          </p:cNvPr>
          <p:cNvSpPr txBox="1">
            <a:spLocks/>
          </p:cNvSpPr>
          <p:nvPr/>
        </p:nvSpPr>
        <p:spPr>
          <a:xfrm>
            <a:off x="481588" y="5599393"/>
            <a:ext cx="5591371" cy="489346"/>
          </a:xfrm>
          <a:prstGeom prst="rect">
            <a:avLst/>
          </a:prstGeom>
        </p:spPr>
        <p:txBody>
          <a:bodyPr vert="horz" lIns="73803" tIns="36901" rIns="73803" bIns="36901"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US" sz="1130" b="1" dirty="0"/>
              <a:t>Fuente</a:t>
            </a:r>
            <a:r>
              <a:rPr lang="es-US" sz="1130" b="1" dirty="0">
                <a:solidFill>
                  <a:schemeClr val="accent1"/>
                </a:solidFill>
              </a:rPr>
              <a:t>:</a:t>
            </a:r>
            <a:r>
              <a:rPr lang="es-US" sz="1130" b="1" dirty="0"/>
              <a:t> DIPRES</a:t>
            </a:r>
            <a:endParaRPr lang="es-CL" sz="1130" dirty="0"/>
          </a:p>
        </p:txBody>
      </p:sp>
      <p:sp>
        <p:nvSpPr>
          <p:cNvPr id="8" name="Título 4">
            <a:extLst>
              <a:ext uri="{FF2B5EF4-FFF2-40B4-BE49-F238E27FC236}">
                <a16:creationId xmlns:a16="http://schemas.microsoft.com/office/drawing/2014/main" id="{4EBEDCF7-8BB9-47A8-8B29-2159757687BD}"/>
              </a:ext>
            </a:extLst>
          </p:cNvPr>
          <p:cNvSpPr>
            <a:spLocks noGrp="1"/>
          </p:cNvSpPr>
          <p:nvPr>
            <p:ph type="title"/>
          </p:nvPr>
        </p:nvSpPr>
        <p:spPr>
          <a:xfrm>
            <a:off x="492125" y="295275"/>
            <a:ext cx="8856663" cy="1230313"/>
          </a:xfrm>
        </p:spPr>
        <p:txBody>
          <a:bodyPr/>
          <a:lstStyle/>
          <a:p>
            <a:r>
              <a:rPr lang="es-US" sz="2000" b="1" dirty="0">
                <a:solidFill>
                  <a:schemeClr val="tx1"/>
                </a:solidFill>
              </a:rPr>
              <a:t>3.- CONTINGENCIA SANITARIA</a:t>
            </a:r>
            <a:endParaRPr lang="es-CL" sz="2000" dirty="0"/>
          </a:p>
        </p:txBody>
      </p:sp>
      <p:pic>
        <p:nvPicPr>
          <p:cNvPr id="12" name="Marcador de contenido 11">
            <a:extLst>
              <a:ext uri="{FF2B5EF4-FFF2-40B4-BE49-F238E27FC236}">
                <a16:creationId xmlns:a16="http://schemas.microsoft.com/office/drawing/2014/main" id="{F6927A9F-4C71-4B1A-BE16-959C4E12C7D7}"/>
              </a:ext>
            </a:extLst>
          </p:cNvPr>
          <p:cNvPicPr>
            <a:picLocks noGrp="1" noChangeAspect="1"/>
          </p:cNvPicPr>
          <p:nvPr>
            <p:ph idx="1"/>
          </p:nvPr>
        </p:nvPicPr>
        <p:blipFill rotWithShape="1">
          <a:blip r:embed="rId2"/>
          <a:srcRect l="24717" t="25496" r="9941" b="15501"/>
          <a:stretch/>
        </p:blipFill>
        <p:spPr>
          <a:xfrm>
            <a:off x="481588" y="1291549"/>
            <a:ext cx="8759348" cy="4307844"/>
          </a:xfrm>
          <a:ln>
            <a:solidFill>
              <a:schemeClr val="tx1">
                <a:alpha val="93000"/>
              </a:schemeClr>
            </a:solidFill>
          </a:ln>
        </p:spPr>
      </p:pic>
    </p:spTree>
    <p:extLst>
      <p:ext uri="{BB962C8B-B14F-4D97-AF65-F5344CB8AC3E}">
        <p14:creationId xmlns:p14="http://schemas.microsoft.com/office/powerpoint/2010/main" val="20929518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ítulo 1">
            <a:extLst>
              <a:ext uri="{FF2B5EF4-FFF2-40B4-BE49-F238E27FC236}">
                <a16:creationId xmlns:a16="http://schemas.microsoft.com/office/drawing/2014/main" id="{82D64439-880E-47CC-82A4-561C9906BDB5}"/>
              </a:ext>
            </a:extLst>
          </p:cNvPr>
          <p:cNvSpPr>
            <a:spLocks noGrp="1" noChangeArrowheads="1"/>
          </p:cNvSpPr>
          <p:nvPr>
            <p:ph type="title"/>
          </p:nvPr>
        </p:nvSpPr>
        <p:spPr>
          <a:xfrm>
            <a:off x="610163" y="593800"/>
            <a:ext cx="7549419" cy="724362"/>
          </a:xfrm>
        </p:spPr>
        <p:txBody>
          <a:bodyPr/>
          <a:lstStyle/>
          <a:p>
            <a:r>
              <a:rPr lang="es-US" altLang="es-CL" sz="2000" b="1" dirty="0">
                <a:solidFill>
                  <a:schemeClr val="tx1"/>
                </a:solidFill>
              </a:rPr>
              <a:t>4.-FONDO DE EMERGENCIA TRANSITORIO - FET</a:t>
            </a:r>
            <a:endParaRPr lang="es-CL" altLang="es-CL" sz="2000" b="1" dirty="0">
              <a:solidFill>
                <a:schemeClr val="tx1"/>
              </a:solidFill>
            </a:endParaRPr>
          </a:p>
        </p:txBody>
      </p:sp>
      <p:pic>
        <p:nvPicPr>
          <p:cNvPr id="36867" name="Marcador de contenido 3">
            <a:extLst>
              <a:ext uri="{FF2B5EF4-FFF2-40B4-BE49-F238E27FC236}">
                <a16:creationId xmlns:a16="http://schemas.microsoft.com/office/drawing/2014/main" id="{BD5C6246-DD39-49E9-8F6D-FB482F6B60C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10163" y="1601912"/>
            <a:ext cx="8553958" cy="4561995"/>
          </a:xfrm>
          <a:ln>
            <a:solidFill>
              <a:schemeClr val="tx1">
                <a:alpha val="94000"/>
              </a:schemeClr>
            </a:solid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ítulo 1">
            <a:extLst>
              <a:ext uri="{FF2B5EF4-FFF2-40B4-BE49-F238E27FC236}">
                <a16:creationId xmlns:a16="http://schemas.microsoft.com/office/drawing/2014/main" id="{2A9CD4A6-1B1C-438F-A5C2-2B357EEC04BF}"/>
              </a:ext>
            </a:extLst>
          </p:cNvPr>
          <p:cNvSpPr>
            <a:spLocks noGrp="1" noChangeArrowheads="1"/>
          </p:cNvSpPr>
          <p:nvPr>
            <p:ph type="title"/>
          </p:nvPr>
        </p:nvSpPr>
        <p:spPr>
          <a:xfrm>
            <a:off x="557848" y="593801"/>
            <a:ext cx="7549419" cy="810504"/>
          </a:xfrm>
        </p:spPr>
        <p:txBody>
          <a:bodyPr/>
          <a:lstStyle/>
          <a:p>
            <a:r>
              <a:rPr lang="es-US" altLang="es-CL" sz="2000" b="1" dirty="0">
                <a:solidFill>
                  <a:schemeClr val="tx1"/>
                </a:solidFill>
              </a:rPr>
              <a:t>4.-FONDO DE EMERGENCIA TRANSITORIO - FET</a:t>
            </a:r>
            <a:endParaRPr lang="es-CL" altLang="es-CL" sz="2000" b="1" dirty="0">
              <a:solidFill>
                <a:schemeClr val="tx1"/>
              </a:solidFill>
            </a:endParaRPr>
          </a:p>
        </p:txBody>
      </p:sp>
      <p:pic>
        <p:nvPicPr>
          <p:cNvPr id="37891" name="Marcador de contenido 4">
            <a:extLst>
              <a:ext uri="{FF2B5EF4-FFF2-40B4-BE49-F238E27FC236}">
                <a16:creationId xmlns:a16="http://schemas.microsoft.com/office/drawing/2014/main" id="{961B1335-332F-4EBE-963C-8966A86549F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8092" t="9210" r="18307" b="10159"/>
          <a:stretch>
            <a:fillRect/>
          </a:stretch>
        </p:blipFill>
        <p:spPr>
          <a:xfrm>
            <a:off x="618705" y="2133793"/>
            <a:ext cx="8229363" cy="3842191"/>
          </a:xfrm>
          <a:ln>
            <a:solidFill>
              <a:schemeClr val="tx1">
                <a:alpha val="87057"/>
              </a:schemeClr>
            </a:solid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3FC9C7-96D0-41D5-B3B9-2855BE48AD30}"/>
              </a:ext>
            </a:extLst>
          </p:cNvPr>
          <p:cNvSpPr>
            <a:spLocks noGrp="1"/>
          </p:cNvSpPr>
          <p:nvPr>
            <p:ph type="title"/>
          </p:nvPr>
        </p:nvSpPr>
        <p:spPr/>
        <p:txBody>
          <a:bodyPr/>
          <a:lstStyle/>
          <a:p>
            <a:r>
              <a:rPr lang="es-US" sz="2000" b="1" dirty="0">
                <a:solidFill>
                  <a:schemeClr val="tx1"/>
                </a:solidFill>
              </a:rPr>
              <a:t>1.- MACROECONOMÍA Y PRESUPUESTO – RELACIÓN ENTRE INVERSIÓN PÚBLICA Y CRECIMIENTO 1960-2000</a:t>
            </a:r>
            <a:endParaRPr lang="es-CL" sz="2000" dirty="0"/>
          </a:p>
        </p:txBody>
      </p:sp>
      <p:pic>
        <p:nvPicPr>
          <p:cNvPr id="5" name="Marcador de contenido 4">
            <a:extLst>
              <a:ext uri="{FF2B5EF4-FFF2-40B4-BE49-F238E27FC236}">
                <a16:creationId xmlns:a16="http://schemas.microsoft.com/office/drawing/2014/main" id="{619DB080-1A38-475E-87A2-7E7B35A60460}"/>
              </a:ext>
            </a:extLst>
          </p:cNvPr>
          <p:cNvPicPr>
            <a:picLocks noGrp="1" noChangeAspect="1"/>
          </p:cNvPicPr>
          <p:nvPr>
            <p:ph idx="1"/>
          </p:nvPr>
        </p:nvPicPr>
        <p:blipFill rotWithShape="1">
          <a:blip r:embed="rId2"/>
          <a:srcRect l="38336" t="51310" r="40920" b="28408"/>
          <a:stretch/>
        </p:blipFill>
        <p:spPr>
          <a:xfrm>
            <a:off x="1608088" y="1673920"/>
            <a:ext cx="6264696" cy="3312368"/>
          </a:xfrm>
        </p:spPr>
      </p:pic>
      <p:sp>
        <p:nvSpPr>
          <p:cNvPr id="8" name="Título 1">
            <a:extLst>
              <a:ext uri="{FF2B5EF4-FFF2-40B4-BE49-F238E27FC236}">
                <a16:creationId xmlns:a16="http://schemas.microsoft.com/office/drawing/2014/main" id="{8822C8D4-A50A-42DF-A86A-B9F2E4069370}"/>
              </a:ext>
            </a:extLst>
          </p:cNvPr>
          <p:cNvSpPr txBox="1">
            <a:spLocks/>
          </p:cNvSpPr>
          <p:nvPr/>
        </p:nvSpPr>
        <p:spPr bwMode="auto">
          <a:xfrm>
            <a:off x="1608088" y="5134605"/>
            <a:ext cx="5976664" cy="2837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Arial" charset="0"/>
              </a:defRPr>
            </a:lvl2pPr>
            <a:lvl3pPr algn="l" rtl="0" fontAlgn="base">
              <a:spcBef>
                <a:spcPct val="0"/>
              </a:spcBef>
              <a:spcAft>
                <a:spcPct val="0"/>
              </a:spcAft>
              <a:defRPr sz="4400">
                <a:solidFill>
                  <a:schemeClr val="tx2"/>
                </a:solidFill>
                <a:latin typeface="Arial" charset="0"/>
              </a:defRPr>
            </a:lvl3pPr>
            <a:lvl4pPr algn="l" rtl="0" fontAlgn="base">
              <a:spcBef>
                <a:spcPct val="0"/>
              </a:spcBef>
              <a:spcAft>
                <a:spcPct val="0"/>
              </a:spcAft>
              <a:defRPr sz="4400">
                <a:solidFill>
                  <a:schemeClr val="tx2"/>
                </a:solidFill>
                <a:latin typeface="Arial" charset="0"/>
              </a:defRPr>
            </a:lvl4pPr>
            <a:lvl5pPr algn="l" rtl="0" fontAlgn="base">
              <a:spcBef>
                <a:spcPct val="0"/>
              </a:spcBef>
              <a:spcAft>
                <a:spcPct val="0"/>
              </a:spcAft>
              <a:defRPr sz="4400">
                <a:solidFill>
                  <a:schemeClr val="tx2"/>
                </a:solidFill>
                <a:latin typeface="Arial"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a:lstStyle>
          <a:p>
            <a:r>
              <a:rPr lang="es-US" sz="2000" b="1" kern="0" dirty="0">
                <a:solidFill>
                  <a:schemeClr val="tx1"/>
                </a:solidFill>
              </a:rPr>
              <a:t>Fuente: Fondo Monetario Internacional.</a:t>
            </a:r>
            <a:endParaRPr lang="es-CL" sz="2000" kern="0" dirty="0"/>
          </a:p>
        </p:txBody>
      </p:sp>
    </p:spTree>
    <p:extLst>
      <p:ext uri="{BB962C8B-B14F-4D97-AF65-F5344CB8AC3E}">
        <p14:creationId xmlns:p14="http://schemas.microsoft.com/office/powerpoint/2010/main" val="11945483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ítulo 1">
            <a:extLst>
              <a:ext uri="{FF2B5EF4-FFF2-40B4-BE49-F238E27FC236}">
                <a16:creationId xmlns:a16="http://schemas.microsoft.com/office/drawing/2014/main" id="{61C78C75-A34A-4FA9-8465-4BB99C91C87C}"/>
              </a:ext>
            </a:extLst>
          </p:cNvPr>
          <p:cNvSpPr>
            <a:spLocks noGrp="1" noChangeArrowheads="1"/>
          </p:cNvSpPr>
          <p:nvPr>
            <p:ph type="title"/>
          </p:nvPr>
        </p:nvSpPr>
        <p:spPr>
          <a:xfrm>
            <a:off x="348778" y="468661"/>
            <a:ext cx="7071068" cy="492019"/>
          </a:xfrm>
        </p:spPr>
        <p:txBody>
          <a:bodyPr/>
          <a:lstStyle/>
          <a:p>
            <a:r>
              <a:rPr lang="es-US" altLang="es-CL" sz="2000" b="1" dirty="0">
                <a:solidFill>
                  <a:schemeClr val="tx1"/>
                </a:solidFill>
              </a:rPr>
              <a:t>4.-FONDO DE EMERGENCIA TRANSITORIO - FET</a:t>
            </a:r>
            <a:endParaRPr lang="es-CL" altLang="es-CL" sz="2000" b="1" dirty="0">
              <a:solidFill>
                <a:schemeClr val="tx1"/>
              </a:solidFill>
            </a:endParaRPr>
          </a:p>
        </p:txBody>
      </p:sp>
      <p:sp>
        <p:nvSpPr>
          <p:cNvPr id="3" name="Marcador de contenido 2">
            <a:extLst>
              <a:ext uri="{FF2B5EF4-FFF2-40B4-BE49-F238E27FC236}">
                <a16:creationId xmlns:a16="http://schemas.microsoft.com/office/drawing/2014/main" id="{0F51A765-92B4-49D6-BFF7-47D77E5CE125}"/>
              </a:ext>
            </a:extLst>
          </p:cNvPr>
          <p:cNvSpPr>
            <a:spLocks noGrp="1"/>
          </p:cNvSpPr>
          <p:nvPr>
            <p:ph idx="1"/>
          </p:nvPr>
        </p:nvSpPr>
        <p:spPr>
          <a:xfrm>
            <a:off x="348778" y="1365013"/>
            <a:ext cx="9066479" cy="5114949"/>
          </a:xfrm>
        </p:spPr>
        <p:txBody>
          <a:bodyPr/>
          <a:lstStyle/>
          <a:p>
            <a:pPr marL="0" indent="0">
              <a:buNone/>
              <a:defRPr/>
            </a:pPr>
            <a:r>
              <a:rPr lang="es-ES" sz="1076" dirty="0"/>
              <a:t>Con fecha 14 de junio de 2020 se suscribió entre el Gobierno, representado por el Ministerio de Hacienda, y la Comisión de Hacienda ampliada integrada por Senadores y Diputados de oposición y oficialismo, un marco de entendimiento para construir un “Plan de Emergencia por la Protección de los Ingresos de las familias y la Reactivación económica y del Empleo, al alero de un marco de convergencia fiscal de mediano plazo”, con el fin de implementar medidas ante la Pandemia del Covid-19. Dicho Plan consta de tres ejes:</a:t>
            </a:r>
          </a:p>
          <a:p>
            <a:pPr marL="0" indent="0">
              <a:buNone/>
              <a:defRPr/>
            </a:pPr>
            <a:r>
              <a:rPr lang="es-ES" sz="1076" dirty="0"/>
              <a:t>I. Marco Fiscal por 24 meses y consolidación fiscal a posteriori</a:t>
            </a:r>
          </a:p>
          <a:p>
            <a:pPr marL="0" indent="0">
              <a:buNone/>
              <a:defRPr/>
            </a:pPr>
            <a:r>
              <a:rPr lang="es-ES" sz="1076" dirty="0"/>
              <a:t>II. Protección de los ingresos de las familias</a:t>
            </a:r>
          </a:p>
          <a:p>
            <a:pPr marL="0" indent="0">
              <a:buNone/>
              <a:defRPr/>
            </a:pPr>
            <a:r>
              <a:rPr lang="es-ES" sz="1076" dirty="0"/>
              <a:t>III. Plan de reactivación económica y del empleo </a:t>
            </a:r>
          </a:p>
          <a:p>
            <a:pPr marL="0" indent="0" algn="just">
              <a:buNone/>
              <a:defRPr/>
            </a:pPr>
            <a:r>
              <a:rPr lang="es-ES" sz="1076" dirty="0"/>
              <a:t>Así, en base al primer eje, se acordó crear una nueva estructura legal transitoria, que permita implementar, de forma transitoria y flexible, un programa fiscal adicional, de hasta un máximo de US$12.000 millones en los próximos 24 meses, dependiendo de los efectos económicos y sociales de la pandemia. </a:t>
            </a:r>
          </a:p>
          <a:p>
            <a:pPr marL="0" indent="0" algn="just">
              <a:buNone/>
              <a:defRPr/>
            </a:pPr>
            <a:r>
              <a:rPr lang="es-ES" sz="1076" dirty="0"/>
              <a:t>Adicionalmente, el Marco de Entendimiento establece una senda de impulso fiscal dada por la mantención del gasto primario para 2021 en los niveles de 2020. Es relevante destacar que el mayor gasto ejecutado durante 2020 es transitorio, lo que permite poder retomar una senda de gasto que sea sostenible hacia los años futuros. </a:t>
            </a:r>
          </a:p>
          <a:p>
            <a:pPr marL="0" indent="0" algn="just">
              <a:buNone/>
              <a:defRPr/>
            </a:pPr>
            <a:endParaRPr lang="es-ES" sz="1076" dirty="0"/>
          </a:p>
          <a:p>
            <a:pPr marL="0" indent="0" algn="just">
              <a:buNone/>
              <a:defRPr/>
            </a:pPr>
            <a:r>
              <a:rPr lang="es-ES" sz="1076" dirty="0"/>
              <a:t>Con fecha 20 de diciembre de 2020 fue publicada en el Diario Oficial la Ley </a:t>
            </a:r>
            <a:r>
              <a:rPr lang="es-ES" sz="1076" dirty="0" err="1"/>
              <a:t>N°</a:t>
            </a:r>
            <a:r>
              <a:rPr lang="es-ES" sz="1076" dirty="0"/>
              <a:t> 21.288 que creó el “Fondo de Emergencia Transitorio COVID-19” que se extenderá por el período junio 2020-junio 2022 .</a:t>
            </a:r>
          </a:p>
          <a:p>
            <a:pPr marL="0" indent="0" algn="just">
              <a:buNone/>
              <a:defRPr/>
            </a:pPr>
            <a:endParaRPr lang="es-ES" sz="1076" dirty="0"/>
          </a:p>
          <a:p>
            <a:pPr marL="0" indent="0" algn="just">
              <a:buNone/>
              <a:defRPr/>
            </a:pPr>
            <a:r>
              <a:rPr lang="es-ES" sz="1076" dirty="0"/>
              <a:t>En marzo de 2021, este fondo fue incrementado en US$ 6.000 millones, totalizando US$ 18.000.</a:t>
            </a:r>
          </a:p>
          <a:p>
            <a:pPr>
              <a:defRPr/>
            </a:pPr>
            <a:endParaRPr lang="es-CL"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Marcador de contenido 2">
            <a:extLst>
              <a:ext uri="{FF2B5EF4-FFF2-40B4-BE49-F238E27FC236}">
                <a16:creationId xmlns:a16="http://schemas.microsoft.com/office/drawing/2014/main" id="{5F7D7C3E-6A8C-45E4-A8B1-4754E75494C0}"/>
              </a:ext>
            </a:extLst>
          </p:cNvPr>
          <p:cNvSpPr>
            <a:spLocks noGrp="1" noChangeArrowheads="1"/>
          </p:cNvSpPr>
          <p:nvPr>
            <p:ph idx="1"/>
          </p:nvPr>
        </p:nvSpPr>
        <p:spPr/>
        <p:txBody>
          <a:bodyPr/>
          <a:lstStyle/>
          <a:p>
            <a:r>
              <a:rPr lang="es-CL" altLang="es-CL" dirty="0"/>
              <a:t>Priorización recursos públicos (Inversión, empleo)</a:t>
            </a:r>
          </a:p>
          <a:p>
            <a:r>
              <a:rPr lang="es-CL" altLang="es-CL" dirty="0"/>
              <a:t>Ahorros (Regla Fiscal)</a:t>
            </a:r>
          </a:p>
          <a:p>
            <a:r>
              <a:rPr lang="es-CL" altLang="es-CL" dirty="0"/>
              <a:t>Endeudamiento</a:t>
            </a:r>
          </a:p>
        </p:txBody>
      </p:sp>
      <p:sp>
        <p:nvSpPr>
          <p:cNvPr id="6" name="Título 1">
            <a:extLst>
              <a:ext uri="{FF2B5EF4-FFF2-40B4-BE49-F238E27FC236}">
                <a16:creationId xmlns:a16="http://schemas.microsoft.com/office/drawing/2014/main" id="{037ACE90-E306-4217-B076-1143100F5A0E}"/>
              </a:ext>
            </a:extLst>
          </p:cNvPr>
          <p:cNvSpPr>
            <a:spLocks noGrp="1" noChangeArrowheads="1"/>
          </p:cNvSpPr>
          <p:nvPr>
            <p:ph type="title"/>
          </p:nvPr>
        </p:nvSpPr>
        <p:spPr>
          <a:xfrm>
            <a:off x="492125" y="295275"/>
            <a:ext cx="8856663" cy="1230313"/>
          </a:xfrm>
        </p:spPr>
        <p:txBody>
          <a:bodyPr/>
          <a:lstStyle/>
          <a:p>
            <a:r>
              <a:rPr lang="es-US" altLang="es-CL" sz="2000" b="1" dirty="0">
                <a:solidFill>
                  <a:schemeClr val="tx1"/>
                </a:solidFill>
              </a:rPr>
              <a:t>4.-FONDO DE EMERGENCIA TRANSITORIO - FET</a:t>
            </a:r>
            <a:endParaRPr lang="es-CL" altLang="es-CL" sz="2000" b="1" dirty="0">
              <a:solidFill>
                <a:schemeClr val="tx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p:cNvSpPr>
            <a:spLocks noChangeArrowheads="1"/>
          </p:cNvSpPr>
          <p:nvPr/>
        </p:nvSpPr>
        <p:spPr bwMode="auto">
          <a:xfrm>
            <a:off x="743996" y="622623"/>
            <a:ext cx="7530779" cy="461665"/>
          </a:xfrm>
          <a:prstGeom prst="rect">
            <a:avLst/>
          </a:prstGeom>
          <a:noFill/>
          <a:ln w="9525">
            <a:noFill/>
            <a:miter lim="800000"/>
            <a:headEnd/>
            <a:tailEnd/>
          </a:ln>
        </p:spPr>
        <p:txBody>
          <a:bodyPr wrap="square">
            <a:spAutoFit/>
          </a:bodyPr>
          <a:lstStyle/>
          <a:p>
            <a:r>
              <a:rPr lang="es-CL" sz="2400" b="1" dirty="0">
                <a:solidFill>
                  <a:srgbClr val="00B0F0"/>
                </a:solidFill>
              </a:rPr>
              <a:t>5.-RECORDATORIO - CICLO PRESUPUESTARIO</a:t>
            </a:r>
            <a:endParaRPr lang="es-ES" sz="2400" b="1" dirty="0">
              <a:solidFill>
                <a:srgbClr val="00B0F0"/>
              </a:solidFill>
            </a:endParaRPr>
          </a:p>
        </p:txBody>
      </p:sp>
      <p:sp>
        <p:nvSpPr>
          <p:cNvPr id="24579" name="Oval 5"/>
          <p:cNvSpPr>
            <a:spLocks noChangeArrowheads="1"/>
          </p:cNvSpPr>
          <p:nvPr/>
        </p:nvSpPr>
        <p:spPr bwMode="auto">
          <a:xfrm>
            <a:off x="2485877" y="3187279"/>
            <a:ext cx="1257300" cy="800100"/>
          </a:xfrm>
          <a:prstGeom prst="ellipse">
            <a:avLst/>
          </a:prstGeom>
          <a:solidFill>
            <a:srgbClr val="005489"/>
          </a:solidFill>
          <a:ln>
            <a:noFill/>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algn="ctr"/>
            <a:r>
              <a:rPr lang="es-CL" sz="900" b="1" dirty="0">
                <a:effectLst>
                  <a:outerShdw blurRad="38100" dist="38100" dir="2700000" algn="tl">
                    <a:srgbClr val="000000">
                      <a:alpha val="43137"/>
                    </a:srgbClr>
                  </a:outerShdw>
                </a:effectLst>
                <a:latin typeface="Times New Roman" pitchFamily="18" charset="0"/>
              </a:rPr>
              <a:t>FORMULACIÓN</a:t>
            </a:r>
            <a:endParaRPr lang="es-ES" sz="900" b="1" dirty="0">
              <a:effectLst>
                <a:outerShdw blurRad="38100" dist="38100" dir="2700000" algn="tl">
                  <a:srgbClr val="000000">
                    <a:alpha val="43137"/>
                  </a:srgbClr>
                </a:outerShdw>
              </a:effectLst>
              <a:latin typeface="Times New Roman" pitchFamily="18" charset="0"/>
            </a:endParaRPr>
          </a:p>
        </p:txBody>
      </p:sp>
      <p:sp>
        <p:nvSpPr>
          <p:cNvPr id="24580" name="AutoShape 6"/>
          <p:cNvSpPr>
            <a:spLocks noChangeArrowheads="1"/>
          </p:cNvSpPr>
          <p:nvPr/>
        </p:nvSpPr>
        <p:spPr bwMode="auto">
          <a:xfrm>
            <a:off x="3114527" y="1848649"/>
            <a:ext cx="914400" cy="1085850"/>
          </a:xfrm>
          <a:custGeom>
            <a:avLst/>
            <a:gdLst>
              <a:gd name="T0" fmla="*/ 2147483647 w 21600"/>
              <a:gd name="T1" fmla="*/ 0 h 21600"/>
              <a:gd name="T2" fmla="*/ 2147483647 w 21600"/>
              <a:gd name="T3" fmla="*/ 2147483647 h 21600"/>
              <a:gd name="T4" fmla="*/ 582112474 w 21600"/>
              <a:gd name="T5" fmla="*/ 2147483647 h 21600"/>
              <a:gd name="T6" fmla="*/ 2147483647 w 21600"/>
              <a:gd name="T7" fmla="*/ 1830613208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0000"/>
          </a:solidFill>
          <a:ln>
            <a:noFill/>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none" anchor="ctr"/>
          <a:lstStyle/>
          <a:p>
            <a:endParaRPr lang="es-ES" sz="1350" dirty="0">
              <a:effectLst>
                <a:outerShdw blurRad="38100" dist="38100" dir="2700000" algn="tl">
                  <a:srgbClr val="000000">
                    <a:alpha val="43137"/>
                  </a:srgbClr>
                </a:outerShdw>
              </a:effectLst>
            </a:endParaRPr>
          </a:p>
        </p:txBody>
      </p:sp>
      <p:sp>
        <p:nvSpPr>
          <p:cNvPr id="24581" name="Oval 7"/>
          <p:cNvSpPr>
            <a:spLocks noChangeArrowheads="1"/>
          </p:cNvSpPr>
          <p:nvPr/>
        </p:nvSpPr>
        <p:spPr bwMode="auto">
          <a:xfrm>
            <a:off x="4200376" y="1745928"/>
            <a:ext cx="1200150" cy="800100"/>
          </a:xfrm>
          <a:prstGeom prst="ellipse">
            <a:avLst/>
          </a:prstGeom>
          <a:solidFill>
            <a:srgbClr val="005489"/>
          </a:solidFill>
          <a:ln>
            <a:noFill/>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algn="ctr"/>
            <a:r>
              <a:rPr lang="es-CL" sz="900" b="1" dirty="0">
                <a:effectLst>
                  <a:outerShdw blurRad="38100" dist="38100" dir="2700000" algn="tl">
                    <a:srgbClr val="000000">
                      <a:alpha val="43137"/>
                    </a:srgbClr>
                  </a:outerShdw>
                </a:effectLst>
                <a:latin typeface="Times New Roman" pitchFamily="18" charset="0"/>
              </a:rPr>
              <a:t>APROBACIÓN</a:t>
            </a:r>
            <a:endParaRPr lang="es-ES" sz="900" b="1" dirty="0">
              <a:effectLst>
                <a:outerShdw blurRad="38100" dist="38100" dir="2700000" algn="tl">
                  <a:srgbClr val="000000">
                    <a:alpha val="43137"/>
                  </a:srgbClr>
                </a:outerShdw>
              </a:effectLst>
              <a:latin typeface="Times New Roman" pitchFamily="18" charset="0"/>
            </a:endParaRPr>
          </a:p>
        </p:txBody>
      </p:sp>
      <p:sp>
        <p:nvSpPr>
          <p:cNvPr id="24582" name="AutoShape 8"/>
          <p:cNvSpPr>
            <a:spLocks noChangeArrowheads="1"/>
          </p:cNvSpPr>
          <p:nvPr/>
        </p:nvSpPr>
        <p:spPr bwMode="auto">
          <a:xfrm rot="5524462">
            <a:off x="5674910" y="1856856"/>
            <a:ext cx="971550" cy="1143000"/>
          </a:xfrm>
          <a:custGeom>
            <a:avLst/>
            <a:gdLst>
              <a:gd name="T0" fmla="*/ 2147483647 w 21600"/>
              <a:gd name="T1" fmla="*/ 0 h 21600"/>
              <a:gd name="T2" fmla="*/ 2147483647 w 21600"/>
              <a:gd name="T3" fmla="*/ 2147483647 h 21600"/>
              <a:gd name="T4" fmla="*/ 698220587 w 21600"/>
              <a:gd name="T5" fmla="*/ 2147483647 h 21600"/>
              <a:gd name="T6" fmla="*/ 2147483647 w 21600"/>
              <a:gd name="T7" fmla="*/ 2135135081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0000"/>
          </a:solidFill>
          <a:ln>
            <a:noFill/>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none" anchor="ctr"/>
          <a:lstStyle/>
          <a:p>
            <a:endParaRPr lang="es-ES" sz="1350" dirty="0">
              <a:effectLst>
                <a:outerShdw blurRad="38100" dist="38100" dir="2700000" algn="tl">
                  <a:srgbClr val="000000">
                    <a:alpha val="43137"/>
                  </a:srgbClr>
                </a:outerShdw>
              </a:effectLst>
            </a:endParaRPr>
          </a:p>
        </p:txBody>
      </p:sp>
      <p:sp>
        <p:nvSpPr>
          <p:cNvPr id="24583" name="Oval 9"/>
          <p:cNvSpPr>
            <a:spLocks noChangeArrowheads="1"/>
          </p:cNvSpPr>
          <p:nvPr/>
        </p:nvSpPr>
        <p:spPr bwMode="auto">
          <a:xfrm>
            <a:off x="5786837" y="3244429"/>
            <a:ext cx="1257300" cy="742950"/>
          </a:xfrm>
          <a:prstGeom prst="ellipse">
            <a:avLst/>
          </a:prstGeom>
          <a:solidFill>
            <a:srgbClr val="005489"/>
          </a:solidFill>
          <a:ln>
            <a:noFill/>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algn="ctr"/>
            <a:r>
              <a:rPr lang="es-CL" sz="900" b="1" dirty="0">
                <a:effectLst>
                  <a:outerShdw blurRad="38100" dist="38100" dir="2700000" algn="tl">
                    <a:srgbClr val="000000">
                      <a:alpha val="43137"/>
                    </a:srgbClr>
                  </a:outerShdw>
                </a:effectLst>
                <a:latin typeface="Times New Roman" pitchFamily="18" charset="0"/>
              </a:rPr>
              <a:t>EJECUCIÓN</a:t>
            </a:r>
            <a:endParaRPr lang="es-ES" sz="900" b="1" dirty="0">
              <a:effectLst>
                <a:outerShdw blurRad="38100" dist="38100" dir="2700000" algn="tl">
                  <a:srgbClr val="000000">
                    <a:alpha val="43137"/>
                  </a:srgbClr>
                </a:outerShdw>
              </a:effectLst>
              <a:latin typeface="Times New Roman" pitchFamily="18" charset="0"/>
            </a:endParaRPr>
          </a:p>
        </p:txBody>
      </p:sp>
      <p:sp>
        <p:nvSpPr>
          <p:cNvPr id="24584" name="AutoShape 10"/>
          <p:cNvSpPr>
            <a:spLocks noChangeArrowheads="1"/>
          </p:cNvSpPr>
          <p:nvPr/>
        </p:nvSpPr>
        <p:spPr bwMode="auto">
          <a:xfrm rot="-10787454">
            <a:off x="5674909" y="4299079"/>
            <a:ext cx="971550" cy="914400"/>
          </a:xfrm>
          <a:custGeom>
            <a:avLst/>
            <a:gdLst>
              <a:gd name="T0" fmla="*/ 2147483647 w 21600"/>
              <a:gd name="T1" fmla="*/ 0 h 21600"/>
              <a:gd name="T2" fmla="*/ 2147483647 w 21600"/>
              <a:gd name="T3" fmla="*/ 2147483647 h 21600"/>
              <a:gd name="T4" fmla="*/ 698220587 w 21600"/>
              <a:gd name="T5" fmla="*/ 2147483647 h 21600"/>
              <a:gd name="T6" fmla="*/ 2147483647 w 21600"/>
              <a:gd name="T7" fmla="*/ 1093190769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0000"/>
          </a:solidFill>
          <a:ln>
            <a:noFill/>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none" anchor="ctr"/>
          <a:lstStyle/>
          <a:p>
            <a:endParaRPr lang="es-ES" sz="1350" dirty="0">
              <a:effectLst>
                <a:outerShdw blurRad="38100" dist="38100" dir="2700000" algn="tl">
                  <a:srgbClr val="000000">
                    <a:alpha val="43137"/>
                  </a:srgbClr>
                </a:outerShdw>
              </a:effectLst>
            </a:endParaRPr>
          </a:p>
        </p:txBody>
      </p:sp>
      <p:sp>
        <p:nvSpPr>
          <p:cNvPr id="24585" name="Oval 11"/>
          <p:cNvSpPr>
            <a:spLocks noChangeArrowheads="1"/>
          </p:cNvSpPr>
          <p:nvPr/>
        </p:nvSpPr>
        <p:spPr bwMode="auto">
          <a:xfrm>
            <a:off x="4168167" y="4415149"/>
            <a:ext cx="1314450" cy="800100"/>
          </a:xfrm>
          <a:prstGeom prst="ellipse">
            <a:avLst/>
          </a:prstGeom>
          <a:solidFill>
            <a:srgbClr val="005489"/>
          </a:solidFill>
          <a:ln>
            <a:noFill/>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algn="ctr"/>
            <a:r>
              <a:rPr lang="es-CL" sz="900" b="1" dirty="0">
                <a:effectLst>
                  <a:outerShdw blurRad="38100" dist="38100" dir="2700000" algn="tl">
                    <a:srgbClr val="000000">
                      <a:alpha val="43137"/>
                    </a:srgbClr>
                  </a:outerShdw>
                </a:effectLst>
                <a:latin typeface="Times New Roman" pitchFamily="18" charset="0"/>
              </a:rPr>
              <a:t>EVALUACIÓN</a:t>
            </a:r>
            <a:endParaRPr lang="es-ES" sz="900" b="1" dirty="0">
              <a:effectLst>
                <a:outerShdw blurRad="38100" dist="38100" dir="2700000" algn="tl">
                  <a:srgbClr val="000000">
                    <a:alpha val="43137"/>
                  </a:srgbClr>
                </a:outerShdw>
              </a:effectLst>
              <a:latin typeface="Times New Roman" pitchFamily="18" charset="0"/>
            </a:endParaRPr>
          </a:p>
        </p:txBody>
      </p:sp>
      <p:sp>
        <p:nvSpPr>
          <p:cNvPr id="24586" name="AutoShape 12"/>
          <p:cNvSpPr>
            <a:spLocks noChangeArrowheads="1"/>
          </p:cNvSpPr>
          <p:nvPr/>
        </p:nvSpPr>
        <p:spPr bwMode="auto">
          <a:xfrm rot="-5446608">
            <a:off x="3028803" y="4161367"/>
            <a:ext cx="857250" cy="1028700"/>
          </a:xfrm>
          <a:custGeom>
            <a:avLst/>
            <a:gdLst>
              <a:gd name="T0" fmla="*/ 2147483647 w 21600"/>
              <a:gd name="T1" fmla="*/ 0 h 21600"/>
              <a:gd name="T2" fmla="*/ 2147483647 w 21600"/>
              <a:gd name="T3" fmla="*/ 2147483647 h 21600"/>
              <a:gd name="T4" fmla="*/ 479644325 w 21600"/>
              <a:gd name="T5" fmla="*/ 2147483647 h 21600"/>
              <a:gd name="T6" fmla="*/ 2147483647 w 21600"/>
              <a:gd name="T7" fmla="*/ 1556511945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0000"/>
          </a:solidFill>
          <a:ln>
            <a:noFill/>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none" anchor="ctr"/>
          <a:lstStyle/>
          <a:p>
            <a:endParaRPr lang="es-ES" sz="135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112123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520D76-F4DA-4BE4-876C-7020430DFE9F}"/>
              </a:ext>
            </a:extLst>
          </p:cNvPr>
          <p:cNvSpPr>
            <a:spLocks noGrp="1"/>
          </p:cNvSpPr>
          <p:nvPr>
            <p:ph type="title"/>
          </p:nvPr>
        </p:nvSpPr>
        <p:spPr/>
        <p:txBody>
          <a:bodyPr>
            <a:normAutofit/>
          </a:bodyPr>
          <a:lstStyle/>
          <a:p>
            <a:r>
              <a:rPr lang="es-CL" sz="2400" b="1" kern="1200" dirty="0">
                <a:solidFill>
                  <a:srgbClr val="00B0F0"/>
                </a:solidFill>
                <a:latin typeface="+mn-lt"/>
                <a:ea typeface="+mn-ea"/>
                <a:cs typeface="+mn-cs"/>
              </a:rPr>
              <a:t>5.-RECORDATORIO – EJECUCIÓN PRESUPUESTARIA</a:t>
            </a:r>
          </a:p>
        </p:txBody>
      </p:sp>
      <p:sp>
        <p:nvSpPr>
          <p:cNvPr id="3" name="Marcador de contenido 2">
            <a:extLst>
              <a:ext uri="{FF2B5EF4-FFF2-40B4-BE49-F238E27FC236}">
                <a16:creationId xmlns:a16="http://schemas.microsoft.com/office/drawing/2014/main" id="{76F9F15A-1DC4-4913-8F4B-AA8523F6F0F2}"/>
              </a:ext>
            </a:extLst>
          </p:cNvPr>
          <p:cNvSpPr>
            <a:spLocks noGrp="1"/>
          </p:cNvSpPr>
          <p:nvPr>
            <p:ph idx="1"/>
          </p:nvPr>
        </p:nvSpPr>
        <p:spPr>
          <a:xfrm>
            <a:off x="1248048" y="1875635"/>
            <a:ext cx="7643812" cy="3629025"/>
          </a:xfrm>
        </p:spPr>
        <p:txBody>
          <a:bodyPr>
            <a:normAutofit fontScale="55000" lnSpcReduction="20000"/>
          </a:bodyPr>
          <a:lstStyle/>
          <a:p>
            <a:pPr algn="just"/>
            <a:r>
              <a:rPr lang="es-US" dirty="0"/>
              <a:t>Generalmente, durante el mes de diciembre de cada año se publica en el Diario Oficial la Ley de Presupuestos del año siguiente.</a:t>
            </a:r>
          </a:p>
          <a:p>
            <a:pPr marL="0" indent="0" algn="just">
              <a:buNone/>
            </a:pPr>
            <a:endParaRPr lang="es-US" dirty="0"/>
          </a:p>
          <a:p>
            <a:pPr algn="just"/>
            <a:r>
              <a:rPr lang="es-US" dirty="0"/>
              <a:t>En dicho mes se remite a Dipres una </a:t>
            </a:r>
            <a:r>
              <a:rPr lang="es-US" b="1" dirty="0">
                <a:solidFill>
                  <a:srgbClr val="006CB7"/>
                </a:solidFill>
              </a:rPr>
              <a:t>calendarización mensual del presupuesto aprobado </a:t>
            </a:r>
            <a:r>
              <a:rPr lang="es-US" dirty="0"/>
              <a:t>para el año siguiente, la cual es analizada por los Sectores respectivos en Dipres.</a:t>
            </a:r>
          </a:p>
          <a:p>
            <a:pPr algn="just"/>
            <a:endParaRPr lang="es-US" dirty="0"/>
          </a:p>
          <a:p>
            <a:pPr algn="just"/>
            <a:r>
              <a:rPr lang="es-US" dirty="0"/>
              <a:t>Lo anterior corresponde a una calendarización de todos los ingresos y gastos de los organismos públicos.</a:t>
            </a:r>
          </a:p>
          <a:p>
            <a:pPr algn="just"/>
            <a:endParaRPr lang="es-US" dirty="0"/>
          </a:p>
          <a:p>
            <a:pPr algn="just"/>
            <a:r>
              <a:rPr lang="es-US" dirty="0"/>
              <a:t>De lo anterior, se generarán los programas de caja mensuales.</a:t>
            </a:r>
          </a:p>
          <a:p>
            <a:pPr algn="just"/>
            <a:endParaRPr lang="es-US" dirty="0"/>
          </a:p>
          <a:p>
            <a:pPr algn="just"/>
            <a:r>
              <a:rPr lang="es-US" dirty="0"/>
              <a:t>A partir de </a:t>
            </a:r>
            <a:r>
              <a:rPr lang="es-US" b="1" dirty="0">
                <a:solidFill>
                  <a:srgbClr val="006CB7"/>
                </a:solidFill>
              </a:rPr>
              <a:t>enero</a:t>
            </a:r>
            <a:r>
              <a:rPr lang="es-US" dirty="0"/>
              <a:t> comienza la ejecución del presupuesto.</a:t>
            </a:r>
          </a:p>
          <a:p>
            <a:endParaRPr lang="es-CL" dirty="0"/>
          </a:p>
        </p:txBody>
      </p:sp>
      <p:sp>
        <p:nvSpPr>
          <p:cNvPr id="4" name="Marcador de número de diapositiva 3">
            <a:extLst>
              <a:ext uri="{FF2B5EF4-FFF2-40B4-BE49-F238E27FC236}">
                <a16:creationId xmlns:a16="http://schemas.microsoft.com/office/drawing/2014/main" id="{DF950E46-4E90-468F-8DF4-F1DDFCF36A49}"/>
              </a:ext>
            </a:extLst>
          </p:cNvPr>
          <p:cNvSpPr>
            <a:spLocks noGrp="1"/>
          </p:cNvSpPr>
          <p:nvPr>
            <p:ph type="sldNum" sz="quarter" idx="11"/>
          </p:nvPr>
        </p:nvSpPr>
        <p:spPr>
          <a:xfrm>
            <a:off x="4387056" y="6617498"/>
            <a:ext cx="4114800" cy="365125"/>
          </a:xfrm>
          <a:prstGeom prst="rect">
            <a:avLst/>
          </a:prstGeom>
        </p:spPr>
        <p:txBody>
          <a:bodyPr vert="horz" lIns="91440" tIns="45720" rIns="91440" bIns="45720" rtlCol="0" anchor="ctr"/>
          <a:lstStyle>
            <a:defPPr>
              <a:defRPr lang="es-CL"/>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1913899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680096" y="2446896"/>
            <a:ext cx="7643812" cy="594625"/>
          </a:xfrm>
        </p:spPr>
        <p:txBody>
          <a:bodyPr/>
          <a:lstStyle/>
          <a:p>
            <a:pPr marL="0" indent="0">
              <a:buNone/>
            </a:pPr>
            <a:r>
              <a:rPr lang="es-CL" dirty="0"/>
              <a:t>                                                                               </a:t>
            </a:r>
          </a:p>
          <a:p>
            <a:pPr marL="0" indent="0">
              <a:buNone/>
            </a:pPr>
            <a:r>
              <a:rPr lang="es-CL" sz="900" dirty="0"/>
              <a:t>            enero     febrero        marzo         abril     mayo      junio     julio  agosto  septiembre   octubre        noviembre       diciembre</a:t>
            </a:r>
            <a:endParaRPr lang="en-GB" sz="900" dirty="0"/>
          </a:p>
        </p:txBody>
      </p:sp>
      <p:sp>
        <p:nvSpPr>
          <p:cNvPr id="8" name="Título 1"/>
          <p:cNvSpPr txBox="1">
            <a:spLocks/>
          </p:cNvSpPr>
          <p:nvPr/>
        </p:nvSpPr>
        <p:spPr>
          <a:xfrm>
            <a:off x="1852296" y="3158530"/>
            <a:ext cx="6172200" cy="857250"/>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sz="1500" dirty="0"/>
          </a:p>
        </p:txBody>
      </p:sp>
      <p:sp>
        <p:nvSpPr>
          <p:cNvPr id="10" name="Título 1"/>
          <p:cNvSpPr txBox="1">
            <a:spLocks/>
          </p:cNvSpPr>
          <p:nvPr/>
        </p:nvSpPr>
        <p:spPr>
          <a:xfrm>
            <a:off x="1887881" y="3871246"/>
            <a:ext cx="6172200" cy="857250"/>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sz="1500" dirty="0"/>
          </a:p>
        </p:txBody>
      </p:sp>
      <p:sp>
        <p:nvSpPr>
          <p:cNvPr id="12" name="Título 1"/>
          <p:cNvSpPr txBox="1">
            <a:spLocks/>
          </p:cNvSpPr>
          <p:nvPr/>
        </p:nvSpPr>
        <p:spPr>
          <a:xfrm>
            <a:off x="1836544" y="4379224"/>
            <a:ext cx="7238738" cy="857250"/>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s-CL" sz="1500" dirty="0"/>
              <a:t>       1  2  3  4  5  6…………………..19-21………………………..29 30 31</a:t>
            </a:r>
          </a:p>
          <a:p>
            <a:pPr algn="l"/>
            <a:r>
              <a:rPr lang="es-CL" sz="1500" dirty="0"/>
              <a:t>       </a:t>
            </a:r>
            <a:r>
              <a:rPr lang="es-CL" sz="1050" dirty="0"/>
              <a:t>Pagos</a:t>
            </a:r>
            <a:r>
              <a:rPr lang="es-CL" sz="1500" dirty="0"/>
              <a:t> </a:t>
            </a:r>
            <a:r>
              <a:rPr lang="es-CL" sz="1050" dirty="0"/>
              <a:t>Previsionales                          Pago de remuneraciones</a:t>
            </a:r>
            <a:endParaRPr lang="en-GB" sz="1050" dirty="0"/>
          </a:p>
        </p:txBody>
      </p:sp>
      <p:sp>
        <p:nvSpPr>
          <p:cNvPr id="14" name="Título 1">
            <a:extLst>
              <a:ext uri="{FF2B5EF4-FFF2-40B4-BE49-F238E27FC236}">
                <a16:creationId xmlns:a16="http://schemas.microsoft.com/office/drawing/2014/main" id="{BC520D76-F4DA-4BE4-876C-7020430DFE9F}"/>
              </a:ext>
            </a:extLst>
          </p:cNvPr>
          <p:cNvSpPr>
            <a:spLocks noGrp="1"/>
          </p:cNvSpPr>
          <p:nvPr>
            <p:ph type="title"/>
          </p:nvPr>
        </p:nvSpPr>
        <p:spPr>
          <a:xfrm>
            <a:off x="552065" y="1017230"/>
            <a:ext cx="8736782" cy="1046961"/>
          </a:xfrm>
        </p:spPr>
        <p:txBody>
          <a:bodyPr>
            <a:normAutofit fontScale="90000"/>
          </a:bodyPr>
          <a:lstStyle/>
          <a:p>
            <a:r>
              <a:rPr lang="es-US" sz="3800" b="1" dirty="0"/>
              <a:t>5.1. Programación anual del Presupuesto</a:t>
            </a:r>
            <a:endParaRPr lang="es-CL" sz="3800" b="1" dirty="0"/>
          </a:p>
        </p:txBody>
      </p:sp>
      <p:cxnSp>
        <p:nvCxnSpPr>
          <p:cNvPr id="13" name="Conector recto de flecha 12">
            <a:extLst>
              <a:ext uri="{FF2B5EF4-FFF2-40B4-BE49-F238E27FC236}">
                <a16:creationId xmlns:a16="http://schemas.microsoft.com/office/drawing/2014/main" id="{B7E14721-B513-4E26-8DEE-15F89049A512}"/>
              </a:ext>
            </a:extLst>
          </p:cNvPr>
          <p:cNvCxnSpPr/>
          <p:nvPr/>
        </p:nvCxnSpPr>
        <p:spPr>
          <a:xfrm>
            <a:off x="2331914" y="4299871"/>
            <a:ext cx="5454606"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Cerrar llave 14">
            <a:extLst>
              <a:ext uri="{FF2B5EF4-FFF2-40B4-BE49-F238E27FC236}">
                <a16:creationId xmlns:a16="http://schemas.microsoft.com/office/drawing/2014/main" id="{1F76C457-ADB4-4360-8B4C-DB664A821D95}"/>
              </a:ext>
            </a:extLst>
          </p:cNvPr>
          <p:cNvSpPr/>
          <p:nvPr/>
        </p:nvSpPr>
        <p:spPr>
          <a:xfrm rot="16200000">
            <a:off x="4870196" y="660683"/>
            <a:ext cx="378042" cy="3701748"/>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dirty="0"/>
          </a:p>
        </p:txBody>
      </p:sp>
      <p:sp>
        <p:nvSpPr>
          <p:cNvPr id="16" name="Título 1">
            <a:extLst>
              <a:ext uri="{FF2B5EF4-FFF2-40B4-BE49-F238E27FC236}">
                <a16:creationId xmlns:a16="http://schemas.microsoft.com/office/drawing/2014/main" id="{19033305-E1A1-4FEF-A322-80F34C925395}"/>
              </a:ext>
            </a:extLst>
          </p:cNvPr>
          <p:cNvSpPr txBox="1">
            <a:spLocks/>
          </p:cNvSpPr>
          <p:nvPr/>
        </p:nvSpPr>
        <p:spPr>
          <a:xfrm>
            <a:off x="2004696" y="3310930"/>
            <a:ext cx="6172200" cy="857250"/>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CL" sz="1500" b="1" dirty="0"/>
              <a:t>Programación Mensual del Presupuesto</a:t>
            </a:r>
          </a:p>
          <a:p>
            <a:endParaRPr lang="en-GB" sz="1500" dirty="0"/>
          </a:p>
        </p:txBody>
      </p:sp>
      <p:sp>
        <p:nvSpPr>
          <p:cNvPr id="17" name="Cerrar llave 16">
            <a:extLst>
              <a:ext uri="{FF2B5EF4-FFF2-40B4-BE49-F238E27FC236}">
                <a16:creationId xmlns:a16="http://schemas.microsoft.com/office/drawing/2014/main" id="{FA37772B-318D-4253-BA5E-9C9BAFBB0681}"/>
              </a:ext>
            </a:extLst>
          </p:cNvPr>
          <p:cNvSpPr/>
          <p:nvPr/>
        </p:nvSpPr>
        <p:spPr>
          <a:xfrm rot="16200000">
            <a:off x="4829447" y="2142452"/>
            <a:ext cx="289068" cy="3701748"/>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dirty="0"/>
          </a:p>
        </p:txBody>
      </p:sp>
      <p:sp>
        <p:nvSpPr>
          <p:cNvPr id="18" name="Título 1">
            <a:extLst>
              <a:ext uri="{FF2B5EF4-FFF2-40B4-BE49-F238E27FC236}">
                <a16:creationId xmlns:a16="http://schemas.microsoft.com/office/drawing/2014/main" id="{BD91455C-23CE-45DE-8F10-241B53D8C36B}"/>
              </a:ext>
            </a:extLst>
          </p:cNvPr>
          <p:cNvSpPr txBox="1">
            <a:spLocks/>
          </p:cNvSpPr>
          <p:nvPr/>
        </p:nvSpPr>
        <p:spPr>
          <a:xfrm>
            <a:off x="2040281" y="4023646"/>
            <a:ext cx="6172200" cy="857250"/>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sz="1500" dirty="0"/>
          </a:p>
        </p:txBody>
      </p:sp>
      <p:cxnSp>
        <p:nvCxnSpPr>
          <p:cNvPr id="19" name="Conector recto de flecha 18">
            <a:extLst>
              <a:ext uri="{FF2B5EF4-FFF2-40B4-BE49-F238E27FC236}">
                <a16:creationId xmlns:a16="http://schemas.microsoft.com/office/drawing/2014/main" id="{F6CFC9C9-CA87-444F-8B8C-6BAEB00D452A}"/>
              </a:ext>
            </a:extLst>
          </p:cNvPr>
          <p:cNvCxnSpPr/>
          <p:nvPr/>
        </p:nvCxnSpPr>
        <p:spPr>
          <a:xfrm>
            <a:off x="2432850" y="2876724"/>
            <a:ext cx="5454606"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1749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AD9F88B8-0A58-43E5-A0DF-64B67A5694D3}"/>
              </a:ext>
            </a:extLst>
          </p:cNvPr>
          <p:cNvSpPr>
            <a:spLocks noGrp="1"/>
          </p:cNvSpPr>
          <p:nvPr>
            <p:ph idx="1"/>
          </p:nvPr>
        </p:nvSpPr>
        <p:spPr>
          <a:xfrm>
            <a:off x="1616769" y="1583915"/>
            <a:ext cx="5949982" cy="3834427"/>
          </a:xfrm>
        </p:spPr>
        <p:txBody>
          <a:bodyPr>
            <a:normAutofit fontScale="85000" lnSpcReduction="10000"/>
          </a:bodyPr>
          <a:lstStyle/>
          <a:p>
            <a:pPr algn="just"/>
            <a:r>
              <a:rPr lang="es-US" dirty="0"/>
              <a:t>Una adecuada proyección de la ejecución tiene gran relevancia en el gasto público, ya que si el servicio no ejecuta los recursos asignados a través de los programas de caja, se genera ineficiencia en la asignación de recursos, que se asocia con saldos de caja de recursos públicos que tienen un alto costo alternativo.</a:t>
            </a:r>
          </a:p>
          <a:p>
            <a:pPr marL="0" indent="0" algn="just">
              <a:buNone/>
            </a:pPr>
            <a:endParaRPr lang="es-US" dirty="0"/>
          </a:p>
        </p:txBody>
      </p:sp>
      <p:sp>
        <p:nvSpPr>
          <p:cNvPr id="4" name="Marcador de número de diapositiva 3">
            <a:extLst>
              <a:ext uri="{FF2B5EF4-FFF2-40B4-BE49-F238E27FC236}">
                <a16:creationId xmlns:a16="http://schemas.microsoft.com/office/drawing/2014/main" id="{50E468F2-62DA-48C9-B6F1-D3E166529D56}"/>
              </a:ext>
            </a:extLst>
          </p:cNvPr>
          <p:cNvSpPr>
            <a:spLocks noGrp="1"/>
          </p:cNvSpPr>
          <p:nvPr>
            <p:ph type="sldNum" sz="quarter" idx="11"/>
          </p:nvPr>
        </p:nvSpPr>
        <p:spPr>
          <a:xfrm>
            <a:off x="4387056" y="6617498"/>
            <a:ext cx="4114800" cy="365125"/>
          </a:xfrm>
          <a:prstGeom prst="rect">
            <a:avLst/>
          </a:prstGeom>
        </p:spPr>
        <p:txBody>
          <a:bodyPr vert="horz" lIns="91440" tIns="45720" rIns="91440" bIns="45720" rtlCol="0" anchor="ctr"/>
          <a:lstStyle>
            <a:defPPr>
              <a:defRPr lang="es-CL"/>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1919571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464072" y="2177976"/>
            <a:ext cx="6172200" cy="3394472"/>
          </a:xfrm>
        </p:spPr>
        <p:txBody>
          <a:bodyPr>
            <a:normAutofit lnSpcReduction="10000"/>
          </a:bodyPr>
          <a:lstStyle/>
          <a:p>
            <a:pPr algn="just"/>
            <a:r>
              <a:rPr lang="es-CL" altLang="en-US" sz="1500" dirty="0"/>
              <a:t>Todos los servicios tienen características propias que hacen que la ejecución no sea homogénea durante todos los meses de año.</a:t>
            </a:r>
          </a:p>
          <a:p>
            <a:pPr marL="0" indent="0" algn="just">
              <a:buNone/>
            </a:pPr>
            <a:endParaRPr lang="es-ES" altLang="en-US" sz="1500" dirty="0"/>
          </a:p>
          <a:p>
            <a:pPr algn="just"/>
            <a:r>
              <a:rPr lang="es-CL" altLang="en-US" sz="1500" dirty="0"/>
              <a:t>Por ejemplo las instituciones que importan combustible, lo compran de una o 2 veces en el año. Si, por ejemplo, lo compran en marzo, la ejecución acumulada al primer trimestre será alta.</a:t>
            </a:r>
          </a:p>
          <a:p>
            <a:pPr marL="0" indent="0" algn="just">
              <a:buNone/>
            </a:pPr>
            <a:endParaRPr lang="es-CL" altLang="en-US" sz="1500" dirty="0"/>
          </a:p>
          <a:p>
            <a:pPr algn="just"/>
            <a:r>
              <a:rPr lang="es-CL" altLang="en-US" sz="1500" dirty="0"/>
              <a:t>También existe estacionalidad durante el mes.</a:t>
            </a:r>
          </a:p>
          <a:p>
            <a:pPr algn="just"/>
            <a:endParaRPr lang="es-CL" altLang="en-US" sz="1500" dirty="0"/>
          </a:p>
          <a:p>
            <a:pPr algn="just"/>
            <a:r>
              <a:rPr lang="es-CL" altLang="en-US" sz="1500" dirty="0"/>
              <a:t>Las remuneraciones se distribuyen mas o menos homogéneamente durante el año.</a:t>
            </a:r>
          </a:p>
          <a:p>
            <a:pPr marL="0" indent="0" algn="just">
              <a:buNone/>
            </a:pPr>
            <a:endParaRPr lang="es-CL" altLang="en-US" sz="1500" dirty="0"/>
          </a:p>
          <a:p>
            <a:pPr algn="just"/>
            <a:r>
              <a:rPr lang="es-CL" altLang="en-US" sz="1500" dirty="0"/>
              <a:t>Debe existir un calendario de adquisiciones de las inversiones</a:t>
            </a:r>
          </a:p>
          <a:p>
            <a:endParaRPr lang="es-ES" altLang="en-US" sz="1500" dirty="0"/>
          </a:p>
          <a:p>
            <a:endParaRPr lang="en-GB" dirty="0"/>
          </a:p>
        </p:txBody>
      </p:sp>
      <p:sp>
        <p:nvSpPr>
          <p:cNvPr id="5" name="Título 1">
            <a:extLst>
              <a:ext uri="{FF2B5EF4-FFF2-40B4-BE49-F238E27FC236}">
                <a16:creationId xmlns:a16="http://schemas.microsoft.com/office/drawing/2014/main" id="{BC520D76-F4DA-4BE4-876C-7020430DFE9F}"/>
              </a:ext>
            </a:extLst>
          </p:cNvPr>
          <p:cNvSpPr>
            <a:spLocks noGrp="1"/>
          </p:cNvSpPr>
          <p:nvPr>
            <p:ph type="title"/>
          </p:nvPr>
        </p:nvSpPr>
        <p:spPr>
          <a:xfrm>
            <a:off x="780000" y="864940"/>
            <a:ext cx="8280919" cy="857250"/>
          </a:xfrm>
        </p:spPr>
        <p:txBody>
          <a:bodyPr>
            <a:noAutofit/>
          </a:bodyPr>
          <a:lstStyle/>
          <a:p>
            <a:pPr algn="l"/>
            <a:r>
              <a:rPr lang="es-US" sz="2700" b="1" dirty="0"/>
              <a:t>5.2. ¿Cómo se programa la ejecución del </a:t>
            </a:r>
            <a:br>
              <a:rPr lang="es-US" sz="2700" b="1" dirty="0"/>
            </a:br>
            <a:r>
              <a:rPr lang="es-US" sz="2700" b="1" dirty="0"/>
              <a:t>  Presupuesto?</a:t>
            </a:r>
            <a:endParaRPr lang="es-CL" sz="2700" b="1" dirty="0"/>
          </a:p>
        </p:txBody>
      </p:sp>
    </p:spTree>
    <p:extLst>
      <p:ext uri="{BB962C8B-B14F-4D97-AF65-F5344CB8AC3E}">
        <p14:creationId xmlns:p14="http://schemas.microsoft.com/office/powerpoint/2010/main" val="4017556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076C1582-42F6-44CE-B50B-259D54BBAAFD}"/>
              </a:ext>
            </a:extLst>
          </p:cNvPr>
          <p:cNvSpPr>
            <a:spLocks noGrp="1"/>
          </p:cNvSpPr>
          <p:nvPr>
            <p:ph type="title"/>
          </p:nvPr>
        </p:nvSpPr>
        <p:spPr>
          <a:xfrm>
            <a:off x="805656" y="535782"/>
            <a:ext cx="8229600" cy="1498178"/>
          </a:xfrm>
        </p:spPr>
        <p:txBody>
          <a:bodyPr>
            <a:noAutofit/>
          </a:bodyPr>
          <a:lstStyle/>
          <a:p>
            <a:pPr algn="just"/>
            <a:r>
              <a:rPr lang="es-US" sz="3200" dirty="0"/>
              <a:t>Durante el año se pueden modificar los presupuestos, de acuerdo con las normas de flexibilidad presupuestaria</a:t>
            </a:r>
            <a:endParaRPr lang="es-CL" sz="3200" dirty="0"/>
          </a:p>
        </p:txBody>
      </p:sp>
      <p:sp>
        <p:nvSpPr>
          <p:cNvPr id="3" name="Marcador de contenido 2">
            <a:extLst>
              <a:ext uri="{FF2B5EF4-FFF2-40B4-BE49-F238E27FC236}">
                <a16:creationId xmlns:a16="http://schemas.microsoft.com/office/drawing/2014/main" id="{44EA3193-9CA0-49B4-9123-AE1FCBC5CFAE}"/>
              </a:ext>
            </a:extLst>
          </p:cNvPr>
          <p:cNvSpPr>
            <a:spLocks noGrp="1"/>
          </p:cNvSpPr>
          <p:nvPr>
            <p:ph idx="1"/>
          </p:nvPr>
        </p:nvSpPr>
        <p:spPr>
          <a:xfrm>
            <a:off x="1032028" y="2502012"/>
            <a:ext cx="6711967" cy="3394472"/>
          </a:xfrm>
        </p:spPr>
        <p:txBody>
          <a:bodyPr>
            <a:normAutofit fontScale="85000" lnSpcReduction="20000"/>
          </a:bodyPr>
          <a:lstStyle/>
          <a:p>
            <a:r>
              <a:rPr lang="es-US" dirty="0"/>
              <a:t>Decretos</a:t>
            </a:r>
          </a:p>
          <a:p>
            <a:r>
              <a:rPr lang="es-US" dirty="0"/>
              <a:t>Resoluciones</a:t>
            </a:r>
          </a:p>
          <a:p>
            <a:r>
              <a:rPr lang="es-US" dirty="0"/>
              <a:t>Oficios</a:t>
            </a:r>
          </a:p>
          <a:p>
            <a:endParaRPr lang="es-US" dirty="0"/>
          </a:p>
          <a:p>
            <a:pPr marL="0" indent="0">
              <a:buNone/>
            </a:pPr>
            <a:endParaRPr lang="es-US" dirty="0"/>
          </a:p>
          <a:p>
            <a:pPr marL="0" indent="0" algn="just">
              <a:buNone/>
            </a:pPr>
            <a:r>
              <a:rPr lang="es-US" b="1" u="sng" dirty="0">
                <a:solidFill>
                  <a:srgbClr val="006CB7"/>
                </a:solidFill>
              </a:rPr>
              <a:t>Todas las modificaciones están sujetas a las metas fiscales que debe cumplir el Ministerio de Hacienda.</a:t>
            </a:r>
          </a:p>
        </p:txBody>
      </p:sp>
      <p:sp>
        <p:nvSpPr>
          <p:cNvPr id="4" name="Marcador de número de diapositiva 3">
            <a:extLst>
              <a:ext uri="{FF2B5EF4-FFF2-40B4-BE49-F238E27FC236}">
                <a16:creationId xmlns:a16="http://schemas.microsoft.com/office/drawing/2014/main" id="{606A197A-BEB3-40CD-BA59-8F2B96FC8F5D}"/>
              </a:ext>
            </a:extLst>
          </p:cNvPr>
          <p:cNvSpPr>
            <a:spLocks noGrp="1"/>
          </p:cNvSpPr>
          <p:nvPr>
            <p:ph type="sldNum" sz="quarter" idx="11"/>
          </p:nvPr>
        </p:nvSpPr>
        <p:spPr>
          <a:xfrm>
            <a:off x="4387056" y="6617498"/>
            <a:ext cx="4114800" cy="365125"/>
          </a:xfrm>
          <a:prstGeom prst="rect">
            <a:avLst/>
          </a:prstGeom>
        </p:spPr>
        <p:txBody>
          <a:bodyPr vert="horz" lIns="91440" tIns="45720" rIns="91440" bIns="45720" rtlCol="0" anchor="ctr"/>
          <a:lstStyle>
            <a:defPPr>
              <a:defRPr lang="es-CL"/>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 name="Cerrar llave 1">
            <a:extLst>
              <a:ext uri="{FF2B5EF4-FFF2-40B4-BE49-F238E27FC236}">
                <a16:creationId xmlns:a16="http://schemas.microsoft.com/office/drawing/2014/main" id="{79B22C42-AD9F-4425-ABFB-F22C65562A9E}"/>
              </a:ext>
            </a:extLst>
          </p:cNvPr>
          <p:cNvSpPr/>
          <p:nvPr/>
        </p:nvSpPr>
        <p:spPr>
          <a:xfrm rot="16200000">
            <a:off x="4798149" y="2020372"/>
            <a:ext cx="289068" cy="370174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dirty="0"/>
          </a:p>
        </p:txBody>
      </p:sp>
    </p:spTree>
    <p:extLst>
      <p:ext uri="{BB962C8B-B14F-4D97-AF65-F5344CB8AC3E}">
        <p14:creationId xmlns:p14="http://schemas.microsoft.com/office/powerpoint/2010/main" val="3524068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5C49B78C-D2FA-4EA0-9E7F-9221A41F411A}"/>
              </a:ext>
            </a:extLst>
          </p:cNvPr>
          <p:cNvPicPr>
            <a:picLocks noGrp="1" noChangeAspect="1"/>
          </p:cNvPicPr>
          <p:nvPr>
            <p:ph idx="1"/>
          </p:nvPr>
        </p:nvPicPr>
        <p:blipFill rotWithShape="1">
          <a:blip r:embed="rId2"/>
          <a:srcRect l="35299" t="22238" r="37148" b="14588"/>
          <a:stretch/>
        </p:blipFill>
        <p:spPr>
          <a:xfrm>
            <a:off x="2454182" y="377776"/>
            <a:ext cx="4932548" cy="5760640"/>
          </a:xfrm>
          <a:prstGeom prst="rect">
            <a:avLst/>
          </a:prstGeom>
        </p:spPr>
      </p:pic>
      <p:sp>
        <p:nvSpPr>
          <p:cNvPr id="5" name="Elipse 4">
            <a:extLst>
              <a:ext uri="{FF2B5EF4-FFF2-40B4-BE49-F238E27FC236}">
                <a16:creationId xmlns:a16="http://schemas.microsoft.com/office/drawing/2014/main" id="{3538A65F-BE97-45F9-9979-BDF4A238D05B}"/>
              </a:ext>
            </a:extLst>
          </p:cNvPr>
          <p:cNvSpPr/>
          <p:nvPr/>
        </p:nvSpPr>
        <p:spPr>
          <a:xfrm>
            <a:off x="1680096" y="5202312"/>
            <a:ext cx="6336704" cy="5040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Tree>
    <p:extLst>
      <p:ext uri="{BB962C8B-B14F-4D97-AF65-F5344CB8AC3E}">
        <p14:creationId xmlns:p14="http://schemas.microsoft.com/office/powerpoint/2010/main" val="36412890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2FCD0B-B5BD-48D0-B59C-D941AEEB9C4A}"/>
              </a:ext>
            </a:extLst>
          </p:cNvPr>
          <p:cNvSpPr>
            <a:spLocks noGrp="1"/>
          </p:cNvSpPr>
          <p:nvPr>
            <p:ph type="title"/>
          </p:nvPr>
        </p:nvSpPr>
        <p:spPr>
          <a:xfrm>
            <a:off x="844641" y="2754040"/>
            <a:ext cx="4032448" cy="1151996"/>
          </a:xfrm>
        </p:spPr>
        <p:txBody>
          <a:bodyPr/>
          <a:lstStyle/>
          <a:p>
            <a:r>
              <a:rPr lang="es-US" sz="4200" dirty="0"/>
              <a:t>Los proyectos de inversión deben:</a:t>
            </a:r>
            <a:br>
              <a:rPr lang="es-US" dirty="0"/>
            </a:br>
            <a:endParaRPr lang="es-CL" dirty="0"/>
          </a:p>
        </p:txBody>
      </p:sp>
      <p:sp>
        <p:nvSpPr>
          <p:cNvPr id="3" name="Marcador de contenido 2">
            <a:extLst>
              <a:ext uri="{FF2B5EF4-FFF2-40B4-BE49-F238E27FC236}">
                <a16:creationId xmlns:a16="http://schemas.microsoft.com/office/drawing/2014/main" id="{B8DF6076-EFC4-4A50-B975-8BD2EC56F9CC}"/>
              </a:ext>
            </a:extLst>
          </p:cNvPr>
          <p:cNvSpPr>
            <a:spLocks noGrp="1"/>
          </p:cNvSpPr>
          <p:nvPr>
            <p:ph idx="1"/>
          </p:nvPr>
        </p:nvSpPr>
        <p:spPr>
          <a:xfrm>
            <a:off x="4940632" y="1961952"/>
            <a:ext cx="4248472" cy="4320480"/>
          </a:xfrm>
        </p:spPr>
        <p:txBody>
          <a:bodyPr/>
          <a:lstStyle/>
          <a:p>
            <a:pPr algn="just"/>
            <a:r>
              <a:rPr lang="es-US" sz="2800" dirty="0"/>
              <a:t>Tener RS del MIDESO</a:t>
            </a:r>
          </a:p>
          <a:p>
            <a:pPr marL="0" indent="0" algn="just">
              <a:buNone/>
            </a:pPr>
            <a:endParaRPr lang="es-US" sz="3000" dirty="0"/>
          </a:p>
        </p:txBody>
      </p:sp>
      <p:sp>
        <p:nvSpPr>
          <p:cNvPr id="4" name="CuadroTexto 3">
            <a:extLst>
              <a:ext uri="{FF2B5EF4-FFF2-40B4-BE49-F238E27FC236}">
                <a16:creationId xmlns:a16="http://schemas.microsoft.com/office/drawing/2014/main" id="{DB109903-B400-4BE1-B2BB-915C0C66FFC1}"/>
              </a:ext>
            </a:extLst>
          </p:cNvPr>
          <p:cNvSpPr txBox="1"/>
          <p:nvPr/>
        </p:nvSpPr>
        <p:spPr>
          <a:xfrm>
            <a:off x="4940632" y="2644152"/>
            <a:ext cx="4248472" cy="2523768"/>
          </a:xfrm>
          <a:prstGeom prst="rect">
            <a:avLst/>
          </a:prstGeom>
          <a:noFill/>
        </p:spPr>
        <p:txBody>
          <a:bodyPr wrap="square" rtlCol="0">
            <a:spAutoFit/>
          </a:bodyPr>
          <a:lstStyle/>
          <a:p>
            <a:pPr marL="457200" indent="-457200">
              <a:buFont typeface="Arial" panose="020B0604020202020204" pitchFamily="34" charset="0"/>
              <a:buChar char="•"/>
            </a:pPr>
            <a:r>
              <a:rPr lang="es-US" sz="2800" dirty="0"/>
              <a:t>Identificarse mediante un decreto que va a toma de razón de la Contraloría General de la República.</a:t>
            </a:r>
          </a:p>
          <a:p>
            <a:endParaRPr lang="es-CL" dirty="0"/>
          </a:p>
        </p:txBody>
      </p:sp>
      <p:cxnSp>
        <p:nvCxnSpPr>
          <p:cNvPr id="6" name="Conector recto 5">
            <a:extLst>
              <a:ext uri="{FF2B5EF4-FFF2-40B4-BE49-F238E27FC236}">
                <a16:creationId xmlns:a16="http://schemas.microsoft.com/office/drawing/2014/main" id="{29C6A1DF-BDD2-4150-BB15-A1FF37131654}"/>
              </a:ext>
            </a:extLst>
          </p:cNvPr>
          <p:cNvCxnSpPr>
            <a:cxnSpLocks/>
          </p:cNvCxnSpPr>
          <p:nvPr/>
        </p:nvCxnSpPr>
        <p:spPr>
          <a:xfrm flipH="1">
            <a:off x="3474968" y="5418336"/>
            <a:ext cx="2016224"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0" name="Conector recto 9">
            <a:extLst>
              <a:ext uri="{FF2B5EF4-FFF2-40B4-BE49-F238E27FC236}">
                <a16:creationId xmlns:a16="http://schemas.microsoft.com/office/drawing/2014/main" id="{BEB2FFE8-66EA-468E-978B-A26DAB884BF4}"/>
              </a:ext>
            </a:extLst>
          </p:cNvPr>
          <p:cNvCxnSpPr>
            <a:cxnSpLocks/>
          </p:cNvCxnSpPr>
          <p:nvPr/>
        </p:nvCxnSpPr>
        <p:spPr>
          <a:xfrm flipH="1">
            <a:off x="3474968" y="1241872"/>
            <a:ext cx="2016224"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0876588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1 Título">
            <a:extLst>
              <a:ext uri="{FF2B5EF4-FFF2-40B4-BE49-F238E27FC236}">
                <a16:creationId xmlns:a16="http://schemas.microsoft.com/office/drawing/2014/main" id="{30617BA3-E95F-4D36-8508-429F8A126423}"/>
              </a:ext>
            </a:extLst>
          </p:cNvPr>
          <p:cNvSpPr>
            <a:spLocks noGrp="1"/>
          </p:cNvSpPr>
          <p:nvPr>
            <p:ph type="title"/>
          </p:nvPr>
        </p:nvSpPr>
        <p:spPr>
          <a:xfrm>
            <a:off x="506804" y="449784"/>
            <a:ext cx="8487331" cy="890076"/>
          </a:xfrm>
        </p:spPr>
        <p:txBody>
          <a:bodyPr>
            <a:normAutofit/>
          </a:bodyPr>
          <a:lstStyle/>
          <a:p>
            <a:pPr>
              <a:defRPr/>
            </a:pPr>
            <a:r>
              <a:rPr lang="es-US" sz="2583" b="1" dirty="0">
                <a:solidFill>
                  <a:schemeClr val="tx1"/>
                </a:solidFill>
              </a:rPr>
              <a:t>1.- MACROECONOMÍA Y PRESUPUESTO</a:t>
            </a:r>
            <a:br>
              <a:rPr lang="es-CL" sz="2583" b="1" dirty="0">
                <a:solidFill>
                  <a:schemeClr val="tx1"/>
                </a:solidFill>
              </a:rPr>
            </a:br>
            <a:endParaRPr lang="es-ES" altLang="en-US" sz="2583" b="1" dirty="0">
              <a:solidFill>
                <a:schemeClr val="tx1"/>
              </a:solidFill>
            </a:endParaRPr>
          </a:p>
        </p:txBody>
      </p:sp>
      <p:sp>
        <p:nvSpPr>
          <p:cNvPr id="3" name="2 Marcador de contenido">
            <a:extLst>
              <a:ext uri="{FF2B5EF4-FFF2-40B4-BE49-F238E27FC236}">
                <a16:creationId xmlns:a16="http://schemas.microsoft.com/office/drawing/2014/main" id="{8A4D6679-3F63-426E-9DD1-A616A37F624B}"/>
              </a:ext>
            </a:extLst>
          </p:cNvPr>
          <p:cNvSpPr>
            <a:spLocks noGrp="1"/>
          </p:cNvSpPr>
          <p:nvPr>
            <p:ph idx="1"/>
          </p:nvPr>
        </p:nvSpPr>
        <p:spPr>
          <a:xfrm>
            <a:off x="1214937" y="1908283"/>
            <a:ext cx="7071067" cy="3963488"/>
          </a:xfrm>
        </p:spPr>
        <p:txBody>
          <a:bodyPr rtlCol="0">
            <a:normAutofit/>
          </a:bodyPr>
          <a:lstStyle/>
          <a:p>
            <a:pPr>
              <a:defRPr/>
            </a:pPr>
            <a:endParaRPr lang="es-CL" sz="1291" dirty="0">
              <a:solidFill>
                <a:schemeClr val="bg1">
                  <a:lumMod val="10000"/>
                </a:schemeClr>
              </a:solidFill>
            </a:endParaRPr>
          </a:p>
          <a:p>
            <a:pPr algn="ctr">
              <a:buFont typeface="Arial" panose="020B0604020202020204" pitchFamily="34" charset="0"/>
              <a:buNone/>
              <a:defRPr/>
            </a:pPr>
            <a:endParaRPr lang="es-ES" sz="1291" b="1" kern="1500" spc="154" dirty="0">
              <a:solidFill>
                <a:schemeClr val="tx2">
                  <a:lumMod val="75000"/>
                </a:schemeClr>
              </a:solidFill>
              <a:effectLst>
                <a:outerShdw blurRad="38100" dist="38100" dir="2700000" algn="tl">
                  <a:srgbClr val="000000"/>
                </a:outerShdw>
              </a:effectLst>
              <a:latin typeface="Garamond" pitchFamily="18" charset="0"/>
            </a:endParaRPr>
          </a:p>
          <a:p>
            <a:pPr marL="357497" indent="80726">
              <a:buNone/>
              <a:defRPr/>
            </a:pPr>
            <a:endParaRPr lang="es-CL" sz="1291" i="1" dirty="0">
              <a:solidFill>
                <a:schemeClr val="bg1">
                  <a:lumMod val="10000"/>
                </a:schemeClr>
              </a:solidFill>
            </a:endParaRPr>
          </a:p>
          <a:p>
            <a:pPr marL="357497" indent="80726">
              <a:buNone/>
              <a:defRPr/>
            </a:pPr>
            <a:endParaRPr lang="es-CL" sz="1614" i="1" dirty="0">
              <a:solidFill>
                <a:schemeClr val="bg1">
                  <a:lumMod val="10000"/>
                </a:schemeClr>
              </a:solidFill>
            </a:endParaRPr>
          </a:p>
          <a:p>
            <a:pPr marL="357497" indent="80726">
              <a:buNone/>
              <a:defRPr/>
            </a:pPr>
            <a:r>
              <a:rPr lang="es-CL" sz="1614" i="1" dirty="0">
                <a:solidFill>
                  <a:schemeClr val="bg1">
                    <a:lumMod val="10000"/>
                  </a:schemeClr>
                </a:solidFill>
              </a:rPr>
              <a:t>Donde:</a:t>
            </a:r>
          </a:p>
          <a:p>
            <a:pPr marL="357497" indent="80726">
              <a:buNone/>
              <a:defRPr/>
            </a:pPr>
            <a:r>
              <a:rPr lang="es-CL" sz="1614" i="1" dirty="0">
                <a:solidFill>
                  <a:schemeClr val="bg1">
                    <a:lumMod val="10000"/>
                  </a:schemeClr>
                </a:solidFill>
              </a:rPr>
              <a:t>a) consumo</a:t>
            </a:r>
          </a:p>
          <a:p>
            <a:pPr marL="357497" indent="80726">
              <a:buNone/>
              <a:defRPr/>
            </a:pPr>
            <a:r>
              <a:rPr lang="es-CL" sz="1614" i="1" dirty="0">
                <a:solidFill>
                  <a:schemeClr val="bg1">
                    <a:lumMod val="10000"/>
                  </a:schemeClr>
                </a:solidFill>
              </a:rPr>
              <a:t>b) inversión</a:t>
            </a:r>
          </a:p>
          <a:p>
            <a:pPr marL="357497" indent="80726">
              <a:buNone/>
              <a:defRPr/>
            </a:pPr>
            <a:r>
              <a:rPr lang="es-CL" sz="1614" i="1" dirty="0">
                <a:solidFill>
                  <a:schemeClr val="bg1">
                    <a:lumMod val="10000"/>
                  </a:schemeClr>
                </a:solidFill>
              </a:rPr>
              <a:t>c) Gasto del Gobierno</a:t>
            </a:r>
          </a:p>
          <a:p>
            <a:pPr marL="357497" indent="80726">
              <a:buNone/>
              <a:defRPr/>
            </a:pPr>
            <a:r>
              <a:rPr lang="es-CL" sz="1614" i="1" dirty="0">
                <a:solidFill>
                  <a:schemeClr val="bg1">
                    <a:lumMod val="10000"/>
                  </a:schemeClr>
                </a:solidFill>
              </a:rPr>
              <a:t>d) Balanza Comercial </a:t>
            </a:r>
          </a:p>
          <a:p>
            <a:pPr indent="161450">
              <a:buNone/>
              <a:defRPr/>
            </a:pPr>
            <a:endParaRPr lang="es-CL" sz="1614" i="1" dirty="0">
              <a:solidFill>
                <a:schemeClr val="bg1">
                  <a:lumMod val="10000"/>
                </a:schemeClr>
              </a:solidFill>
            </a:endParaRPr>
          </a:p>
          <a:p>
            <a:pPr indent="161450">
              <a:buNone/>
              <a:defRPr/>
            </a:pPr>
            <a:r>
              <a:rPr lang="es-CL" sz="1614" i="1" dirty="0">
                <a:solidFill>
                  <a:schemeClr val="bg1">
                    <a:lumMod val="10000"/>
                  </a:schemeClr>
                </a:solidFill>
              </a:rPr>
              <a:t>Asimismo influencia sobre la macroeconomía se materializa a través de:</a:t>
            </a:r>
          </a:p>
          <a:p>
            <a:pPr indent="161450">
              <a:buNone/>
              <a:defRPr/>
            </a:pPr>
            <a:r>
              <a:rPr lang="es-CL" sz="1614" i="1" dirty="0">
                <a:solidFill>
                  <a:schemeClr val="bg1">
                    <a:lumMod val="10000"/>
                  </a:schemeClr>
                </a:solidFill>
              </a:rPr>
              <a:t>a)Política Monetaria</a:t>
            </a:r>
          </a:p>
          <a:p>
            <a:pPr indent="161450">
              <a:buNone/>
              <a:defRPr/>
            </a:pPr>
            <a:r>
              <a:rPr lang="es-CL" sz="1614" i="1" dirty="0">
                <a:solidFill>
                  <a:schemeClr val="bg1">
                    <a:lumMod val="10000"/>
                  </a:schemeClr>
                </a:solidFill>
              </a:rPr>
              <a:t>b)Banco Central</a:t>
            </a:r>
          </a:p>
          <a:p>
            <a:pPr>
              <a:buFont typeface="Arial" panose="020B0604020202020204" pitchFamily="34" charset="0"/>
              <a:buNone/>
              <a:defRPr/>
            </a:pPr>
            <a:endParaRPr lang="es-CL" sz="1291" i="1" dirty="0">
              <a:solidFill>
                <a:schemeClr val="bg1">
                  <a:lumMod val="10000"/>
                </a:schemeClr>
              </a:solidFill>
            </a:endParaRPr>
          </a:p>
          <a:p>
            <a:pPr marL="0" indent="0">
              <a:buNone/>
              <a:defRPr/>
            </a:pPr>
            <a:endParaRPr lang="es-CL" sz="3874" i="1" dirty="0">
              <a:effectLst>
                <a:outerShdw blurRad="38100" dist="38100" dir="2700000" algn="tl">
                  <a:srgbClr val="C0C0C0"/>
                </a:outerShdw>
              </a:effectLst>
            </a:endParaRPr>
          </a:p>
          <a:p>
            <a:pPr>
              <a:defRPr/>
            </a:pPr>
            <a:endParaRPr lang="es-ES" dirty="0"/>
          </a:p>
        </p:txBody>
      </p:sp>
      <p:graphicFrame>
        <p:nvGraphicFramePr>
          <p:cNvPr id="2" name="Tabla 1">
            <a:extLst>
              <a:ext uri="{FF2B5EF4-FFF2-40B4-BE49-F238E27FC236}">
                <a16:creationId xmlns:a16="http://schemas.microsoft.com/office/drawing/2014/main" id="{B661ACA8-B0CE-41AA-AFB8-C9170B54F087}"/>
              </a:ext>
            </a:extLst>
          </p:cNvPr>
          <p:cNvGraphicFramePr>
            <a:graphicFrameLocks noGrp="1"/>
          </p:cNvGraphicFramePr>
          <p:nvPr/>
        </p:nvGraphicFramePr>
        <p:xfrm>
          <a:off x="3188986" y="2396031"/>
          <a:ext cx="3138424" cy="698642"/>
        </p:xfrm>
        <a:graphic>
          <a:graphicData uri="http://schemas.openxmlformats.org/drawingml/2006/table">
            <a:tbl>
              <a:tblPr firstRow="1" bandRow="1">
                <a:tableStyleId>{5C22544A-7EE6-4342-B048-85BDC9FD1C3A}</a:tableStyleId>
              </a:tblPr>
              <a:tblGrid>
                <a:gridCol w="3138424">
                  <a:extLst>
                    <a:ext uri="{9D8B030D-6E8A-4147-A177-3AD203B41FA5}">
                      <a16:colId xmlns:a16="http://schemas.microsoft.com/office/drawing/2014/main" val="20000"/>
                    </a:ext>
                  </a:extLst>
                </a:gridCol>
              </a:tblGrid>
              <a:tr h="69702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ES" sz="1500" b="1" kern="1500" spc="190" dirty="0">
                        <a:ln>
                          <a:solidFill>
                            <a:sysClr val="windowText" lastClr="000000"/>
                          </a:solidFill>
                        </a:ln>
                        <a:solidFill>
                          <a:sysClr val="windowText" lastClr="000000"/>
                        </a:solidFill>
                        <a:latin typeface="+mn-lt"/>
                        <a:ea typeface="+mn-ea"/>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r>
                        <a:rPr lang="es-ES" sz="1500" b="1" kern="1500" spc="190" dirty="0">
                          <a:ln>
                            <a:solidFill>
                              <a:sysClr val="windowText" lastClr="000000"/>
                            </a:solidFill>
                          </a:ln>
                          <a:solidFill>
                            <a:sysClr val="windowText" lastClr="000000"/>
                          </a:solidFill>
                          <a:latin typeface="+mn-lt"/>
                          <a:ea typeface="+mn-ea"/>
                          <a:cs typeface="+mn-cs"/>
                        </a:rPr>
                        <a:t>PIB= C + I + G + X-M</a:t>
                      </a:r>
                      <a:endParaRPr lang="es-CL" sz="1500" b="1" i="1" kern="1200" dirty="0">
                        <a:ln>
                          <a:solidFill>
                            <a:sysClr val="windowText" lastClr="000000"/>
                          </a:solidFill>
                        </a:ln>
                        <a:solidFill>
                          <a:sysClr val="windowText" lastClr="000000"/>
                        </a:solidFill>
                        <a:latin typeface="+mn-lt"/>
                        <a:ea typeface="+mn-ea"/>
                        <a:cs typeface="+mn-cs"/>
                      </a:endParaRPr>
                    </a:p>
                    <a:p>
                      <a:endParaRPr lang="en-GB" sz="1100" dirty="0"/>
                    </a:p>
                  </a:txBody>
                  <a:tcPr marL="73803" marR="73803" marT="36901" marB="36901">
                    <a:solidFill>
                      <a:schemeClr val="bg1">
                        <a:lumMod val="85000"/>
                      </a:schemeClr>
                    </a:solidFill>
                  </a:tcPr>
                </a:tc>
                <a:extLst>
                  <a:ext uri="{0D108BD9-81ED-4DB2-BD59-A6C34878D82A}">
                    <a16:rowId xmlns:a16="http://schemas.microsoft.com/office/drawing/2014/main" val="10000"/>
                  </a:ext>
                </a:extLst>
              </a:tr>
            </a:tbl>
          </a:graphicData>
        </a:graphic>
      </p:graphicFrame>
      <mc:AlternateContent xmlns:mc="http://schemas.openxmlformats.org/markup-compatibility/2006" xmlns:p14="http://schemas.microsoft.com/office/powerpoint/2010/main">
        <mc:Choice Requires="p14">
          <p:contentPart p14:bwMode="auto" r:id="rId2">
            <p14:nvContentPartPr>
              <p14:cNvPr id="5" name="Entrada de lápiz 4">
                <a:extLst>
                  <a:ext uri="{FF2B5EF4-FFF2-40B4-BE49-F238E27FC236}">
                    <a16:creationId xmlns:a16="http://schemas.microsoft.com/office/drawing/2014/main" id="{B5C72E31-9C39-4FF0-B421-3F8775145FEF}"/>
                  </a:ext>
                </a:extLst>
              </p14:cNvPr>
              <p14:cNvContentPartPr/>
              <p14:nvPr/>
            </p14:nvContentPartPr>
            <p14:xfrm>
              <a:off x="4997948" y="2396031"/>
              <a:ext cx="207752" cy="526499"/>
            </p14:xfrm>
          </p:contentPart>
        </mc:Choice>
        <mc:Fallback xmlns="">
          <p:pic>
            <p:nvPicPr>
              <p:cNvPr id="5" name="Entrada de lápiz 4">
                <a:extLst>
                  <a:ext uri="{FF2B5EF4-FFF2-40B4-BE49-F238E27FC236}">
                    <a16:creationId xmlns:a16="http://schemas.microsoft.com/office/drawing/2014/main" id="{B5C72E31-9C39-4FF0-B421-3F8775145FEF}"/>
                  </a:ext>
                </a:extLst>
              </p:cNvPr>
              <p:cNvPicPr/>
              <p:nvPr/>
            </p:nvPicPr>
            <p:blipFill>
              <a:blip r:embed="rId3"/>
              <a:stretch>
                <a:fillRect/>
              </a:stretch>
            </p:blipFill>
            <p:spPr>
              <a:xfrm>
                <a:off x="4988962" y="2387028"/>
                <a:ext cx="225364" cy="544145"/>
              </a:xfrm>
              <a:prstGeom prst="rect">
                <a:avLst/>
              </a:prstGeom>
            </p:spPr>
          </p:pic>
        </mc:Fallback>
      </mc:AlternateContent>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44D80F-D2B7-4AF7-B4B1-E87BFB89CE5F}"/>
              </a:ext>
            </a:extLst>
          </p:cNvPr>
          <p:cNvSpPr>
            <a:spLocks noGrp="1"/>
          </p:cNvSpPr>
          <p:nvPr>
            <p:ph type="title"/>
          </p:nvPr>
        </p:nvSpPr>
        <p:spPr>
          <a:xfrm>
            <a:off x="805656" y="318136"/>
            <a:ext cx="8229600" cy="1151996"/>
          </a:xfrm>
        </p:spPr>
        <p:txBody>
          <a:bodyPr/>
          <a:lstStyle/>
          <a:p>
            <a:r>
              <a:rPr lang="es-ES" sz="3200" b="1" dirty="0"/>
              <a:t>6-FINANCIAMIENTO PÚBLICO</a:t>
            </a:r>
            <a:endParaRPr lang="es-CL" sz="3200" b="1" dirty="0"/>
          </a:p>
        </p:txBody>
      </p:sp>
      <p:sp>
        <p:nvSpPr>
          <p:cNvPr id="3" name="Marcador de contenido 2">
            <a:extLst>
              <a:ext uri="{FF2B5EF4-FFF2-40B4-BE49-F238E27FC236}">
                <a16:creationId xmlns:a16="http://schemas.microsoft.com/office/drawing/2014/main" id="{7847EFE5-32A7-44B2-BF51-9731A52C8433}"/>
              </a:ext>
            </a:extLst>
          </p:cNvPr>
          <p:cNvSpPr>
            <a:spLocks noGrp="1"/>
          </p:cNvSpPr>
          <p:nvPr>
            <p:ph idx="1"/>
          </p:nvPr>
        </p:nvSpPr>
        <p:spPr>
          <a:xfrm>
            <a:off x="805656" y="1470132"/>
            <a:ext cx="7643812" cy="4392488"/>
          </a:xfrm>
        </p:spPr>
        <p:txBody>
          <a:bodyPr/>
          <a:lstStyle/>
          <a:p>
            <a:r>
              <a:rPr lang="es-ES" sz="2600" dirty="0"/>
              <a:t>Los Servicios Públicos ejecutan diferentes rubros de gasto</a:t>
            </a:r>
          </a:p>
          <a:p>
            <a:endParaRPr lang="es-CL" dirty="0"/>
          </a:p>
          <a:p>
            <a:endParaRPr lang="es-CL" dirty="0"/>
          </a:p>
        </p:txBody>
      </p:sp>
      <p:sp>
        <p:nvSpPr>
          <p:cNvPr id="6" name="Rectángulo: esquinas redondeadas 5">
            <a:extLst>
              <a:ext uri="{FF2B5EF4-FFF2-40B4-BE49-F238E27FC236}">
                <a16:creationId xmlns:a16="http://schemas.microsoft.com/office/drawing/2014/main" id="{ACF3050B-F224-4F73-A468-A3B29FA366AC}"/>
              </a:ext>
            </a:extLst>
          </p:cNvPr>
          <p:cNvSpPr/>
          <p:nvPr/>
        </p:nvSpPr>
        <p:spPr>
          <a:xfrm>
            <a:off x="2904232" y="2466008"/>
            <a:ext cx="2664296" cy="8640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CL" dirty="0"/>
              <a:t>Servicios Públicos</a:t>
            </a:r>
          </a:p>
        </p:txBody>
      </p:sp>
      <p:sp>
        <p:nvSpPr>
          <p:cNvPr id="15" name="Rectángulo: esquinas redondeadas 14">
            <a:extLst>
              <a:ext uri="{FF2B5EF4-FFF2-40B4-BE49-F238E27FC236}">
                <a16:creationId xmlns:a16="http://schemas.microsoft.com/office/drawing/2014/main" id="{8E63C724-B10B-4DDB-9E92-5B2B3315691F}"/>
              </a:ext>
            </a:extLst>
          </p:cNvPr>
          <p:cNvSpPr/>
          <p:nvPr/>
        </p:nvSpPr>
        <p:spPr>
          <a:xfrm>
            <a:off x="285284" y="3893932"/>
            <a:ext cx="2664296" cy="8640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CL" dirty="0"/>
              <a:t>Gastos en Bienes y Servicios de Consumo</a:t>
            </a:r>
          </a:p>
        </p:txBody>
      </p:sp>
      <p:sp>
        <p:nvSpPr>
          <p:cNvPr id="16" name="Rectángulo: esquinas redondeadas 15">
            <a:extLst>
              <a:ext uri="{FF2B5EF4-FFF2-40B4-BE49-F238E27FC236}">
                <a16:creationId xmlns:a16="http://schemas.microsoft.com/office/drawing/2014/main" id="{32C49D5E-E9CA-4180-B145-8CC545DD9F53}"/>
              </a:ext>
            </a:extLst>
          </p:cNvPr>
          <p:cNvSpPr/>
          <p:nvPr/>
        </p:nvSpPr>
        <p:spPr>
          <a:xfrm>
            <a:off x="3192264" y="3893932"/>
            <a:ext cx="2664296" cy="8640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CL" dirty="0"/>
              <a:t>Programas</a:t>
            </a:r>
          </a:p>
        </p:txBody>
      </p:sp>
      <p:sp>
        <p:nvSpPr>
          <p:cNvPr id="17" name="Rectángulo: esquinas redondeadas 16">
            <a:extLst>
              <a:ext uri="{FF2B5EF4-FFF2-40B4-BE49-F238E27FC236}">
                <a16:creationId xmlns:a16="http://schemas.microsoft.com/office/drawing/2014/main" id="{BCD90C5C-DCEA-48C8-8882-A3623A88B2AC}"/>
              </a:ext>
            </a:extLst>
          </p:cNvPr>
          <p:cNvSpPr/>
          <p:nvPr/>
        </p:nvSpPr>
        <p:spPr>
          <a:xfrm>
            <a:off x="6115451" y="3893932"/>
            <a:ext cx="2664296" cy="8640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CL" dirty="0"/>
              <a:t>Inversiones</a:t>
            </a:r>
          </a:p>
        </p:txBody>
      </p:sp>
      <p:cxnSp>
        <p:nvCxnSpPr>
          <p:cNvPr id="19" name="Conector recto de flecha 18">
            <a:extLst>
              <a:ext uri="{FF2B5EF4-FFF2-40B4-BE49-F238E27FC236}">
                <a16:creationId xmlns:a16="http://schemas.microsoft.com/office/drawing/2014/main" id="{1200AB6A-A1C5-4A8E-8CED-63CB43C1D81C}"/>
              </a:ext>
            </a:extLst>
          </p:cNvPr>
          <p:cNvCxnSpPr/>
          <p:nvPr/>
        </p:nvCxnSpPr>
        <p:spPr>
          <a:xfrm flipH="1">
            <a:off x="2131285" y="3450352"/>
            <a:ext cx="504056" cy="21602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Conector recto de flecha 19">
            <a:extLst>
              <a:ext uri="{FF2B5EF4-FFF2-40B4-BE49-F238E27FC236}">
                <a16:creationId xmlns:a16="http://schemas.microsoft.com/office/drawing/2014/main" id="{A2782B64-A334-43D3-85F9-CF0D3AED48F7}"/>
              </a:ext>
            </a:extLst>
          </p:cNvPr>
          <p:cNvCxnSpPr>
            <a:cxnSpLocks/>
          </p:cNvCxnSpPr>
          <p:nvPr/>
        </p:nvCxnSpPr>
        <p:spPr>
          <a:xfrm>
            <a:off x="6018714" y="3372464"/>
            <a:ext cx="701944" cy="31768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Conector recto de flecha 21">
            <a:extLst>
              <a:ext uri="{FF2B5EF4-FFF2-40B4-BE49-F238E27FC236}">
                <a16:creationId xmlns:a16="http://schemas.microsoft.com/office/drawing/2014/main" id="{0C014CAC-196D-4D66-92E9-EC4C1C292A62}"/>
              </a:ext>
            </a:extLst>
          </p:cNvPr>
          <p:cNvCxnSpPr>
            <a:cxnSpLocks/>
          </p:cNvCxnSpPr>
          <p:nvPr/>
        </p:nvCxnSpPr>
        <p:spPr>
          <a:xfrm>
            <a:off x="4326255" y="3474120"/>
            <a:ext cx="0" cy="3002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4" name="Elipse 23">
            <a:extLst>
              <a:ext uri="{FF2B5EF4-FFF2-40B4-BE49-F238E27FC236}">
                <a16:creationId xmlns:a16="http://schemas.microsoft.com/office/drawing/2014/main" id="{DB053E00-C88F-47E2-B52C-F95525F438B6}"/>
              </a:ext>
            </a:extLst>
          </p:cNvPr>
          <p:cNvSpPr/>
          <p:nvPr/>
        </p:nvSpPr>
        <p:spPr>
          <a:xfrm>
            <a:off x="3019107" y="3450352"/>
            <a:ext cx="6192687" cy="19023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18064036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39">
            <a:extLst>
              <a:ext uri="{FF2B5EF4-FFF2-40B4-BE49-F238E27FC236}">
                <a16:creationId xmlns:a16="http://schemas.microsoft.com/office/drawing/2014/main" id="{DFEF4954-63AC-40B0-ABC0-E7253D6AC89C}"/>
              </a:ext>
            </a:extLst>
          </p:cNvPr>
          <p:cNvSpPr txBox="1">
            <a:spLocks noChangeArrowheads="1"/>
          </p:cNvSpPr>
          <p:nvPr/>
        </p:nvSpPr>
        <p:spPr bwMode="auto">
          <a:xfrm>
            <a:off x="802708" y="881836"/>
            <a:ext cx="71294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s-ES" dirty="0">
                <a:solidFill>
                  <a:schemeClr val="tx2"/>
                </a:solidFill>
                <a:latin typeface="+mj-lt"/>
                <a:ea typeface="+mj-ea"/>
                <a:cs typeface="+mj-cs"/>
              </a:rPr>
              <a:t>6.-FUENTES DE FINANCIAMIENTO</a:t>
            </a:r>
            <a:endParaRPr lang="es-ES" altLang="es-CL" dirty="0">
              <a:solidFill>
                <a:schemeClr val="tx2"/>
              </a:solidFill>
              <a:latin typeface="+mj-lt"/>
              <a:ea typeface="+mj-ea"/>
              <a:cs typeface="+mj-cs"/>
            </a:endParaRPr>
          </a:p>
        </p:txBody>
      </p:sp>
      <p:sp>
        <p:nvSpPr>
          <p:cNvPr id="33795" name="3 Rectángulo">
            <a:extLst>
              <a:ext uri="{FF2B5EF4-FFF2-40B4-BE49-F238E27FC236}">
                <a16:creationId xmlns:a16="http://schemas.microsoft.com/office/drawing/2014/main" id="{D8089E64-F399-4357-A8D5-545935CC6866}"/>
              </a:ext>
            </a:extLst>
          </p:cNvPr>
          <p:cNvSpPr>
            <a:spLocks noChangeArrowheads="1"/>
          </p:cNvSpPr>
          <p:nvPr/>
        </p:nvSpPr>
        <p:spPr bwMode="auto">
          <a:xfrm>
            <a:off x="743744" y="2258219"/>
            <a:ext cx="6462712" cy="2586038"/>
          </a:xfrm>
          <a:prstGeom prst="rect">
            <a:avLst/>
          </a:prstGeom>
          <a:noFill/>
          <a:ln>
            <a:noFill/>
          </a:ln>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285750" indent="-285750" algn="just">
              <a:spcBef>
                <a:spcPct val="0"/>
              </a:spcBef>
              <a:defRPr/>
            </a:pPr>
            <a:r>
              <a:rPr lang="es-CL" altLang="es-CL" sz="1800" dirty="0">
                <a:latin typeface="Arial" pitchFamily="34" charset="0"/>
              </a:rPr>
              <a:t>El financiamiento es el medio a través del cual una persona o institución obtienen recursos para un proyecto específico, que puede ser adquirir bienes y servicios,  acceder a capital de trabajo, etc.</a:t>
            </a:r>
          </a:p>
          <a:p>
            <a:pPr algn="just">
              <a:spcBef>
                <a:spcPct val="0"/>
              </a:spcBef>
              <a:buFontTx/>
              <a:buNone/>
              <a:defRPr/>
            </a:pPr>
            <a:endParaRPr lang="es-CL" altLang="es-CL" sz="1800" dirty="0">
              <a:latin typeface="Arial" pitchFamily="34" charset="0"/>
            </a:endParaRPr>
          </a:p>
          <a:p>
            <a:pPr marL="285750" indent="-285750" algn="just">
              <a:spcBef>
                <a:spcPct val="0"/>
              </a:spcBef>
              <a:defRPr/>
            </a:pPr>
            <a:r>
              <a:rPr lang="es-CL" altLang="es-CL" sz="1800" dirty="0">
                <a:latin typeface="Arial" pitchFamily="34" charset="0"/>
              </a:rPr>
              <a:t> Las fuentes de financiamiento pueden ser distintas  y variadas: propias, instituciones financieras, inversionistas de riesgo, bolsas de valores y de productos, fondos públicos.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4 Rectángulo">
            <a:extLst>
              <a:ext uri="{FF2B5EF4-FFF2-40B4-BE49-F238E27FC236}">
                <a16:creationId xmlns:a16="http://schemas.microsoft.com/office/drawing/2014/main" id="{31A971A8-556F-4F2C-BFA6-E85405D215CE}"/>
              </a:ext>
            </a:extLst>
          </p:cNvPr>
          <p:cNvSpPr>
            <a:spLocks noChangeArrowheads="1"/>
          </p:cNvSpPr>
          <p:nvPr/>
        </p:nvSpPr>
        <p:spPr bwMode="auto">
          <a:xfrm>
            <a:off x="833440" y="1673923"/>
            <a:ext cx="8174037" cy="4370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s-ES" altLang="es-CL" sz="1400" dirty="0">
                <a:latin typeface="Arial" panose="020B0604020202020204" pitchFamily="34" charset="0"/>
              </a:rPr>
              <a:t>Las principales fuentes de financiamiento de iniciativas de inversión son: el Fondo Nacional de Desarrollo Regional (FNDR), los fondos de inversión sectoriales, los fondos de empresas del Estado, y fondos municipales, recursos propios, aporte de particulares, donaciones y otros. </a:t>
            </a:r>
          </a:p>
          <a:p>
            <a:pPr>
              <a:spcBef>
                <a:spcPct val="0"/>
              </a:spcBef>
              <a:buFontTx/>
              <a:buNone/>
            </a:pPr>
            <a:endParaRPr lang="es-ES" altLang="es-CL" sz="1400" dirty="0">
              <a:latin typeface="Arial" panose="020B0604020202020204" pitchFamily="34" charset="0"/>
            </a:endParaRPr>
          </a:p>
          <a:p>
            <a:pPr marL="285750" indent="-285750">
              <a:spcBef>
                <a:spcPct val="0"/>
              </a:spcBef>
              <a:buFont typeface="Wingdings" panose="05000000000000000000" pitchFamily="2" charset="2"/>
              <a:buChar char="Ø"/>
            </a:pPr>
            <a:r>
              <a:rPr lang="es-ES" altLang="es-CL" sz="1400" b="1" dirty="0">
                <a:latin typeface="Arial" panose="020B0604020202020204" pitchFamily="34" charset="0"/>
              </a:rPr>
              <a:t>Fondos Municipales:</a:t>
            </a:r>
            <a:r>
              <a:rPr lang="es-ES" altLang="es-CL" sz="1400" dirty="0">
                <a:latin typeface="Arial" panose="020B0604020202020204" pitchFamily="34" charset="0"/>
              </a:rPr>
              <a:t> los fondos municipales corresponden a recursos del Fondo Común Municipal o ingresos propios. </a:t>
            </a:r>
          </a:p>
          <a:p>
            <a:pPr marL="285750" indent="-285750">
              <a:spcBef>
                <a:spcPct val="0"/>
              </a:spcBef>
              <a:buFont typeface="Wingdings" panose="05000000000000000000" pitchFamily="2" charset="2"/>
              <a:buChar char="Ø"/>
            </a:pPr>
            <a:endParaRPr lang="es-ES" altLang="es-CL" sz="1400" dirty="0">
              <a:latin typeface="Arial" panose="020B0604020202020204" pitchFamily="34" charset="0"/>
            </a:endParaRPr>
          </a:p>
          <a:p>
            <a:pPr marL="285750" indent="-285750">
              <a:spcBef>
                <a:spcPct val="0"/>
              </a:spcBef>
              <a:buFont typeface="Wingdings" panose="05000000000000000000" pitchFamily="2" charset="2"/>
              <a:buChar char="Ø"/>
            </a:pPr>
            <a:r>
              <a:rPr lang="es-ES" altLang="es-CL" sz="1400" b="1" dirty="0">
                <a:latin typeface="Arial" panose="020B0604020202020204" pitchFamily="34" charset="0"/>
              </a:rPr>
              <a:t>Fondo de Empresas:</a:t>
            </a:r>
            <a:r>
              <a:rPr lang="es-ES" altLang="es-CL" sz="1400" dirty="0">
                <a:latin typeface="Arial" panose="020B0604020202020204" pitchFamily="34" charset="0"/>
              </a:rPr>
              <a:t> corresponde a fondos asignados por la Ley de Presupuesto a las empresas controladas por el Estado.</a:t>
            </a:r>
          </a:p>
          <a:p>
            <a:pPr marL="285750" indent="-285750">
              <a:spcBef>
                <a:spcPct val="0"/>
              </a:spcBef>
              <a:buFont typeface="Wingdings" panose="05000000000000000000" pitchFamily="2" charset="2"/>
              <a:buChar char="Ø"/>
            </a:pPr>
            <a:endParaRPr lang="es-ES" altLang="es-CL" sz="1400" dirty="0">
              <a:latin typeface="Arial" panose="020B0604020202020204" pitchFamily="34" charset="0"/>
            </a:endParaRPr>
          </a:p>
          <a:p>
            <a:pPr marL="285750" indent="-285750">
              <a:spcBef>
                <a:spcPct val="0"/>
              </a:spcBef>
              <a:buFont typeface="Wingdings" panose="05000000000000000000" pitchFamily="2" charset="2"/>
              <a:buChar char="Ø"/>
            </a:pPr>
            <a:r>
              <a:rPr lang="es-ES" altLang="es-CL" sz="1400" b="1" dirty="0">
                <a:latin typeface="Arial" panose="020B0604020202020204" pitchFamily="34" charset="0"/>
              </a:rPr>
              <a:t>Fondos Sectoriales</a:t>
            </a:r>
            <a:r>
              <a:rPr lang="es-ES" altLang="es-CL" sz="1200" b="1" dirty="0">
                <a:latin typeface="Arial" panose="020B0604020202020204" pitchFamily="34" charset="0"/>
              </a:rPr>
              <a:t>: </a:t>
            </a:r>
            <a:r>
              <a:rPr lang="es-ES" altLang="es-CL" sz="1400" b="1" dirty="0">
                <a:latin typeface="Arial" panose="020B0604020202020204" pitchFamily="34" charset="0"/>
              </a:rPr>
              <a:t>s</a:t>
            </a:r>
            <a:r>
              <a:rPr lang="es-ES" altLang="es-CL" sz="1400" dirty="0">
                <a:latin typeface="Arial" panose="020B0604020202020204" pitchFamily="34" charset="0"/>
              </a:rPr>
              <a:t>on los fondos asignados a través de la Ley de Presupuesto que provienen de aportes fiscales directos y eventualmente de recursos de endeudamiento externo. </a:t>
            </a:r>
          </a:p>
          <a:p>
            <a:pPr marL="285750" indent="-285750">
              <a:spcBef>
                <a:spcPct val="0"/>
              </a:spcBef>
              <a:buFont typeface="Wingdings" panose="05000000000000000000" pitchFamily="2" charset="2"/>
              <a:buChar char="Ø"/>
            </a:pPr>
            <a:endParaRPr lang="es-ES" altLang="es-CL" sz="1400" dirty="0">
              <a:latin typeface="Arial" panose="020B0604020202020204" pitchFamily="34" charset="0"/>
            </a:endParaRPr>
          </a:p>
          <a:p>
            <a:pPr marL="285750" indent="-285750">
              <a:spcBef>
                <a:spcPct val="0"/>
              </a:spcBef>
              <a:buFont typeface="Wingdings" panose="05000000000000000000" pitchFamily="2" charset="2"/>
              <a:buChar char="Ø"/>
            </a:pPr>
            <a:r>
              <a:rPr lang="es-ES" altLang="es-CL" sz="1400" b="1" dirty="0">
                <a:latin typeface="Arial" panose="020B0604020202020204" pitchFamily="34" charset="0"/>
              </a:rPr>
              <a:t>FNDR:</a:t>
            </a:r>
            <a:r>
              <a:rPr lang="es-ES" altLang="es-CL" sz="1400" dirty="0">
                <a:latin typeface="Arial" panose="020B0604020202020204" pitchFamily="34" charset="0"/>
              </a:rPr>
              <a:t> corresponde a la fuente de financiamiento fiscal para la materialización de obras de desarrollo regional, provincial y/o local, definido por la Ley Orgánica Constitucional sobre Gobierno y Administración Regional como un fondo de compensación territorial, destinado al financiamiento de acciones en los distintos ámbitos de infraestructura social y económica de las regiones, con el objeto de lograr un desarrollo territorial armónico y equitativo. </a:t>
            </a:r>
            <a:br>
              <a:rPr lang="es-ES" altLang="es-CL" sz="1400" dirty="0">
                <a:latin typeface="Arial" panose="020B0604020202020204" pitchFamily="34" charset="0"/>
              </a:rPr>
            </a:br>
            <a:br>
              <a:rPr lang="es-ES" altLang="es-CL" sz="1400" dirty="0">
                <a:latin typeface="Arial" panose="020B0604020202020204" pitchFamily="34" charset="0"/>
              </a:rPr>
            </a:br>
            <a:endParaRPr lang="es-ES" altLang="es-CL" sz="1200" dirty="0">
              <a:latin typeface="Arial" panose="020B0604020202020204" pitchFamily="34" charset="0"/>
            </a:endParaRPr>
          </a:p>
        </p:txBody>
      </p:sp>
      <p:sp>
        <p:nvSpPr>
          <p:cNvPr id="6" name="CuadroTexto 5">
            <a:extLst>
              <a:ext uri="{FF2B5EF4-FFF2-40B4-BE49-F238E27FC236}">
                <a16:creationId xmlns:a16="http://schemas.microsoft.com/office/drawing/2014/main" id="{4BA4C538-EE38-45DA-A980-1CB470DE8FCF}"/>
              </a:ext>
            </a:extLst>
          </p:cNvPr>
          <p:cNvSpPr txBox="1"/>
          <p:nvPr/>
        </p:nvSpPr>
        <p:spPr>
          <a:xfrm>
            <a:off x="562772" y="737816"/>
            <a:ext cx="6805959" cy="523220"/>
          </a:xfrm>
          <a:prstGeom prst="rect">
            <a:avLst/>
          </a:prstGeom>
          <a:noFill/>
        </p:spPr>
        <p:txBody>
          <a:bodyPr wrap="square">
            <a:spAutoFit/>
          </a:bodyPr>
          <a:lstStyle/>
          <a:p>
            <a:pPr fontAlgn="base">
              <a:spcBef>
                <a:spcPct val="0"/>
              </a:spcBef>
              <a:spcAft>
                <a:spcPct val="0"/>
              </a:spcAft>
            </a:pPr>
            <a:r>
              <a:rPr lang="es-ES" sz="2800" dirty="0">
                <a:solidFill>
                  <a:schemeClr val="tx2"/>
                </a:solidFill>
                <a:latin typeface="+mj-lt"/>
                <a:ea typeface="+mj-ea"/>
                <a:cs typeface="+mj-cs"/>
              </a:rPr>
              <a:t>6.-FUENTES DE FINANCIAMIENTO</a:t>
            </a:r>
            <a:endParaRPr lang="es-ES" altLang="es-CL" sz="2800" dirty="0">
              <a:solidFill>
                <a:schemeClr val="tx2"/>
              </a:solidFill>
              <a:latin typeface="+mj-lt"/>
              <a:ea typeface="+mj-ea"/>
              <a:cs typeface="+mj-cs"/>
            </a:endParaRPr>
          </a:p>
        </p:txBody>
      </p:sp>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3E96D6-BBFE-40B1-B5FB-8CD32B42137C}"/>
              </a:ext>
            </a:extLst>
          </p:cNvPr>
          <p:cNvSpPr>
            <a:spLocks noGrp="1"/>
          </p:cNvSpPr>
          <p:nvPr>
            <p:ph type="title"/>
          </p:nvPr>
        </p:nvSpPr>
        <p:spPr>
          <a:xfrm>
            <a:off x="960016" y="2033960"/>
            <a:ext cx="8229600" cy="1143000"/>
          </a:xfrm>
        </p:spPr>
        <p:txBody>
          <a:bodyPr/>
          <a:lstStyle/>
          <a:p>
            <a:r>
              <a:rPr lang="es-US" b="1" dirty="0">
                <a:effectLst>
                  <a:outerShdw blurRad="38100" dist="38100" dir="2700000" algn="tl">
                    <a:srgbClr val="000000">
                      <a:alpha val="43137"/>
                    </a:srgbClr>
                  </a:outerShdw>
                </a:effectLst>
              </a:rPr>
              <a:t>FONDO NACIONAL DE DESARROLLO REGIONAL</a:t>
            </a:r>
            <a:endParaRPr lang="es-CL"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118563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964F8C74-8643-EF4C-8A12-0853B3EF8F77}"/>
              </a:ext>
            </a:extLst>
          </p:cNvPr>
          <p:cNvPicPr>
            <a:picLocks noChangeAspect="1"/>
          </p:cNvPicPr>
          <p:nvPr/>
        </p:nvPicPr>
        <p:blipFill>
          <a:blip r:embed="rId2"/>
          <a:stretch>
            <a:fillRect/>
          </a:stretch>
        </p:blipFill>
        <p:spPr>
          <a:xfrm>
            <a:off x="3236516" y="186766"/>
            <a:ext cx="3367879" cy="6129540"/>
          </a:xfrm>
          <a:prstGeom prst="rect">
            <a:avLst/>
          </a:prstGeom>
        </p:spPr>
      </p:pic>
    </p:spTree>
    <p:extLst>
      <p:ext uri="{BB962C8B-B14F-4D97-AF65-F5344CB8AC3E}">
        <p14:creationId xmlns:p14="http://schemas.microsoft.com/office/powerpoint/2010/main" val="7384323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DA108D-DF93-4B92-A719-53CA9B2E05C5}"/>
              </a:ext>
            </a:extLst>
          </p:cNvPr>
          <p:cNvSpPr>
            <a:spLocks noGrp="1"/>
          </p:cNvSpPr>
          <p:nvPr>
            <p:ph type="title"/>
          </p:nvPr>
        </p:nvSpPr>
        <p:spPr/>
        <p:txBody>
          <a:bodyPr/>
          <a:lstStyle/>
          <a:p>
            <a:r>
              <a:rPr lang="es-US" sz="2400" dirty="0"/>
              <a:t>7.1. FONDO NACIONAL DE DESARROLLO REGIONAL</a:t>
            </a:r>
            <a:endParaRPr lang="es-CL" sz="2400" dirty="0"/>
          </a:p>
        </p:txBody>
      </p:sp>
      <p:sp>
        <p:nvSpPr>
          <p:cNvPr id="4" name="Rectángulo 1">
            <a:extLst>
              <a:ext uri="{FF2B5EF4-FFF2-40B4-BE49-F238E27FC236}">
                <a16:creationId xmlns:a16="http://schemas.microsoft.com/office/drawing/2014/main" id="{C38979D3-FAE4-4E65-96F2-24D565DFC5E3}"/>
              </a:ext>
            </a:extLst>
          </p:cNvPr>
          <p:cNvSpPr>
            <a:spLocks noChangeArrowheads="1"/>
          </p:cNvSpPr>
          <p:nvPr/>
        </p:nvSpPr>
        <p:spPr bwMode="auto">
          <a:xfrm>
            <a:off x="599976" y="1529908"/>
            <a:ext cx="8229600" cy="4819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80000"/>
              </a:lnSpc>
              <a:spcBef>
                <a:spcPct val="0"/>
              </a:spcBef>
            </a:pPr>
            <a:r>
              <a:rPr lang="es-ES_tradnl" altLang="es-CL" sz="1600" dirty="0">
                <a:latin typeface="Arial" panose="020B0604020202020204" pitchFamily="34" charset="0"/>
              </a:rPr>
              <a:t>Art. 115 de la Constitución: “….</a:t>
            </a:r>
            <a:r>
              <a:rPr lang="es-CL" sz="1600" dirty="0">
                <a:solidFill>
                  <a:srgbClr val="000000"/>
                </a:solidFill>
                <a:latin typeface="Courier New" panose="02070309020205020404" pitchFamily="49" charset="0"/>
              </a:rPr>
              <a:t> </a:t>
            </a:r>
            <a:r>
              <a:rPr lang="es-CL" sz="1600" dirty="0">
                <a:latin typeface="Arial" panose="020B0604020202020204" pitchFamily="34" charset="0"/>
              </a:rPr>
              <a:t>Sin perjuicio de los recursos que para su funcionamiento se asignen a los gobiernos regionales en la Ley de Presupuestos de la Nación y de aquellos que provengan de lo dispuesto en el </a:t>
            </a:r>
            <a:r>
              <a:rPr lang="es-CL" sz="1600" dirty="0" err="1">
                <a:latin typeface="Arial" panose="020B0604020202020204" pitchFamily="34" charset="0"/>
              </a:rPr>
              <a:t>Nº</a:t>
            </a:r>
            <a:r>
              <a:rPr lang="es-CL" sz="1600" dirty="0">
                <a:latin typeface="Arial" panose="020B0604020202020204" pitchFamily="34" charset="0"/>
              </a:rPr>
              <a:t> 20º del artículo 19, dicha ley contemplará una proporción del total de los gastos de inversión pública que determine, con la denominación de fondo nacional de desarrollo regional…..”</a:t>
            </a:r>
          </a:p>
          <a:p>
            <a:pPr algn="just" eaLnBrk="1" hangingPunct="1">
              <a:lnSpc>
                <a:spcPct val="80000"/>
              </a:lnSpc>
              <a:spcBef>
                <a:spcPct val="0"/>
              </a:spcBef>
            </a:pPr>
            <a:endParaRPr lang="es-CL" altLang="es-CL" sz="1600" dirty="0">
              <a:latin typeface="Arial" panose="020B0604020202020204" pitchFamily="34" charset="0"/>
            </a:endParaRPr>
          </a:p>
          <a:p>
            <a:pPr algn="just" eaLnBrk="1" hangingPunct="1">
              <a:lnSpc>
                <a:spcPct val="80000"/>
              </a:lnSpc>
              <a:spcBef>
                <a:spcPct val="0"/>
              </a:spcBef>
            </a:pPr>
            <a:r>
              <a:rPr lang="es-CL" altLang="es-CL" sz="1600" dirty="0">
                <a:latin typeface="Arial" panose="020B0604020202020204" pitchFamily="34" charset="0"/>
              </a:rPr>
              <a:t>Arts. 74 y 76 de la Ley Orgánica de los Gobiernos Regionales, Ley </a:t>
            </a:r>
            <a:r>
              <a:rPr lang="es-CL" altLang="es-CL" sz="1600" dirty="0" err="1">
                <a:latin typeface="Arial" panose="020B0604020202020204" pitchFamily="34" charset="0"/>
              </a:rPr>
              <a:t>N°</a:t>
            </a:r>
            <a:r>
              <a:rPr lang="es-CL" altLang="es-CL" sz="1600" dirty="0">
                <a:latin typeface="Arial" panose="020B0604020202020204" pitchFamily="34" charset="0"/>
              </a:rPr>
              <a:t> 19.175 establece que este fondo se determinará según variables de vulnerabilidad y territoriales.</a:t>
            </a:r>
          </a:p>
          <a:p>
            <a:pPr algn="just" eaLnBrk="1" hangingPunct="1">
              <a:lnSpc>
                <a:spcPct val="80000"/>
              </a:lnSpc>
              <a:spcBef>
                <a:spcPct val="0"/>
              </a:spcBef>
            </a:pPr>
            <a:endParaRPr lang="es-CL" altLang="es-CL" sz="1600" dirty="0">
              <a:latin typeface="Arial" panose="020B0604020202020204" pitchFamily="34" charset="0"/>
            </a:endParaRPr>
          </a:p>
          <a:p>
            <a:pPr algn="just" eaLnBrk="1" hangingPunct="1">
              <a:lnSpc>
                <a:spcPct val="80000"/>
              </a:lnSpc>
              <a:spcBef>
                <a:spcPct val="0"/>
              </a:spcBef>
            </a:pPr>
            <a:r>
              <a:rPr lang="es-CL" altLang="es-CL" sz="1600" dirty="0">
                <a:latin typeface="Arial" panose="020B0604020202020204" pitchFamily="34" charset="0"/>
              </a:rPr>
              <a:t>El Decreto Supremo </a:t>
            </a:r>
            <a:r>
              <a:rPr lang="es-CL" altLang="es-CL" sz="1600" dirty="0" err="1">
                <a:latin typeface="Arial" panose="020B0604020202020204" pitchFamily="34" charset="0"/>
              </a:rPr>
              <a:t>N°</a:t>
            </a:r>
            <a:r>
              <a:rPr lang="es-CL" altLang="es-CL" sz="1600" dirty="0">
                <a:latin typeface="Arial" panose="020B0604020202020204" pitchFamily="34" charset="0"/>
              </a:rPr>
              <a:t> 132 de 2007 establece las variables y ponderaciones del algoritmo del FNDR.</a:t>
            </a:r>
          </a:p>
          <a:p>
            <a:pPr algn="just" eaLnBrk="1" hangingPunct="1">
              <a:lnSpc>
                <a:spcPct val="80000"/>
              </a:lnSpc>
              <a:spcBef>
                <a:spcPct val="0"/>
              </a:spcBef>
            </a:pPr>
            <a:endParaRPr lang="es-CL" altLang="es-CL" sz="1600" dirty="0">
              <a:latin typeface="Arial" panose="020B0604020202020204" pitchFamily="34" charset="0"/>
            </a:endParaRPr>
          </a:p>
          <a:p>
            <a:pPr algn="just" eaLnBrk="1" hangingPunct="1">
              <a:lnSpc>
                <a:spcPct val="80000"/>
              </a:lnSpc>
              <a:spcBef>
                <a:spcPct val="0"/>
              </a:spcBef>
            </a:pPr>
            <a:endParaRPr lang="es-CL" altLang="es-CL" sz="1600" dirty="0">
              <a:latin typeface="Arial" panose="020B0604020202020204" pitchFamily="34" charset="0"/>
            </a:endParaRPr>
          </a:p>
          <a:p>
            <a:pPr marL="336550" indent="-336550" algn="just">
              <a:spcBef>
                <a:spcPts val="0"/>
              </a:spcBef>
              <a:tabLst>
                <a:tab pos="336550" algn="l"/>
                <a:tab pos="457200" algn="l"/>
                <a:tab pos="914400" algn="l"/>
                <a:tab pos="1371600" algn="l"/>
                <a:tab pos="1828800" algn="l"/>
                <a:tab pos="5943600" algn="dec"/>
                <a:tab pos="-439738" algn="l"/>
                <a:tab pos="3592513" algn="l"/>
                <a:tab pos="4240213" algn="l"/>
                <a:tab pos="4600575" algn="l"/>
              </a:tabLst>
            </a:pPr>
            <a:r>
              <a:rPr lang="es-CL" sz="1600" dirty="0">
                <a:latin typeface="Arial" panose="020B0604020202020204" pitchFamily="34" charset="0"/>
                <a:ea typeface="Times New Roman" panose="02020603050405020304" pitchFamily="18" charset="0"/>
                <a:cs typeface="Arial" panose="020B0604020202020204" pitchFamily="34" charset="0"/>
              </a:rPr>
              <a:t> En este decreto se estableció la distribución en la Ley de Presupuestos del 90% del             FNDR, mientras que el 10% se incorpora en la Ley de Presupuestos, en la SUBDERE, distribuyéndose durante el año fiscal, según los siguientes porcentajes:</a:t>
            </a:r>
            <a:endParaRPr lang="es-CL" sz="1600" dirty="0">
              <a:latin typeface="Arial" panose="020B0604020202020204" pitchFamily="34" charset="0"/>
              <a:ea typeface="Times New Roman" panose="02020603050405020304" pitchFamily="18" charset="0"/>
              <a:cs typeface="Times New Roman" panose="02020603050405020304" pitchFamily="18" charset="0"/>
            </a:endParaRPr>
          </a:p>
          <a:p>
            <a:pPr marL="0" indent="0" algn="just">
              <a:spcBef>
                <a:spcPts val="0"/>
              </a:spcBef>
              <a:buNone/>
              <a:tabLst>
                <a:tab pos="457200" algn="l"/>
                <a:tab pos="914400" algn="l"/>
                <a:tab pos="1371600" algn="l"/>
                <a:tab pos="1828800" algn="l"/>
                <a:tab pos="5943600" algn="dec"/>
                <a:tab pos="-440690" algn="l"/>
                <a:tab pos="270510" algn="l"/>
                <a:tab pos="3592830" algn="l"/>
                <a:tab pos="4240530" algn="l"/>
                <a:tab pos="4600575" algn="l"/>
              </a:tabLst>
            </a:pPr>
            <a:r>
              <a:rPr lang="es-CL" sz="1600" dirty="0">
                <a:latin typeface="Arial" panose="020B0604020202020204" pitchFamily="34" charset="0"/>
                <a:ea typeface="Times New Roman" panose="02020603050405020304" pitchFamily="18" charset="0"/>
                <a:cs typeface="Arial" panose="020B0604020202020204" pitchFamily="34" charset="0"/>
              </a:rPr>
              <a:t>      -5% para gastos de emergencias: terremotos, incendios, etc.</a:t>
            </a:r>
            <a:endParaRPr lang="es-CL" sz="1600" dirty="0">
              <a:latin typeface="Arial" panose="020B0604020202020204" pitchFamily="34" charset="0"/>
              <a:ea typeface="Times New Roman" panose="02020603050405020304" pitchFamily="18" charset="0"/>
              <a:cs typeface="Times New Roman" panose="02020603050405020304" pitchFamily="18" charset="0"/>
            </a:endParaRPr>
          </a:p>
          <a:p>
            <a:pPr marL="0" indent="0" algn="just">
              <a:spcBef>
                <a:spcPts val="0"/>
              </a:spcBef>
              <a:buNone/>
              <a:tabLst>
                <a:tab pos="457200" algn="l"/>
                <a:tab pos="914400" algn="l"/>
                <a:tab pos="1371600" algn="l"/>
                <a:tab pos="1828800" algn="l"/>
                <a:tab pos="5943600" algn="dec"/>
                <a:tab pos="-440690" algn="l"/>
                <a:tab pos="270510" algn="l"/>
                <a:tab pos="3592830" algn="l"/>
                <a:tab pos="4240530" algn="l"/>
                <a:tab pos="4600575" algn="l"/>
              </a:tabLst>
            </a:pPr>
            <a:r>
              <a:rPr lang="es-CL" sz="1600" dirty="0">
                <a:latin typeface="Arial" panose="020B0604020202020204" pitchFamily="34" charset="0"/>
                <a:ea typeface="Times New Roman" panose="02020603050405020304" pitchFamily="18" charset="0"/>
                <a:cs typeface="Arial" panose="020B0604020202020204" pitchFamily="34" charset="0"/>
              </a:rPr>
              <a:t>      -5% se distribuye de acuerdo con metas de gestión de los GORES, definidas               	previamente por SUBDERE.</a:t>
            </a:r>
            <a:endParaRPr lang="es-CL" sz="1600" dirty="0">
              <a:latin typeface="Arial" panose="020B0604020202020204" pitchFamily="34" charset="0"/>
              <a:ea typeface="Times New Roman" panose="02020603050405020304" pitchFamily="18" charset="0"/>
              <a:cs typeface="Times New Roman" panose="02020603050405020304" pitchFamily="18" charset="0"/>
            </a:endParaRPr>
          </a:p>
          <a:p>
            <a:pPr marL="0" indent="0" algn="just">
              <a:spcBef>
                <a:spcPts val="0"/>
              </a:spcBef>
              <a:buNone/>
              <a:tabLst>
                <a:tab pos="457200" algn="l"/>
                <a:tab pos="914400" algn="l"/>
                <a:tab pos="1371600" algn="l"/>
                <a:tab pos="1828800" algn="l"/>
                <a:tab pos="5943600" algn="dec"/>
                <a:tab pos="-440690" algn="l"/>
                <a:tab pos="270510" algn="l"/>
                <a:tab pos="3592830" algn="l"/>
                <a:tab pos="4240530" algn="l"/>
                <a:tab pos="4600575" algn="l"/>
              </a:tabLst>
            </a:pPr>
            <a:r>
              <a:rPr lang="es-CL" sz="1600" dirty="0">
                <a:latin typeface="Arial" panose="020B0604020202020204" pitchFamily="34" charset="0"/>
                <a:ea typeface="Times New Roman" panose="02020603050405020304" pitchFamily="18" charset="0"/>
                <a:cs typeface="Arial" panose="020B0604020202020204" pitchFamily="34" charset="0"/>
              </a:rPr>
              <a:t> </a:t>
            </a:r>
            <a:endParaRPr lang="es-CL" sz="1600" dirty="0">
              <a:latin typeface="Arial" panose="020B0604020202020204" pitchFamily="34" charset="0"/>
              <a:ea typeface="Times New Roman" panose="02020603050405020304" pitchFamily="18" charset="0"/>
              <a:cs typeface="Times New Roman" panose="02020603050405020304" pitchFamily="18" charset="0"/>
            </a:endParaRPr>
          </a:p>
          <a:p>
            <a:pPr eaLnBrk="1" hangingPunct="1">
              <a:lnSpc>
                <a:spcPct val="80000"/>
              </a:lnSpc>
              <a:spcBef>
                <a:spcPct val="0"/>
              </a:spcBef>
            </a:pPr>
            <a:endParaRPr lang="es-ES_tradnl" altLang="es-CL" sz="2000" dirty="0">
              <a:latin typeface="Arial" panose="020B0604020202020204" pitchFamily="34" charset="0"/>
            </a:endParaRPr>
          </a:p>
        </p:txBody>
      </p:sp>
    </p:spTree>
    <p:extLst>
      <p:ext uri="{BB962C8B-B14F-4D97-AF65-F5344CB8AC3E}">
        <p14:creationId xmlns:p14="http://schemas.microsoft.com/office/powerpoint/2010/main" val="16626418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DA108D-DF93-4B92-A719-53CA9B2E05C5}"/>
              </a:ext>
            </a:extLst>
          </p:cNvPr>
          <p:cNvSpPr>
            <a:spLocks noGrp="1"/>
          </p:cNvSpPr>
          <p:nvPr>
            <p:ph type="title"/>
          </p:nvPr>
        </p:nvSpPr>
        <p:spPr/>
        <p:txBody>
          <a:bodyPr/>
          <a:lstStyle/>
          <a:p>
            <a:r>
              <a:rPr lang="es-US" sz="2400" dirty="0"/>
              <a:t>7.1. FONDO NACIONAL DE DESARROLLO REGIONAL</a:t>
            </a:r>
            <a:endParaRPr lang="es-CL" sz="2400" dirty="0"/>
          </a:p>
        </p:txBody>
      </p:sp>
      <p:graphicFrame>
        <p:nvGraphicFramePr>
          <p:cNvPr id="6" name="Tabla 5">
            <a:extLst>
              <a:ext uri="{FF2B5EF4-FFF2-40B4-BE49-F238E27FC236}">
                <a16:creationId xmlns:a16="http://schemas.microsoft.com/office/drawing/2014/main" id="{56EB9509-CE37-4888-A954-8D577B3D57F5}"/>
              </a:ext>
            </a:extLst>
          </p:cNvPr>
          <p:cNvGraphicFramePr>
            <a:graphicFrameLocks noGrp="1"/>
          </p:cNvGraphicFramePr>
          <p:nvPr>
            <p:extLst>
              <p:ext uri="{D42A27DB-BD31-4B8C-83A1-F6EECF244321}">
                <p14:modId xmlns:p14="http://schemas.microsoft.com/office/powerpoint/2010/main" val="986107231"/>
              </p:ext>
            </p:extLst>
          </p:nvPr>
        </p:nvGraphicFramePr>
        <p:xfrm>
          <a:off x="1608093" y="1678782"/>
          <a:ext cx="6577063" cy="4531640"/>
        </p:xfrm>
        <a:graphic>
          <a:graphicData uri="http://schemas.openxmlformats.org/drawingml/2006/table">
            <a:tbl>
              <a:tblPr/>
              <a:tblGrid>
                <a:gridCol w="1199133">
                  <a:extLst>
                    <a:ext uri="{9D8B030D-6E8A-4147-A177-3AD203B41FA5}">
                      <a16:colId xmlns:a16="http://schemas.microsoft.com/office/drawing/2014/main" val="454545356"/>
                    </a:ext>
                  </a:extLst>
                </a:gridCol>
                <a:gridCol w="1053784">
                  <a:extLst>
                    <a:ext uri="{9D8B030D-6E8A-4147-A177-3AD203B41FA5}">
                      <a16:colId xmlns:a16="http://schemas.microsoft.com/office/drawing/2014/main" val="2042139263"/>
                    </a:ext>
                  </a:extLst>
                </a:gridCol>
                <a:gridCol w="1441382">
                  <a:extLst>
                    <a:ext uri="{9D8B030D-6E8A-4147-A177-3AD203B41FA5}">
                      <a16:colId xmlns:a16="http://schemas.microsoft.com/office/drawing/2014/main" val="3278808425"/>
                    </a:ext>
                  </a:extLst>
                </a:gridCol>
                <a:gridCol w="1441382">
                  <a:extLst>
                    <a:ext uri="{9D8B030D-6E8A-4147-A177-3AD203B41FA5}">
                      <a16:colId xmlns:a16="http://schemas.microsoft.com/office/drawing/2014/main" val="3389196574"/>
                    </a:ext>
                  </a:extLst>
                </a:gridCol>
                <a:gridCol w="1441382">
                  <a:extLst>
                    <a:ext uri="{9D8B030D-6E8A-4147-A177-3AD203B41FA5}">
                      <a16:colId xmlns:a16="http://schemas.microsoft.com/office/drawing/2014/main" val="885635260"/>
                    </a:ext>
                  </a:extLst>
                </a:gridCol>
              </a:tblGrid>
              <a:tr h="265785">
                <a:tc rowSpan="2">
                  <a:txBody>
                    <a:bodyPr/>
                    <a:lstStyle/>
                    <a:p>
                      <a:pPr marL="0" marR="0" algn="ctr">
                        <a:lnSpc>
                          <a:spcPct val="106000"/>
                        </a:lnSpc>
                        <a:spcBef>
                          <a:spcPts val="0"/>
                        </a:spcBef>
                        <a:spcAft>
                          <a:spcPts val="0"/>
                        </a:spcAft>
                      </a:pPr>
                      <a:r>
                        <a:rPr lang="es-CL"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Variable</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06000"/>
                        </a:lnSpc>
                        <a:spcBef>
                          <a:spcPts val="0"/>
                        </a:spcBef>
                        <a:spcAft>
                          <a:spcPts val="0"/>
                        </a:spcAft>
                      </a:pPr>
                      <a:r>
                        <a:rPr lang="es-CL"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Indicador</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06000"/>
                        </a:lnSpc>
                        <a:spcBef>
                          <a:spcPts val="0"/>
                        </a:spcBef>
                        <a:spcAft>
                          <a:spcPts val="0"/>
                        </a:spcAft>
                      </a:pPr>
                      <a:r>
                        <a:rPr lang="es-CL"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Fuente</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s-CL"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Total</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6000"/>
                        </a:lnSpc>
                        <a:spcBef>
                          <a:spcPts val="0"/>
                        </a:spcBef>
                        <a:spcAft>
                          <a:spcPts val="0"/>
                        </a:spcAft>
                      </a:pPr>
                      <a:r>
                        <a:rPr lang="es-CL"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Participación</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337129786"/>
                  </a:ext>
                </a:extLst>
              </a:tr>
              <a:tr h="279075">
                <a:tc vMerge="1">
                  <a:txBody>
                    <a:bodyPr/>
                    <a:lstStyle/>
                    <a:p>
                      <a:endParaRPr lang="es-CL"/>
                    </a:p>
                  </a:txBody>
                  <a:tcPr/>
                </a:tc>
                <a:tc vMerge="1">
                  <a:txBody>
                    <a:bodyPr/>
                    <a:lstStyle/>
                    <a:p>
                      <a:endParaRPr lang="es-CL"/>
                    </a:p>
                  </a:txBody>
                  <a:tcPr/>
                </a:tc>
                <a:tc vMerge="1">
                  <a:txBody>
                    <a:bodyPr/>
                    <a:lstStyle/>
                    <a:p>
                      <a:endParaRPr lang="es-CL"/>
                    </a:p>
                  </a:txBody>
                  <a:tcPr/>
                </a:tc>
                <a:tc>
                  <a:txBody>
                    <a:bodyPr/>
                    <a:lstStyle/>
                    <a:p>
                      <a:pPr marL="0" marR="0" algn="ctr">
                        <a:lnSpc>
                          <a:spcPct val="106000"/>
                        </a:lnSpc>
                        <a:spcBef>
                          <a:spcPts val="0"/>
                        </a:spcBef>
                        <a:spcAft>
                          <a:spcPts val="0"/>
                        </a:spcAft>
                      </a:pPr>
                      <a:r>
                        <a:rPr lang="es-CL"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Ponderación</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s-CL"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Indicadores</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2983939"/>
                  </a:ext>
                </a:extLst>
              </a:tr>
              <a:tr h="438545">
                <a:tc rowSpan="4">
                  <a:txBody>
                    <a:bodyPr/>
                    <a:lstStyle/>
                    <a:p>
                      <a:pPr marL="0" marR="0" algn="ctr">
                        <a:lnSpc>
                          <a:spcPct val="106000"/>
                        </a:lnSpc>
                        <a:spcBef>
                          <a:spcPts val="0"/>
                        </a:spcBef>
                        <a:spcAft>
                          <a:spcPts val="0"/>
                        </a:spcAft>
                      </a:pPr>
                      <a:r>
                        <a:rPr lang="es-CL"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Población en Condiciones de Pobreza e indigencia</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6000"/>
                        </a:lnSpc>
                        <a:spcBef>
                          <a:spcPts val="0"/>
                        </a:spcBef>
                        <a:spcAft>
                          <a:spcPts val="0"/>
                        </a:spcAft>
                      </a:pPr>
                      <a:r>
                        <a:rPr lang="es-CL"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Población Pobre e Indigente</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s-CL"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CASEN</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marL="0" marR="0" algn="ctr">
                        <a:lnSpc>
                          <a:spcPct val="106000"/>
                        </a:lnSpc>
                        <a:spcBef>
                          <a:spcPts val="0"/>
                        </a:spcBef>
                        <a:spcAft>
                          <a:spcPts val="0"/>
                        </a:spcAft>
                      </a:pPr>
                      <a:r>
                        <a:rPr lang="es-CL"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55%</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s-CL"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2665522"/>
                  </a:ext>
                </a:extLst>
              </a:tr>
              <a:tr h="279075">
                <a:tc vMerge="1">
                  <a:txBody>
                    <a:bodyPr/>
                    <a:lstStyle/>
                    <a:p>
                      <a:endParaRPr lang="es-CL"/>
                    </a:p>
                  </a:txBody>
                  <a:tcPr/>
                </a:tc>
                <a:tc>
                  <a:txBody>
                    <a:bodyPr/>
                    <a:lstStyle/>
                    <a:p>
                      <a:pPr marL="0" marR="0">
                        <a:lnSpc>
                          <a:spcPct val="106000"/>
                        </a:lnSpc>
                        <a:spcBef>
                          <a:spcPts val="0"/>
                        </a:spcBef>
                        <a:spcAft>
                          <a:spcPts val="0"/>
                        </a:spcAft>
                      </a:pPr>
                      <a:r>
                        <a:rPr lang="es-CL"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Tasa de Pobreza </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s-CL"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CASEN</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CL"/>
                    </a:p>
                  </a:txBody>
                  <a:tcPr/>
                </a:tc>
                <a:tc>
                  <a:txBody>
                    <a:bodyPr/>
                    <a:lstStyle/>
                    <a:p>
                      <a:pPr marL="0" marR="0" algn="ctr">
                        <a:lnSpc>
                          <a:spcPct val="106000"/>
                        </a:lnSpc>
                        <a:spcBef>
                          <a:spcPts val="0"/>
                        </a:spcBef>
                        <a:spcAft>
                          <a:spcPts val="0"/>
                        </a:spcAft>
                      </a:pPr>
                      <a:r>
                        <a:rPr lang="es-CL"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3404007"/>
                  </a:ext>
                </a:extLst>
              </a:tr>
              <a:tr h="651175">
                <a:tc vMerge="1">
                  <a:txBody>
                    <a:bodyPr/>
                    <a:lstStyle/>
                    <a:p>
                      <a:endParaRPr lang="es-CL"/>
                    </a:p>
                  </a:txBody>
                  <a:tcPr/>
                </a:tc>
                <a:tc>
                  <a:txBody>
                    <a:bodyPr/>
                    <a:lstStyle/>
                    <a:p>
                      <a:pPr marL="0" marR="0">
                        <a:lnSpc>
                          <a:spcPct val="106000"/>
                        </a:lnSpc>
                        <a:spcBef>
                          <a:spcPts val="0"/>
                        </a:spcBef>
                        <a:spcAft>
                          <a:spcPts val="0"/>
                        </a:spcAft>
                      </a:pPr>
                      <a:r>
                        <a:rPr lang="es-CL"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Hogares Pobres con Jefatura Femenina</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s-CL"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CASEN</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CL"/>
                    </a:p>
                  </a:txBody>
                  <a:tcPr/>
                </a:tc>
                <a:tc>
                  <a:txBody>
                    <a:bodyPr/>
                    <a:lstStyle/>
                    <a:p>
                      <a:pPr marL="0" marR="0" algn="ctr">
                        <a:lnSpc>
                          <a:spcPct val="106000"/>
                        </a:lnSpc>
                        <a:spcBef>
                          <a:spcPts val="0"/>
                        </a:spcBef>
                        <a:spcAft>
                          <a:spcPts val="0"/>
                        </a:spcAft>
                      </a:pPr>
                      <a:r>
                        <a:rPr lang="es-CL"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3447155"/>
                  </a:ext>
                </a:extLst>
              </a:tr>
              <a:tr h="438545">
                <a:tc vMerge="1">
                  <a:txBody>
                    <a:bodyPr/>
                    <a:lstStyle/>
                    <a:p>
                      <a:endParaRPr lang="es-CL"/>
                    </a:p>
                  </a:txBody>
                  <a:tcPr/>
                </a:tc>
                <a:tc>
                  <a:txBody>
                    <a:bodyPr/>
                    <a:lstStyle/>
                    <a:p>
                      <a:pPr marL="0" marR="0">
                        <a:lnSpc>
                          <a:spcPct val="106000"/>
                        </a:lnSpc>
                        <a:spcBef>
                          <a:spcPts val="0"/>
                        </a:spcBef>
                        <a:spcAft>
                          <a:spcPts val="0"/>
                        </a:spcAft>
                      </a:pPr>
                      <a:r>
                        <a:rPr lang="es-CL"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Población Pobre Rural</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s-CL"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CASEN </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CL"/>
                    </a:p>
                  </a:txBody>
                  <a:tcPr/>
                </a:tc>
                <a:tc>
                  <a:txBody>
                    <a:bodyPr/>
                    <a:lstStyle/>
                    <a:p>
                      <a:pPr marL="0" marR="0" algn="ctr">
                        <a:lnSpc>
                          <a:spcPct val="106000"/>
                        </a:lnSpc>
                        <a:spcBef>
                          <a:spcPts val="0"/>
                        </a:spcBef>
                        <a:spcAft>
                          <a:spcPts val="0"/>
                        </a:spcAft>
                      </a:pPr>
                      <a:r>
                        <a:rPr lang="es-CL"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601911"/>
                  </a:ext>
                </a:extLst>
              </a:tr>
              <a:tr h="651175">
                <a:tc rowSpan="4">
                  <a:txBody>
                    <a:bodyPr/>
                    <a:lstStyle/>
                    <a:p>
                      <a:pPr marL="0" marR="0" algn="ctr">
                        <a:lnSpc>
                          <a:spcPct val="106000"/>
                        </a:lnSpc>
                        <a:spcBef>
                          <a:spcPts val="0"/>
                        </a:spcBef>
                        <a:spcAft>
                          <a:spcPts val="0"/>
                        </a:spcAft>
                      </a:pPr>
                      <a:r>
                        <a:rPr lang="es-CL"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Características Territoriales</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6000"/>
                        </a:lnSpc>
                        <a:spcBef>
                          <a:spcPts val="0"/>
                        </a:spcBef>
                        <a:spcAft>
                          <a:spcPts val="0"/>
                        </a:spcAft>
                      </a:pPr>
                      <a:r>
                        <a:rPr lang="es-CL"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Raíz de la Superficie Regional</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s-CL"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IGM</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marL="0" marR="0" algn="ctr">
                        <a:lnSpc>
                          <a:spcPct val="106000"/>
                        </a:lnSpc>
                        <a:spcBef>
                          <a:spcPts val="0"/>
                        </a:spcBef>
                        <a:spcAft>
                          <a:spcPts val="0"/>
                        </a:spcAft>
                      </a:pPr>
                      <a:r>
                        <a:rPr lang="es-CL"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45%</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s-CL"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9167901"/>
                  </a:ext>
                </a:extLst>
              </a:tr>
              <a:tr h="438545">
                <a:tc vMerge="1">
                  <a:txBody>
                    <a:bodyPr/>
                    <a:lstStyle/>
                    <a:p>
                      <a:endParaRPr lang="es-CL"/>
                    </a:p>
                  </a:txBody>
                  <a:tcPr/>
                </a:tc>
                <a:tc>
                  <a:txBody>
                    <a:bodyPr/>
                    <a:lstStyle/>
                    <a:p>
                      <a:pPr marL="0" marR="0">
                        <a:lnSpc>
                          <a:spcPct val="106000"/>
                        </a:lnSpc>
                        <a:spcBef>
                          <a:spcPts val="0"/>
                        </a:spcBef>
                        <a:spcAft>
                          <a:spcPts val="0"/>
                        </a:spcAft>
                      </a:pPr>
                      <a:r>
                        <a:rPr lang="es-CL"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Índice Costo de Pavimentación</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s-CL"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Dirección de Vialidad</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CL"/>
                    </a:p>
                  </a:txBody>
                  <a:tcPr/>
                </a:tc>
                <a:tc>
                  <a:txBody>
                    <a:bodyPr/>
                    <a:lstStyle/>
                    <a:p>
                      <a:pPr marL="0" marR="0" algn="ctr">
                        <a:lnSpc>
                          <a:spcPct val="106000"/>
                        </a:lnSpc>
                        <a:spcBef>
                          <a:spcPts val="0"/>
                        </a:spcBef>
                        <a:spcAft>
                          <a:spcPts val="0"/>
                        </a:spcAft>
                      </a:pPr>
                      <a:r>
                        <a:rPr lang="es-CL"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8400913"/>
                  </a:ext>
                </a:extLst>
              </a:tr>
              <a:tr h="651175">
                <a:tc vMerge="1">
                  <a:txBody>
                    <a:bodyPr/>
                    <a:lstStyle/>
                    <a:p>
                      <a:endParaRPr lang="es-CL"/>
                    </a:p>
                  </a:txBody>
                  <a:tcPr/>
                </a:tc>
                <a:tc>
                  <a:txBody>
                    <a:bodyPr/>
                    <a:lstStyle/>
                    <a:p>
                      <a:pPr marL="0" marR="0">
                        <a:lnSpc>
                          <a:spcPct val="106000"/>
                        </a:lnSpc>
                        <a:spcBef>
                          <a:spcPts val="0"/>
                        </a:spcBef>
                        <a:spcAft>
                          <a:spcPts val="0"/>
                        </a:spcAft>
                      </a:pPr>
                      <a:r>
                        <a:rPr lang="es-CL"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Índice Construcción de Viviendas</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s-CL"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MINVU</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CL"/>
                    </a:p>
                  </a:txBody>
                  <a:tcPr/>
                </a:tc>
                <a:tc>
                  <a:txBody>
                    <a:bodyPr/>
                    <a:lstStyle/>
                    <a:p>
                      <a:pPr marL="0" marR="0" algn="ctr">
                        <a:lnSpc>
                          <a:spcPct val="106000"/>
                        </a:lnSpc>
                        <a:spcBef>
                          <a:spcPts val="0"/>
                        </a:spcBef>
                        <a:spcAft>
                          <a:spcPts val="0"/>
                        </a:spcAft>
                      </a:pPr>
                      <a:r>
                        <a:rPr lang="es-CL"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4390688"/>
                  </a:ext>
                </a:extLst>
              </a:tr>
              <a:tr h="438545">
                <a:tc vMerge="1">
                  <a:txBody>
                    <a:bodyPr/>
                    <a:lstStyle/>
                    <a:p>
                      <a:endParaRPr lang="es-CL"/>
                    </a:p>
                  </a:txBody>
                  <a:tcPr/>
                </a:tc>
                <a:tc>
                  <a:txBody>
                    <a:bodyPr/>
                    <a:lstStyle/>
                    <a:p>
                      <a:pPr marL="0" marR="0">
                        <a:lnSpc>
                          <a:spcPct val="106000"/>
                        </a:lnSpc>
                        <a:spcBef>
                          <a:spcPts val="0"/>
                        </a:spcBef>
                        <a:spcAft>
                          <a:spcPts val="0"/>
                        </a:spcAft>
                      </a:pPr>
                      <a:r>
                        <a:rPr lang="es-CL"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Tasa de Ruralidad en la Región</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s-CL"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CASEN</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CL"/>
                    </a:p>
                  </a:txBody>
                  <a:tcPr/>
                </a:tc>
                <a:tc>
                  <a:txBody>
                    <a:bodyPr/>
                    <a:lstStyle/>
                    <a:p>
                      <a:pPr marL="0" marR="0" algn="ctr">
                        <a:lnSpc>
                          <a:spcPct val="106000"/>
                        </a:lnSpc>
                        <a:spcBef>
                          <a:spcPts val="0"/>
                        </a:spcBef>
                        <a:spcAft>
                          <a:spcPts val="0"/>
                        </a:spcAft>
                      </a:pPr>
                      <a:r>
                        <a:rPr lang="es-CL"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6720590"/>
                  </a:ext>
                </a:extLst>
              </a:tr>
            </a:tbl>
          </a:graphicData>
        </a:graphic>
      </p:graphicFrame>
    </p:spTree>
    <p:extLst>
      <p:ext uri="{BB962C8B-B14F-4D97-AF65-F5344CB8AC3E}">
        <p14:creationId xmlns:p14="http://schemas.microsoft.com/office/powerpoint/2010/main" val="40600410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320DB8D-C794-4717-9614-61892DAE3243}"/>
              </a:ext>
            </a:extLst>
          </p:cNvPr>
          <p:cNvPicPr>
            <a:picLocks noChangeAspect="1"/>
          </p:cNvPicPr>
          <p:nvPr/>
        </p:nvPicPr>
        <p:blipFill rotWithShape="1">
          <a:blip r:embed="rId3"/>
          <a:srcRect l="19999" t="17478" r="2438" b="12276"/>
          <a:stretch/>
        </p:blipFill>
        <p:spPr>
          <a:xfrm>
            <a:off x="1968129" y="1889945"/>
            <a:ext cx="7632848" cy="3888432"/>
          </a:xfrm>
          <a:prstGeom prst="rect">
            <a:avLst/>
          </a:prstGeom>
          <a:solidFill>
            <a:schemeClr val="tx1"/>
          </a:solidFill>
          <a:ln>
            <a:solidFill>
              <a:srgbClr val="005489">
                <a:alpha val="90000"/>
              </a:srgbClr>
            </a:solidFill>
          </a:ln>
        </p:spPr>
      </p:pic>
    </p:spTree>
    <p:extLst>
      <p:ext uri="{BB962C8B-B14F-4D97-AF65-F5344CB8AC3E}">
        <p14:creationId xmlns:p14="http://schemas.microsoft.com/office/powerpoint/2010/main" val="17187664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1A6D743-97A4-4F8F-9653-AC20591D5E5C}"/>
              </a:ext>
            </a:extLst>
          </p:cNvPr>
          <p:cNvPicPr>
            <a:picLocks noChangeAspect="1"/>
          </p:cNvPicPr>
          <p:nvPr/>
        </p:nvPicPr>
        <p:blipFill rotWithShape="1">
          <a:blip r:embed="rId2"/>
          <a:srcRect l="29512" t="21381" r="9755" b="26585"/>
          <a:stretch/>
        </p:blipFill>
        <p:spPr>
          <a:xfrm>
            <a:off x="1320057" y="1241873"/>
            <a:ext cx="7560840" cy="3744416"/>
          </a:xfrm>
          <a:prstGeom prst="rect">
            <a:avLst/>
          </a:prstGeom>
          <a:ln>
            <a:solidFill>
              <a:srgbClr val="005489">
                <a:alpha val="90000"/>
              </a:srgbClr>
            </a:solidFill>
          </a:ln>
        </p:spPr>
      </p:pic>
    </p:spTree>
    <p:extLst>
      <p:ext uri="{BB962C8B-B14F-4D97-AF65-F5344CB8AC3E}">
        <p14:creationId xmlns:p14="http://schemas.microsoft.com/office/powerpoint/2010/main" val="37709090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0B1D95-F7D7-439B-A79A-F5DC32F3EE55}"/>
              </a:ext>
            </a:extLst>
          </p:cNvPr>
          <p:cNvSpPr>
            <a:spLocks noGrp="1"/>
          </p:cNvSpPr>
          <p:nvPr>
            <p:ph type="title"/>
          </p:nvPr>
        </p:nvSpPr>
        <p:spPr/>
        <p:txBody>
          <a:bodyPr/>
          <a:lstStyle/>
          <a:p>
            <a:r>
              <a:rPr lang="es-US" sz="2400" dirty="0"/>
              <a:t>7.1. FONDO NACIONAL DE DESARROLLO REGIONAL</a:t>
            </a:r>
            <a:endParaRPr lang="es-CL" sz="2400" dirty="0"/>
          </a:p>
        </p:txBody>
      </p:sp>
      <p:sp>
        <p:nvSpPr>
          <p:cNvPr id="4" name="Rectángulo 1">
            <a:extLst>
              <a:ext uri="{FF2B5EF4-FFF2-40B4-BE49-F238E27FC236}">
                <a16:creationId xmlns:a16="http://schemas.microsoft.com/office/drawing/2014/main" id="{69C1CE13-92B6-473C-A80B-B4E46F7D2E29}"/>
              </a:ext>
            </a:extLst>
          </p:cNvPr>
          <p:cNvSpPr>
            <a:spLocks noChangeArrowheads="1"/>
          </p:cNvSpPr>
          <p:nvPr/>
        </p:nvSpPr>
        <p:spPr bwMode="auto">
          <a:xfrm>
            <a:off x="805656" y="1662952"/>
            <a:ext cx="82296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a:lnSpc>
                <a:spcPct val="80000"/>
              </a:lnSpc>
              <a:spcBef>
                <a:spcPct val="0"/>
              </a:spcBef>
              <a:buNone/>
            </a:pPr>
            <a:r>
              <a:rPr lang="es-ES_tradnl" altLang="es-CL" sz="2000" b="1" dirty="0">
                <a:latin typeface="Arial" panose="020B0604020202020204" pitchFamily="34" charset="0"/>
              </a:rPr>
              <a:t>¿Donde se identifican estos recursos en la Ley de Presupuestos?</a:t>
            </a:r>
            <a:endParaRPr lang="es-CL" sz="2000" b="1" dirty="0">
              <a:latin typeface="Arial" panose="020B0604020202020204" pitchFamily="34" charset="0"/>
            </a:endParaRPr>
          </a:p>
          <a:p>
            <a:pPr marL="0" indent="0">
              <a:lnSpc>
                <a:spcPct val="80000"/>
              </a:lnSpc>
              <a:spcBef>
                <a:spcPct val="0"/>
              </a:spcBef>
              <a:buNone/>
            </a:pPr>
            <a:r>
              <a:rPr lang="es-CL" altLang="es-CL" sz="2000" dirty="0">
                <a:latin typeface="Arial" panose="020B0604020202020204" pitchFamily="34" charset="0"/>
              </a:rPr>
              <a:t>     </a:t>
            </a:r>
          </a:p>
          <a:p>
            <a:pPr marL="0" indent="0">
              <a:lnSpc>
                <a:spcPct val="80000"/>
              </a:lnSpc>
              <a:spcBef>
                <a:spcPct val="0"/>
              </a:spcBef>
              <a:buNone/>
            </a:pPr>
            <a:r>
              <a:rPr lang="es-CL" altLang="es-CL" sz="2000" dirty="0">
                <a:latin typeface="Arial" panose="020B0604020202020204" pitchFamily="34" charset="0"/>
              </a:rPr>
              <a:t> -En la Partida 05 Ministerio del Interior y Seguridad Pública</a:t>
            </a:r>
          </a:p>
          <a:p>
            <a:pPr marL="177800" indent="-177800">
              <a:lnSpc>
                <a:spcPct val="80000"/>
              </a:lnSpc>
              <a:spcBef>
                <a:spcPct val="0"/>
              </a:spcBef>
              <a:buNone/>
            </a:pPr>
            <a:r>
              <a:rPr lang="es-CL" altLang="es-CL" sz="2000" dirty="0">
                <a:latin typeface="Arial" panose="020B0604020202020204" pitchFamily="34" charset="0"/>
              </a:rPr>
              <a:t> -90% del total se distribuye en los presupuestos de los Gobiernos Regionales</a:t>
            </a:r>
          </a:p>
          <a:p>
            <a:pPr marL="109538" indent="-109538">
              <a:lnSpc>
                <a:spcPct val="80000"/>
              </a:lnSpc>
              <a:spcBef>
                <a:spcPct val="0"/>
              </a:spcBef>
              <a:buNone/>
            </a:pPr>
            <a:r>
              <a:rPr lang="es-CL" altLang="es-CL" sz="2000" dirty="0">
                <a:latin typeface="Arial" panose="020B0604020202020204" pitchFamily="34" charset="0"/>
              </a:rPr>
              <a:t> -10% en el presupuesto de la SUBDERE, se distribuye durante el año a los GORES.</a:t>
            </a:r>
          </a:p>
          <a:p>
            <a:pPr marL="0" indent="0">
              <a:lnSpc>
                <a:spcPct val="80000"/>
              </a:lnSpc>
              <a:spcBef>
                <a:spcPct val="0"/>
              </a:spcBef>
              <a:buNone/>
            </a:pPr>
            <a:r>
              <a:rPr lang="es-CL" altLang="es-CL" sz="2000" dirty="0">
                <a:latin typeface="Arial" panose="020B0604020202020204" pitchFamily="34" charset="0"/>
              </a:rPr>
              <a:t>   </a:t>
            </a:r>
            <a:endParaRPr lang="es-CL" altLang="es-CL" sz="1600" dirty="0">
              <a:latin typeface="Arial" panose="020B0604020202020204" pitchFamily="34" charset="0"/>
            </a:endParaRPr>
          </a:p>
          <a:p>
            <a:pPr marL="0" indent="0" algn="just">
              <a:spcBef>
                <a:spcPts val="0"/>
              </a:spcBef>
              <a:buNone/>
              <a:tabLst>
                <a:tab pos="457200" algn="l"/>
                <a:tab pos="914400" algn="l"/>
                <a:tab pos="1371600" algn="l"/>
                <a:tab pos="1828800" algn="l"/>
                <a:tab pos="5943600" algn="dec"/>
                <a:tab pos="-440690" algn="l"/>
                <a:tab pos="270510" algn="l"/>
                <a:tab pos="3592830" algn="l"/>
                <a:tab pos="4240530" algn="l"/>
                <a:tab pos="4600575" algn="l"/>
              </a:tabLst>
            </a:pPr>
            <a:r>
              <a:rPr lang="es-CL" sz="1600" dirty="0">
                <a:latin typeface="Arial" panose="020B0604020202020204" pitchFamily="34" charset="0"/>
                <a:ea typeface="Times New Roman" panose="02020603050405020304" pitchFamily="18" charset="0"/>
                <a:cs typeface="Arial" panose="020B0604020202020204" pitchFamily="34" charset="0"/>
              </a:rPr>
              <a:t> </a:t>
            </a:r>
            <a:endParaRPr lang="es-CL" sz="1600" dirty="0">
              <a:latin typeface="Arial" panose="020B0604020202020204" pitchFamily="34" charset="0"/>
              <a:ea typeface="Times New Roman" panose="02020603050405020304" pitchFamily="18" charset="0"/>
              <a:cs typeface="Times New Roman" panose="02020603050405020304" pitchFamily="18" charset="0"/>
            </a:endParaRPr>
          </a:p>
          <a:p>
            <a:pPr marL="0" indent="0">
              <a:lnSpc>
                <a:spcPct val="80000"/>
              </a:lnSpc>
              <a:spcBef>
                <a:spcPct val="0"/>
              </a:spcBef>
              <a:buNone/>
            </a:pPr>
            <a:r>
              <a:rPr lang="es-ES_tradnl" altLang="es-CL" sz="2000" b="1" dirty="0">
                <a:latin typeface="Arial" panose="020B0604020202020204" pitchFamily="34" charset="0"/>
              </a:rPr>
              <a:t>¿Qué importancia tiene el FNDR dentro del presupuesto de los Gobiernos Regionales?</a:t>
            </a:r>
          </a:p>
          <a:p>
            <a:pPr marL="0" indent="0">
              <a:lnSpc>
                <a:spcPct val="80000"/>
              </a:lnSpc>
              <a:spcBef>
                <a:spcPct val="0"/>
              </a:spcBef>
              <a:buNone/>
            </a:pPr>
            <a:endParaRPr lang="es-ES_tradnl" altLang="es-CL" sz="2000" b="1" dirty="0">
              <a:latin typeface="Arial" panose="020B0604020202020204" pitchFamily="34" charset="0"/>
            </a:endParaRPr>
          </a:p>
          <a:p>
            <a:pPr marL="53975" indent="-53975">
              <a:lnSpc>
                <a:spcPct val="80000"/>
              </a:lnSpc>
              <a:spcBef>
                <a:spcPct val="0"/>
              </a:spcBef>
              <a:buNone/>
            </a:pPr>
            <a:r>
              <a:rPr lang="es-ES_tradnl" altLang="es-CL" sz="2000" dirty="0">
                <a:latin typeface="Arial" panose="020B0604020202020204" pitchFamily="34" charset="0"/>
              </a:rPr>
              <a:t>-Representa cerca del 40% de las fuentes de financiamiento de los          Gobiernos Regionales.</a:t>
            </a:r>
          </a:p>
        </p:txBody>
      </p:sp>
    </p:spTree>
    <p:extLst>
      <p:ext uri="{BB962C8B-B14F-4D97-AF65-F5344CB8AC3E}">
        <p14:creationId xmlns:p14="http://schemas.microsoft.com/office/powerpoint/2010/main" val="12694807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21AF59-C26A-42E6-9595-4C273F89443D}"/>
              </a:ext>
            </a:extLst>
          </p:cNvPr>
          <p:cNvSpPr>
            <a:spLocks noGrp="1"/>
          </p:cNvSpPr>
          <p:nvPr>
            <p:ph type="title"/>
          </p:nvPr>
        </p:nvSpPr>
        <p:spPr/>
        <p:txBody>
          <a:bodyPr/>
          <a:lstStyle/>
          <a:p>
            <a:r>
              <a:rPr lang="es-US" sz="2400" b="1" dirty="0">
                <a:solidFill>
                  <a:schemeClr val="tx1"/>
                </a:solidFill>
              </a:rPr>
              <a:t>1.- MACROECONOMIA Y PRESUPUESTO – CLASIFICACIÓN DEL GASTO</a:t>
            </a:r>
            <a:endParaRPr lang="es-CL" sz="2400" dirty="0"/>
          </a:p>
        </p:txBody>
      </p:sp>
      <p:sp>
        <p:nvSpPr>
          <p:cNvPr id="4" name="Elipse 3">
            <a:extLst>
              <a:ext uri="{FF2B5EF4-FFF2-40B4-BE49-F238E27FC236}">
                <a16:creationId xmlns:a16="http://schemas.microsoft.com/office/drawing/2014/main" id="{8199E086-CB9C-40ED-A159-D98DEF4AB7AA}"/>
              </a:ext>
            </a:extLst>
          </p:cNvPr>
          <p:cNvSpPr/>
          <p:nvPr/>
        </p:nvSpPr>
        <p:spPr>
          <a:xfrm>
            <a:off x="2976240" y="1889944"/>
            <a:ext cx="3240360" cy="151216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CL" dirty="0"/>
              <a:t>GASTO PÚBLICO</a:t>
            </a:r>
          </a:p>
        </p:txBody>
      </p:sp>
      <p:sp>
        <p:nvSpPr>
          <p:cNvPr id="7" name="Elipse 6">
            <a:extLst>
              <a:ext uri="{FF2B5EF4-FFF2-40B4-BE49-F238E27FC236}">
                <a16:creationId xmlns:a16="http://schemas.microsoft.com/office/drawing/2014/main" id="{E3DCB497-6954-4F05-9DE4-4B8C294B9C11}"/>
              </a:ext>
            </a:extLst>
          </p:cNvPr>
          <p:cNvSpPr/>
          <p:nvPr/>
        </p:nvSpPr>
        <p:spPr>
          <a:xfrm>
            <a:off x="177097" y="3690144"/>
            <a:ext cx="2952328" cy="151216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CL" dirty="0"/>
              <a:t>Gasto Corriente</a:t>
            </a:r>
          </a:p>
        </p:txBody>
      </p:sp>
      <p:sp>
        <p:nvSpPr>
          <p:cNvPr id="8" name="Elipse 7">
            <a:extLst>
              <a:ext uri="{FF2B5EF4-FFF2-40B4-BE49-F238E27FC236}">
                <a16:creationId xmlns:a16="http://schemas.microsoft.com/office/drawing/2014/main" id="{B6CB7607-E093-4C4D-BF6F-1A3649D11B1A}"/>
              </a:ext>
            </a:extLst>
          </p:cNvPr>
          <p:cNvSpPr/>
          <p:nvPr/>
        </p:nvSpPr>
        <p:spPr>
          <a:xfrm>
            <a:off x="3416207" y="3685436"/>
            <a:ext cx="2800393" cy="151216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CL" dirty="0"/>
              <a:t>Gasto de Capital</a:t>
            </a:r>
          </a:p>
        </p:txBody>
      </p:sp>
      <p:sp>
        <p:nvSpPr>
          <p:cNvPr id="9" name="Elipse 8">
            <a:extLst>
              <a:ext uri="{FF2B5EF4-FFF2-40B4-BE49-F238E27FC236}">
                <a16:creationId xmlns:a16="http://schemas.microsoft.com/office/drawing/2014/main" id="{DC36DDFF-1835-430F-99DC-4385F1D81225}"/>
              </a:ext>
            </a:extLst>
          </p:cNvPr>
          <p:cNvSpPr/>
          <p:nvPr/>
        </p:nvSpPr>
        <p:spPr>
          <a:xfrm>
            <a:off x="6503382" y="3618136"/>
            <a:ext cx="2737550" cy="151216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CL" dirty="0"/>
              <a:t>Otros</a:t>
            </a:r>
          </a:p>
        </p:txBody>
      </p:sp>
      <p:cxnSp>
        <p:nvCxnSpPr>
          <p:cNvPr id="11" name="Conector recto de flecha 10">
            <a:extLst>
              <a:ext uri="{FF2B5EF4-FFF2-40B4-BE49-F238E27FC236}">
                <a16:creationId xmlns:a16="http://schemas.microsoft.com/office/drawing/2014/main" id="{924787FC-9374-4C79-A15C-144902A38B7B}"/>
              </a:ext>
            </a:extLst>
          </p:cNvPr>
          <p:cNvCxnSpPr>
            <a:cxnSpLocks/>
          </p:cNvCxnSpPr>
          <p:nvPr/>
        </p:nvCxnSpPr>
        <p:spPr>
          <a:xfrm flipH="1">
            <a:off x="2166150" y="3042072"/>
            <a:ext cx="666074" cy="430871"/>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2" name="Conector recto de flecha 11">
            <a:extLst>
              <a:ext uri="{FF2B5EF4-FFF2-40B4-BE49-F238E27FC236}">
                <a16:creationId xmlns:a16="http://schemas.microsoft.com/office/drawing/2014/main" id="{F5DD9EF8-94AF-449B-B3F3-66615767BF39}"/>
              </a:ext>
            </a:extLst>
          </p:cNvPr>
          <p:cNvCxnSpPr>
            <a:cxnSpLocks/>
          </p:cNvCxnSpPr>
          <p:nvPr/>
        </p:nvCxnSpPr>
        <p:spPr>
          <a:xfrm>
            <a:off x="6540636" y="3111726"/>
            <a:ext cx="972109" cy="290386"/>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5" name="Conector recto de flecha 14">
            <a:extLst>
              <a:ext uri="{FF2B5EF4-FFF2-40B4-BE49-F238E27FC236}">
                <a16:creationId xmlns:a16="http://schemas.microsoft.com/office/drawing/2014/main" id="{B3B185BA-C3A8-4D30-BA2D-D15CCF05A44E}"/>
              </a:ext>
            </a:extLst>
          </p:cNvPr>
          <p:cNvCxnSpPr>
            <a:cxnSpLocks/>
          </p:cNvCxnSpPr>
          <p:nvPr/>
        </p:nvCxnSpPr>
        <p:spPr>
          <a:xfrm>
            <a:off x="4787571" y="3402700"/>
            <a:ext cx="0" cy="215436"/>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7" name="Rectángulo 16">
            <a:extLst>
              <a:ext uri="{FF2B5EF4-FFF2-40B4-BE49-F238E27FC236}">
                <a16:creationId xmlns:a16="http://schemas.microsoft.com/office/drawing/2014/main" id="{E3EBCBBC-B663-4D77-A49A-064E553823DA}"/>
              </a:ext>
            </a:extLst>
          </p:cNvPr>
          <p:cNvSpPr/>
          <p:nvPr/>
        </p:nvSpPr>
        <p:spPr>
          <a:xfrm>
            <a:off x="671984" y="5490344"/>
            <a:ext cx="2160240" cy="93610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CL" sz="1400" dirty="0"/>
              <a:t>Financia la operación del Servicio: Personal, Bs y </a:t>
            </a:r>
            <a:r>
              <a:rPr lang="es-CL" sz="1400" dirty="0" err="1"/>
              <a:t>Ss</a:t>
            </a:r>
            <a:r>
              <a:rPr lang="es-CL" sz="1400" dirty="0"/>
              <a:t> de Consumo</a:t>
            </a:r>
          </a:p>
        </p:txBody>
      </p:sp>
      <p:sp>
        <p:nvSpPr>
          <p:cNvPr id="18" name="Rectángulo 17">
            <a:extLst>
              <a:ext uri="{FF2B5EF4-FFF2-40B4-BE49-F238E27FC236}">
                <a16:creationId xmlns:a16="http://schemas.microsoft.com/office/drawing/2014/main" id="{E8DEEC3A-D1BE-4766-9AFA-A13CA6F594D3}"/>
              </a:ext>
            </a:extLst>
          </p:cNvPr>
          <p:cNvSpPr/>
          <p:nvPr/>
        </p:nvSpPr>
        <p:spPr>
          <a:xfrm>
            <a:off x="3736283" y="5450042"/>
            <a:ext cx="2160240" cy="93610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CL" sz="1400" dirty="0"/>
              <a:t>Mantiene-mejora la capacidad productiva: inversiones</a:t>
            </a:r>
          </a:p>
        </p:txBody>
      </p:sp>
      <p:sp>
        <p:nvSpPr>
          <p:cNvPr id="19" name="Rectángulo 18">
            <a:extLst>
              <a:ext uri="{FF2B5EF4-FFF2-40B4-BE49-F238E27FC236}">
                <a16:creationId xmlns:a16="http://schemas.microsoft.com/office/drawing/2014/main" id="{DABCC890-79BE-461B-8747-DB22E5D08C4A}"/>
              </a:ext>
            </a:extLst>
          </p:cNvPr>
          <p:cNvSpPr/>
          <p:nvPr/>
        </p:nvSpPr>
        <p:spPr>
          <a:xfrm>
            <a:off x="6803502" y="5427881"/>
            <a:ext cx="2160240" cy="93610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CL" sz="1400" dirty="0"/>
              <a:t>Pago amortizaciones, saldo final de caja, etc.</a:t>
            </a:r>
          </a:p>
        </p:txBody>
      </p:sp>
    </p:spTree>
    <p:extLst>
      <p:ext uri="{BB962C8B-B14F-4D97-AF65-F5344CB8AC3E}">
        <p14:creationId xmlns:p14="http://schemas.microsoft.com/office/powerpoint/2010/main" val="581272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3BF23D5-65CD-4816-BAB2-F084CAF05967}"/>
              </a:ext>
            </a:extLst>
          </p:cNvPr>
          <p:cNvPicPr>
            <a:picLocks noChangeAspect="1"/>
          </p:cNvPicPr>
          <p:nvPr/>
        </p:nvPicPr>
        <p:blipFill rotWithShape="1">
          <a:blip r:embed="rId2"/>
          <a:srcRect l="35037" t="21986" r="36614" b="10782"/>
          <a:stretch/>
        </p:blipFill>
        <p:spPr>
          <a:xfrm>
            <a:off x="2256160" y="261144"/>
            <a:ext cx="5400600" cy="6021288"/>
          </a:xfrm>
          <a:prstGeom prst="rect">
            <a:avLst/>
          </a:prstGeom>
        </p:spPr>
      </p:pic>
      <p:sp>
        <p:nvSpPr>
          <p:cNvPr id="4" name="Elipse 3">
            <a:extLst>
              <a:ext uri="{FF2B5EF4-FFF2-40B4-BE49-F238E27FC236}">
                <a16:creationId xmlns:a16="http://schemas.microsoft.com/office/drawing/2014/main" id="{D6AF33F2-04BD-4367-AAB1-3856D0B147F6}"/>
              </a:ext>
            </a:extLst>
          </p:cNvPr>
          <p:cNvSpPr/>
          <p:nvPr/>
        </p:nvSpPr>
        <p:spPr>
          <a:xfrm>
            <a:off x="2256160" y="4698256"/>
            <a:ext cx="5688632" cy="5760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 name="Rectángulo: esquinas redondeadas 4">
            <a:extLst>
              <a:ext uri="{FF2B5EF4-FFF2-40B4-BE49-F238E27FC236}">
                <a16:creationId xmlns:a16="http://schemas.microsoft.com/office/drawing/2014/main" id="{FA2FACF1-798C-47F2-86B8-AB090DD4B2E6}"/>
              </a:ext>
            </a:extLst>
          </p:cNvPr>
          <p:cNvSpPr/>
          <p:nvPr/>
        </p:nvSpPr>
        <p:spPr>
          <a:xfrm>
            <a:off x="1356060" y="261144"/>
            <a:ext cx="7128792" cy="86409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17365331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D121F94-9342-417D-AD83-3CDF5E9BF8EB}"/>
              </a:ext>
            </a:extLst>
          </p:cNvPr>
          <p:cNvPicPr>
            <a:picLocks noChangeAspect="1"/>
          </p:cNvPicPr>
          <p:nvPr/>
        </p:nvPicPr>
        <p:blipFill rotWithShape="1">
          <a:blip r:embed="rId2"/>
          <a:srcRect l="30312" t="21987" r="31888" b="7980"/>
          <a:stretch/>
        </p:blipFill>
        <p:spPr>
          <a:xfrm>
            <a:off x="888008" y="521796"/>
            <a:ext cx="7128792" cy="5760639"/>
          </a:xfrm>
          <a:prstGeom prst="rect">
            <a:avLst/>
          </a:prstGeom>
        </p:spPr>
      </p:pic>
      <p:sp>
        <p:nvSpPr>
          <p:cNvPr id="4" name="Elipse 3">
            <a:extLst>
              <a:ext uri="{FF2B5EF4-FFF2-40B4-BE49-F238E27FC236}">
                <a16:creationId xmlns:a16="http://schemas.microsoft.com/office/drawing/2014/main" id="{FFDF3CDB-718B-41C0-BFEF-8DB3AC934B79}"/>
              </a:ext>
            </a:extLst>
          </p:cNvPr>
          <p:cNvSpPr/>
          <p:nvPr/>
        </p:nvSpPr>
        <p:spPr>
          <a:xfrm>
            <a:off x="1032024" y="1745928"/>
            <a:ext cx="7056784" cy="93610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35325776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1F800D8-8E1E-49E2-BA3F-E0E5225FB3B6}"/>
              </a:ext>
            </a:extLst>
          </p:cNvPr>
          <p:cNvPicPr>
            <a:picLocks noChangeAspect="1"/>
          </p:cNvPicPr>
          <p:nvPr/>
        </p:nvPicPr>
        <p:blipFill rotWithShape="1">
          <a:blip r:embed="rId2"/>
          <a:srcRect l="21651" t="19584" r="28737" b="16766"/>
          <a:stretch/>
        </p:blipFill>
        <p:spPr>
          <a:xfrm>
            <a:off x="1032024" y="953840"/>
            <a:ext cx="7560840" cy="5112568"/>
          </a:xfrm>
          <a:prstGeom prst="rect">
            <a:avLst/>
          </a:prstGeom>
        </p:spPr>
      </p:pic>
    </p:spTree>
    <p:extLst>
      <p:ext uri="{BB962C8B-B14F-4D97-AF65-F5344CB8AC3E}">
        <p14:creationId xmlns:p14="http://schemas.microsoft.com/office/powerpoint/2010/main" val="33464272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7FB49F-E16C-47BE-875B-675CF3373B14}"/>
              </a:ext>
            </a:extLst>
          </p:cNvPr>
          <p:cNvSpPr>
            <a:spLocks noGrp="1"/>
          </p:cNvSpPr>
          <p:nvPr>
            <p:ph type="title"/>
          </p:nvPr>
        </p:nvSpPr>
        <p:spPr/>
        <p:txBody>
          <a:bodyPr/>
          <a:lstStyle/>
          <a:p>
            <a:r>
              <a:rPr lang="es-US" sz="2400" dirty="0"/>
              <a:t>7.1. FONDO NACIONAL DE DESARROLLO REGIONAL (2020)</a:t>
            </a:r>
            <a:endParaRPr lang="es-CL" sz="2400" dirty="0"/>
          </a:p>
        </p:txBody>
      </p:sp>
      <p:graphicFrame>
        <p:nvGraphicFramePr>
          <p:cNvPr id="4" name="Gráfico 3">
            <a:extLst>
              <a:ext uri="{FF2B5EF4-FFF2-40B4-BE49-F238E27FC236}">
                <a16:creationId xmlns:a16="http://schemas.microsoft.com/office/drawing/2014/main" id="{00000000-0008-0000-1A00-000011000000}"/>
              </a:ext>
            </a:extLst>
          </p:cNvPr>
          <p:cNvGraphicFramePr/>
          <p:nvPr/>
        </p:nvGraphicFramePr>
        <p:xfrm>
          <a:off x="1676241" y="1441295"/>
          <a:ext cx="6488430" cy="449770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690761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6BBF31-7AE3-4716-954C-4DBACC017979}"/>
              </a:ext>
            </a:extLst>
          </p:cNvPr>
          <p:cNvSpPr>
            <a:spLocks noGrp="1"/>
          </p:cNvSpPr>
          <p:nvPr>
            <p:ph type="title"/>
          </p:nvPr>
        </p:nvSpPr>
        <p:spPr/>
        <p:txBody>
          <a:bodyPr/>
          <a:lstStyle/>
          <a:p>
            <a:r>
              <a:rPr lang="es-US" sz="2400" dirty="0"/>
              <a:t>7.1. FONDO NACIONAL DE DESARROLLO REGIONAL</a:t>
            </a:r>
            <a:endParaRPr lang="es-CL" sz="2400" dirty="0"/>
          </a:p>
        </p:txBody>
      </p:sp>
      <p:graphicFrame>
        <p:nvGraphicFramePr>
          <p:cNvPr id="5" name="Objeto 4">
            <a:extLst>
              <a:ext uri="{FF2B5EF4-FFF2-40B4-BE49-F238E27FC236}">
                <a16:creationId xmlns:a16="http://schemas.microsoft.com/office/drawing/2014/main" id="{DCA143B0-1C8C-4788-8B56-CD69B47CD370}"/>
              </a:ext>
            </a:extLst>
          </p:cNvPr>
          <p:cNvGraphicFramePr>
            <a:graphicFrameLocks noChangeAspect="1"/>
          </p:cNvGraphicFramePr>
          <p:nvPr>
            <p:extLst>
              <p:ext uri="{D42A27DB-BD31-4B8C-83A1-F6EECF244321}">
                <p14:modId xmlns:p14="http://schemas.microsoft.com/office/powerpoint/2010/main" val="1774778819"/>
              </p:ext>
            </p:extLst>
          </p:nvPr>
        </p:nvGraphicFramePr>
        <p:xfrm>
          <a:off x="960016" y="1702594"/>
          <a:ext cx="8075240" cy="4435822"/>
        </p:xfrm>
        <a:graphic>
          <a:graphicData uri="http://schemas.openxmlformats.org/presentationml/2006/ole">
            <mc:AlternateContent xmlns:mc="http://schemas.openxmlformats.org/markup-compatibility/2006">
              <mc:Choice xmlns:v="urn:schemas-microsoft-com:vml" Requires="v">
                <p:oleObj spid="_x0000_s1039" name="Document" r:id="rId3" imgW="5609065" imgH="3974290" progId="Word.Document.12">
                  <p:embed/>
                </p:oleObj>
              </mc:Choice>
              <mc:Fallback>
                <p:oleObj name="Document" r:id="rId3" imgW="5609065" imgH="3974290" progId="Word.Document.12">
                  <p:embed/>
                  <p:pic>
                    <p:nvPicPr>
                      <p:cNvPr id="5" name="Objeto 4">
                        <a:extLst>
                          <a:ext uri="{FF2B5EF4-FFF2-40B4-BE49-F238E27FC236}">
                            <a16:creationId xmlns:a16="http://schemas.microsoft.com/office/drawing/2014/main" id="{DCA143B0-1C8C-4788-8B56-CD69B47CD370}"/>
                          </a:ext>
                        </a:extLst>
                      </p:cNvPr>
                      <p:cNvPicPr/>
                      <p:nvPr/>
                    </p:nvPicPr>
                    <p:blipFill>
                      <a:blip r:embed="rId4"/>
                      <a:stretch>
                        <a:fillRect/>
                      </a:stretch>
                    </p:blipFill>
                    <p:spPr>
                      <a:xfrm>
                        <a:off x="960016" y="1702594"/>
                        <a:ext cx="8075240" cy="4435822"/>
                      </a:xfrm>
                      <a:prstGeom prst="rect">
                        <a:avLst/>
                      </a:prstGeom>
                    </p:spPr>
                  </p:pic>
                </p:oleObj>
              </mc:Fallback>
            </mc:AlternateContent>
          </a:graphicData>
        </a:graphic>
      </p:graphicFrame>
    </p:spTree>
    <p:extLst>
      <p:ext uri="{BB962C8B-B14F-4D97-AF65-F5344CB8AC3E}">
        <p14:creationId xmlns:p14="http://schemas.microsoft.com/office/powerpoint/2010/main" val="36376717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1C8202-C87F-4DDC-AC07-E19E758BA61D}"/>
              </a:ext>
            </a:extLst>
          </p:cNvPr>
          <p:cNvSpPr>
            <a:spLocks noGrp="1"/>
          </p:cNvSpPr>
          <p:nvPr>
            <p:ph type="title"/>
          </p:nvPr>
        </p:nvSpPr>
        <p:spPr/>
        <p:txBody>
          <a:bodyPr/>
          <a:lstStyle/>
          <a:p>
            <a:r>
              <a:rPr lang="es-US" sz="3200" dirty="0"/>
              <a:t>7.1. FONDO NACIONAL DE DESARROLLO REGIONAL</a:t>
            </a:r>
            <a:endParaRPr lang="es-CL" sz="3200" dirty="0"/>
          </a:p>
        </p:txBody>
      </p:sp>
      <p:sp>
        <p:nvSpPr>
          <p:cNvPr id="4" name="Rectángulo 1">
            <a:extLst>
              <a:ext uri="{FF2B5EF4-FFF2-40B4-BE49-F238E27FC236}">
                <a16:creationId xmlns:a16="http://schemas.microsoft.com/office/drawing/2014/main" id="{DBA8A97F-309B-4576-A88C-9EEAEB578102}"/>
              </a:ext>
            </a:extLst>
          </p:cNvPr>
          <p:cNvSpPr>
            <a:spLocks noChangeArrowheads="1"/>
          </p:cNvSpPr>
          <p:nvPr/>
        </p:nvSpPr>
        <p:spPr bwMode="auto">
          <a:xfrm>
            <a:off x="599976" y="1529904"/>
            <a:ext cx="8229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80000"/>
              </a:lnSpc>
              <a:spcBef>
                <a:spcPct val="0"/>
              </a:spcBef>
            </a:pPr>
            <a:endParaRPr lang="es-ES_tradnl" altLang="es-CL" sz="2000" dirty="0">
              <a:latin typeface="Arial" panose="020B0604020202020204" pitchFamily="34" charset="0"/>
            </a:endParaRPr>
          </a:p>
        </p:txBody>
      </p:sp>
      <p:sp>
        <p:nvSpPr>
          <p:cNvPr id="5" name="Título 1">
            <a:extLst>
              <a:ext uri="{FF2B5EF4-FFF2-40B4-BE49-F238E27FC236}">
                <a16:creationId xmlns:a16="http://schemas.microsoft.com/office/drawing/2014/main" id="{CAAA1652-6053-4560-AA33-B248FC2DACDD}"/>
              </a:ext>
            </a:extLst>
          </p:cNvPr>
          <p:cNvSpPr txBox="1">
            <a:spLocks/>
          </p:cNvSpPr>
          <p:nvPr/>
        </p:nvSpPr>
        <p:spPr bwMode="auto">
          <a:xfrm>
            <a:off x="805656" y="3042072"/>
            <a:ext cx="8229600" cy="29738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Arial" charset="0"/>
              </a:defRPr>
            </a:lvl2pPr>
            <a:lvl3pPr algn="l" rtl="0" fontAlgn="base">
              <a:spcBef>
                <a:spcPct val="0"/>
              </a:spcBef>
              <a:spcAft>
                <a:spcPct val="0"/>
              </a:spcAft>
              <a:defRPr sz="4400">
                <a:solidFill>
                  <a:schemeClr val="tx2"/>
                </a:solidFill>
                <a:latin typeface="Arial" charset="0"/>
              </a:defRPr>
            </a:lvl3pPr>
            <a:lvl4pPr algn="l" rtl="0" fontAlgn="base">
              <a:spcBef>
                <a:spcPct val="0"/>
              </a:spcBef>
              <a:spcAft>
                <a:spcPct val="0"/>
              </a:spcAft>
              <a:defRPr sz="4400">
                <a:solidFill>
                  <a:schemeClr val="tx2"/>
                </a:solidFill>
                <a:latin typeface="Arial" charset="0"/>
              </a:defRPr>
            </a:lvl4pPr>
            <a:lvl5pPr algn="l" rtl="0" fontAlgn="base">
              <a:spcBef>
                <a:spcPct val="0"/>
              </a:spcBef>
              <a:spcAft>
                <a:spcPct val="0"/>
              </a:spcAft>
              <a:defRPr sz="4400">
                <a:solidFill>
                  <a:schemeClr val="tx2"/>
                </a:solidFill>
                <a:latin typeface="Arial"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a:lstStyle>
          <a:p>
            <a:endParaRPr lang="es-US" sz="1600" kern="0" dirty="0">
              <a:solidFill>
                <a:schemeClr val="tx1"/>
              </a:solidFill>
            </a:endParaRPr>
          </a:p>
          <a:p>
            <a:endParaRPr lang="es-US" sz="1600" kern="0" dirty="0">
              <a:solidFill>
                <a:schemeClr val="tx1"/>
              </a:solidFill>
            </a:endParaRPr>
          </a:p>
          <a:p>
            <a:endParaRPr lang="es-US" sz="1600" kern="0" dirty="0">
              <a:solidFill>
                <a:schemeClr val="tx1"/>
              </a:solidFill>
            </a:endParaRPr>
          </a:p>
          <a:p>
            <a:r>
              <a:rPr lang="es-US" sz="1800" b="1" kern="0" dirty="0">
                <a:solidFill>
                  <a:schemeClr val="tx1"/>
                </a:solidFill>
              </a:rPr>
              <a:t>¿Qué proyectos financia el FNDR?</a:t>
            </a:r>
          </a:p>
          <a:p>
            <a:endParaRPr lang="es-US" sz="1800" kern="0" dirty="0">
              <a:solidFill>
                <a:schemeClr val="tx1"/>
              </a:solidFill>
            </a:endParaRPr>
          </a:p>
          <a:p>
            <a:pPr marL="285750" indent="-285750">
              <a:buFont typeface="Wingdings" panose="05000000000000000000" pitchFamily="2" charset="2"/>
              <a:buChar char="v"/>
            </a:pPr>
            <a:r>
              <a:rPr lang="es-US" sz="1800" kern="0" dirty="0">
                <a:solidFill>
                  <a:schemeClr val="tx1"/>
                </a:solidFill>
              </a:rPr>
              <a:t>Iniciativas de inversión-proyectos: caminos, edificios, hospitales, etc.</a:t>
            </a:r>
          </a:p>
          <a:p>
            <a:pPr marL="285750" indent="-285750">
              <a:buFont typeface="Wingdings" panose="05000000000000000000" pitchFamily="2" charset="2"/>
              <a:buChar char="v"/>
            </a:pPr>
            <a:endParaRPr lang="es-US" sz="1800" kern="0" dirty="0">
              <a:solidFill>
                <a:schemeClr val="tx1"/>
              </a:solidFill>
            </a:endParaRPr>
          </a:p>
          <a:p>
            <a:pPr marL="285750" indent="-285750">
              <a:buFont typeface="Wingdings" panose="05000000000000000000" pitchFamily="2" charset="2"/>
              <a:buChar char="v"/>
            </a:pPr>
            <a:r>
              <a:rPr lang="es-US" sz="1800" kern="0" dirty="0">
                <a:solidFill>
                  <a:schemeClr val="tx1"/>
                </a:solidFill>
              </a:rPr>
              <a:t>Programas de SENCE, CORFO, SERCOTEC, FOSIS, SERNATUR, etc.</a:t>
            </a:r>
          </a:p>
          <a:p>
            <a:pPr marL="285750" indent="-285750">
              <a:buFont typeface="Wingdings" panose="05000000000000000000" pitchFamily="2" charset="2"/>
              <a:buChar char="v"/>
            </a:pPr>
            <a:endParaRPr lang="es-US" sz="1800" kern="0" dirty="0">
              <a:solidFill>
                <a:schemeClr val="tx1"/>
              </a:solidFill>
            </a:endParaRPr>
          </a:p>
          <a:p>
            <a:pPr marL="285750" indent="-285750">
              <a:buFont typeface="Wingdings" panose="05000000000000000000" pitchFamily="2" charset="2"/>
              <a:buChar char="v"/>
            </a:pPr>
            <a:r>
              <a:rPr lang="es-US" sz="1800" kern="0" dirty="0">
                <a:solidFill>
                  <a:schemeClr val="tx1"/>
                </a:solidFill>
              </a:rPr>
              <a:t>Activos no Financieros: vehículos para  Carabineros, PDI, Bomberos, etc.</a:t>
            </a:r>
          </a:p>
          <a:p>
            <a:pPr marL="285750" indent="-285750">
              <a:buFont typeface="Wingdings" panose="05000000000000000000" pitchFamily="2" charset="2"/>
              <a:buChar char="v"/>
            </a:pPr>
            <a:endParaRPr lang="es-US" sz="1800" kern="0" dirty="0">
              <a:solidFill>
                <a:schemeClr val="tx1"/>
              </a:solidFill>
            </a:endParaRPr>
          </a:p>
          <a:p>
            <a:pPr marL="285750" indent="-285750">
              <a:buFont typeface="Wingdings" panose="05000000000000000000" pitchFamily="2" charset="2"/>
              <a:buChar char="v"/>
            </a:pPr>
            <a:r>
              <a:rPr lang="es-US" sz="1800" kern="0" dirty="0">
                <a:solidFill>
                  <a:schemeClr val="tx1"/>
                </a:solidFill>
              </a:rPr>
              <a:t>Estudios de Interés Regional.</a:t>
            </a:r>
          </a:p>
          <a:p>
            <a:pPr marL="285750" indent="-285750">
              <a:buFont typeface="Wingdings" panose="05000000000000000000" pitchFamily="2" charset="2"/>
              <a:buChar char="v"/>
            </a:pPr>
            <a:endParaRPr lang="es-US" sz="1800" kern="0" dirty="0">
              <a:solidFill>
                <a:schemeClr val="tx1"/>
              </a:solidFill>
            </a:endParaRPr>
          </a:p>
          <a:p>
            <a:pPr marL="285750" indent="-285750">
              <a:buFont typeface="Wingdings" panose="05000000000000000000" pitchFamily="2" charset="2"/>
              <a:buChar char="v"/>
            </a:pPr>
            <a:r>
              <a:rPr lang="es-US" sz="1800" kern="0" dirty="0">
                <a:solidFill>
                  <a:schemeClr val="tx1"/>
                </a:solidFill>
              </a:rPr>
              <a:t>Programas asociados con actividades deportivas, culturales, de seguridad, de prevención en el consumo de drogas, asociados al adulto mayor, entre otros.</a:t>
            </a:r>
          </a:p>
          <a:p>
            <a:pPr marL="285750" indent="-285750">
              <a:buFont typeface="Wingdings" panose="05000000000000000000" pitchFamily="2" charset="2"/>
              <a:buChar char="v"/>
            </a:pPr>
            <a:endParaRPr lang="es-US" sz="1600" kern="0" dirty="0">
              <a:solidFill>
                <a:schemeClr val="tx1"/>
              </a:solidFill>
            </a:endParaRPr>
          </a:p>
          <a:p>
            <a:endParaRPr lang="es-US" sz="1600" kern="0" dirty="0">
              <a:solidFill>
                <a:schemeClr val="tx1"/>
              </a:solidFill>
            </a:endParaRPr>
          </a:p>
          <a:p>
            <a:endParaRPr lang="es-US" sz="1600" kern="0" dirty="0">
              <a:solidFill>
                <a:schemeClr val="tx1"/>
              </a:solidFill>
            </a:endParaRPr>
          </a:p>
          <a:p>
            <a:endParaRPr lang="es-US" sz="1600" kern="0" dirty="0">
              <a:solidFill>
                <a:schemeClr val="tx1"/>
              </a:solidFill>
            </a:endParaRPr>
          </a:p>
          <a:p>
            <a:endParaRPr lang="es-US" sz="1600" kern="0" dirty="0">
              <a:solidFill>
                <a:schemeClr val="tx1"/>
              </a:solidFill>
            </a:endParaRPr>
          </a:p>
          <a:p>
            <a:endParaRPr lang="es-US" sz="1600" kern="0" dirty="0">
              <a:solidFill>
                <a:schemeClr val="tx1"/>
              </a:solidFill>
            </a:endParaRPr>
          </a:p>
          <a:p>
            <a:endParaRPr lang="es-US" sz="1600" kern="0" dirty="0">
              <a:solidFill>
                <a:schemeClr val="tx1"/>
              </a:solidFill>
            </a:endParaRPr>
          </a:p>
          <a:p>
            <a:endParaRPr lang="es-US" sz="1600" kern="0" dirty="0">
              <a:solidFill>
                <a:schemeClr val="tx1"/>
              </a:solidFill>
            </a:endParaRPr>
          </a:p>
          <a:p>
            <a:endParaRPr lang="es-US" sz="1600" kern="0" dirty="0">
              <a:solidFill>
                <a:schemeClr val="tx1"/>
              </a:solidFill>
            </a:endParaRPr>
          </a:p>
          <a:p>
            <a:endParaRPr lang="es-CL" sz="1600" kern="0" dirty="0">
              <a:solidFill>
                <a:schemeClr val="tx1"/>
              </a:solidFill>
            </a:endParaRPr>
          </a:p>
        </p:txBody>
      </p:sp>
    </p:spTree>
    <p:extLst>
      <p:ext uri="{BB962C8B-B14F-4D97-AF65-F5344CB8AC3E}">
        <p14:creationId xmlns:p14="http://schemas.microsoft.com/office/powerpoint/2010/main" val="4801527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CB5A6F-A625-42E2-8C15-61AE349BC20B}"/>
              </a:ext>
            </a:extLst>
          </p:cNvPr>
          <p:cNvSpPr>
            <a:spLocks noGrp="1"/>
          </p:cNvSpPr>
          <p:nvPr>
            <p:ph type="title"/>
          </p:nvPr>
        </p:nvSpPr>
        <p:spPr/>
        <p:txBody>
          <a:bodyPr/>
          <a:lstStyle/>
          <a:p>
            <a:r>
              <a:rPr lang="es-US" sz="3200" dirty="0"/>
              <a:t>8.</a:t>
            </a:r>
            <a:r>
              <a:rPr lang="es-US" sz="3200" u="sng" dirty="0"/>
              <a:t>Plan Especial de Zonas Extremas</a:t>
            </a:r>
            <a:endParaRPr lang="es-CL" sz="3200" u="sng" dirty="0"/>
          </a:p>
        </p:txBody>
      </p:sp>
      <p:sp>
        <p:nvSpPr>
          <p:cNvPr id="4" name="CuadroTexto 3">
            <a:extLst>
              <a:ext uri="{FF2B5EF4-FFF2-40B4-BE49-F238E27FC236}">
                <a16:creationId xmlns:a16="http://schemas.microsoft.com/office/drawing/2014/main" id="{9EE22864-9604-41CF-A1FA-76C9F6ED49C8}"/>
              </a:ext>
            </a:extLst>
          </p:cNvPr>
          <p:cNvSpPr txBox="1"/>
          <p:nvPr/>
        </p:nvSpPr>
        <p:spPr>
          <a:xfrm>
            <a:off x="379684" y="1662955"/>
            <a:ext cx="8820472" cy="4137095"/>
          </a:xfrm>
          <a:prstGeom prst="rect">
            <a:avLst/>
          </a:prstGeom>
          <a:noFill/>
        </p:spPr>
        <p:txBody>
          <a:bodyPr wrap="square">
            <a:spAutoFit/>
          </a:bodyPr>
          <a:lstStyle/>
          <a:p>
            <a:pPr marL="342900" indent="-342900" algn="just">
              <a:lnSpc>
                <a:spcPct val="107000"/>
              </a:lnSpc>
              <a:spcAft>
                <a:spcPts val="800"/>
              </a:spcAft>
              <a:buFont typeface="Arial" panose="020B0604020202020204" pitchFamily="34" charset="0"/>
              <a:buChar char="•"/>
              <a:tabLst>
                <a:tab pos="457200" algn="l"/>
              </a:tabLst>
            </a:pPr>
            <a:r>
              <a:rPr lang="es-US" dirty="0">
                <a:latin typeface="Arial" panose="020B0604020202020204" pitchFamily="34" charset="0"/>
                <a:ea typeface="Calibri" panose="020F0502020204030204" pitchFamily="34" charset="0"/>
                <a:cs typeface="Times New Roman" panose="02020603050405020304" pitchFamily="18" charset="0"/>
              </a:rPr>
              <a:t>El Plan de Desarrollo de Zonas Extremas, PEDZE, fue una intervención gubernamental, anunciada en el discurso del 21 de mayo de 2014, cuyo objetivo se traducía en mejorar las condiciones de aislamiento y acceso a servicios básicos y de otra índole (salud/educación/productividad) de las regiones de Los Lagos, Aysén, Magallanes y Arica-Parinacota, en relación al resto del País.  Es así, que se debieron desarrollar actividades tendientes a generar infraestructura, conectividad y equipamiento, para el desarrollo de los habitantes y los territorios de esas regiones en particular, apoyados principalmente en 4 ejes estratégicos, a saber; Conectividad, Asentamientos Humanos, Desarrollo Productivo y Derechos Sociales. </a:t>
            </a:r>
            <a:endParaRPr lang="es-CL"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spcAft>
                <a:spcPts val="800"/>
              </a:spcAft>
              <a:buFont typeface="Arial" panose="020B0604020202020204" pitchFamily="34" charset="0"/>
              <a:buChar char="•"/>
              <a:tabLst>
                <a:tab pos="457200" algn="l"/>
              </a:tabLst>
            </a:pPr>
            <a:r>
              <a:rPr lang="es-US" b="1" dirty="0">
                <a:latin typeface="Arial" panose="020B0604020202020204" pitchFamily="34" charset="0"/>
                <a:ea typeface="Calibri" panose="020F0502020204030204" pitchFamily="34" charset="0"/>
                <a:cs typeface="Times New Roman" panose="02020603050405020304" pitchFamily="18" charset="0"/>
              </a:rPr>
              <a:t>Los proyectos de este plan no requieren RS, se evalúan bajo la modalidad de mínimo costo.</a:t>
            </a:r>
          </a:p>
          <a:p>
            <a:pPr marL="342900" indent="-342900" algn="just">
              <a:lnSpc>
                <a:spcPct val="107000"/>
              </a:lnSpc>
              <a:spcAft>
                <a:spcPts val="800"/>
              </a:spcAft>
              <a:buFont typeface="Arial" panose="020B0604020202020204" pitchFamily="34" charset="0"/>
              <a:buChar char="•"/>
              <a:tabLst>
                <a:tab pos="457200" algn="l"/>
              </a:tabLst>
            </a:pPr>
            <a:r>
              <a:rPr lang="es-US" b="1" dirty="0">
                <a:latin typeface="Arial" panose="020B0604020202020204" pitchFamily="34" charset="0"/>
                <a:ea typeface="Calibri" panose="020F0502020204030204" pitchFamily="34" charset="0"/>
                <a:cs typeface="Times New Roman" panose="02020603050405020304" pitchFamily="18" charset="0"/>
              </a:rPr>
              <a:t>Costo de aproximadamente $500 mil millones.</a:t>
            </a:r>
            <a:endParaRPr lang="es-CL"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837026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00F65B-8F28-4DAA-A756-31F1FADDFDB9}"/>
              </a:ext>
            </a:extLst>
          </p:cNvPr>
          <p:cNvSpPr>
            <a:spLocks noGrp="1"/>
          </p:cNvSpPr>
          <p:nvPr>
            <p:ph type="title"/>
          </p:nvPr>
        </p:nvSpPr>
        <p:spPr/>
        <p:txBody>
          <a:bodyPr/>
          <a:lstStyle/>
          <a:p>
            <a:r>
              <a:rPr lang="es-US" sz="3200" dirty="0"/>
              <a:t>9. GLOSAS COMUNES GOBIERNOS REGIONALES</a:t>
            </a:r>
            <a:endParaRPr lang="es-CL" sz="3200" dirty="0"/>
          </a:p>
        </p:txBody>
      </p:sp>
      <p:sp>
        <p:nvSpPr>
          <p:cNvPr id="4" name="Título 1">
            <a:extLst>
              <a:ext uri="{FF2B5EF4-FFF2-40B4-BE49-F238E27FC236}">
                <a16:creationId xmlns:a16="http://schemas.microsoft.com/office/drawing/2014/main" id="{3105E814-B0D4-4618-BAE2-FD572E803BF7}"/>
              </a:ext>
            </a:extLst>
          </p:cNvPr>
          <p:cNvSpPr txBox="1">
            <a:spLocks/>
          </p:cNvSpPr>
          <p:nvPr/>
        </p:nvSpPr>
        <p:spPr bwMode="auto">
          <a:xfrm>
            <a:off x="805656" y="1868458"/>
            <a:ext cx="8229600" cy="29738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Arial" charset="0"/>
              </a:defRPr>
            </a:lvl2pPr>
            <a:lvl3pPr algn="l" rtl="0" fontAlgn="base">
              <a:spcBef>
                <a:spcPct val="0"/>
              </a:spcBef>
              <a:spcAft>
                <a:spcPct val="0"/>
              </a:spcAft>
              <a:defRPr sz="4400">
                <a:solidFill>
                  <a:schemeClr val="tx2"/>
                </a:solidFill>
                <a:latin typeface="Arial" charset="0"/>
              </a:defRPr>
            </a:lvl3pPr>
            <a:lvl4pPr algn="l" rtl="0" fontAlgn="base">
              <a:spcBef>
                <a:spcPct val="0"/>
              </a:spcBef>
              <a:spcAft>
                <a:spcPct val="0"/>
              </a:spcAft>
              <a:defRPr sz="4400">
                <a:solidFill>
                  <a:schemeClr val="tx2"/>
                </a:solidFill>
                <a:latin typeface="Arial" charset="0"/>
              </a:defRPr>
            </a:lvl4pPr>
            <a:lvl5pPr algn="l" rtl="0" fontAlgn="base">
              <a:spcBef>
                <a:spcPct val="0"/>
              </a:spcBef>
              <a:spcAft>
                <a:spcPct val="0"/>
              </a:spcAft>
              <a:defRPr sz="4400">
                <a:solidFill>
                  <a:schemeClr val="tx2"/>
                </a:solidFill>
                <a:latin typeface="Arial"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a:lstStyle>
          <a:p>
            <a:endParaRPr lang="es-US" sz="1600" kern="0" dirty="0">
              <a:solidFill>
                <a:schemeClr val="tx1"/>
              </a:solidFill>
            </a:endParaRPr>
          </a:p>
          <a:p>
            <a:endParaRPr lang="es-US" sz="1600" kern="0" dirty="0">
              <a:solidFill>
                <a:schemeClr val="tx1"/>
              </a:solidFill>
            </a:endParaRPr>
          </a:p>
          <a:p>
            <a:r>
              <a:rPr lang="es-US" sz="1600" kern="0" dirty="0">
                <a:solidFill>
                  <a:schemeClr val="tx1"/>
                </a:solidFill>
              </a:rPr>
              <a:t>-</a:t>
            </a:r>
          </a:p>
          <a:p>
            <a:endParaRPr lang="es-US" sz="1600" kern="0" dirty="0">
              <a:solidFill>
                <a:schemeClr val="tx1"/>
              </a:solidFill>
            </a:endParaRPr>
          </a:p>
          <a:p>
            <a:endParaRPr lang="es-US" sz="1600" kern="0" dirty="0">
              <a:solidFill>
                <a:schemeClr val="tx1"/>
              </a:solidFill>
            </a:endParaRPr>
          </a:p>
          <a:p>
            <a:pPr marL="285750" indent="-285750">
              <a:buFont typeface="Wingdings" panose="05000000000000000000" pitchFamily="2" charset="2"/>
              <a:buChar char="v"/>
            </a:pPr>
            <a:endParaRPr lang="es-US" sz="1600" kern="0" dirty="0">
              <a:solidFill>
                <a:schemeClr val="tx1"/>
              </a:solidFill>
            </a:endParaRPr>
          </a:p>
          <a:p>
            <a:endParaRPr lang="es-US" sz="1600" kern="0" dirty="0">
              <a:solidFill>
                <a:schemeClr val="tx1"/>
              </a:solidFill>
            </a:endParaRPr>
          </a:p>
          <a:p>
            <a:endParaRPr lang="es-US" sz="1600" kern="0" dirty="0">
              <a:solidFill>
                <a:schemeClr val="tx1"/>
              </a:solidFill>
            </a:endParaRPr>
          </a:p>
          <a:p>
            <a:endParaRPr lang="es-US" sz="1600" kern="0" dirty="0">
              <a:solidFill>
                <a:schemeClr val="tx1"/>
              </a:solidFill>
            </a:endParaRPr>
          </a:p>
          <a:p>
            <a:endParaRPr lang="es-US" sz="1600" kern="0" dirty="0">
              <a:solidFill>
                <a:schemeClr val="tx1"/>
              </a:solidFill>
            </a:endParaRPr>
          </a:p>
          <a:p>
            <a:endParaRPr lang="es-US" sz="1600" kern="0" dirty="0">
              <a:solidFill>
                <a:schemeClr val="tx1"/>
              </a:solidFill>
            </a:endParaRPr>
          </a:p>
          <a:p>
            <a:endParaRPr lang="es-US" sz="1600" kern="0" dirty="0">
              <a:solidFill>
                <a:schemeClr val="tx1"/>
              </a:solidFill>
            </a:endParaRPr>
          </a:p>
          <a:p>
            <a:endParaRPr lang="es-US" sz="1600" kern="0" dirty="0">
              <a:solidFill>
                <a:schemeClr val="tx1"/>
              </a:solidFill>
            </a:endParaRPr>
          </a:p>
          <a:p>
            <a:endParaRPr lang="es-US" sz="1600" kern="0" dirty="0">
              <a:solidFill>
                <a:schemeClr val="tx1"/>
              </a:solidFill>
            </a:endParaRPr>
          </a:p>
          <a:p>
            <a:endParaRPr lang="es-CL" sz="1600" kern="0" dirty="0">
              <a:solidFill>
                <a:schemeClr val="tx1"/>
              </a:solidFill>
            </a:endParaRPr>
          </a:p>
        </p:txBody>
      </p:sp>
      <p:pic>
        <p:nvPicPr>
          <p:cNvPr id="5" name="Imagen 4">
            <a:extLst>
              <a:ext uri="{FF2B5EF4-FFF2-40B4-BE49-F238E27FC236}">
                <a16:creationId xmlns:a16="http://schemas.microsoft.com/office/drawing/2014/main" id="{DE9F11F2-4082-4092-B5A1-C39EA5740FE4}"/>
              </a:ext>
            </a:extLst>
          </p:cNvPr>
          <p:cNvPicPr/>
          <p:nvPr/>
        </p:nvPicPr>
        <p:blipFill rotWithShape="1">
          <a:blip r:embed="rId2"/>
          <a:srcRect l="34623" t="37735" r="9708" b="10041"/>
          <a:stretch/>
        </p:blipFill>
        <p:spPr bwMode="auto">
          <a:xfrm>
            <a:off x="1104036" y="1689894"/>
            <a:ext cx="7056783" cy="4232498"/>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487878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FCC34F9F-587F-46BC-A605-57DBC20844D2}"/>
              </a:ext>
            </a:extLst>
          </p:cNvPr>
          <p:cNvSpPr>
            <a:spLocks noGrp="1"/>
          </p:cNvSpPr>
          <p:nvPr>
            <p:ph type="title"/>
          </p:nvPr>
        </p:nvSpPr>
        <p:spPr>
          <a:xfrm>
            <a:off x="492125" y="295275"/>
            <a:ext cx="8856663" cy="1090613"/>
          </a:xfrm>
        </p:spPr>
        <p:txBody>
          <a:bodyPr/>
          <a:lstStyle/>
          <a:p>
            <a:r>
              <a:rPr lang="es-US" sz="2400" dirty="0"/>
              <a:t>9. GLOSAS COMUNES GOBIERNOS REGIONALES</a:t>
            </a:r>
            <a:endParaRPr lang="es-CL" sz="2400" dirty="0"/>
          </a:p>
        </p:txBody>
      </p:sp>
      <p:sp>
        <p:nvSpPr>
          <p:cNvPr id="5" name="CuadroTexto 4">
            <a:extLst>
              <a:ext uri="{FF2B5EF4-FFF2-40B4-BE49-F238E27FC236}">
                <a16:creationId xmlns:a16="http://schemas.microsoft.com/office/drawing/2014/main" id="{A816A544-FE40-4BFC-82D2-6A9830ABC7B2}"/>
              </a:ext>
            </a:extLst>
          </p:cNvPr>
          <p:cNvSpPr txBox="1"/>
          <p:nvPr/>
        </p:nvSpPr>
        <p:spPr>
          <a:xfrm>
            <a:off x="492125" y="1385888"/>
            <a:ext cx="9145016" cy="5498300"/>
          </a:xfrm>
          <a:prstGeom prst="rect">
            <a:avLst/>
          </a:prstGeom>
          <a:noFill/>
        </p:spPr>
        <p:txBody>
          <a:bodyPr wrap="square">
            <a:spAutoFit/>
          </a:bodyPr>
          <a:lstStyle/>
          <a:p>
            <a:pPr algn="just">
              <a:lnSpc>
                <a:spcPct val="107000"/>
              </a:lnSpc>
              <a:spcBef>
                <a:spcPts val="0"/>
              </a:spcBef>
              <a:spcAft>
                <a:spcPts val="800"/>
              </a:spcAft>
            </a:pPr>
            <a:r>
              <a:rPr lang="es-CL" sz="1400" dirty="0">
                <a:solidFill>
                  <a:schemeClr val="tx1"/>
                </a:solidFill>
                <a:latin typeface="+mn-lt"/>
                <a:ea typeface="Calibri" panose="020F0502020204030204" pitchFamily="34" charset="0"/>
                <a:cs typeface="Times New Roman" panose="02020603050405020304" pitchFamily="18" charset="0"/>
              </a:rPr>
              <a:t>En la Ley de Presupuestos 2020, las glosas comunes incluyen 16 páginas.</a:t>
            </a:r>
          </a:p>
          <a:p>
            <a:pPr algn="just">
              <a:lnSpc>
                <a:spcPct val="107000"/>
              </a:lnSpc>
              <a:spcBef>
                <a:spcPts val="0"/>
              </a:spcBef>
              <a:spcAft>
                <a:spcPts val="800"/>
              </a:spcAft>
            </a:pPr>
            <a:r>
              <a:rPr lang="es-CL" sz="1400" dirty="0">
                <a:solidFill>
                  <a:schemeClr val="tx1"/>
                </a:solidFill>
                <a:latin typeface="+mn-lt"/>
                <a:ea typeface="Calibri" panose="020F0502020204030204" pitchFamily="34" charset="0"/>
                <a:cs typeface="Times New Roman" panose="02020603050405020304" pitchFamily="18" charset="0"/>
              </a:rPr>
              <a:t>Las principales glosas comunes, en este ámbito se asocian con:</a:t>
            </a:r>
          </a:p>
          <a:p>
            <a:pPr marL="342900" indent="-342900" algn="just">
              <a:spcBef>
                <a:spcPts val="0"/>
              </a:spcBef>
              <a:spcAft>
                <a:spcPts val="0"/>
              </a:spcAft>
              <a:buFont typeface="Wingdings" panose="05000000000000000000" pitchFamily="2" charset="2"/>
              <a:buChar char=""/>
            </a:pPr>
            <a:r>
              <a:rPr lang="es-CL" sz="1400" dirty="0">
                <a:solidFill>
                  <a:schemeClr val="tx1"/>
                </a:solidFill>
                <a:latin typeface="+mn-lt"/>
                <a:ea typeface="Times New Roman" panose="02020603050405020304" pitchFamily="18" charset="0"/>
              </a:rPr>
              <a:t>Numeral 2.1 (Gasto Corriente): </a:t>
            </a:r>
          </a:p>
          <a:p>
            <a:pPr algn="just">
              <a:spcBef>
                <a:spcPts val="0"/>
              </a:spcBef>
              <a:spcAft>
                <a:spcPts val="0"/>
              </a:spcAft>
            </a:pPr>
            <a:r>
              <a:rPr lang="es-ES" sz="1400" dirty="0">
                <a:solidFill>
                  <a:srgbClr val="323232"/>
                </a:solidFill>
                <a:effectLst/>
                <a:latin typeface="Courier New" panose="02070309020205020404" pitchFamily="49" charset="0"/>
              </a:rPr>
              <a:t>Los  gobiernos  regionales  podrán  destinar  hasta un 6% del total de sus </a:t>
            </a:r>
            <a:br>
              <a:rPr lang="es-ES" sz="1400" dirty="0">
                <a:solidFill>
                  <a:srgbClr val="323232"/>
                </a:solidFill>
                <a:effectLst/>
                <a:latin typeface="Courier New" panose="02070309020205020404" pitchFamily="49" charset="0"/>
              </a:rPr>
            </a:br>
            <a:r>
              <a:rPr lang="es-ES" sz="1400" dirty="0">
                <a:solidFill>
                  <a:srgbClr val="323232"/>
                </a:solidFill>
                <a:effectLst/>
                <a:latin typeface="Courier New" panose="02070309020205020404" pitchFamily="49" charset="0"/>
              </a:rPr>
              <a:t>recursos  consultados  en  la  presente ley aprobada por el Congreso Nacional a </a:t>
            </a:r>
            <a:br>
              <a:rPr lang="es-ES" sz="1400" dirty="0">
                <a:solidFill>
                  <a:srgbClr val="323232"/>
                </a:solidFill>
                <a:effectLst/>
                <a:latin typeface="Courier New" panose="02070309020205020404" pitchFamily="49" charset="0"/>
              </a:rPr>
            </a:br>
            <a:r>
              <a:rPr lang="es-ES" sz="1400" dirty="0">
                <a:solidFill>
                  <a:srgbClr val="323232"/>
                </a:solidFill>
                <a:effectLst/>
                <a:latin typeface="Courier New" panose="02070309020205020404" pitchFamily="49" charset="0"/>
              </a:rPr>
              <a:t>subvencionar  las actividades a) culturales, b) deportivas y del programa Elige </a:t>
            </a:r>
            <a:br>
              <a:rPr lang="es-ES" sz="1400" dirty="0">
                <a:solidFill>
                  <a:srgbClr val="323232"/>
                </a:solidFill>
                <a:effectLst/>
                <a:latin typeface="Courier New" panose="02070309020205020404" pitchFamily="49" charset="0"/>
              </a:rPr>
            </a:br>
            <a:r>
              <a:rPr lang="es-ES" sz="1400" dirty="0">
                <a:solidFill>
                  <a:srgbClr val="323232"/>
                </a:solidFill>
                <a:effectLst/>
                <a:latin typeface="Courier New" panose="02070309020205020404" pitchFamily="49" charset="0"/>
              </a:rPr>
              <a:t>Vivir  Sano,  c)  de  seguridad  ciudadana,  d)  de carácter social, incluyendo </a:t>
            </a:r>
            <a:br>
              <a:rPr lang="es-ES" sz="1400" dirty="0">
                <a:solidFill>
                  <a:srgbClr val="323232"/>
                </a:solidFill>
                <a:effectLst/>
                <a:latin typeface="Courier New" panose="02070309020205020404" pitchFamily="49" charset="0"/>
              </a:rPr>
            </a:br>
            <a:r>
              <a:rPr lang="es-ES" sz="1400" dirty="0">
                <a:solidFill>
                  <a:srgbClr val="323232"/>
                </a:solidFill>
                <a:effectLst/>
                <a:latin typeface="Courier New" panose="02070309020205020404" pitchFamily="49" charset="0"/>
              </a:rPr>
              <a:t>programas  y  actividades  para  la  atención  de  personas  discapacitadas con </a:t>
            </a:r>
            <a:br>
              <a:rPr lang="es-ES" sz="1400" dirty="0">
                <a:solidFill>
                  <a:srgbClr val="323232"/>
                </a:solidFill>
                <a:effectLst/>
                <a:latin typeface="Courier New" panose="02070309020205020404" pitchFamily="49" charset="0"/>
              </a:rPr>
            </a:br>
            <a:r>
              <a:rPr lang="es-ES" sz="1400" dirty="0">
                <a:solidFill>
                  <a:srgbClr val="323232"/>
                </a:solidFill>
                <a:effectLst/>
                <a:latin typeface="Courier New" panose="02070309020205020404" pitchFamily="49" charset="0"/>
              </a:rPr>
              <a:t>dependencia  severa, y de prevención y rehabilitación de drogas, e) de atención </a:t>
            </a:r>
            <a:br>
              <a:rPr lang="es-ES" sz="1400" dirty="0">
                <a:solidFill>
                  <a:srgbClr val="323232"/>
                </a:solidFill>
                <a:effectLst/>
                <a:latin typeface="Courier New" panose="02070309020205020404" pitchFamily="49" charset="0"/>
              </a:rPr>
            </a:br>
            <a:r>
              <a:rPr lang="es-ES" sz="1400" dirty="0">
                <a:solidFill>
                  <a:srgbClr val="323232"/>
                </a:solidFill>
                <a:effectLst/>
                <a:latin typeface="Courier New" panose="02070309020205020404" pitchFamily="49" charset="0"/>
              </a:rPr>
              <a:t>de adultos mayores e integración y promoción del envejecimiento activo, y f) de </a:t>
            </a:r>
            <a:br>
              <a:rPr lang="es-ES" sz="1400" dirty="0">
                <a:solidFill>
                  <a:srgbClr val="323232"/>
                </a:solidFill>
                <a:effectLst/>
                <a:latin typeface="Courier New" panose="02070309020205020404" pitchFamily="49" charset="0"/>
              </a:rPr>
            </a:br>
            <a:r>
              <a:rPr lang="es-ES" sz="1400" dirty="0">
                <a:solidFill>
                  <a:srgbClr val="323232"/>
                </a:solidFill>
                <a:effectLst/>
                <a:latin typeface="Courier New" panose="02070309020205020404" pitchFamily="49" charset="0"/>
              </a:rPr>
              <a:t>protección  del  medioambiente  y  de  educación  ambiental,  que  efectúen las </a:t>
            </a:r>
            <a:br>
              <a:rPr lang="es-ES" sz="1400" dirty="0">
                <a:solidFill>
                  <a:srgbClr val="323232"/>
                </a:solidFill>
                <a:effectLst/>
                <a:latin typeface="Courier New" panose="02070309020205020404" pitchFamily="49" charset="0"/>
              </a:rPr>
            </a:br>
            <a:r>
              <a:rPr lang="es-ES" sz="1400" dirty="0">
                <a:solidFill>
                  <a:srgbClr val="323232"/>
                </a:solidFill>
                <a:effectLst/>
                <a:latin typeface="Courier New" panose="02070309020205020404" pitchFamily="49" charset="0"/>
              </a:rPr>
              <a:t>municipalidades,  otras entidades públicas y/o instituciones privadas sin fines </a:t>
            </a:r>
            <a:br>
              <a:rPr lang="es-ES" sz="1400" dirty="0">
                <a:solidFill>
                  <a:srgbClr val="323232"/>
                </a:solidFill>
                <a:effectLst/>
                <a:latin typeface="Courier New" panose="02070309020205020404" pitchFamily="49" charset="0"/>
              </a:rPr>
            </a:br>
            <a:r>
              <a:rPr lang="es-ES" sz="1400" dirty="0">
                <a:solidFill>
                  <a:srgbClr val="323232"/>
                </a:solidFill>
                <a:effectLst/>
                <a:latin typeface="Courier New" panose="02070309020205020404" pitchFamily="49" charset="0"/>
              </a:rPr>
              <a:t>de   lucro.   Las   instituciones  privadas  sin  fines  de  lucro  podrán  ser </a:t>
            </a:r>
            <a:br>
              <a:rPr lang="es-ES" sz="1400" dirty="0">
                <a:solidFill>
                  <a:srgbClr val="323232"/>
                </a:solidFill>
                <a:effectLst/>
                <a:latin typeface="Courier New" panose="02070309020205020404" pitchFamily="49" charset="0"/>
              </a:rPr>
            </a:br>
            <a:r>
              <a:rPr lang="es-ES" sz="1400" dirty="0">
                <a:solidFill>
                  <a:srgbClr val="323232"/>
                </a:solidFill>
                <a:effectLst/>
                <a:latin typeface="Courier New" panose="02070309020205020404" pitchFamily="49" charset="0"/>
              </a:rPr>
              <a:t>beneficiarias  de  estos recursos siempre que al momento de postular tengan una </a:t>
            </a:r>
            <a:br>
              <a:rPr lang="es-ES" sz="1400" dirty="0">
                <a:solidFill>
                  <a:srgbClr val="323232"/>
                </a:solidFill>
                <a:effectLst/>
                <a:latin typeface="Courier New" panose="02070309020205020404" pitchFamily="49" charset="0"/>
              </a:rPr>
            </a:br>
            <a:r>
              <a:rPr lang="es-ES" sz="1400" dirty="0">
                <a:solidFill>
                  <a:srgbClr val="323232"/>
                </a:solidFill>
                <a:effectLst/>
                <a:latin typeface="Courier New" panose="02070309020205020404" pitchFamily="49" charset="0"/>
              </a:rPr>
              <a:t>personalidad jurídica vigente no inferior a 2 años.                            </a:t>
            </a:r>
            <a:br>
              <a:rPr lang="es-ES" sz="1400" dirty="0">
                <a:solidFill>
                  <a:srgbClr val="323232"/>
                </a:solidFill>
                <a:effectLst/>
                <a:latin typeface="Courier New" panose="02070309020205020404" pitchFamily="49" charset="0"/>
              </a:rPr>
            </a:br>
            <a:r>
              <a:rPr lang="es-ES" sz="1400" dirty="0">
                <a:solidFill>
                  <a:srgbClr val="323232"/>
                </a:solidFill>
                <a:effectLst/>
                <a:latin typeface="Courier New" panose="02070309020205020404" pitchFamily="49" charset="0"/>
              </a:rPr>
              <a:t>                             </a:t>
            </a:r>
            <a:br>
              <a:rPr lang="es-ES" sz="1400" dirty="0">
                <a:solidFill>
                  <a:srgbClr val="323232"/>
                </a:solidFill>
                <a:effectLst/>
                <a:latin typeface="Courier New" panose="02070309020205020404" pitchFamily="49" charset="0"/>
              </a:rPr>
            </a:br>
            <a:r>
              <a:rPr lang="es-ES" sz="1400" dirty="0">
                <a:solidFill>
                  <a:srgbClr val="323232"/>
                </a:solidFill>
                <a:effectLst/>
                <a:latin typeface="Courier New" panose="02070309020205020404" pitchFamily="49" charset="0"/>
              </a:rPr>
              <a:t>Los  recursos  que  se  transfieran  a  las  entidades públicas señaladas no se </a:t>
            </a:r>
            <a:br>
              <a:rPr lang="es-ES" sz="1400" dirty="0">
                <a:solidFill>
                  <a:srgbClr val="323232"/>
                </a:solidFill>
                <a:effectLst/>
                <a:latin typeface="Courier New" panose="02070309020205020404" pitchFamily="49" charset="0"/>
              </a:rPr>
            </a:br>
            <a:r>
              <a:rPr lang="es-ES" sz="1400" dirty="0">
                <a:solidFill>
                  <a:srgbClr val="323232"/>
                </a:solidFill>
                <a:effectLst/>
                <a:latin typeface="Courier New" panose="02070309020205020404" pitchFamily="49" charset="0"/>
              </a:rPr>
              <a:t>incorporarán a sus presupuestos, sin perjuicio de lo cual deberán rendir cuenta </a:t>
            </a:r>
            <a:br>
              <a:rPr lang="es-ES" sz="1400" dirty="0">
                <a:solidFill>
                  <a:srgbClr val="323232"/>
                </a:solidFill>
                <a:effectLst/>
                <a:latin typeface="Courier New" panose="02070309020205020404" pitchFamily="49" charset="0"/>
              </a:rPr>
            </a:br>
            <a:r>
              <a:rPr lang="es-ES" sz="1400" dirty="0">
                <a:solidFill>
                  <a:srgbClr val="323232"/>
                </a:solidFill>
                <a:effectLst/>
                <a:latin typeface="Courier New" panose="02070309020205020404" pitchFamily="49" charset="0"/>
              </a:rPr>
              <a:t>de su utilización a la Contraloría General de la República.                    </a:t>
            </a:r>
            <a:br>
              <a:rPr lang="es-ES" sz="1400" dirty="0">
                <a:solidFill>
                  <a:srgbClr val="323232"/>
                </a:solidFill>
                <a:effectLst/>
                <a:latin typeface="Courier New" panose="02070309020205020404" pitchFamily="49" charset="0"/>
              </a:rPr>
            </a:br>
            <a:r>
              <a:rPr lang="es-ES" sz="1400" dirty="0">
                <a:solidFill>
                  <a:srgbClr val="323232"/>
                </a:solidFill>
                <a:effectLst/>
                <a:latin typeface="Courier New" panose="02070309020205020404" pitchFamily="49" charset="0"/>
              </a:rPr>
              <a:t>          </a:t>
            </a:r>
            <a:endParaRPr lang="es-CL" sz="1400" dirty="0">
              <a:ea typeface="Times New Roman" panose="02020603050405020304" pitchFamily="18" charset="0"/>
            </a:endParaRPr>
          </a:p>
          <a:p>
            <a:pPr algn="just">
              <a:spcBef>
                <a:spcPts val="0"/>
              </a:spcBef>
              <a:spcAft>
                <a:spcPts val="0"/>
              </a:spcAft>
            </a:pPr>
            <a:r>
              <a:rPr lang="es-CL" sz="1400" dirty="0">
                <a:solidFill>
                  <a:schemeClr val="tx1"/>
                </a:solidFill>
                <a:latin typeface="+mn-lt"/>
                <a:ea typeface="Times New Roman" panose="02020603050405020304" pitchFamily="18" charset="0"/>
              </a:rPr>
              <a:t>Esta glosa se puede materializar a través del gasto corriente, lo que faculta a los GORES a reasignar recursos desde el gasto de capital hacia el gasto corriente, facultad que no tienen el resto del Gobierno Central. El total del 6% de los GORES asciende aproximadamente a $63.893 millones.</a:t>
            </a:r>
          </a:p>
          <a:p>
            <a:pPr algn="just">
              <a:spcBef>
                <a:spcPts val="0"/>
              </a:spcBef>
              <a:spcAft>
                <a:spcPts val="0"/>
              </a:spcAft>
            </a:pPr>
            <a:endParaRPr lang="es-CL" sz="1400" dirty="0">
              <a:solidFill>
                <a:schemeClr val="tx1"/>
              </a:solidFill>
              <a:latin typeface="+mn-lt"/>
              <a:ea typeface="Times New Roman" panose="02020603050405020304" pitchFamily="18" charset="0"/>
            </a:endParaRPr>
          </a:p>
        </p:txBody>
      </p:sp>
    </p:spTree>
    <p:extLst>
      <p:ext uri="{BB962C8B-B14F-4D97-AF65-F5344CB8AC3E}">
        <p14:creationId xmlns:p14="http://schemas.microsoft.com/office/powerpoint/2010/main" val="10988824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E90DBC-885C-4CA0-B466-177A0BA508B5}"/>
              </a:ext>
            </a:extLst>
          </p:cNvPr>
          <p:cNvSpPr>
            <a:spLocks noGrp="1"/>
          </p:cNvSpPr>
          <p:nvPr>
            <p:ph type="title"/>
          </p:nvPr>
        </p:nvSpPr>
        <p:spPr/>
        <p:txBody>
          <a:bodyPr/>
          <a:lstStyle/>
          <a:p>
            <a:r>
              <a:rPr lang="es-US" sz="2400" dirty="0"/>
              <a:t>9. GLOSAS COMUNES GOBIERNOS REGIONALES</a:t>
            </a:r>
            <a:endParaRPr lang="es-CL" sz="2400" dirty="0"/>
          </a:p>
        </p:txBody>
      </p:sp>
      <p:sp>
        <p:nvSpPr>
          <p:cNvPr id="4" name="CuadroTexto 3">
            <a:extLst>
              <a:ext uri="{FF2B5EF4-FFF2-40B4-BE49-F238E27FC236}">
                <a16:creationId xmlns:a16="http://schemas.microsoft.com/office/drawing/2014/main" id="{D4D69113-12CC-4079-B2FF-CD7F72BACA24}"/>
              </a:ext>
            </a:extLst>
          </p:cNvPr>
          <p:cNvSpPr txBox="1"/>
          <p:nvPr/>
        </p:nvSpPr>
        <p:spPr>
          <a:xfrm>
            <a:off x="478231" y="1745928"/>
            <a:ext cx="8136904" cy="4185761"/>
          </a:xfrm>
          <a:prstGeom prst="rect">
            <a:avLst/>
          </a:prstGeom>
          <a:noFill/>
        </p:spPr>
        <p:txBody>
          <a:bodyPr wrap="square">
            <a:spAutoFit/>
          </a:bodyPr>
          <a:lstStyle/>
          <a:p>
            <a:pPr marL="342900" indent="-342900" algn="just">
              <a:buFont typeface="Wingdings" panose="05000000000000000000" pitchFamily="2" charset="2"/>
              <a:buChar char=""/>
            </a:pPr>
            <a:r>
              <a:rPr lang="es-CL" sz="1400" dirty="0">
                <a:solidFill>
                  <a:schemeClr val="tx1"/>
                </a:solidFill>
                <a:latin typeface="+mn-lt"/>
                <a:ea typeface="Times New Roman" panose="02020603050405020304" pitchFamily="18" charset="0"/>
              </a:rPr>
              <a:t>Numeral 2.3 (Gasto Corriente): </a:t>
            </a:r>
          </a:p>
          <a:p>
            <a:pPr algn="just">
              <a:spcBef>
                <a:spcPts val="0"/>
              </a:spcBef>
              <a:spcAft>
                <a:spcPts val="0"/>
              </a:spcAft>
            </a:pPr>
            <a:r>
              <a:rPr lang="es-ES" sz="1400" dirty="0"/>
              <a:t>Subsidios a los municipios, asociaciones de municipalidades u otras entidades públicas para: a) la mantención de parques, áreas verdes y/o jardines botánicos; b) administración de áreas marinas, costeras, lacustres y ribereñas, protegidas de múltiples usos que les hayan sido concesionadas y su complemento terrestre que este bajo su administración; c) contribuir al sistema de operación de instalaciones para el tratamiento adecuado de los residuos sólidos domiciliarios; d) operación o administración de un sistema de bicicletas públicas, incluidos estacionamientos de larga estadía; e) contribuir al sistema de operación de alcantarillados en una o más localidades con una población de hasta 1000 habitantes, de una comuna; f) financiar la canasta básica de fármacos y elementos sanitarios médicos de protección e higiene y seguridad, y la operación de farmacias municipales, asimismo apoyar a los Servicios de Atención Primaria de Salud en la adquisición de medicamentos; g) financiar plan de resolución de listas de espera </a:t>
            </a:r>
            <a:r>
              <a:rPr lang="es-ES" sz="1400" dirty="0" err="1"/>
              <a:t>rutificada</a:t>
            </a:r>
            <a:r>
              <a:rPr lang="es-ES" sz="1400" dirty="0"/>
              <a:t> de patologías de mayor prevalencia en el perfil epidemiológico, tales como endoprótesis total o parcial de caderas, endoprótesis de rodillas, cataratas y várices, entre otros; h) operación y administración de servicios de telecomunicaciones para Zonas Wifi que se desarrollen en una o más localidades con una población de hasta 1000 habitantes, de una comuna; e i) sanitización de espacios públicos, ante catástrofes naturales y/o sanitarias definidas mediante los decretos respectivos por la autoridad correspondiente. Con tal objeto los gobiernos regionales podrán comprometer los recursos correspondientes, con cargo a este presupuesto y al que se les apruebe en las anualidades siguientes</a:t>
            </a:r>
            <a:endParaRPr lang="es-CL" sz="1400" dirty="0">
              <a:solidFill>
                <a:schemeClr val="tx1"/>
              </a:solidFill>
              <a:highlight>
                <a:srgbClr val="FFFF00"/>
              </a:highlight>
              <a:latin typeface="+mn-lt"/>
              <a:ea typeface="Times New Roman" panose="02020603050405020304" pitchFamily="18" charset="0"/>
            </a:endParaRPr>
          </a:p>
        </p:txBody>
      </p:sp>
    </p:spTree>
    <p:extLst>
      <p:ext uri="{BB962C8B-B14F-4D97-AF65-F5344CB8AC3E}">
        <p14:creationId xmlns:p14="http://schemas.microsoft.com/office/powerpoint/2010/main" val="25934242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EF16FF-F36A-4C74-80DA-11C64A4CD83F}"/>
              </a:ext>
            </a:extLst>
          </p:cNvPr>
          <p:cNvSpPr>
            <a:spLocks noGrp="1"/>
          </p:cNvSpPr>
          <p:nvPr>
            <p:ph type="title"/>
          </p:nvPr>
        </p:nvSpPr>
        <p:spPr>
          <a:xfrm>
            <a:off x="527968" y="377776"/>
            <a:ext cx="8229600" cy="1143000"/>
          </a:xfrm>
        </p:spPr>
        <p:txBody>
          <a:bodyPr/>
          <a:lstStyle/>
          <a:p>
            <a:pPr>
              <a:defRPr/>
            </a:pPr>
            <a:r>
              <a:rPr lang="es-US" sz="2583" b="1" dirty="0">
                <a:solidFill>
                  <a:schemeClr val="tx1"/>
                </a:solidFill>
              </a:rPr>
              <a:t>1.- MACROECONOMIA Y PRESUPUESTO - DATOS DEL GASTO PÚBLICO (PPT0 2022)</a:t>
            </a:r>
            <a:endParaRPr lang="es-CL" sz="2583" b="1" dirty="0">
              <a:solidFill>
                <a:schemeClr val="tx1"/>
              </a:solidFill>
            </a:endParaRPr>
          </a:p>
        </p:txBody>
      </p:sp>
      <p:sp>
        <p:nvSpPr>
          <p:cNvPr id="3" name="Marcador de contenido 2">
            <a:extLst>
              <a:ext uri="{FF2B5EF4-FFF2-40B4-BE49-F238E27FC236}">
                <a16:creationId xmlns:a16="http://schemas.microsoft.com/office/drawing/2014/main" id="{461E8BD5-131C-4DCB-9592-6AFD9E8B1532}"/>
              </a:ext>
            </a:extLst>
          </p:cNvPr>
          <p:cNvSpPr>
            <a:spLocks noGrp="1"/>
          </p:cNvSpPr>
          <p:nvPr>
            <p:ph idx="1"/>
          </p:nvPr>
        </p:nvSpPr>
        <p:spPr>
          <a:xfrm>
            <a:off x="960016" y="1889944"/>
            <a:ext cx="8352928" cy="4061077"/>
          </a:xfrm>
        </p:spPr>
        <p:txBody>
          <a:bodyPr/>
          <a:lstStyle/>
          <a:p>
            <a:r>
              <a:rPr lang="es-US" sz="2800" dirty="0"/>
              <a:t>Gasto Público:  $60,7 billones-USD82 mil millones</a:t>
            </a:r>
          </a:p>
          <a:p>
            <a:r>
              <a:rPr lang="es-US" sz="2800" dirty="0"/>
              <a:t>Gasto Publico/PIB: 24% aprox.</a:t>
            </a:r>
          </a:p>
          <a:p>
            <a:r>
              <a:rPr lang="es-US" sz="2800" dirty="0"/>
              <a:t>Crec. Respecto de 2021:  3,7%</a:t>
            </a:r>
          </a:p>
          <a:p>
            <a:r>
              <a:rPr lang="es-US" sz="2800" dirty="0"/>
              <a:t>Gasto Corriente: 83% </a:t>
            </a:r>
          </a:p>
          <a:p>
            <a:r>
              <a:rPr lang="es-US" sz="2800" dirty="0"/>
              <a:t>% Gasto de Capital: 17% aprox.</a:t>
            </a:r>
          </a:p>
          <a:p>
            <a:r>
              <a:rPr lang="es-US" sz="2800" dirty="0"/>
              <a:t>Deuda Pública: 37,5% PIB </a:t>
            </a:r>
            <a:endParaRPr lang="es-CL" sz="2800" dirty="0"/>
          </a:p>
        </p:txBody>
      </p:sp>
    </p:spTree>
    <p:extLst>
      <p:ext uri="{BB962C8B-B14F-4D97-AF65-F5344CB8AC3E}">
        <p14:creationId xmlns:p14="http://schemas.microsoft.com/office/powerpoint/2010/main" val="3170186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E90DBC-885C-4CA0-B466-177A0BA508B5}"/>
              </a:ext>
            </a:extLst>
          </p:cNvPr>
          <p:cNvSpPr>
            <a:spLocks noGrp="1"/>
          </p:cNvSpPr>
          <p:nvPr>
            <p:ph type="title"/>
          </p:nvPr>
        </p:nvSpPr>
        <p:spPr/>
        <p:txBody>
          <a:bodyPr/>
          <a:lstStyle/>
          <a:p>
            <a:r>
              <a:rPr lang="es-US" sz="2400" dirty="0"/>
              <a:t>9. GLOSAS COMUNES GOBIERNOS REGIONALES</a:t>
            </a:r>
            <a:endParaRPr lang="es-CL" sz="2400" dirty="0"/>
          </a:p>
        </p:txBody>
      </p:sp>
      <p:sp>
        <p:nvSpPr>
          <p:cNvPr id="4" name="CuadroTexto 3">
            <a:extLst>
              <a:ext uri="{FF2B5EF4-FFF2-40B4-BE49-F238E27FC236}">
                <a16:creationId xmlns:a16="http://schemas.microsoft.com/office/drawing/2014/main" id="{D4D69113-12CC-4079-B2FF-CD7F72BACA24}"/>
              </a:ext>
            </a:extLst>
          </p:cNvPr>
          <p:cNvSpPr txBox="1"/>
          <p:nvPr/>
        </p:nvSpPr>
        <p:spPr>
          <a:xfrm>
            <a:off x="478231" y="1745928"/>
            <a:ext cx="8136904" cy="2246769"/>
          </a:xfrm>
          <a:prstGeom prst="rect">
            <a:avLst/>
          </a:prstGeom>
          <a:noFill/>
        </p:spPr>
        <p:txBody>
          <a:bodyPr wrap="square">
            <a:spAutoFit/>
          </a:bodyPr>
          <a:lstStyle/>
          <a:p>
            <a:pPr marL="342900" indent="-342900" algn="just">
              <a:buFont typeface="Wingdings" panose="05000000000000000000" pitchFamily="2" charset="2"/>
              <a:buChar char=""/>
            </a:pPr>
            <a:r>
              <a:rPr lang="es-CL" sz="1400" dirty="0">
                <a:solidFill>
                  <a:schemeClr val="tx1"/>
                </a:solidFill>
                <a:latin typeface="+mn-lt"/>
                <a:ea typeface="Times New Roman" panose="02020603050405020304" pitchFamily="18" charset="0"/>
              </a:rPr>
              <a:t>Numeral 5.8 (Programas-Gasto de Capital): </a:t>
            </a:r>
          </a:p>
          <a:p>
            <a:pPr algn="just"/>
            <a:r>
              <a:rPr lang="es-ES" sz="1400" dirty="0"/>
              <a:t>Transferencias de recursos a las municipalidades, o corporaciones municipales, para la ejecución de cualquier tipo de proyecto, que cuente con informe favorable del Ministerio de Desarrollo Social y Familia, incluso aquellos que cumplan con las características definidas en el Decreto N°829, de 1998, del Ministerio del Interior, o para actividades destinadas a mantener o conservar infraestructura pública, correspondiéndole en este caso al Gobierno Regional respectivo aprobar técnicamente su ejecución. Estas transferencias de recursos se deberán formalizar mediante convenios, aprobados por el correspondiente acto administrativo, entre el Gobierno Regional y la municipalidad respectiva, donde conste la aceptación del financiamiento y las condiciones bajo las cuales se efectuará la aplicación de los recursos; </a:t>
            </a:r>
            <a:endParaRPr lang="es-CL" sz="1400" dirty="0">
              <a:solidFill>
                <a:schemeClr val="tx1"/>
              </a:solidFill>
              <a:latin typeface="+mn-lt"/>
              <a:ea typeface="Times New Roman" panose="02020603050405020304" pitchFamily="18" charset="0"/>
            </a:endParaRPr>
          </a:p>
        </p:txBody>
      </p:sp>
    </p:spTree>
    <p:extLst>
      <p:ext uri="{BB962C8B-B14F-4D97-AF65-F5344CB8AC3E}">
        <p14:creationId xmlns:p14="http://schemas.microsoft.com/office/powerpoint/2010/main" val="13334554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3C3CDE-DDCC-4834-ABA8-910634532BC4}"/>
              </a:ext>
            </a:extLst>
          </p:cNvPr>
          <p:cNvSpPr>
            <a:spLocks noGrp="1"/>
          </p:cNvSpPr>
          <p:nvPr>
            <p:ph type="title"/>
          </p:nvPr>
        </p:nvSpPr>
        <p:spPr/>
        <p:txBody>
          <a:bodyPr/>
          <a:lstStyle/>
          <a:p>
            <a:r>
              <a:rPr lang="es-US" sz="1800" dirty="0"/>
              <a:t>9. GLOSAS COMUNES GOBIERNOS REGIONALES</a:t>
            </a:r>
            <a:endParaRPr lang="es-CL" sz="1800" dirty="0"/>
          </a:p>
        </p:txBody>
      </p:sp>
      <p:sp>
        <p:nvSpPr>
          <p:cNvPr id="4" name="CuadroTexto 3">
            <a:extLst>
              <a:ext uri="{FF2B5EF4-FFF2-40B4-BE49-F238E27FC236}">
                <a16:creationId xmlns:a16="http://schemas.microsoft.com/office/drawing/2014/main" id="{532CF1DF-C0BF-4DA5-B9D9-A13CDF8B4202}"/>
              </a:ext>
            </a:extLst>
          </p:cNvPr>
          <p:cNvSpPr txBox="1"/>
          <p:nvPr/>
        </p:nvSpPr>
        <p:spPr>
          <a:xfrm>
            <a:off x="492046" y="1745928"/>
            <a:ext cx="8748891" cy="4355038"/>
          </a:xfrm>
          <a:prstGeom prst="rect">
            <a:avLst/>
          </a:prstGeom>
          <a:noFill/>
        </p:spPr>
        <p:txBody>
          <a:bodyPr wrap="square">
            <a:spAutoFit/>
          </a:bodyPr>
          <a:lstStyle/>
          <a:p>
            <a:pPr marL="171450" indent="-171450" algn="just">
              <a:buFont typeface="Wingdings" panose="05000000000000000000" pitchFamily="2" charset="2"/>
              <a:buChar char="Ø"/>
            </a:pPr>
            <a:r>
              <a:rPr lang="es-CL" sz="1400" b="1" dirty="0">
                <a:solidFill>
                  <a:schemeClr val="tx1"/>
                </a:solidFill>
                <a:latin typeface="+mn-lt"/>
                <a:ea typeface="Times New Roman" panose="02020603050405020304" pitchFamily="18" charset="0"/>
              </a:rPr>
              <a:t>Numeral 5.9 (Programas-Gasto de Capital): </a:t>
            </a:r>
          </a:p>
          <a:p>
            <a:pPr algn="just"/>
            <a:endParaRPr lang="es-ES" sz="1100" dirty="0"/>
          </a:p>
          <a:p>
            <a:pPr algn="just"/>
            <a:r>
              <a:rPr lang="es-ES" sz="1100" dirty="0"/>
              <a:t> </a:t>
            </a:r>
            <a:r>
              <a:rPr lang="es-ES" sz="1400" dirty="0"/>
              <a:t>Los recursos considerados en la asignación 33.03.125 Municipalidades (Fondo Regional de Iniciativa Local), deberán destinarse a la ejecución de proyectos que cuenten con informe favorable del Ministerio de Desarrollo Social y Familia o a acciones destinadas a mantener o conservar infraestructura pública (incluso aquellas de carácter social o deportivo que se ejecuten en los recintos indicados en el numeral 4.2.7 de esta glosa), las que serán autorizadas de acuerdo a los procedimientos establecidos en el oficio circular </a:t>
            </a:r>
            <a:r>
              <a:rPr lang="es-ES" sz="1400" dirty="0" err="1"/>
              <a:t>N°</a:t>
            </a:r>
            <a:r>
              <a:rPr lang="es-ES" sz="1400" dirty="0"/>
              <a:t> 33, del Ministerio de Hacienda, de fecha 13 de julio de 2009, y sus modificaciones. Mediante Resolución, cada Gobierno Regional aprobará los instructivos o bases que establecerán la metodología de distribución de los recursos entre comunas, los procedimientos de ejecución, de entrega de recursos, de rendición de gasto al Gobierno Regional y otros que permitan la mejor utilización de los recursos del Fondo Regional de Iniciativa Local. Una vez aprobados los montos para cada municipio, el compromiso de financiamiento será informado por el Gobierno Regional mediante oficio. Los proyectos que se ejecuten con recursos transferidos a los municipios a través de este ítem, cuyo costo total por proyecto sea inferior a 2.000 UTM, y de 2.500 UTM en comunidades donde aplique el Decreto Supremo N°608 de 2010 del Ministerio del Interior, valorizadas al 1 de enero del ejercicio presupuestario vigente, no requerirán informe favorable del Ministerio de Desarrollo Social y Familia. No obstante lo señalado en la glosa 05 siguiente, para los proyectos cuyo costo total no supere 2.000 UTM, y de 2.500 UTM en comunidades donde aplique el Decreto Supremo N°608 de 2010 del Ministerio del Interior, valorizadas en la forma indicada, el Gobierno Regional respectivo, para cada proyecto, podrá autorizar que sea ejecutado por el municipio o Corporación Municipal mediante administración directa;</a:t>
            </a:r>
            <a:endParaRPr lang="es-CL" sz="1400" dirty="0"/>
          </a:p>
        </p:txBody>
      </p:sp>
    </p:spTree>
    <p:extLst>
      <p:ext uri="{BB962C8B-B14F-4D97-AF65-F5344CB8AC3E}">
        <p14:creationId xmlns:p14="http://schemas.microsoft.com/office/powerpoint/2010/main" val="19914035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6FB6A9-EE10-4103-B046-89886F66F675}"/>
              </a:ext>
            </a:extLst>
          </p:cNvPr>
          <p:cNvSpPr>
            <a:spLocks noGrp="1"/>
          </p:cNvSpPr>
          <p:nvPr>
            <p:ph type="title"/>
          </p:nvPr>
        </p:nvSpPr>
        <p:spPr/>
        <p:txBody>
          <a:bodyPr/>
          <a:lstStyle/>
          <a:p>
            <a:r>
              <a:rPr lang="es-US" sz="2000" dirty="0"/>
              <a:t>9. GLOSAS COMUNES GOBIERNOS REGIONALES</a:t>
            </a:r>
            <a:endParaRPr lang="es-CL" sz="2000" dirty="0"/>
          </a:p>
        </p:txBody>
      </p:sp>
      <p:sp>
        <p:nvSpPr>
          <p:cNvPr id="4" name="CuadroTexto 3">
            <a:extLst>
              <a:ext uri="{FF2B5EF4-FFF2-40B4-BE49-F238E27FC236}">
                <a16:creationId xmlns:a16="http://schemas.microsoft.com/office/drawing/2014/main" id="{2F516BDF-6304-4848-B20B-8D4C7CD16E54}"/>
              </a:ext>
            </a:extLst>
          </p:cNvPr>
          <p:cNvSpPr txBox="1"/>
          <p:nvPr/>
        </p:nvSpPr>
        <p:spPr>
          <a:xfrm>
            <a:off x="671984" y="1169864"/>
            <a:ext cx="7560840" cy="923330"/>
          </a:xfrm>
          <a:prstGeom prst="rect">
            <a:avLst/>
          </a:prstGeom>
          <a:noFill/>
        </p:spPr>
        <p:txBody>
          <a:bodyPr wrap="square">
            <a:spAutoFit/>
          </a:bodyPr>
          <a:lstStyle/>
          <a:p>
            <a:pPr marL="171450" indent="-171450" algn="just">
              <a:buFont typeface="Wingdings" panose="05000000000000000000" pitchFamily="2" charset="2"/>
              <a:buChar char="Ø"/>
            </a:pPr>
            <a:r>
              <a:rPr lang="es-CL" sz="1800" b="1" dirty="0">
                <a:solidFill>
                  <a:schemeClr val="tx1"/>
                </a:solidFill>
                <a:latin typeface="+mn-lt"/>
                <a:ea typeface="Times New Roman" panose="02020603050405020304" pitchFamily="18" charset="0"/>
              </a:rPr>
              <a:t>Numeral 5.9 (Programas-Gasto de Capital):</a:t>
            </a:r>
          </a:p>
          <a:p>
            <a:pPr marL="171450" indent="-171450" algn="just">
              <a:buFont typeface="Wingdings" panose="05000000000000000000" pitchFamily="2" charset="2"/>
              <a:buChar char="Ø"/>
            </a:pPr>
            <a:endParaRPr lang="es-CL" b="1" dirty="0">
              <a:ea typeface="Times New Roman" panose="02020603050405020304" pitchFamily="18" charset="0"/>
            </a:endParaRPr>
          </a:p>
          <a:p>
            <a:pPr marL="270510" indent="-457200" algn="just">
              <a:tabLst>
                <a:tab pos="457200" algn="l"/>
                <a:tab pos="914400" algn="l"/>
                <a:tab pos="1371600" algn="l"/>
                <a:tab pos="1828800" algn="l"/>
                <a:tab pos="5943600" algn="dec"/>
                <a:tab pos="-440690" algn="l"/>
                <a:tab pos="270510" algn="l"/>
                <a:tab pos="457200" algn="l"/>
                <a:tab pos="914400" algn="l"/>
                <a:tab pos="1371600" algn="l"/>
                <a:tab pos="1828800" algn="l"/>
                <a:tab pos="3592830" algn="l"/>
                <a:tab pos="4240530" algn="l"/>
                <a:tab pos="4600575" algn="l"/>
                <a:tab pos="5943600" algn="dec"/>
              </a:tabLst>
            </a:pPr>
            <a:endParaRPr lang="es-CL" sz="1800" b="1" dirty="0">
              <a:solidFill>
                <a:schemeClr val="tx1"/>
              </a:solidFill>
              <a:latin typeface="+mn-lt"/>
              <a:ea typeface="Times New Roman" panose="02020603050405020304" pitchFamily="18" charset="0"/>
            </a:endParaRPr>
          </a:p>
        </p:txBody>
      </p:sp>
      <p:graphicFrame>
        <p:nvGraphicFramePr>
          <p:cNvPr id="6" name="Tabla 5">
            <a:extLst>
              <a:ext uri="{FF2B5EF4-FFF2-40B4-BE49-F238E27FC236}">
                <a16:creationId xmlns:a16="http://schemas.microsoft.com/office/drawing/2014/main" id="{B933EC35-01E9-490F-B561-87C53A0F0EF3}"/>
              </a:ext>
            </a:extLst>
          </p:cNvPr>
          <p:cNvGraphicFramePr>
            <a:graphicFrameLocks noGrp="1"/>
          </p:cNvGraphicFramePr>
          <p:nvPr>
            <p:extLst>
              <p:ext uri="{D42A27DB-BD31-4B8C-83A1-F6EECF244321}">
                <p14:modId xmlns:p14="http://schemas.microsoft.com/office/powerpoint/2010/main" val="3984390120"/>
              </p:ext>
            </p:extLst>
          </p:nvPr>
        </p:nvGraphicFramePr>
        <p:xfrm>
          <a:off x="1176040" y="1673920"/>
          <a:ext cx="7488833" cy="3888434"/>
        </p:xfrm>
        <a:graphic>
          <a:graphicData uri="http://schemas.openxmlformats.org/drawingml/2006/table">
            <a:tbl>
              <a:tblPr firstRow="1" firstCol="1" bandRow="1"/>
              <a:tblGrid>
                <a:gridCol w="987427">
                  <a:extLst>
                    <a:ext uri="{9D8B030D-6E8A-4147-A177-3AD203B41FA5}">
                      <a16:colId xmlns:a16="http://schemas.microsoft.com/office/drawing/2014/main" val="3796422784"/>
                    </a:ext>
                  </a:extLst>
                </a:gridCol>
                <a:gridCol w="346108">
                  <a:extLst>
                    <a:ext uri="{9D8B030D-6E8A-4147-A177-3AD203B41FA5}">
                      <a16:colId xmlns:a16="http://schemas.microsoft.com/office/drawing/2014/main" val="217369678"/>
                    </a:ext>
                  </a:extLst>
                </a:gridCol>
                <a:gridCol w="2799405">
                  <a:extLst>
                    <a:ext uri="{9D8B030D-6E8A-4147-A177-3AD203B41FA5}">
                      <a16:colId xmlns:a16="http://schemas.microsoft.com/office/drawing/2014/main" val="673059254"/>
                    </a:ext>
                  </a:extLst>
                </a:gridCol>
                <a:gridCol w="421608">
                  <a:extLst>
                    <a:ext uri="{9D8B030D-6E8A-4147-A177-3AD203B41FA5}">
                      <a16:colId xmlns:a16="http://schemas.microsoft.com/office/drawing/2014/main" val="1853169246"/>
                    </a:ext>
                  </a:extLst>
                </a:gridCol>
                <a:gridCol w="1777198">
                  <a:extLst>
                    <a:ext uri="{9D8B030D-6E8A-4147-A177-3AD203B41FA5}">
                      <a16:colId xmlns:a16="http://schemas.microsoft.com/office/drawing/2014/main" val="1493457817"/>
                    </a:ext>
                  </a:extLst>
                </a:gridCol>
                <a:gridCol w="1157087">
                  <a:extLst>
                    <a:ext uri="{9D8B030D-6E8A-4147-A177-3AD203B41FA5}">
                      <a16:colId xmlns:a16="http://schemas.microsoft.com/office/drawing/2014/main" val="3638398157"/>
                    </a:ext>
                  </a:extLst>
                </a:gridCol>
              </a:tblGrid>
              <a:tr h="582355">
                <a:tc>
                  <a:txBody>
                    <a:bodyPr/>
                    <a:lstStyle/>
                    <a:p>
                      <a:pPr algn="ctr"/>
                      <a:r>
                        <a:rPr lang="es-CL" sz="600" b="1" dirty="0">
                          <a:solidFill>
                            <a:srgbClr val="000000"/>
                          </a:solidFill>
                          <a:effectLst/>
                          <a:latin typeface="Verdana" panose="020B0604030504040204" pitchFamily="34" charset="0"/>
                          <a:ea typeface="Times New Roman" panose="02020603050405020304" pitchFamily="18" charset="0"/>
                        </a:rPr>
                        <a:t>CÓDIGO</a:t>
                      </a:r>
                      <a:endParaRPr lang="es-CL" sz="1000" dirty="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s-CL" sz="600" b="1">
                          <a:solidFill>
                            <a:srgbClr val="000000"/>
                          </a:solidFill>
                          <a:effectLst/>
                          <a:latin typeface="Verdana" panose="020B0604030504040204" pitchFamily="34" charset="0"/>
                          <a:ea typeface="Times New Roman" panose="02020603050405020304" pitchFamily="18" charset="0"/>
                        </a:rPr>
                        <a:t>ASIG.</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s-CL" sz="600" b="1">
                          <a:solidFill>
                            <a:srgbClr val="000000"/>
                          </a:solidFill>
                          <a:effectLst/>
                          <a:latin typeface="Verdana" panose="020B0604030504040204" pitchFamily="34" charset="0"/>
                          <a:ea typeface="Times New Roman" panose="02020603050405020304" pitchFamily="18" charset="0"/>
                        </a:rPr>
                        <a:t>NOMBRE INICIATIVA</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s-CL" sz="600" b="1">
                          <a:solidFill>
                            <a:srgbClr val="000000"/>
                          </a:solidFill>
                          <a:effectLst/>
                          <a:latin typeface="Verdana" panose="020B0604030504040204" pitchFamily="34" charset="0"/>
                          <a:ea typeface="Times New Roman" panose="02020603050405020304" pitchFamily="18" charset="0"/>
                        </a:rPr>
                        <a:t>MONTO TOTAL FNDR M$ </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s-CL" sz="600" b="1">
                          <a:solidFill>
                            <a:srgbClr val="000000"/>
                          </a:solidFill>
                          <a:effectLst/>
                          <a:latin typeface="Verdana" panose="020B0604030504040204" pitchFamily="34" charset="0"/>
                          <a:ea typeface="Times New Roman" panose="02020603050405020304" pitchFamily="18" charset="0"/>
                        </a:rPr>
                        <a:t>SECTOR IMPACTO</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s-CL" sz="600" b="1">
                          <a:solidFill>
                            <a:srgbClr val="000000"/>
                          </a:solidFill>
                          <a:effectLst/>
                          <a:latin typeface="Verdana" panose="020B0604030504040204" pitchFamily="34" charset="0"/>
                          <a:ea typeface="Times New Roman" panose="02020603050405020304" pitchFamily="18" charset="0"/>
                        </a:rPr>
                        <a:t>COMUNA</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5586723"/>
                  </a:ext>
                </a:extLst>
              </a:tr>
              <a:tr h="303310">
                <a:tc>
                  <a:txBody>
                    <a:bodyPr/>
                    <a:lstStyle/>
                    <a:p>
                      <a:pPr algn="ctr"/>
                      <a:r>
                        <a:rPr lang="es-CL" sz="600">
                          <a:solidFill>
                            <a:srgbClr val="000000"/>
                          </a:solidFill>
                          <a:effectLst/>
                          <a:latin typeface="Verdana" panose="020B0604030504040204" pitchFamily="34" charset="0"/>
                          <a:ea typeface="Times New Roman" panose="02020603050405020304" pitchFamily="18" charset="0"/>
                        </a:rPr>
                        <a:t>40024276</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L" sz="600">
                          <a:solidFill>
                            <a:srgbClr val="000000"/>
                          </a:solidFill>
                          <a:effectLst/>
                          <a:latin typeface="Verdana" panose="020B0604030504040204" pitchFamily="34" charset="0"/>
                          <a:ea typeface="Times New Roman" panose="02020603050405020304" pitchFamily="18" charset="0"/>
                        </a:rPr>
                        <a:t>125</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s-CL" sz="600">
                          <a:solidFill>
                            <a:srgbClr val="000000"/>
                          </a:solidFill>
                          <a:effectLst/>
                          <a:latin typeface="Verdana" panose="020B0604030504040204" pitchFamily="34" charset="0"/>
                          <a:ea typeface="Times New Roman" panose="02020603050405020304" pitchFamily="18" charset="0"/>
                        </a:rPr>
                        <a:t>AMPLIACION SKATE PARK PLAYA DE ARAUCO</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s-CL" sz="600">
                          <a:solidFill>
                            <a:srgbClr val="000000"/>
                          </a:solidFill>
                          <a:effectLst/>
                          <a:latin typeface="Verdana" panose="020B0604030504040204" pitchFamily="34" charset="0"/>
                          <a:ea typeface="Times New Roman" panose="02020603050405020304" pitchFamily="18" charset="0"/>
                        </a:rPr>
                        <a:t>56.641 </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s-CL" sz="600">
                          <a:solidFill>
                            <a:srgbClr val="000000"/>
                          </a:solidFill>
                          <a:effectLst/>
                          <a:latin typeface="Verdana" panose="020B0604030504040204" pitchFamily="34" charset="0"/>
                          <a:ea typeface="Times New Roman" panose="02020603050405020304" pitchFamily="18" charset="0"/>
                        </a:rPr>
                        <a:t>DEPORTES</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s-CL" sz="600">
                          <a:solidFill>
                            <a:srgbClr val="000000"/>
                          </a:solidFill>
                          <a:effectLst/>
                          <a:latin typeface="Verdana" panose="020B0604030504040204" pitchFamily="34" charset="0"/>
                          <a:ea typeface="Times New Roman" panose="02020603050405020304" pitchFamily="18" charset="0"/>
                        </a:rPr>
                        <a:t>ARAUCO</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1058854"/>
                  </a:ext>
                </a:extLst>
              </a:tr>
              <a:tr h="333641">
                <a:tc>
                  <a:txBody>
                    <a:bodyPr/>
                    <a:lstStyle/>
                    <a:p>
                      <a:pPr algn="ctr"/>
                      <a:r>
                        <a:rPr lang="es-CL" sz="600">
                          <a:solidFill>
                            <a:srgbClr val="000000"/>
                          </a:solidFill>
                          <a:effectLst/>
                          <a:latin typeface="Verdana" panose="020B0604030504040204" pitchFamily="34" charset="0"/>
                          <a:ea typeface="Times New Roman" panose="02020603050405020304" pitchFamily="18" charset="0"/>
                        </a:rPr>
                        <a:t>40024277</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L" sz="600">
                          <a:solidFill>
                            <a:srgbClr val="000000"/>
                          </a:solidFill>
                          <a:effectLst/>
                          <a:latin typeface="Verdana" panose="020B0604030504040204" pitchFamily="34" charset="0"/>
                          <a:ea typeface="Times New Roman" panose="02020603050405020304" pitchFamily="18" charset="0"/>
                        </a:rPr>
                        <a:t>125</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s-CL" sz="600">
                          <a:solidFill>
                            <a:srgbClr val="000000"/>
                          </a:solidFill>
                          <a:effectLst/>
                          <a:latin typeface="Verdana" panose="020B0604030504040204" pitchFamily="34" charset="0"/>
                          <a:ea typeface="Times New Roman" panose="02020603050405020304" pitchFamily="18" charset="0"/>
                        </a:rPr>
                        <a:t>CONSTRUCCION MULTICANCHA VILLA SOL NACIENTE TUBUL, COMUNA DE ARAUCO</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s-CL" sz="600">
                          <a:solidFill>
                            <a:srgbClr val="000000"/>
                          </a:solidFill>
                          <a:effectLst/>
                          <a:latin typeface="Verdana" panose="020B0604030504040204" pitchFamily="34" charset="0"/>
                          <a:ea typeface="Times New Roman" panose="02020603050405020304" pitchFamily="18" charset="0"/>
                        </a:rPr>
                        <a:t>55.048 </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s-CL" sz="600">
                          <a:solidFill>
                            <a:srgbClr val="000000"/>
                          </a:solidFill>
                          <a:effectLst/>
                          <a:latin typeface="Verdana" panose="020B0604030504040204" pitchFamily="34" charset="0"/>
                          <a:ea typeface="Times New Roman" panose="02020603050405020304" pitchFamily="18" charset="0"/>
                        </a:rPr>
                        <a:t>DEPORTES</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s-CL" sz="600">
                          <a:solidFill>
                            <a:srgbClr val="000000"/>
                          </a:solidFill>
                          <a:effectLst/>
                          <a:latin typeface="Verdana" panose="020B0604030504040204" pitchFamily="34" charset="0"/>
                          <a:ea typeface="Times New Roman" panose="02020603050405020304" pitchFamily="18" charset="0"/>
                        </a:rPr>
                        <a:t>ARAUCO</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9366988"/>
                  </a:ext>
                </a:extLst>
              </a:tr>
              <a:tr h="333641">
                <a:tc>
                  <a:txBody>
                    <a:bodyPr/>
                    <a:lstStyle/>
                    <a:p>
                      <a:pPr algn="ctr"/>
                      <a:r>
                        <a:rPr lang="es-CL" sz="600">
                          <a:solidFill>
                            <a:srgbClr val="000000"/>
                          </a:solidFill>
                          <a:effectLst/>
                          <a:latin typeface="Verdana" panose="020B0604030504040204" pitchFamily="34" charset="0"/>
                          <a:ea typeface="Times New Roman" panose="02020603050405020304" pitchFamily="18" charset="0"/>
                        </a:rPr>
                        <a:t>40024194</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L" sz="600">
                          <a:solidFill>
                            <a:srgbClr val="000000"/>
                          </a:solidFill>
                          <a:effectLst/>
                          <a:latin typeface="Verdana" panose="020B0604030504040204" pitchFamily="34" charset="0"/>
                          <a:ea typeface="Times New Roman" panose="02020603050405020304" pitchFamily="18" charset="0"/>
                        </a:rPr>
                        <a:t>125</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s-CL" sz="600">
                          <a:solidFill>
                            <a:srgbClr val="000000"/>
                          </a:solidFill>
                          <a:effectLst/>
                          <a:latin typeface="Verdana" panose="020B0604030504040204" pitchFamily="34" charset="0"/>
                          <a:ea typeface="Times New Roman" panose="02020603050405020304" pitchFamily="18" charset="0"/>
                        </a:rPr>
                        <a:t>REPOSICION SEÑALETICA CALLES SECTOR URBANO, CAÑETE</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s-CL" sz="600">
                          <a:solidFill>
                            <a:srgbClr val="000000"/>
                          </a:solidFill>
                          <a:effectLst/>
                          <a:latin typeface="Verdana" panose="020B0604030504040204" pitchFamily="34" charset="0"/>
                          <a:ea typeface="Times New Roman" panose="02020603050405020304" pitchFamily="18" charset="0"/>
                        </a:rPr>
                        <a:t>36.118 </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s-CL" sz="600">
                          <a:solidFill>
                            <a:srgbClr val="000000"/>
                          </a:solidFill>
                          <a:effectLst/>
                          <a:latin typeface="Verdana" panose="020B0604030504040204" pitchFamily="34" charset="0"/>
                          <a:ea typeface="Times New Roman" panose="02020603050405020304" pitchFamily="18" charset="0"/>
                        </a:rPr>
                        <a:t>TRANSPORTE</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s-CL" sz="600">
                          <a:solidFill>
                            <a:srgbClr val="000000"/>
                          </a:solidFill>
                          <a:effectLst/>
                          <a:latin typeface="Verdana" panose="020B0604030504040204" pitchFamily="34" charset="0"/>
                          <a:ea typeface="Times New Roman" panose="02020603050405020304" pitchFamily="18" charset="0"/>
                        </a:rPr>
                        <a:t>CAÑETE</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5710649"/>
                  </a:ext>
                </a:extLst>
              </a:tr>
              <a:tr h="333641">
                <a:tc>
                  <a:txBody>
                    <a:bodyPr/>
                    <a:lstStyle/>
                    <a:p>
                      <a:pPr algn="ctr"/>
                      <a:r>
                        <a:rPr lang="es-CL" sz="600">
                          <a:solidFill>
                            <a:srgbClr val="000000"/>
                          </a:solidFill>
                          <a:effectLst/>
                          <a:latin typeface="Verdana" panose="020B0604030504040204" pitchFamily="34" charset="0"/>
                          <a:ea typeface="Times New Roman" panose="02020603050405020304" pitchFamily="18" charset="0"/>
                        </a:rPr>
                        <a:t>40023979</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L" sz="600">
                          <a:solidFill>
                            <a:srgbClr val="000000"/>
                          </a:solidFill>
                          <a:effectLst/>
                          <a:latin typeface="Verdana" panose="020B0604030504040204" pitchFamily="34" charset="0"/>
                          <a:ea typeface="Times New Roman" panose="02020603050405020304" pitchFamily="18" charset="0"/>
                        </a:rPr>
                        <a:t>125</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s-CL" sz="600">
                          <a:solidFill>
                            <a:srgbClr val="000000"/>
                          </a:solidFill>
                          <a:effectLst/>
                          <a:latin typeface="Verdana" panose="020B0604030504040204" pitchFamily="34" charset="0"/>
                          <a:ea typeface="Times New Roman" panose="02020603050405020304" pitchFamily="18" charset="0"/>
                        </a:rPr>
                        <a:t>CONSTRUCCION DE PARQUE DE ACOGIDA AL VISITANTE EN VILLA LAS ROSAS, ANTUCO</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s-CL" sz="600">
                          <a:solidFill>
                            <a:srgbClr val="000000"/>
                          </a:solidFill>
                          <a:effectLst/>
                          <a:latin typeface="Verdana" panose="020B0604030504040204" pitchFamily="34" charset="0"/>
                          <a:ea typeface="Times New Roman" panose="02020603050405020304" pitchFamily="18" charset="0"/>
                        </a:rPr>
                        <a:t>70.000 </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s-CL" sz="600">
                          <a:solidFill>
                            <a:srgbClr val="000000"/>
                          </a:solidFill>
                          <a:effectLst/>
                          <a:latin typeface="Verdana" panose="020B0604030504040204" pitchFamily="34" charset="0"/>
                          <a:ea typeface="Times New Roman" panose="02020603050405020304" pitchFamily="18" charset="0"/>
                        </a:rPr>
                        <a:t>MULTISECTORIAL</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s-CL" sz="600">
                          <a:solidFill>
                            <a:srgbClr val="000000"/>
                          </a:solidFill>
                          <a:effectLst/>
                          <a:latin typeface="Verdana" panose="020B0604030504040204" pitchFamily="34" charset="0"/>
                          <a:ea typeface="Times New Roman" panose="02020603050405020304" pitchFamily="18" charset="0"/>
                        </a:rPr>
                        <a:t>ANTUCO</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0715265"/>
                  </a:ext>
                </a:extLst>
              </a:tr>
              <a:tr h="333641">
                <a:tc>
                  <a:txBody>
                    <a:bodyPr/>
                    <a:lstStyle/>
                    <a:p>
                      <a:pPr algn="ctr"/>
                      <a:r>
                        <a:rPr lang="es-CL" sz="600">
                          <a:solidFill>
                            <a:srgbClr val="000000"/>
                          </a:solidFill>
                          <a:effectLst/>
                          <a:latin typeface="Verdana" panose="020B0604030504040204" pitchFamily="34" charset="0"/>
                          <a:ea typeface="Times New Roman" panose="02020603050405020304" pitchFamily="18" charset="0"/>
                        </a:rPr>
                        <a:t>40024083</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L" sz="600">
                          <a:solidFill>
                            <a:srgbClr val="000000"/>
                          </a:solidFill>
                          <a:effectLst/>
                          <a:latin typeface="Verdana" panose="020B0604030504040204" pitchFamily="34" charset="0"/>
                          <a:ea typeface="Times New Roman" panose="02020603050405020304" pitchFamily="18" charset="0"/>
                        </a:rPr>
                        <a:t>125</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s-CL" sz="600">
                          <a:solidFill>
                            <a:srgbClr val="000000"/>
                          </a:solidFill>
                          <a:effectLst/>
                          <a:latin typeface="Verdana" panose="020B0604030504040204" pitchFamily="34" charset="0"/>
                          <a:ea typeface="Times New Roman" panose="02020603050405020304" pitchFamily="18" charset="0"/>
                        </a:rPr>
                        <a:t>MEJORAMIENTO INTEGRAL PLAZAS INFANTILES DIFERENTES SECTORES, COMUNA SAN ROSENDO</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s-CL" sz="600">
                          <a:solidFill>
                            <a:srgbClr val="000000"/>
                          </a:solidFill>
                          <a:effectLst/>
                          <a:latin typeface="Verdana" panose="020B0604030504040204" pitchFamily="34" charset="0"/>
                          <a:ea typeface="Times New Roman" panose="02020603050405020304" pitchFamily="18" charset="0"/>
                        </a:rPr>
                        <a:t>70.000 </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s-CL" sz="600">
                          <a:solidFill>
                            <a:srgbClr val="000000"/>
                          </a:solidFill>
                          <a:effectLst/>
                          <a:latin typeface="Verdana" panose="020B0604030504040204" pitchFamily="34" charset="0"/>
                          <a:ea typeface="Times New Roman" panose="02020603050405020304" pitchFamily="18" charset="0"/>
                        </a:rPr>
                        <a:t>MULTISECTORIAL</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s-CL" sz="600">
                          <a:solidFill>
                            <a:srgbClr val="000000"/>
                          </a:solidFill>
                          <a:effectLst/>
                          <a:latin typeface="Verdana" panose="020B0604030504040204" pitchFamily="34" charset="0"/>
                          <a:ea typeface="Times New Roman" panose="02020603050405020304" pitchFamily="18" charset="0"/>
                        </a:rPr>
                        <a:t>SAN ROSENDO</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99100355"/>
                  </a:ext>
                </a:extLst>
              </a:tr>
              <a:tr h="333641">
                <a:tc>
                  <a:txBody>
                    <a:bodyPr/>
                    <a:lstStyle/>
                    <a:p>
                      <a:pPr algn="ctr"/>
                      <a:r>
                        <a:rPr lang="es-CL" sz="600">
                          <a:solidFill>
                            <a:srgbClr val="000000"/>
                          </a:solidFill>
                          <a:effectLst/>
                          <a:latin typeface="Verdana" panose="020B0604030504040204" pitchFamily="34" charset="0"/>
                          <a:ea typeface="Times New Roman" panose="02020603050405020304" pitchFamily="18" charset="0"/>
                        </a:rPr>
                        <a:t>40024231</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L" sz="600">
                          <a:solidFill>
                            <a:srgbClr val="000000"/>
                          </a:solidFill>
                          <a:effectLst/>
                          <a:latin typeface="Verdana" panose="020B0604030504040204" pitchFamily="34" charset="0"/>
                          <a:ea typeface="Times New Roman" panose="02020603050405020304" pitchFamily="18" charset="0"/>
                        </a:rPr>
                        <a:t>125</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s-CL" sz="600">
                          <a:solidFill>
                            <a:srgbClr val="000000"/>
                          </a:solidFill>
                          <a:effectLst/>
                          <a:latin typeface="Verdana" panose="020B0604030504040204" pitchFamily="34" charset="0"/>
                          <a:ea typeface="Times New Roman" panose="02020603050405020304" pitchFamily="18" charset="0"/>
                        </a:rPr>
                        <a:t>CONSTRUCCION SEDE VECINAL VILLA EL BOSQUE, YUMBEL</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s-CL" sz="600">
                          <a:solidFill>
                            <a:srgbClr val="000000"/>
                          </a:solidFill>
                          <a:effectLst/>
                          <a:latin typeface="Verdana" panose="020B0604030504040204" pitchFamily="34" charset="0"/>
                          <a:ea typeface="Times New Roman" panose="02020603050405020304" pitchFamily="18" charset="0"/>
                        </a:rPr>
                        <a:t>68.909 </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s-CL" sz="600">
                          <a:solidFill>
                            <a:srgbClr val="000000"/>
                          </a:solidFill>
                          <a:effectLst/>
                          <a:latin typeface="Verdana" panose="020B0604030504040204" pitchFamily="34" charset="0"/>
                          <a:ea typeface="Times New Roman" panose="02020603050405020304" pitchFamily="18" charset="0"/>
                        </a:rPr>
                        <a:t>MULTISECTORIAL</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s-CL" sz="600">
                          <a:solidFill>
                            <a:srgbClr val="000000"/>
                          </a:solidFill>
                          <a:effectLst/>
                          <a:latin typeface="Verdana" panose="020B0604030504040204" pitchFamily="34" charset="0"/>
                          <a:ea typeface="Times New Roman" panose="02020603050405020304" pitchFamily="18" charset="0"/>
                        </a:rPr>
                        <a:t>YUMBEL</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4546611"/>
                  </a:ext>
                </a:extLst>
              </a:tr>
              <a:tr h="333641">
                <a:tc>
                  <a:txBody>
                    <a:bodyPr/>
                    <a:lstStyle/>
                    <a:p>
                      <a:pPr algn="ctr"/>
                      <a:r>
                        <a:rPr lang="es-CL" sz="600">
                          <a:solidFill>
                            <a:srgbClr val="000000"/>
                          </a:solidFill>
                          <a:effectLst/>
                          <a:latin typeface="Verdana" panose="020B0604030504040204" pitchFamily="34" charset="0"/>
                          <a:ea typeface="Times New Roman" panose="02020603050405020304" pitchFamily="18" charset="0"/>
                        </a:rPr>
                        <a:t>40020436</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L" sz="600">
                          <a:solidFill>
                            <a:srgbClr val="000000"/>
                          </a:solidFill>
                          <a:effectLst/>
                          <a:latin typeface="Verdana" panose="020B0604030504040204" pitchFamily="34" charset="0"/>
                          <a:ea typeface="Times New Roman" panose="02020603050405020304" pitchFamily="18" charset="0"/>
                        </a:rPr>
                        <a:t>125</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s-CL" sz="600">
                          <a:solidFill>
                            <a:srgbClr val="000000"/>
                          </a:solidFill>
                          <a:effectLst/>
                          <a:latin typeface="Verdana" panose="020B0604030504040204" pitchFamily="34" charset="0"/>
                          <a:ea typeface="Times New Roman" panose="02020603050405020304" pitchFamily="18" charset="0"/>
                        </a:rPr>
                        <a:t>AMPLIACION Y MEJORAMIENTO SEDE SOCIAL VEGAS DE NONGUEN, CONCEPCIÓN</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s-CL" sz="600">
                          <a:solidFill>
                            <a:srgbClr val="000000"/>
                          </a:solidFill>
                          <a:effectLst/>
                          <a:latin typeface="Verdana" panose="020B0604030504040204" pitchFamily="34" charset="0"/>
                          <a:ea typeface="Times New Roman" panose="02020603050405020304" pitchFamily="18" charset="0"/>
                        </a:rPr>
                        <a:t>64.528 </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s-CL" sz="600">
                          <a:solidFill>
                            <a:srgbClr val="000000"/>
                          </a:solidFill>
                          <a:effectLst/>
                          <a:latin typeface="Verdana" panose="020B0604030504040204" pitchFamily="34" charset="0"/>
                          <a:ea typeface="Times New Roman" panose="02020603050405020304" pitchFamily="18" charset="0"/>
                        </a:rPr>
                        <a:t>MULTISECTORIAL</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s-CL" sz="600">
                          <a:solidFill>
                            <a:srgbClr val="000000"/>
                          </a:solidFill>
                          <a:effectLst/>
                          <a:latin typeface="Verdana" panose="020B0604030504040204" pitchFamily="34" charset="0"/>
                          <a:ea typeface="Times New Roman" panose="02020603050405020304" pitchFamily="18" charset="0"/>
                        </a:rPr>
                        <a:t>CONCEPCION</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044650"/>
                  </a:ext>
                </a:extLst>
              </a:tr>
              <a:tr h="333641">
                <a:tc>
                  <a:txBody>
                    <a:bodyPr/>
                    <a:lstStyle/>
                    <a:p>
                      <a:pPr algn="ctr"/>
                      <a:r>
                        <a:rPr lang="es-CL" sz="600">
                          <a:solidFill>
                            <a:srgbClr val="000000"/>
                          </a:solidFill>
                          <a:effectLst/>
                          <a:latin typeface="Verdana" panose="020B0604030504040204" pitchFamily="34" charset="0"/>
                          <a:ea typeface="Times New Roman" panose="02020603050405020304" pitchFamily="18" charset="0"/>
                        </a:rPr>
                        <a:t>40024075</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L" sz="600">
                          <a:solidFill>
                            <a:srgbClr val="000000"/>
                          </a:solidFill>
                          <a:effectLst/>
                          <a:latin typeface="Verdana" panose="020B0604030504040204" pitchFamily="34" charset="0"/>
                          <a:ea typeface="Times New Roman" panose="02020603050405020304" pitchFamily="18" charset="0"/>
                        </a:rPr>
                        <a:t>125</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s-CL" sz="600">
                          <a:solidFill>
                            <a:srgbClr val="000000"/>
                          </a:solidFill>
                          <a:effectLst/>
                          <a:latin typeface="Verdana" panose="020B0604030504040204" pitchFamily="34" charset="0"/>
                          <a:ea typeface="Times New Roman" panose="02020603050405020304" pitchFamily="18" charset="0"/>
                        </a:rPr>
                        <a:t>CONSTRUCCION SEDE SOCIAL VILLA SAN ANDRES, CONCEPCION</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s-CL" sz="600">
                          <a:solidFill>
                            <a:srgbClr val="000000"/>
                          </a:solidFill>
                          <a:effectLst/>
                          <a:latin typeface="Verdana" panose="020B0604030504040204" pitchFamily="34" charset="0"/>
                          <a:ea typeface="Times New Roman" panose="02020603050405020304" pitchFamily="18" charset="0"/>
                        </a:rPr>
                        <a:t>67.427 </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s-CL" sz="600">
                          <a:solidFill>
                            <a:srgbClr val="000000"/>
                          </a:solidFill>
                          <a:effectLst/>
                          <a:latin typeface="Verdana" panose="020B0604030504040204" pitchFamily="34" charset="0"/>
                          <a:ea typeface="Times New Roman" panose="02020603050405020304" pitchFamily="18" charset="0"/>
                        </a:rPr>
                        <a:t>MULTISECTORIAL</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s-CL" sz="600">
                          <a:solidFill>
                            <a:srgbClr val="000000"/>
                          </a:solidFill>
                          <a:effectLst/>
                          <a:latin typeface="Verdana" panose="020B0604030504040204" pitchFamily="34" charset="0"/>
                          <a:ea typeface="Times New Roman" panose="02020603050405020304" pitchFamily="18" charset="0"/>
                        </a:rPr>
                        <a:t>CONCEPCION</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8922509"/>
                  </a:ext>
                </a:extLst>
              </a:tr>
              <a:tr h="333641">
                <a:tc>
                  <a:txBody>
                    <a:bodyPr/>
                    <a:lstStyle/>
                    <a:p>
                      <a:pPr algn="ctr"/>
                      <a:r>
                        <a:rPr lang="es-CL" sz="600">
                          <a:solidFill>
                            <a:srgbClr val="000000"/>
                          </a:solidFill>
                          <a:effectLst/>
                          <a:latin typeface="Verdana" panose="020B0604030504040204" pitchFamily="34" charset="0"/>
                          <a:ea typeface="Times New Roman" panose="02020603050405020304" pitchFamily="18" charset="0"/>
                        </a:rPr>
                        <a:t>40020434</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L" sz="600">
                          <a:solidFill>
                            <a:srgbClr val="000000"/>
                          </a:solidFill>
                          <a:effectLst/>
                          <a:latin typeface="Verdana" panose="020B0604030504040204" pitchFamily="34" charset="0"/>
                          <a:ea typeface="Times New Roman" panose="02020603050405020304" pitchFamily="18" charset="0"/>
                        </a:rPr>
                        <a:t>125</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s-CL" sz="600">
                          <a:solidFill>
                            <a:srgbClr val="000000"/>
                          </a:solidFill>
                          <a:effectLst/>
                          <a:latin typeface="Verdana" panose="020B0604030504040204" pitchFamily="34" charset="0"/>
                          <a:ea typeface="Times New Roman" panose="02020603050405020304" pitchFamily="18" charset="0"/>
                        </a:rPr>
                        <a:t>CONSTRUCCION SEDE SOCIAL VILLA LOS ESCRITORES, CONCEPCIÓN</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s-CL" sz="600">
                          <a:solidFill>
                            <a:srgbClr val="000000"/>
                          </a:solidFill>
                          <a:effectLst/>
                          <a:latin typeface="Verdana" panose="020B0604030504040204" pitchFamily="34" charset="0"/>
                          <a:ea typeface="Times New Roman" panose="02020603050405020304" pitchFamily="18" charset="0"/>
                        </a:rPr>
                        <a:t>67.231 </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s-CL" sz="600">
                          <a:solidFill>
                            <a:srgbClr val="000000"/>
                          </a:solidFill>
                          <a:effectLst/>
                          <a:latin typeface="Verdana" panose="020B0604030504040204" pitchFamily="34" charset="0"/>
                          <a:ea typeface="Times New Roman" panose="02020603050405020304" pitchFamily="18" charset="0"/>
                        </a:rPr>
                        <a:t>MULTISECTORIAL</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s-CL" sz="600">
                          <a:solidFill>
                            <a:srgbClr val="000000"/>
                          </a:solidFill>
                          <a:effectLst/>
                          <a:latin typeface="Verdana" panose="020B0604030504040204" pitchFamily="34" charset="0"/>
                          <a:ea typeface="Times New Roman" panose="02020603050405020304" pitchFamily="18" charset="0"/>
                        </a:rPr>
                        <a:t>CONCEPCION</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4347808"/>
                  </a:ext>
                </a:extLst>
              </a:tr>
              <a:tr h="333641">
                <a:tc>
                  <a:txBody>
                    <a:bodyPr/>
                    <a:lstStyle/>
                    <a:p>
                      <a:pPr algn="ctr"/>
                      <a:r>
                        <a:rPr lang="es-CL" sz="600">
                          <a:solidFill>
                            <a:srgbClr val="000000"/>
                          </a:solidFill>
                          <a:effectLst/>
                          <a:latin typeface="Verdana" panose="020B0604030504040204" pitchFamily="34" charset="0"/>
                          <a:ea typeface="Times New Roman" panose="02020603050405020304" pitchFamily="18" charset="0"/>
                        </a:rPr>
                        <a:t>40020439</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L" sz="600">
                          <a:solidFill>
                            <a:srgbClr val="000000"/>
                          </a:solidFill>
                          <a:effectLst/>
                          <a:latin typeface="Verdana" panose="020B0604030504040204" pitchFamily="34" charset="0"/>
                          <a:ea typeface="Times New Roman" panose="02020603050405020304" pitchFamily="18" charset="0"/>
                        </a:rPr>
                        <a:t>125</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s-CL" sz="600">
                          <a:solidFill>
                            <a:srgbClr val="000000"/>
                          </a:solidFill>
                          <a:effectLst/>
                          <a:latin typeface="Verdana" panose="020B0604030504040204" pitchFamily="34" charset="0"/>
                          <a:ea typeface="Times New Roman" panose="02020603050405020304" pitchFamily="18" charset="0"/>
                        </a:rPr>
                        <a:t>CONSTRUCCION SEDE SOCIAL PUCHACAY ESTE, PALOMARES, CONCEPCIÓN</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s-CL" sz="600">
                          <a:solidFill>
                            <a:srgbClr val="000000"/>
                          </a:solidFill>
                          <a:effectLst/>
                          <a:latin typeface="Verdana" panose="020B0604030504040204" pitchFamily="34" charset="0"/>
                          <a:ea typeface="Times New Roman" panose="02020603050405020304" pitchFamily="18" charset="0"/>
                        </a:rPr>
                        <a:t>60.000 </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s-CL" sz="600">
                          <a:solidFill>
                            <a:srgbClr val="000000"/>
                          </a:solidFill>
                          <a:effectLst/>
                          <a:latin typeface="Verdana" panose="020B0604030504040204" pitchFamily="34" charset="0"/>
                          <a:ea typeface="Times New Roman" panose="02020603050405020304" pitchFamily="18" charset="0"/>
                        </a:rPr>
                        <a:t>MULTISECTORIAL</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s-CL" sz="600" dirty="0">
                          <a:solidFill>
                            <a:srgbClr val="000000"/>
                          </a:solidFill>
                          <a:effectLst/>
                          <a:latin typeface="Verdana" panose="020B0604030504040204" pitchFamily="34" charset="0"/>
                          <a:ea typeface="Times New Roman" panose="02020603050405020304" pitchFamily="18" charset="0"/>
                        </a:rPr>
                        <a:t>CONCEPCION</a:t>
                      </a:r>
                      <a:endParaRPr lang="es-CL" sz="1000" dirty="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2458628"/>
                  </a:ext>
                </a:extLst>
              </a:tr>
            </a:tbl>
          </a:graphicData>
        </a:graphic>
      </p:graphicFrame>
    </p:spTree>
    <p:extLst>
      <p:ext uri="{BB962C8B-B14F-4D97-AF65-F5344CB8AC3E}">
        <p14:creationId xmlns:p14="http://schemas.microsoft.com/office/powerpoint/2010/main" val="25183257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3105E814-B0D4-4618-BAE2-FD572E803BF7}"/>
              </a:ext>
            </a:extLst>
          </p:cNvPr>
          <p:cNvSpPr txBox="1">
            <a:spLocks/>
          </p:cNvSpPr>
          <p:nvPr/>
        </p:nvSpPr>
        <p:spPr bwMode="auto">
          <a:xfrm>
            <a:off x="805656" y="1678782"/>
            <a:ext cx="8229600" cy="409959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Arial" charset="0"/>
              </a:defRPr>
            </a:lvl2pPr>
            <a:lvl3pPr algn="l" rtl="0" fontAlgn="base">
              <a:spcBef>
                <a:spcPct val="0"/>
              </a:spcBef>
              <a:spcAft>
                <a:spcPct val="0"/>
              </a:spcAft>
              <a:defRPr sz="4400">
                <a:solidFill>
                  <a:schemeClr val="tx2"/>
                </a:solidFill>
                <a:latin typeface="Arial" charset="0"/>
              </a:defRPr>
            </a:lvl3pPr>
            <a:lvl4pPr algn="l" rtl="0" fontAlgn="base">
              <a:spcBef>
                <a:spcPct val="0"/>
              </a:spcBef>
              <a:spcAft>
                <a:spcPct val="0"/>
              </a:spcAft>
              <a:defRPr sz="4400">
                <a:solidFill>
                  <a:schemeClr val="tx2"/>
                </a:solidFill>
                <a:latin typeface="Arial" charset="0"/>
              </a:defRPr>
            </a:lvl4pPr>
            <a:lvl5pPr algn="l" rtl="0" fontAlgn="base">
              <a:spcBef>
                <a:spcPct val="0"/>
              </a:spcBef>
              <a:spcAft>
                <a:spcPct val="0"/>
              </a:spcAft>
              <a:defRPr sz="4400">
                <a:solidFill>
                  <a:schemeClr val="tx2"/>
                </a:solidFill>
                <a:latin typeface="Arial"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a:lstStyle>
          <a:p>
            <a:endParaRPr lang="es-US" sz="1600" kern="0" dirty="0">
              <a:solidFill>
                <a:schemeClr val="tx1"/>
              </a:solidFill>
            </a:endParaRPr>
          </a:p>
          <a:p>
            <a:endParaRPr lang="es-US" sz="1600" kern="0" dirty="0">
              <a:solidFill>
                <a:schemeClr val="tx1"/>
              </a:solidFill>
            </a:endParaRPr>
          </a:p>
          <a:p>
            <a:pPr algn="just">
              <a:lnSpc>
                <a:spcPct val="107000"/>
              </a:lnSpc>
              <a:spcBef>
                <a:spcPts val="0"/>
              </a:spcBef>
              <a:spcAft>
                <a:spcPts val="800"/>
              </a:spcAft>
            </a:pPr>
            <a:endParaRPr lang="es-CL" sz="1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Bef>
                <a:spcPts val="0"/>
              </a:spcBef>
              <a:spcAft>
                <a:spcPts val="800"/>
              </a:spcAft>
            </a:pPr>
            <a:endParaRPr lang="es-CL" sz="1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Bef>
                <a:spcPts val="0"/>
              </a:spcBef>
              <a:spcAft>
                <a:spcPts val="800"/>
              </a:spcAft>
            </a:pPr>
            <a:endParaRPr lang="es-CL" sz="1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Bef>
                <a:spcPts val="0"/>
              </a:spcBef>
              <a:spcAft>
                <a:spcPts val="800"/>
              </a:spcAft>
            </a:pPr>
            <a:endParaRPr lang="es-CL" sz="1800" dirty="0">
              <a:latin typeface="Arial" panose="020B0604020202020204" pitchFamily="34" charset="0"/>
              <a:ea typeface="Times New Roman" panose="02020603050405020304" pitchFamily="18" charset="0"/>
            </a:endParaRPr>
          </a:p>
          <a:p>
            <a:pPr algn="just">
              <a:lnSpc>
                <a:spcPct val="107000"/>
              </a:lnSpc>
              <a:spcBef>
                <a:spcPts val="0"/>
              </a:spcBef>
              <a:spcAft>
                <a:spcPts val="800"/>
              </a:spcAft>
            </a:pPr>
            <a:endParaRPr lang="es-CL" sz="1800" dirty="0">
              <a:latin typeface="Arial" panose="020B0604020202020204" pitchFamily="34" charset="0"/>
              <a:ea typeface="Times New Roman" panose="02020603050405020304" pitchFamily="18" charset="0"/>
            </a:endParaRPr>
          </a:p>
          <a:p>
            <a:pPr algn="just">
              <a:lnSpc>
                <a:spcPct val="107000"/>
              </a:lnSpc>
              <a:spcBef>
                <a:spcPts val="0"/>
              </a:spcBef>
              <a:spcAft>
                <a:spcPts val="800"/>
              </a:spcAft>
            </a:pPr>
            <a:endParaRPr lang="es-CL" sz="1800" dirty="0">
              <a:latin typeface="Arial" panose="020B0604020202020204" pitchFamily="34" charset="0"/>
              <a:ea typeface="Times New Roman" panose="02020603050405020304" pitchFamily="18" charset="0"/>
            </a:endParaRPr>
          </a:p>
          <a:p>
            <a:pPr algn="just">
              <a:lnSpc>
                <a:spcPct val="107000"/>
              </a:lnSpc>
              <a:spcBef>
                <a:spcPts val="0"/>
              </a:spcBef>
              <a:spcAft>
                <a:spcPts val="800"/>
              </a:spcAft>
            </a:pPr>
            <a:endParaRPr lang="es-CL" sz="1800" dirty="0">
              <a:latin typeface="Arial" panose="020B0604020202020204" pitchFamily="34" charset="0"/>
              <a:ea typeface="Times New Roman" panose="02020603050405020304" pitchFamily="18" charset="0"/>
            </a:endParaRPr>
          </a:p>
          <a:p>
            <a:pPr algn="just">
              <a:lnSpc>
                <a:spcPct val="107000"/>
              </a:lnSpc>
              <a:spcBef>
                <a:spcPts val="0"/>
              </a:spcBef>
              <a:spcAft>
                <a:spcPts val="800"/>
              </a:spcAft>
            </a:pPr>
            <a:endParaRPr lang="es-CL" sz="1800" dirty="0">
              <a:latin typeface="Arial" panose="020B0604020202020204" pitchFamily="34" charset="0"/>
              <a:ea typeface="Times New Roman" panose="02020603050405020304" pitchFamily="18" charset="0"/>
            </a:endParaRPr>
          </a:p>
          <a:p>
            <a:pPr algn="just">
              <a:lnSpc>
                <a:spcPct val="107000"/>
              </a:lnSpc>
              <a:spcBef>
                <a:spcPts val="0"/>
              </a:spcBef>
              <a:spcAft>
                <a:spcPts val="800"/>
              </a:spcAft>
            </a:pPr>
            <a:endParaRPr lang="es-CL" sz="1800" dirty="0">
              <a:latin typeface="Arial" panose="020B0604020202020204" pitchFamily="34" charset="0"/>
              <a:ea typeface="Times New Roman" panose="02020603050405020304" pitchFamily="18" charset="0"/>
            </a:endParaRPr>
          </a:p>
          <a:p>
            <a:pPr algn="just">
              <a:lnSpc>
                <a:spcPct val="107000"/>
              </a:lnSpc>
              <a:spcBef>
                <a:spcPts val="0"/>
              </a:spcBef>
              <a:spcAft>
                <a:spcPts val="800"/>
              </a:spcAft>
            </a:pPr>
            <a:endParaRPr lang="es-CL" sz="1800" dirty="0">
              <a:latin typeface="Arial" panose="020B0604020202020204" pitchFamily="34" charset="0"/>
              <a:ea typeface="Times New Roman" panose="02020603050405020304" pitchFamily="18" charset="0"/>
            </a:endParaRPr>
          </a:p>
          <a:p>
            <a:pPr algn="just">
              <a:lnSpc>
                <a:spcPct val="107000"/>
              </a:lnSpc>
              <a:spcBef>
                <a:spcPts val="0"/>
              </a:spcBef>
              <a:spcAft>
                <a:spcPts val="800"/>
              </a:spcAft>
            </a:pPr>
            <a:r>
              <a:rPr lang="es-CL" sz="1800" dirty="0">
                <a:solidFill>
                  <a:schemeClr val="tx1"/>
                </a:solidFill>
                <a:latin typeface="Arial" panose="020B0604020202020204" pitchFamily="34" charset="0"/>
                <a:ea typeface="Times New Roman" panose="02020603050405020304" pitchFamily="18" charset="0"/>
              </a:rPr>
              <a:t>Número 06: Determina que hasta un total de un 5% de los recursos consultados para los programas de Inversión de los Gobiernos Regionales se podrá traspasar al presupuesto de la Subsecretaría del Interior para financiar gastos de emergencias, tales como terremotos, incendios forestales, aluviones, etc. Este monto asciende aproximadamente a  $57.302 millones para el año 2020.</a:t>
            </a:r>
          </a:p>
          <a:p>
            <a:pPr algn="just">
              <a:lnSpc>
                <a:spcPct val="107000"/>
              </a:lnSpc>
              <a:spcBef>
                <a:spcPts val="0"/>
              </a:spcBef>
              <a:spcAft>
                <a:spcPts val="800"/>
              </a:spcAft>
            </a:pPr>
            <a:endParaRPr lang="es-CL" sz="1800" dirty="0">
              <a:latin typeface="Arial" panose="020B0604020202020204" pitchFamily="34" charset="0"/>
              <a:ea typeface="Times New Roman" panose="02020603050405020304" pitchFamily="18" charset="0"/>
            </a:endParaRPr>
          </a:p>
          <a:p>
            <a:pPr algn="just">
              <a:lnSpc>
                <a:spcPct val="107000"/>
              </a:lnSpc>
              <a:spcBef>
                <a:spcPts val="0"/>
              </a:spcBef>
              <a:spcAft>
                <a:spcPts val="800"/>
              </a:spcAft>
            </a:pPr>
            <a:endParaRPr lang="es-CL" sz="1800" dirty="0">
              <a:latin typeface="Arial" panose="020B0604020202020204" pitchFamily="34" charset="0"/>
              <a:ea typeface="Times New Roman" panose="02020603050405020304" pitchFamily="18" charset="0"/>
            </a:endParaRPr>
          </a:p>
          <a:p>
            <a:pPr algn="just">
              <a:lnSpc>
                <a:spcPct val="107000"/>
              </a:lnSpc>
              <a:spcBef>
                <a:spcPts val="0"/>
              </a:spcBef>
              <a:spcAft>
                <a:spcPts val="800"/>
              </a:spcAft>
            </a:pPr>
            <a:endParaRPr lang="es-CL" sz="1800" dirty="0">
              <a:latin typeface="Times New Roman" panose="02020603050405020304" pitchFamily="18" charset="0"/>
              <a:ea typeface="Times New Roman" panose="02020603050405020304" pitchFamily="18" charset="0"/>
            </a:endParaRPr>
          </a:p>
          <a:p>
            <a:pPr algn="just">
              <a:lnSpc>
                <a:spcPct val="107000"/>
              </a:lnSpc>
              <a:spcBef>
                <a:spcPts val="0"/>
              </a:spcBef>
              <a:spcAft>
                <a:spcPts val="800"/>
              </a:spcAft>
            </a:pPr>
            <a:r>
              <a:rPr lang="es-CL" sz="1400" b="1" dirty="0">
                <a:latin typeface="Arial" panose="020B0604020202020204" pitchFamily="34" charset="0"/>
                <a:ea typeface="Calibri" panose="020F0502020204030204" pitchFamily="34" charset="0"/>
                <a:cs typeface="Times New Roman" panose="02020603050405020304" pitchFamily="18" charset="0"/>
              </a:rPr>
              <a:t>                                  Las glosas comunes otorgan flexibilidades presupuestarias</a:t>
            </a:r>
          </a:p>
          <a:p>
            <a:pPr algn="just">
              <a:lnSpc>
                <a:spcPct val="107000"/>
              </a:lnSpc>
              <a:spcBef>
                <a:spcPts val="0"/>
              </a:spcBef>
              <a:spcAft>
                <a:spcPts val="800"/>
              </a:spcAft>
            </a:pPr>
            <a:r>
              <a:rPr lang="es-CL" sz="1400" b="1" dirty="0">
                <a:latin typeface="Arial" panose="020B0604020202020204" pitchFamily="34" charset="0"/>
                <a:ea typeface="Calibri" panose="020F0502020204030204" pitchFamily="34" charset="0"/>
                <a:cs typeface="Times New Roman" panose="02020603050405020304" pitchFamily="18" charset="0"/>
              </a:rPr>
              <a:t>                                                  especiales a los Gobiernos Regionales.</a:t>
            </a:r>
          </a:p>
          <a:p>
            <a:pPr algn="just">
              <a:lnSpc>
                <a:spcPct val="107000"/>
              </a:lnSpc>
              <a:spcBef>
                <a:spcPts val="0"/>
              </a:spcBef>
              <a:spcAft>
                <a:spcPts val="800"/>
              </a:spcAft>
            </a:pPr>
            <a:endParaRPr lang="es-CL" sz="1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Bef>
                <a:spcPts val="0"/>
              </a:spcBef>
              <a:spcAft>
                <a:spcPts val="800"/>
              </a:spcAft>
            </a:pPr>
            <a:endParaRPr lang="es-CL" sz="1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Bef>
                <a:spcPts val="0"/>
              </a:spcBef>
              <a:spcAft>
                <a:spcPts val="800"/>
              </a:spcAft>
            </a:pPr>
            <a:endParaRPr lang="es-CL" sz="1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Bef>
                <a:spcPts val="0"/>
              </a:spcBef>
              <a:spcAft>
                <a:spcPts val="800"/>
              </a:spcAft>
            </a:pPr>
            <a:endParaRPr lang="es-CL" sz="1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Bef>
                <a:spcPts val="0"/>
              </a:spcBef>
              <a:spcAft>
                <a:spcPts val="800"/>
              </a:spcAft>
            </a:pPr>
            <a:endParaRPr lang="es-CL" sz="1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Bef>
                <a:spcPts val="0"/>
              </a:spcBef>
              <a:spcAft>
                <a:spcPts val="800"/>
              </a:spcAft>
            </a:pPr>
            <a:endParaRPr lang="es-CL" sz="1200" dirty="0">
              <a:latin typeface="Arial" panose="020B0604020202020204" pitchFamily="34" charset="0"/>
              <a:ea typeface="Calibri" panose="020F0502020204030204" pitchFamily="34" charset="0"/>
              <a:cs typeface="Times New Roman" panose="02020603050405020304" pitchFamily="18" charset="0"/>
            </a:endParaRPr>
          </a:p>
          <a:p>
            <a:endParaRPr lang="es-US" sz="1600" kern="0" dirty="0">
              <a:solidFill>
                <a:schemeClr val="tx1"/>
              </a:solidFill>
            </a:endParaRPr>
          </a:p>
          <a:p>
            <a:endParaRPr lang="es-US" sz="1600" kern="0" dirty="0">
              <a:solidFill>
                <a:schemeClr val="tx1"/>
              </a:solidFill>
            </a:endParaRPr>
          </a:p>
          <a:p>
            <a:pPr marL="285750" indent="-285750">
              <a:buFont typeface="Wingdings" panose="05000000000000000000" pitchFamily="2" charset="2"/>
              <a:buChar char="v"/>
            </a:pPr>
            <a:endParaRPr lang="es-US" sz="1600" kern="0" dirty="0">
              <a:solidFill>
                <a:schemeClr val="tx1"/>
              </a:solidFill>
            </a:endParaRPr>
          </a:p>
          <a:p>
            <a:endParaRPr lang="es-US" sz="1600" kern="0" dirty="0">
              <a:solidFill>
                <a:schemeClr val="tx1"/>
              </a:solidFill>
            </a:endParaRPr>
          </a:p>
          <a:p>
            <a:endParaRPr lang="es-US" sz="1600" kern="0" dirty="0">
              <a:solidFill>
                <a:schemeClr val="tx1"/>
              </a:solidFill>
            </a:endParaRPr>
          </a:p>
          <a:p>
            <a:endParaRPr lang="es-US" sz="1600" kern="0" dirty="0">
              <a:solidFill>
                <a:schemeClr val="tx1"/>
              </a:solidFill>
            </a:endParaRPr>
          </a:p>
          <a:p>
            <a:endParaRPr lang="es-US" sz="1600" kern="0" dirty="0">
              <a:solidFill>
                <a:schemeClr val="tx1"/>
              </a:solidFill>
            </a:endParaRPr>
          </a:p>
          <a:p>
            <a:endParaRPr lang="es-US" sz="1600" kern="0" dirty="0">
              <a:solidFill>
                <a:schemeClr val="tx1"/>
              </a:solidFill>
            </a:endParaRPr>
          </a:p>
          <a:p>
            <a:endParaRPr lang="es-US" sz="1600" kern="0" dirty="0">
              <a:solidFill>
                <a:schemeClr val="tx1"/>
              </a:solidFill>
            </a:endParaRPr>
          </a:p>
          <a:p>
            <a:endParaRPr lang="es-US" sz="1600" kern="0" dirty="0">
              <a:solidFill>
                <a:schemeClr val="tx1"/>
              </a:solidFill>
            </a:endParaRPr>
          </a:p>
          <a:p>
            <a:endParaRPr lang="es-US" sz="1600" kern="0" dirty="0">
              <a:solidFill>
                <a:schemeClr val="tx1"/>
              </a:solidFill>
            </a:endParaRPr>
          </a:p>
          <a:p>
            <a:r>
              <a:rPr lang="es-CL" sz="1600" kern="0" dirty="0">
                <a:solidFill>
                  <a:schemeClr val="tx1"/>
                </a:solidFill>
              </a:rPr>
              <a:t>|</a:t>
            </a:r>
          </a:p>
        </p:txBody>
      </p:sp>
      <p:sp>
        <p:nvSpPr>
          <p:cNvPr id="3" name="Elipse 2">
            <a:extLst>
              <a:ext uri="{FF2B5EF4-FFF2-40B4-BE49-F238E27FC236}">
                <a16:creationId xmlns:a16="http://schemas.microsoft.com/office/drawing/2014/main" id="{1B27FB70-7F21-443A-8460-E945B1554175}"/>
              </a:ext>
            </a:extLst>
          </p:cNvPr>
          <p:cNvSpPr/>
          <p:nvPr/>
        </p:nvSpPr>
        <p:spPr>
          <a:xfrm>
            <a:off x="1608088" y="4194200"/>
            <a:ext cx="6624736" cy="136815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 name="Título 5">
            <a:extLst>
              <a:ext uri="{FF2B5EF4-FFF2-40B4-BE49-F238E27FC236}">
                <a16:creationId xmlns:a16="http://schemas.microsoft.com/office/drawing/2014/main" id="{534AE457-13E7-4EA6-A72C-17CDC2EA3565}"/>
              </a:ext>
            </a:extLst>
          </p:cNvPr>
          <p:cNvSpPr>
            <a:spLocks noGrp="1"/>
          </p:cNvSpPr>
          <p:nvPr>
            <p:ph type="title"/>
          </p:nvPr>
        </p:nvSpPr>
        <p:spPr/>
        <p:txBody>
          <a:bodyPr/>
          <a:lstStyle/>
          <a:p>
            <a:r>
              <a:rPr lang="es-US" sz="2400" dirty="0"/>
              <a:t>9. GLOSAS COMUNES GOBIERNOS REGIONALES </a:t>
            </a:r>
            <a:endParaRPr lang="es-CL" sz="2400" dirty="0"/>
          </a:p>
        </p:txBody>
      </p:sp>
    </p:spTree>
    <p:extLst>
      <p:ext uri="{BB962C8B-B14F-4D97-AF65-F5344CB8AC3E}">
        <p14:creationId xmlns:p14="http://schemas.microsoft.com/office/powerpoint/2010/main" val="1040464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C96EA207-0413-408C-969D-2F78B057BA6A}"/>
              </a:ext>
            </a:extLst>
          </p:cNvPr>
          <p:cNvSpPr>
            <a:spLocks noGrp="1" noChangeArrowheads="1"/>
          </p:cNvSpPr>
          <p:nvPr>
            <p:ph type="title"/>
          </p:nvPr>
        </p:nvSpPr>
        <p:spPr>
          <a:xfrm>
            <a:off x="599976" y="749304"/>
            <a:ext cx="7416800" cy="642937"/>
          </a:xfrm>
        </p:spPr>
        <p:txBody>
          <a:bodyPr/>
          <a:lstStyle/>
          <a:p>
            <a:pPr eaLnBrk="1" hangingPunct="1">
              <a:lnSpc>
                <a:spcPct val="85000"/>
              </a:lnSpc>
              <a:defRPr/>
            </a:pPr>
            <a:r>
              <a:rPr lang="es-US" sz="2000" b="1" dirty="0"/>
              <a:t>10. D</a:t>
            </a:r>
            <a:r>
              <a:rPr lang="es-419" sz="2000" b="1" dirty="0"/>
              <a:t>Ó</a:t>
            </a:r>
            <a:r>
              <a:rPr lang="es-US" sz="2000" b="1" dirty="0"/>
              <a:t>NDE Y C</a:t>
            </a:r>
            <a:r>
              <a:rPr lang="es-419" sz="2000" b="1" dirty="0"/>
              <a:t>Ó</a:t>
            </a:r>
            <a:r>
              <a:rPr lang="es-US" sz="2000" b="1" dirty="0"/>
              <a:t>MO SE ACCEDE A LOS RECURSOS DEL FNDR</a:t>
            </a:r>
            <a:endParaRPr lang="es-ES" altLang="es-CL" sz="2000" b="1" dirty="0">
              <a:solidFill>
                <a:srgbClr val="0070C0"/>
              </a:solidFill>
              <a:latin typeface="Tahoma" pitchFamily="34" charset="0"/>
              <a:ea typeface="+mn-ea"/>
              <a:cs typeface="Arial" charset="0"/>
            </a:endParaRPr>
          </a:p>
        </p:txBody>
      </p:sp>
      <p:sp>
        <p:nvSpPr>
          <p:cNvPr id="68611" name="Rectangle 3">
            <a:extLst>
              <a:ext uri="{FF2B5EF4-FFF2-40B4-BE49-F238E27FC236}">
                <a16:creationId xmlns:a16="http://schemas.microsoft.com/office/drawing/2014/main" id="{72EE4BAA-754E-47C1-9A66-84AB29A9ED0F}"/>
              </a:ext>
            </a:extLst>
          </p:cNvPr>
          <p:cNvSpPr>
            <a:spLocks noGrp="1"/>
          </p:cNvSpPr>
          <p:nvPr>
            <p:ph type="body" idx="1"/>
          </p:nvPr>
        </p:nvSpPr>
        <p:spPr>
          <a:xfrm>
            <a:off x="698401" y="1594644"/>
            <a:ext cx="7219950" cy="4191000"/>
          </a:xfrm>
        </p:spPr>
        <p:txBody>
          <a:bodyPr/>
          <a:lstStyle/>
          <a:p>
            <a:pPr algn="just" eaLnBrk="1" hangingPunct="1">
              <a:lnSpc>
                <a:spcPct val="80000"/>
              </a:lnSpc>
            </a:pPr>
            <a:r>
              <a:rPr lang="es-ES_tradnl" altLang="es-CL" sz="1800" dirty="0"/>
              <a:t>Toda Iniciativa de Inversión (Subtítulo 31) debe ser sometido al Sistema Nacional de Inversiones y ajustarse a los plazos y requisitos establecidos, siguiendo básicamente las siguientes etapas: </a:t>
            </a:r>
          </a:p>
          <a:p>
            <a:pPr algn="just" eaLnBrk="1" hangingPunct="1">
              <a:lnSpc>
                <a:spcPct val="80000"/>
              </a:lnSpc>
            </a:pPr>
            <a:endParaRPr lang="es-ES_tradnl" altLang="es-CL" sz="1800" dirty="0"/>
          </a:p>
          <a:p>
            <a:pPr marL="342900" lvl="1" indent="-342900" algn="just">
              <a:lnSpc>
                <a:spcPct val="80000"/>
              </a:lnSpc>
              <a:buClr>
                <a:srgbClr val="2A2A7E"/>
              </a:buClr>
              <a:buFont typeface="Arial" panose="020B0604020202020204" pitchFamily="34" charset="0"/>
              <a:buChar char="•"/>
            </a:pPr>
            <a:r>
              <a:rPr lang="es-ES_tradnl" altLang="es-CL" sz="1800" dirty="0"/>
              <a:t>La institución pública interesada elabora  un proyecto e ingresa la información básica en el Banco Integrado de Proyectos (BIP), para obtener su ficha  de Identificación de Iniciativas (IDI). Esto se realiza en la Secretaría Regional Ministerial de Planificación (SERPLAC) de cada región. </a:t>
            </a:r>
          </a:p>
          <a:p>
            <a:pPr marL="342900" lvl="1" indent="-342900" algn="just">
              <a:lnSpc>
                <a:spcPct val="80000"/>
              </a:lnSpc>
              <a:buClr>
                <a:srgbClr val="2A2A7E"/>
              </a:buClr>
              <a:buFont typeface="Arial" panose="020B0604020202020204" pitchFamily="34" charset="0"/>
              <a:buChar char="•"/>
            </a:pPr>
            <a:endParaRPr lang="es-ES_tradnl" altLang="es-CL" sz="1800" dirty="0"/>
          </a:p>
          <a:p>
            <a:pPr marL="342900" lvl="1" indent="-342900" algn="just">
              <a:lnSpc>
                <a:spcPct val="80000"/>
              </a:lnSpc>
              <a:buClr>
                <a:srgbClr val="2A2A7E"/>
              </a:buClr>
              <a:buFont typeface="Arial" panose="020B0604020202020204" pitchFamily="34" charset="0"/>
              <a:buChar char="•"/>
            </a:pPr>
            <a:r>
              <a:rPr lang="es-ES_tradnl" altLang="es-CL" sz="1800" dirty="0"/>
              <a:t>Procede la evaluación técnico-económica del proyecto por parte de SERPLAC, y evaluación de impacto ambiental si correspondiera.</a:t>
            </a:r>
          </a:p>
          <a:p>
            <a:pPr marL="342900" lvl="1" indent="-342900" algn="just">
              <a:lnSpc>
                <a:spcPct val="80000"/>
              </a:lnSpc>
              <a:buClr>
                <a:srgbClr val="2A2A7E"/>
              </a:buClr>
              <a:buFont typeface="Arial" panose="020B0604020202020204" pitchFamily="34" charset="0"/>
              <a:buChar char="•"/>
            </a:pPr>
            <a:endParaRPr lang="es-ES_tradnl" altLang="es-CL" sz="1800" dirty="0"/>
          </a:p>
          <a:p>
            <a:pPr marL="342900" lvl="1" indent="-342900" algn="just">
              <a:lnSpc>
                <a:spcPct val="80000"/>
              </a:lnSpc>
              <a:buClr>
                <a:srgbClr val="2A2A7E"/>
              </a:buClr>
              <a:buFont typeface="Arial" panose="020B0604020202020204" pitchFamily="34" charset="0"/>
              <a:buChar char="•"/>
            </a:pPr>
            <a:r>
              <a:rPr lang="es-ES_tradnl" altLang="es-CL" sz="1800" dirty="0"/>
              <a:t>Obtenida la recomendación técnica favorable (RS), el Gobierno Regional resuelve la priorización de proyectos a financiar, a través de presentación del Intendente al CORE, quienes deciden.</a:t>
            </a:r>
          </a:p>
          <a:p>
            <a:endParaRPr lang="es-ES" altLang="es-CL" sz="1600" dirty="0"/>
          </a:p>
        </p:txBody>
      </p:sp>
      <p:sp>
        <p:nvSpPr>
          <p:cNvPr id="6" name="4 Rectángulo">
            <a:extLst>
              <a:ext uri="{FF2B5EF4-FFF2-40B4-BE49-F238E27FC236}">
                <a16:creationId xmlns:a16="http://schemas.microsoft.com/office/drawing/2014/main" id="{B7EB98C5-001F-4A87-B1A6-B52D2FB75626}"/>
              </a:ext>
            </a:extLst>
          </p:cNvPr>
          <p:cNvSpPr/>
          <p:nvPr/>
        </p:nvSpPr>
        <p:spPr>
          <a:xfrm>
            <a:off x="1104106" y="6642894"/>
            <a:ext cx="1295400" cy="21590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s-E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r>
              <a:rPr lang="es-ES" sz="1100" b="1" dirty="0">
                <a:solidFill>
                  <a:srgbClr val="FFFFFF"/>
                </a:solidFill>
              </a:rPr>
              <a:t>VERSION 2019</a:t>
            </a:r>
            <a:endParaRPr lang="es-CL" sz="1100" b="1" dirty="0">
              <a:solidFill>
                <a:srgbClr val="FFFFFF"/>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3196F256-13C4-422C-BE86-859688E2A5E0}"/>
              </a:ext>
            </a:extLst>
          </p:cNvPr>
          <p:cNvSpPr>
            <a:spLocks noGrp="1" noChangeArrowheads="1"/>
          </p:cNvSpPr>
          <p:nvPr>
            <p:ph type="title"/>
          </p:nvPr>
        </p:nvSpPr>
        <p:spPr>
          <a:xfrm>
            <a:off x="877358" y="605684"/>
            <a:ext cx="7488238" cy="738187"/>
          </a:xfrm>
        </p:spPr>
        <p:txBody>
          <a:bodyPr/>
          <a:lstStyle/>
          <a:p>
            <a:pPr>
              <a:lnSpc>
                <a:spcPct val="85000"/>
              </a:lnSpc>
              <a:defRPr/>
            </a:pPr>
            <a:r>
              <a:rPr lang="es-US" sz="2600" b="1" dirty="0"/>
              <a:t>10. DÓNDE Y CÓMO SE ACCEDE A LOS RECURSOS DEL FNDR</a:t>
            </a:r>
            <a:endParaRPr lang="es-ES" altLang="es-CL" sz="2600" b="1" dirty="0"/>
          </a:p>
        </p:txBody>
      </p:sp>
      <p:sp>
        <p:nvSpPr>
          <p:cNvPr id="70659" name="Rectangle 3">
            <a:extLst>
              <a:ext uri="{FF2B5EF4-FFF2-40B4-BE49-F238E27FC236}">
                <a16:creationId xmlns:a16="http://schemas.microsoft.com/office/drawing/2014/main" id="{A291EAC2-894E-49E6-8E24-2DB4FB2DF32C}"/>
              </a:ext>
            </a:extLst>
          </p:cNvPr>
          <p:cNvSpPr>
            <a:spLocks noGrp="1"/>
          </p:cNvSpPr>
          <p:nvPr>
            <p:ph type="body" idx="1"/>
          </p:nvPr>
        </p:nvSpPr>
        <p:spPr>
          <a:xfrm>
            <a:off x="909547" y="1935981"/>
            <a:ext cx="7072313" cy="4114800"/>
          </a:xfrm>
        </p:spPr>
        <p:txBody>
          <a:bodyPr/>
          <a:lstStyle/>
          <a:p>
            <a:pPr algn="just" eaLnBrk="1" hangingPunct="1">
              <a:lnSpc>
                <a:spcPct val="80000"/>
              </a:lnSpc>
            </a:pPr>
            <a:r>
              <a:rPr lang="es-ES" altLang="es-CL" sz="1800" dirty="0"/>
              <a:t>Los recursos del fondo del 6% (Transferencias Corrientes, Subtítulo 24) deben asignarse sobre la base de los reglamentos que cada Gobierno Regional elabore, los que deberán contener a lo menos, plazos de postulación, criterios de selección y tipos de iniciativas a financiar.</a:t>
            </a:r>
          </a:p>
          <a:p>
            <a:pPr algn="just" eaLnBrk="1" hangingPunct="1">
              <a:lnSpc>
                <a:spcPct val="80000"/>
              </a:lnSpc>
            </a:pPr>
            <a:endParaRPr lang="es-ES" altLang="es-CL" sz="1800" dirty="0"/>
          </a:p>
          <a:p>
            <a:pPr algn="just" eaLnBrk="1" hangingPunct="1">
              <a:lnSpc>
                <a:spcPct val="80000"/>
              </a:lnSpc>
            </a:pPr>
            <a:r>
              <a:rPr lang="es-ES" altLang="es-CL" sz="1800" dirty="0"/>
              <a:t>Los Activos No Financieros (Subtítulo 29) los evalúan los Gobiernos Regionales de acuerdo a lo establecido en la Circular </a:t>
            </a:r>
            <a:r>
              <a:rPr lang="es-ES" altLang="es-CL" sz="1800" dirty="0" err="1"/>
              <a:t>Nº</a:t>
            </a:r>
            <a:r>
              <a:rPr lang="es-ES" altLang="es-CL" sz="1800" dirty="0"/>
              <a:t> 33 de la DIPRES.</a:t>
            </a:r>
          </a:p>
          <a:p>
            <a:pPr algn="just" eaLnBrk="1" hangingPunct="1">
              <a:lnSpc>
                <a:spcPct val="80000"/>
              </a:lnSpc>
            </a:pPr>
            <a:endParaRPr lang="es-ES" altLang="es-CL" sz="1800" dirty="0"/>
          </a:p>
          <a:p>
            <a:pPr algn="just" eaLnBrk="1" hangingPunct="1">
              <a:lnSpc>
                <a:spcPct val="80000"/>
              </a:lnSpc>
            </a:pPr>
            <a:r>
              <a:rPr lang="es-ES" altLang="es-CL" sz="1800" dirty="0"/>
              <a:t>Las Transferencias de Capital (Subtítulo 33) orientadas a Fomento Productivo e Innovación para la Competitividad, de acuerdo a lo dispuesto en la glosa 02 – 4 de la Ley de Presupuestos, y FRIL menores a 2000 UTM, los evalúan los Gobiernos Regionales.</a:t>
            </a:r>
          </a:p>
          <a:p>
            <a:pPr algn="just" eaLnBrk="1" hangingPunct="1">
              <a:lnSpc>
                <a:spcPct val="80000"/>
              </a:lnSpc>
            </a:pPr>
            <a:endParaRPr lang="es-ES" altLang="es-CL" sz="1800" dirty="0"/>
          </a:p>
          <a:p>
            <a:pPr algn="just" eaLnBrk="1" hangingPunct="1">
              <a:lnSpc>
                <a:spcPct val="80000"/>
              </a:lnSpc>
            </a:pPr>
            <a:endParaRPr lang="es-ES" altLang="es-CL" sz="1800" dirty="0"/>
          </a:p>
        </p:txBody>
      </p:sp>
      <p:sp>
        <p:nvSpPr>
          <p:cNvPr id="6" name="4 Rectángulo">
            <a:extLst>
              <a:ext uri="{FF2B5EF4-FFF2-40B4-BE49-F238E27FC236}">
                <a16:creationId xmlns:a16="http://schemas.microsoft.com/office/drawing/2014/main" id="{C200EB35-C033-49C1-B712-73DC8EC28FD8}"/>
              </a:ext>
            </a:extLst>
          </p:cNvPr>
          <p:cNvSpPr/>
          <p:nvPr/>
        </p:nvSpPr>
        <p:spPr>
          <a:xfrm>
            <a:off x="1104106" y="6642894"/>
            <a:ext cx="1295400" cy="21590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s-E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r>
              <a:rPr lang="es-ES" sz="1100" b="1" dirty="0">
                <a:solidFill>
                  <a:srgbClr val="FFFFFF"/>
                </a:solidFill>
              </a:rPr>
              <a:t>VERSION 2019</a:t>
            </a:r>
            <a:endParaRPr lang="es-CL" sz="1100" b="1" dirty="0">
              <a:solidFill>
                <a:srgbClr val="FFFFFF"/>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CD916DB9-19F1-4F15-A410-2E7CF7C5685B}"/>
              </a:ext>
            </a:extLst>
          </p:cNvPr>
          <p:cNvSpPr>
            <a:spLocks noGrp="1" noChangeArrowheads="1"/>
          </p:cNvSpPr>
          <p:nvPr>
            <p:ph type="title"/>
          </p:nvPr>
        </p:nvSpPr>
        <p:spPr>
          <a:xfrm>
            <a:off x="754474" y="473873"/>
            <a:ext cx="7215188" cy="750887"/>
          </a:xfrm>
        </p:spPr>
        <p:txBody>
          <a:bodyPr/>
          <a:lstStyle/>
          <a:p>
            <a:pPr>
              <a:defRPr/>
            </a:pPr>
            <a:r>
              <a:rPr lang="es-US" sz="2600" b="1" dirty="0"/>
              <a:t>10. DÓNDE Y CÓMO SE ACCEDE A LOS RECURSOS DEL FNDR</a:t>
            </a:r>
            <a:endParaRPr lang="es-ES" altLang="es-CL" sz="2600" b="1" dirty="0">
              <a:solidFill>
                <a:srgbClr val="0070C0"/>
              </a:solidFill>
              <a:latin typeface="Tahoma" pitchFamily="34" charset="0"/>
              <a:ea typeface="+mn-ea"/>
              <a:cs typeface="Arial" charset="0"/>
            </a:endParaRPr>
          </a:p>
        </p:txBody>
      </p:sp>
      <p:sp>
        <p:nvSpPr>
          <p:cNvPr id="71683" name="Rectangle 3">
            <a:extLst>
              <a:ext uri="{FF2B5EF4-FFF2-40B4-BE49-F238E27FC236}">
                <a16:creationId xmlns:a16="http://schemas.microsoft.com/office/drawing/2014/main" id="{89D0B7C8-B12B-4888-9B04-483FDACCE15A}"/>
              </a:ext>
            </a:extLst>
          </p:cNvPr>
          <p:cNvSpPr>
            <a:spLocks noGrp="1"/>
          </p:cNvSpPr>
          <p:nvPr>
            <p:ph type="body" idx="1"/>
          </p:nvPr>
        </p:nvSpPr>
        <p:spPr>
          <a:xfrm>
            <a:off x="798133" y="1368425"/>
            <a:ext cx="7127875" cy="4643438"/>
          </a:xfrm>
        </p:spPr>
        <p:txBody>
          <a:bodyPr/>
          <a:lstStyle/>
          <a:p>
            <a:pPr marL="342900" lvl="1" indent="-342900" algn="just">
              <a:lnSpc>
                <a:spcPct val="80000"/>
              </a:lnSpc>
              <a:buClr>
                <a:srgbClr val="2A2A7E"/>
              </a:buClr>
              <a:buFont typeface="Arial" panose="020B0604020202020204" pitchFamily="34" charset="0"/>
              <a:buChar char="•"/>
            </a:pPr>
            <a:r>
              <a:rPr lang="es-ES_tradnl" altLang="es-CL" sz="1800" dirty="0"/>
              <a:t>Una vez priorizados los proyectos, el Gobierno Regional identifica la creación de la asignación presupuestaria de las iniciativas de inversión (Subtítulo 31), mediante una resolución regional, la cual es visada por la Unidad de Regional de SUBDERE (URS) y  toma de razón por parte de la Contraloría General de la República.</a:t>
            </a:r>
          </a:p>
          <a:p>
            <a:pPr marL="342900" lvl="1" indent="-342900" algn="just">
              <a:lnSpc>
                <a:spcPct val="80000"/>
              </a:lnSpc>
              <a:buClr>
                <a:srgbClr val="2A2A7E"/>
              </a:buClr>
              <a:buFont typeface="Arial" panose="020B0604020202020204" pitchFamily="34" charset="0"/>
              <a:buChar char="•"/>
            </a:pPr>
            <a:endParaRPr lang="es-ES_tradnl" altLang="es-CL" sz="1800" dirty="0"/>
          </a:p>
          <a:p>
            <a:pPr marL="342900" lvl="1" indent="-342900" algn="just">
              <a:lnSpc>
                <a:spcPct val="80000"/>
              </a:lnSpc>
              <a:buClr>
                <a:srgbClr val="2A2A7E"/>
              </a:buClr>
              <a:buFont typeface="Arial" panose="020B0604020202020204" pitchFamily="34" charset="0"/>
              <a:buChar char="•"/>
            </a:pPr>
            <a:r>
              <a:rPr lang="es-ES_tradnl" altLang="es-CL" sz="1800" dirty="0"/>
              <a:t>Las Transferencias Corrientes (Subtítulo 24) se identifican presupuestariamente mediante Decreto del Hacienda, las Transferencias de Capital (Subtítulo 33), se identifican mediante Resolución de SUBDERE (Fomento Productivo y Fondo Innovación a la Competitividad) y Decreto de Hacienda. </a:t>
            </a:r>
          </a:p>
          <a:p>
            <a:pPr marL="342900" lvl="1" indent="-342900" algn="just">
              <a:lnSpc>
                <a:spcPct val="80000"/>
              </a:lnSpc>
              <a:buClr>
                <a:srgbClr val="2A2A7E"/>
              </a:buClr>
              <a:buFont typeface="Arial" panose="020B0604020202020204" pitchFamily="34" charset="0"/>
              <a:buChar char="•"/>
            </a:pPr>
            <a:endParaRPr lang="es-ES_tradnl" altLang="es-CL" sz="1800" dirty="0"/>
          </a:p>
          <a:p>
            <a:pPr marL="342900" lvl="1" indent="-342900" algn="just">
              <a:lnSpc>
                <a:spcPct val="80000"/>
              </a:lnSpc>
              <a:buClr>
                <a:srgbClr val="2A2A7E"/>
              </a:buClr>
              <a:buFont typeface="Arial" panose="020B0604020202020204" pitchFamily="34" charset="0"/>
              <a:buChar char="•"/>
            </a:pPr>
            <a:r>
              <a:rPr lang="es-ES_tradnl" altLang="es-CL" sz="1800" dirty="0"/>
              <a:t>Para operacionalizar el sistema, el Gobierno Regional confecciona un convenio mandato en que establece la Unidad Técnica del Proyecto y las responsabilidades correspondientes.</a:t>
            </a:r>
          </a:p>
          <a:p>
            <a:pPr marL="342900" lvl="1" indent="-342900" algn="just">
              <a:lnSpc>
                <a:spcPct val="80000"/>
              </a:lnSpc>
              <a:buClr>
                <a:srgbClr val="2A2A7E"/>
              </a:buClr>
              <a:buFont typeface="Arial" panose="020B0604020202020204" pitchFamily="34" charset="0"/>
              <a:buChar char="•"/>
            </a:pPr>
            <a:endParaRPr lang="es-ES_tradnl" altLang="es-CL" sz="1800" dirty="0"/>
          </a:p>
          <a:p>
            <a:pPr marL="342900" lvl="1" indent="-342900" algn="just">
              <a:lnSpc>
                <a:spcPct val="80000"/>
              </a:lnSpc>
              <a:buClr>
                <a:srgbClr val="2A2A7E"/>
              </a:buClr>
              <a:buFont typeface="Arial" panose="020B0604020202020204" pitchFamily="34" charset="0"/>
              <a:buChar char="•"/>
            </a:pPr>
            <a:r>
              <a:rPr lang="es-ES_tradnl" altLang="es-CL" sz="1800" dirty="0"/>
              <a:t>La Unidad Técnica es responsable de la licitación, inspección técnica y recepción final de las obras  basándose en su propia normativa (de igual forma para Estudios y Programas).</a:t>
            </a:r>
            <a:endParaRPr lang="es-ES" altLang="es-CL" sz="1800" dirty="0"/>
          </a:p>
        </p:txBody>
      </p:sp>
      <p:sp>
        <p:nvSpPr>
          <p:cNvPr id="6" name="4 Rectángulo">
            <a:extLst>
              <a:ext uri="{FF2B5EF4-FFF2-40B4-BE49-F238E27FC236}">
                <a16:creationId xmlns:a16="http://schemas.microsoft.com/office/drawing/2014/main" id="{B33C4497-AC1C-4472-A816-FCB29ACA6C61}"/>
              </a:ext>
            </a:extLst>
          </p:cNvPr>
          <p:cNvSpPr/>
          <p:nvPr/>
        </p:nvSpPr>
        <p:spPr>
          <a:xfrm>
            <a:off x="1104106" y="6642894"/>
            <a:ext cx="1295400" cy="21590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s-E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r>
              <a:rPr lang="es-ES" sz="1100" b="1" dirty="0">
                <a:solidFill>
                  <a:srgbClr val="FFFFFF"/>
                </a:solidFill>
              </a:rPr>
              <a:t>VERSION 2019</a:t>
            </a:r>
            <a:endParaRPr lang="es-CL" sz="1100" b="1" dirty="0">
              <a:solidFill>
                <a:srgbClr val="FFFFFF"/>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271DD4C1-9225-44FA-BBEF-E6310CB7FAFA}"/>
              </a:ext>
            </a:extLst>
          </p:cNvPr>
          <p:cNvSpPr>
            <a:spLocks noChangeArrowheads="1"/>
          </p:cNvSpPr>
          <p:nvPr/>
        </p:nvSpPr>
        <p:spPr bwMode="auto">
          <a:xfrm>
            <a:off x="705648" y="1261273"/>
            <a:ext cx="7153275"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endParaRPr lang="es-ES_tradnl" altLang="es-CL" sz="1800" b="1" dirty="0">
              <a:solidFill>
                <a:srgbClr val="0070C0"/>
              </a:solidFill>
              <a:latin typeface="Tahoma" panose="020B0604030504040204" pitchFamily="34" charset="0"/>
            </a:endParaRPr>
          </a:p>
        </p:txBody>
      </p:sp>
      <p:sp>
        <p:nvSpPr>
          <p:cNvPr id="16387" name="Rectangle 3">
            <a:extLst>
              <a:ext uri="{FF2B5EF4-FFF2-40B4-BE49-F238E27FC236}">
                <a16:creationId xmlns:a16="http://schemas.microsoft.com/office/drawing/2014/main" id="{207495C8-9140-4350-B260-C7547568DECD}"/>
              </a:ext>
            </a:extLst>
          </p:cNvPr>
          <p:cNvSpPr>
            <a:spLocks noChangeArrowheads="1"/>
          </p:cNvSpPr>
          <p:nvPr/>
        </p:nvSpPr>
        <p:spPr bwMode="auto">
          <a:xfrm>
            <a:off x="816003" y="1741063"/>
            <a:ext cx="7358063" cy="5357812"/>
          </a:xfrm>
          <a:prstGeom prst="rect">
            <a:avLst/>
          </a:prstGeom>
          <a:noFill/>
          <a:ln w="9525">
            <a:noFill/>
            <a:miter lim="800000"/>
            <a:headEnd/>
            <a:tailEnd/>
          </a:ln>
          <a:effectLst/>
        </p:spPr>
        <p:txBody>
          <a:bodyPr/>
          <a:lstStyle/>
          <a:p>
            <a:pPr marL="84138" lvl="1" indent="-84138" algn="just">
              <a:lnSpc>
                <a:spcPct val="80000"/>
              </a:lnSpc>
              <a:spcBef>
                <a:spcPct val="20000"/>
              </a:spcBef>
              <a:buClr>
                <a:srgbClr val="2A2A7E"/>
              </a:buClr>
              <a:defRPr/>
            </a:pPr>
            <a:r>
              <a:rPr lang="es-ES_tradnl" altLang="es-CL" dirty="0">
                <a:latin typeface="Calibri" pitchFamily="34" charset="0"/>
              </a:rPr>
              <a:t> </a:t>
            </a:r>
            <a:r>
              <a:rPr lang="es-ES_tradnl" altLang="es-CL" dirty="0"/>
              <a:t>Se modifican año a año, vía glosas de la Ley de Presupuestos de cada año…</a:t>
            </a:r>
          </a:p>
          <a:p>
            <a:pPr marL="342900" lvl="1" indent="-342900" algn="just">
              <a:lnSpc>
                <a:spcPct val="80000"/>
              </a:lnSpc>
              <a:spcBef>
                <a:spcPct val="20000"/>
              </a:spcBef>
              <a:buClr>
                <a:srgbClr val="2A2A7E"/>
              </a:buClr>
              <a:defRPr/>
            </a:pPr>
            <a:endParaRPr lang="es-ES_tradnl" altLang="es-CL" dirty="0"/>
          </a:p>
          <a:p>
            <a:pPr marL="342900" lvl="1" indent="-342900" algn="just">
              <a:lnSpc>
                <a:spcPct val="80000"/>
              </a:lnSpc>
              <a:spcBef>
                <a:spcPct val="20000"/>
              </a:spcBef>
              <a:buClr>
                <a:srgbClr val="2A2A7E"/>
              </a:buClr>
              <a:buFont typeface="Arial" charset="0"/>
              <a:buChar char="•"/>
              <a:defRPr/>
            </a:pPr>
            <a:r>
              <a:rPr lang="es-ES_tradnl" altLang="es-CL" dirty="0"/>
              <a:t>Financiar gastos en personal y bienes y servicios de consumo de los servicios públicos nacionales o regionales, de las municipalidades y de las instituciones de educación superior.</a:t>
            </a:r>
          </a:p>
          <a:p>
            <a:pPr marL="342900" lvl="1" indent="-342900" algn="just">
              <a:lnSpc>
                <a:spcPct val="80000"/>
              </a:lnSpc>
              <a:spcBef>
                <a:spcPct val="20000"/>
              </a:spcBef>
              <a:buClr>
                <a:srgbClr val="2A2A7E"/>
              </a:buClr>
              <a:buFont typeface="Arial" charset="0"/>
              <a:buChar char="•"/>
              <a:defRPr/>
            </a:pPr>
            <a:endParaRPr lang="es-ES_tradnl" altLang="es-CL" dirty="0"/>
          </a:p>
          <a:p>
            <a:pPr marL="342900" lvl="1" indent="-342900" algn="just">
              <a:lnSpc>
                <a:spcPct val="80000"/>
              </a:lnSpc>
              <a:spcBef>
                <a:spcPct val="20000"/>
              </a:spcBef>
              <a:buClr>
                <a:srgbClr val="2A2A7E"/>
              </a:buClr>
              <a:buFont typeface="Arial" charset="0"/>
              <a:buChar char="•"/>
              <a:defRPr/>
            </a:pPr>
            <a:r>
              <a:rPr lang="es-ES_tradnl" altLang="es-CL" dirty="0"/>
              <a:t>Constituir o efectuar aportes a gasto corriente de otros servicios públicos y de municipalidades.</a:t>
            </a:r>
          </a:p>
          <a:p>
            <a:pPr marL="342900" lvl="1" indent="-342900" algn="just">
              <a:lnSpc>
                <a:spcPct val="80000"/>
              </a:lnSpc>
              <a:spcBef>
                <a:spcPct val="20000"/>
              </a:spcBef>
              <a:buClr>
                <a:srgbClr val="2A2A7E"/>
              </a:buClr>
              <a:buFont typeface="Arial" charset="0"/>
              <a:buChar char="•"/>
              <a:defRPr/>
            </a:pPr>
            <a:endParaRPr lang="es-ES_tradnl" altLang="es-CL" dirty="0"/>
          </a:p>
          <a:p>
            <a:pPr marL="342900" lvl="1" indent="-342900" algn="just">
              <a:lnSpc>
                <a:spcPct val="80000"/>
              </a:lnSpc>
              <a:spcBef>
                <a:spcPct val="20000"/>
              </a:spcBef>
              <a:buClr>
                <a:srgbClr val="2A2A7E"/>
              </a:buClr>
              <a:buFont typeface="Arial" charset="0"/>
              <a:buChar char="•"/>
              <a:defRPr/>
            </a:pPr>
            <a:r>
              <a:rPr lang="es-ES_tradnl" altLang="es-CL" dirty="0"/>
              <a:t>Invertir en instrumentos financieros de cualquier naturaleza o efectuar depósitos a plazo.</a:t>
            </a:r>
          </a:p>
          <a:p>
            <a:pPr marL="342900" lvl="1" indent="-342900" algn="just">
              <a:lnSpc>
                <a:spcPct val="80000"/>
              </a:lnSpc>
              <a:spcBef>
                <a:spcPct val="20000"/>
              </a:spcBef>
              <a:buClr>
                <a:srgbClr val="2A2A7E"/>
              </a:buClr>
              <a:buFont typeface="Arial" charset="0"/>
              <a:buChar char="•"/>
              <a:defRPr/>
            </a:pPr>
            <a:endParaRPr lang="es-ES_tradnl" altLang="es-CL" dirty="0"/>
          </a:p>
          <a:p>
            <a:pPr marL="342900" lvl="1" indent="-342900" algn="just">
              <a:lnSpc>
                <a:spcPct val="80000"/>
              </a:lnSpc>
              <a:spcBef>
                <a:spcPct val="20000"/>
              </a:spcBef>
              <a:buClr>
                <a:srgbClr val="2A2A7E"/>
              </a:buClr>
              <a:buFont typeface="Arial" charset="0"/>
              <a:buChar char="•"/>
              <a:defRPr/>
            </a:pPr>
            <a:r>
              <a:rPr lang="es-ES_tradnl" altLang="es-CL" dirty="0"/>
              <a:t>Subvencionar, mediante la transferencia de recursos financieros a instituciones públicas o privadas con o sin fines de lucro.</a:t>
            </a:r>
          </a:p>
          <a:p>
            <a:pPr marL="342900" lvl="1" indent="-342900" algn="just">
              <a:lnSpc>
                <a:spcPct val="80000"/>
              </a:lnSpc>
              <a:spcBef>
                <a:spcPct val="20000"/>
              </a:spcBef>
              <a:buClr>
                <a:srgbClr val="2A2A7E"/>
              </a:buClr>
              <a:buFont typeface="Arial" charset="0"/>
              <a:buChar char="•"/>
              <a:defRPr/>
            </a:pPr>
            <a:endParaRPr lang="es-ES_tradnl" altLang="es-CL" dirty="0"/>
          </a:p>
          <a:p>
            <a:pPr marL="342900" lvl="1" indent="-342900" algn="just">
              <a:lnSpc>
                <a:spcPct val="80000"/>
              </a:lnSpc>
              <a:spcBef>
                <a:spcPct val="20000"/>
              </a:spcBef>
              <a:buClr>
                <a:srgbClr val="2A2A7E"/>
              </a:buClr>
              <a:buFont typeface="Arial" charset="0"/>
              <a:buChar char="•"/>
              <a:defRPr/>
            </a:pPr>
            <a:r>
              <a:rPr lang="es-ES_tradnl" altLang="es-CL" dirty="0"/>
              <a:t>Otorgar préstamos.</a:t>
            </a:r>
          </a:p>
        </p:txBody>
      </p:sp>
      <p:sp>
        <p:nvSpPr>
          <p:cNvPr id="7" name="CuadroTexto 6">
            <a:extLst>
              <a:ext uri="{FF2B5EF4-FFF2-40B4-BE49-F238E27FC236}">
                <a16:creationId xmlns:a16="http://schemas.microsoft.com/office/drawing/2014/main" id="{D7E6E646-99F6-4EE7-B886-7AC585DE5D32}"/>
              </a:ext>
            </a:extLst>
          </p:cNvPr>
          <p:cNvSpPr txBox="1"/>
          <p:nvPr/>
        </p:nvSpPr>
        <p:spPr>
          <a:xfrm>
            <a:off x="1038647" y="618749"/>
            <a:ext cx="6912768" cy="892552"/>
          </a:xfrm>
          <a:prstGeom prst="rect">
            <a:avLst/>
          </a:prstGeom>
          <a:noFill/>
        </p:spPr>
        <p:txBody>
          <a:bodyPr wrap="square">
            <a:spAutoFit/>
          </a:bodyPr>
          <a:lstStyle/>
          <a:p>
            <a:pPr fontAlgn="base">
              <a:spcBef>
                <a:spcPct val="0"/>
              </a:spcBef>
              <a:spcAft>
                <a:spcPct val="0"/>
              </a:spcAft>
              <a:defRPr/>
            </a:pPr>
            <a:r>
              <a:rPr lang="es-US" sz="2600" b="1" dirty="0">
                <a:solidFill>
                  <a:schemeClr val="tx2"/>
                </a:solidFill>
                <a:latin typeface="+mj-lt"/>
                <a:ea typeface="+mj-ea"/>
                <a:cs typeface="+mj-cs"/>
              </a:rPr>
              <a:t>11. RESTRICCIONES DE FINANCIAMIENTO DEL FNDR</a:t>
            </a:r>
            <a:endParaRPr lang="es-CL" sz="2600" b="1" dirty="0">
              <a:solidFill>
                <a:schemeClr val="tx2"/>
              </a:solidFill>
              <a:latin typeface="+mj-lt"/>
              <a:ea typeface="+mj-ea"/>
              <a:cs typeface="+mj-cs"/>
            </a:endParaRP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271DD4C1-9225-44FA-BBEF-E6310CB7FAFA}"/>
              </a:ext>
            </a:extLst>
          </p:cNvPr>
          <p:cNvSpPr>
            <a:spLocks noChangeArrowheads="1"/>
          </p:cNvSpPr>
          <p:nvPr/>
        </p:nvSpPr>
        <p:spPr bwMode="auto">
          <a:xfrm>
            <a:off x="705648" y="1261273"/>
            <a:ext cx="7153275"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endParaRPr lang="es-ES_tradnl" altLang="es-CL" sz="1800" b="1" dirty="0">
              <a:solidFill>
                <a:srgbClr val="0070C0"/>
              </a:solidFill>
              <a:latin typeface="Tahoma" panose="020B0604030504040204" pitchFamily="34" charset="0"/>
            </a:endParaRPr>
          </a:p>
        </p:txBody>
      </p:sp>
      <p:sp>
        <p:nvSpPr>
          <p:cNvPr id="16387" name="Rectangle 3">
            <a:extLst>
              <a:ext uri="{FF2B5EF4-FFF2-40B4-BE49-F238E27FC236}">
                <a16:creationId xmlns:a16="http://schemas.microsoft.com/office/drawing/2014/main" id="{207495C8-9140-4350-B260-C7547568DECD}"/>
              </a:ext>
            </a:extLst>
          </p:cNvPr>
          <p:cNvSpPr>
            <a:spLocks noChangeArrowheads="1"/>
          </p:cNvSpPr>
          <p:nvPr/>
        </p:nvSpPr>
        <p:spPr bwMode="auto">
          <a:xfrm>
            <a:off x="816003" y="1741063"/>
            <a:ext cx="7358063" cy="5357812"/>
          </a:xfrm>
          <a:prstGeom prst="rect">
            <a:avLst/>
          </a:prstGeom>
          <a:noFill/>
          <a:ln w="9525">
            <a:noFill/>
            <a:miter lim="800000"/>
            <a:headEnd/>
            <a:tailEnd/>
          </a:ln>
          <a:effectLst/>
        </p:spPr>
        <p:txBody>
          <a:bodyPr/>
          <a:lstStyle/>
          <a:p>
            <a:pPr marL="84138" lvl="1" indent="-84138" algn="just">
              <a:lnSpc>
                <a:spcPct val="80000"/>
              </a:lnSpc>
              <a:spcBef>
                <a:spcPct val="20000"/>
              </a:spcBef>
              <a:buClr>
                <a:srgbClr val="2A2A7E"/>
              </a:buClr>
              <a:defRPr/>
            </a:pPr>
            <a:r>
              <a:rPr lang="es-ES_tradnl" altLang="es-CL" dirty="0">
                <a:latin typeface="Calibri" pitchFamily="34" charset="0"/>
              </a:rPr>
              <a:t> </a:t>
            </a:r>
            <a:endParaRPr lang="es-ES_tradnl" altLang="es-CL" dirty="0"/>
          </a:p>
        </p:txBody>
      </p:sp>
      <p:sp>
        <p:nvSpPr>
          <p:cNvPr id="7" name="CuadroTexto 6">
            <a:extLst>
              <a:ext uri="{FF2B5EF4-FFF2-40B4-BE49-F238E27FC236}">
                <a16:creationId xmlns:a16="http://schemas.microsoft.com/office/drawing/2014/main" id="{D7E6E646-99F6-4EE7-B886-7AC585DE5D32}"/>
              </a:ext>
            </a:extLst>
          </p:cNvPr>
          <p:cNvSpPr txBox="1"/>
          <p:nvPr/>
        </p:nvSpPr>
        <p:spPr>
          <a:xfrm>
            <a:off x="1038647" y="618749"/>
            <a:ext cx="6912768" cy="492443"/>
          </a:xfrm>
          <a:prstGeom prst="rect">
            <a:avLst/>
          </a:prstGeom>
          <a:noFill/>
        </p:spPr>
        <p:txBody>
          <a:bodyPr wrap="square">
            <a:spAutoFit/>
          </a:bodyPr>
          <a:lstStyle/>
          <a:p>
            <a:pPr fontAlgn="base">
              <a:spcBef>
                <a:spcPct val="0"/>
              </a:spcBef>
              <a:spcAft>
                <a:spcPct val="0"/>
              </a:spcAft>
              <a:defRPr/>
            </a:pPr>
            <a:r>
              <a:rPr lang="es-US" sz="2600" b="1" dirty="0">
                <a:solidFill>
                  <a:schemeClr val="tx2"/>
                </a:solidFill>
                <a:latin typeface="+mj-lt"/>
                <a:ea typeface="+mj-ea"/>
                <a:cs typeface="+mj-cs"/>
              </a:rPr>
              <a:t>11. FONDO DE APOYO REGIONAL FAR</a:t>
            </a:r>
            <a:endParaRPr lang="es-CL" sz="2600" b="1" dirty="0">
              <a:solidFill>
                <a:schemeClr val="tx2"/>
              </a:solidFill>
              <a:latin typeface="+mj-lt"/>
              <a:ea typeface="+mj-ea"/>
              <a:cs typeface="+mj-cs"/>
            </a:endParaRPr>
          </a:p>
        </p:txBody>
      </p:sp>
      <p:sp>
        <p:nvSpPr>
          <p:cNvPr id="8" name="CuadroTexto 7">
            <a:extLst>
              <a:ext uri="{FF2B5EF4-FFF2-40B4-BE49-F238E27FC236}">
                <a16:creationId xmlns:a16="http://schemas.microsoft.com/office/drawing/2014/main" id="{4ED5519E-2F5E-400F-8276-8B301B407E72}"/>
              </a:ext>
            </a:extLst>
          </p:cNvPr>
          <p:cNvSpPr txBox="1"/>
          <p:nvPr/>
        </p:nvSpPr>
        <p:spPr>
          <a:xfrm>
            <a:off x="1038647" y="1511304"/>
            <a:ext cx="6341156" cy="1754326"/>
          </a:xfrm>
          <a:prstGeom prst="rect">
            <a:avLst/>
          </a:prstGeom>
          <a:noFill/>
        </p:spPr>
        <p:txBody>
          <a:bodyPr wrap="square">
            <a:spAutoFit/>
          </a:bodyPr>
          <a:lstStyle/>
          <a:p>
            <a:pPr algn="just"/>
            <a:r>
              <a:rPr lang="es-CL" dirty="0"/>
              <a:t>Corresponde a los recursos que se entregan a las regiones por concepto de la Ley N°20.378, en el marco del subsidio al transporte público remunerado de pasajeros (“fondo espejo”). Su distribución entre los GORE se realiza con la misma fórmula establecida para la distribución del 90% del FNDR.</a:t>
            </a:r>
            <a:endParaRPr lang="es-US" sz="1100" dirty="0"/>
          </a:p>
        </p:txBody>
      </p:sp>
    </p:spTree>
    <p:extLst>
      <p:ext uri="{BB962C8B-B14F-4D97-AF65-F5344CB8AC3E}">
        <p14:creationId xmlns:p14="http://schemas.microsoft.com/office/powerpoint/2010/main" val="2265984577"/>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037BAD80-9AEA-42D3-B745-AECDD7656A75}"/>
              </a:ext>
            </a:extLst>
          </p:cNvPr>
          <p:cNvSpPr txBox="1"/>
          <p:nvPr/>
        </p:nvSpPr>
        <p:spPr>
          <a:xfrm>
            <a:off x="-1632272" y="-13252163"/>
            <a:ext cx="9011765" cy="3970318"/>
          </a:xfrm>
          <a:prstGeom prst="rect">
            <a:avLst/>
          </a:prstGeom>
          <a:noFill/>
        </p:spPr>
        <p:txBody>
          <a:bodyPr wrap="square">
            <a:spAutoFit/>
          </a:bodyPr>
          <a:lstStyle/>
          <a:p>
            <a:pPr algn="l"/>
            <a:r>
              <a:rPr lang="es-ES" sz="1200" b="0" i="0" dirty="0">
                <a:solidFill>
                  <a:srgbClr val="000000"/>
                </a:solidFill>
                <a:effectLst/>
                <a:latin typeface="Courier New" panose="02070309020205020404" pitchFamily="49" charset="0"/>
              </a:rPr>
              <a:t>Los gastos e inversiones que se podrán realizar con cargo al Fondo tendrán los destinos que a continuación se indican, tomando en cuenta su impacto o rentabilidad social:</a:t>
            </a:r>
          </a:p>
          <a:p>
            <a:pPr algn="l"/>
            <a:br>
              <a:rPr lang="es-ES" sz="1200" dirty="0"/>
            </a:br>
            <a:r>
              <a:rPr lang="es-ES" sz="1200" b="0" i="0" dirty="0">
                <a:solidFill>
                  <a:srgbClr val="000000"/>
                </a:solidFill>
                <a:effectLst/>
                <a:latin typeface="Courier New" panose="02070309020205020404" pitchFamily="49" charset="0"/>
              </a:rPr>
              <a:t>    1.- Grandes Proyectos de desarrollo, de infraestructura general, transporte público, modernización, y otros; los que podrán involucrar más de una región y más de un período presupuestario. Entre estos proyectos podrán incluirse:</a:t>
            </a:r>
          </a:p>
          <a:p>
            <a:pPr algn="l"/>
            <a:br>
              <a:rPr lang="es-ES" sz="1200" dirty="0"/>
            </a:br>
            <a:r>
              <a:rPr lang="es-ES" sz="1200" b="0" i="0" dirty="0">
                <a:solidFill>
                  <a:srgbClr val="000000"/>
                </a:solidFill>
                <a:effectLst/>
                <a:latin typeface="Courier New" panose="02070309020205020404" pitchFamily="49" charset="0"/>
              </a:rPr>
              <a:t>    a) Ejecución de un programa especial mediante el cual los Gobiernos Regionales estarán facultados para convocar a un proceso de renovación de buses, minibuses, trolebuses y </a:t>
            </a:r>
            <a:r>
              <a:rPr lang="es-ES" sz="1200" b="0" i="0" dirty="0" err="1">
                <a:solidFill>
                  <a:srgbClr val="000000"/>
                </a:solidFill>
                <a:effectLst/>
                <a:latin typeface="Courier New" panose="02070309020205020404" pitchFamily="49" charset="0"/>
              </a:rPr>
              <a:t>taxibuses</a:t>
            </a:r>
            <a:r>
              <a:rPr lang="es-ES" sz="1200" b="0" i="0" dirty="0">
                <a:solidFill>
                  <a:srgbClr val="000000"/>
                </a:solidFill>
                <a:effectLst/>
                <a:latin typeface="Courier New" panose="02070309020205020404" pitchFamily="49" charset="0"/>
              </a:rPr>
              <a:t>. Este proceso deberá considerar la compra de los buses, minibuses, trolebuses y </a:t>
            </a:r>
            <a:r>
              <a:rPr lang="es-ES" sz="1200" b="0" i="0" dirty="0" err="1">
                <a:solidFill>
                  <a:srgbClr val="000000"/>
                </a:solidFill>
                <a:effectLst/>
                <a:latin typeface="Courier New" panose="02070309020205020404" pitchFamily="49" charset="0"/>
              </a:rPr>
              <a:t>taxibuses</a:t>
            </a:r>
            <a:r>
              <a:rPr lang="es-ES" sz="1200" b="0" i="0" dirty="0">
                <a:solidFill>
                  <a:srgbClr val="000000"/>
                </a:solidFill>
                <a:effectLst/>
                <a:latin typeface="Courier New" panose="02070309020205020404" pitchFamily="49" charset="0"/>
              </a:rPr>
              <a:t> usados, debiendo disponer su destrucción y conversión en chatarra, garantizando su posterior renovación por buses, minibuses, trolebuses y </a:t>
            </a:r>
            <a:r>
              <a:rPr lang="es-ES" sz="1200" b="0" i="0" dirty="0" err="1">
                <a:solidFill>
                  <a:srgbClr val="000000"/>
                </a:solidFill>
                <a:effectLst/>
                <a:latin typeface="Courier New" panose="02070309020205020404" pitchFamily="49" charset="0"/>
              </a:rPr>
              <a:t>taxibuses</a:t>
            </a:r>
            <a:r>
              <a:rPr lang="es-ES" sz="1200" b="0" i="0" dirty="0">
                <a:solidFill>
                  <a:srgbClr val="000000"/>
                </a:solidFill>
                <a:effectLst/>
                <a:latin typeface="Courier New" panose="02070309020205020404" pitchFamily="49" charset="0"/>
              </a:rPr>
              <a:t> de menor antigüedad. </a:t>
            </a:r>
            <a:br>
              <a:rPr lang="es-ES" sz="1200" dirty="0"/>
            </a:br>
            <a:r>
              <a:rPr lang="es-ES" sz="1200" b="0" i="0" dirty="0">
                <a:solidFill>
                  <a:srgbClr val="000000"/>
                </a:solidFill>
                <a:effectLst/>
                <a:latin typeface="Courier New" panose="02070309020205020404" pitchFamily="49" charset="0"/>
              </a:rPr>
              <a:t>    b) Infraestructura para el transporte público y su modernización, tales como diseño e implementación de planes de mejora del transporte público, de inversión en infraestructura para el transporte o la modernización de la gestión de los sistemas.</a:t>
            </a:r>
          </a:p>
          <a:p>
            <a:pPr algn="l"/>
            <a:br>
              <a:rPr lang="es-ES" sz="1200" dirty="0"/>
            </a:br>
            <a:r>
              <a:rPr lang="es-ES" sz="1200" b="0" i="0" dirty="0">
                <a:solidFill>
                  <a:srgbClr val="000000"/>
                </a:solidFill>
                <a:effectLst/>
                <a:latin typeface="Courier New" panose="02070309020205020404" pitchFamily="49" charset="0"/>
              </a:rPr>
              <a:t>    c) Cualquier otro proyecto de inversión, distinto de los señalados anteriormente, los que se deberán fundar en la relevancia de dichas inversiones para la región o regiones.</a:t>
            </a:r>
          </a:p>
          <a:p>
            <a:pPr algn="l"/>
            <a:br>
              <a:rPr lang="es-ES" dirty="0"/>
            </a:br>
            <a:r>
              <a:rPr lang="es-ES" b="0" i="0" dirty="0">
                <a:solidFill>
                  <a:srgbClr val="000000"/>
                </a:solidFill>
                <a:effectLst/>
                <a:latin typeface="Courier New" panose="02070309020205020404" pitchFamily="49" charset="0"/>
              </a:rPr>
              <a:t>   </a:t>
            </a:r>
          </a:p>
        </p:txBody>
      </p:sp>
      <p:sp>
        <p:nvSpPr>
          <p:cNvPr id="7" name="Título 6">
            <a:extLst>
              <a:ext uri="{FF2B5EF4-FFF2-40B4-BE49-F238E27FC236}">
                <a16:creationId xmlns:a16="http://schemas.microsoft.com/office/drawing/2014/main" id="{D28B6ED8-F64A-4234-97FB-C3DDDEF3F3F8}"/>
              </a:ext>
            </a:extLst>
          </p:cNvPr>
          <p:cNvSpPr>
            <a:spLocks noGrp="1"/>
          </p:cNvSpPr>
          <p:nvPr>
            <p:ph type="title"/>
          </p:nvPr>
        </p:nvSpPr>
        <p:spPr/>
        <p:txBody>
          <a:bodyPr/>
          <a:lstStyle/>
          <a:p>
            <a:r>
              <a:rPr lang="es-US" sz="2800" b="1" dirty="0">
                <a:solidFill>
                  <a:schemeClr val="tx2"/>
                </a:solidFill>
                <a:latin typeface="+mj-lt"/>
                <a:ea typeface="+mj-ea"/>
                <a:cs typeface="+mj-cs"/>
              </a:rPr>
              <a:t>11. FONDO DE APOYO REGIONAL FAR</a:t>
            </a:r>
            <a:br>
              <a:rPr lang="es-CL" sz="2800" b="1" dirty="0">
                <a:solidFill>
                  <a:schemeClr val="tx2"/>
                </a:solidFill>
                <a:latin typeface="+mj-lt"/>
                <a:ea typeface="+mj-ea"/>
                <a:cs typeface="+mj-cs"/>
              </a:rPr>
            </a:br>
            <a:endParaRPr lang="es-CL" sz="2800" dirty="0"/>
          </a:p>
        </p:txBody>
      </p:sp>
      <p:sp>
        <p:nvSpPr>
          <p:cNvPr id="9" name="Marcador de contenido 8">
            <a:extLst>
              <a:ext uri="{FF2B5EF4-FFF2-40B4-BE49-F238E27FC236}">
                <a16:creationId xmlns:a16="http://schemas.microsoft.com/office/drawing/2014/main" id="{8053EFCA-7ACF-4FF0-8C03-158E1558F525}"/>
              </a:ext>
            </a:extLst>
          </p:cNvPr>
          <p:cNvSpPr txBox="1">
            <a:spLocks noGrp="1"/>
          </p:cNvSpPr>
          <p:nvPr>
            <p:ph idx="1"/>
          </p:nvPr>
        </p:nvSpPr>
        <p:spPr>
          <a:xfrm>
            <a:off x="1122363" y="1830388"/>
            <a:ext cx="8226425" cy="5164491"/>
          </a:xfrm>
          <a:prstGeom prst="rect">
            <a:avLst/>
          </a:prstGeom>
          <a:noFill/>
        </p:spPr>
        <p:txBody>
          <a:bodyPr wrap="square">
            <a:spAutoFit/>
          </a:bodyPr>
          <a:lstStyle/>
          <a:p>
            <a:pPr marL="0" indent="0" algn="l">
              <a:buNone/>
            </a:pPr>
            <a:r>
              <a:rPr lang="es-ES" sz="1200" b="1" i="0" dirty="0">
                <a:solidFill>
                  <a:srgbClr val="000000"/>
                </a:solidFill>
                <a:effectLst/>
                <a:latin typeface="Courier New" panose="02070309020205020404" pitchFamily="49" charset="0"/>
              </a:rPr>
              <a:t>Art. 4to Transitorio Ley </a:t>
            </a:r>
            <a:r>
              <a:rPr lang="es-ES" sz="1200" b="1" i="0" dirty="0" err="1">
                <a:solidFill>
                  <a:srgbClr val="000000"/>
                </a:solidFill>
                <a:effectLst/>
                <a:latin typeface="Courier New" panose="02070309020205020404" pitchFamily="49" charset="0"/>
              </a:rPr>
              <a:t>N°</a:t>
            </a:r>
            <a:r>
              <a:rPr lang="es-ES" sz="1200" b="1" i="0" dirty="0">
                <a:solidFill>
                  <a:srgbClr val="000000"/>
                </a:solidFill>
                <a:effectLst/>
                <a:latin typeface="Courier New" panose="02070309020205020404" pitchFamily="49" charset="0"/>
              </a:rPr>
              <a:t> 20.378: </a:t>
            </a:r>
            <a:r>
              <a:rPr lang="es-ES" sz="1200" b="0" i="0" dirty="0">
                <a:solidFill>
                  <a:srgbClr val="000000"/>
                </a:solidFill>
                <a:effectLst/>
                <a:latin typeface="Courier New" panose="02070309020205020404" pitchFamily="49" charset="0"/>
              </a:rPr>
              <a:t>Los gastos e inversiones que se podrán realizar con cargo al Fondo tendrán los destinos que a continuación se indican, tomando en cuenta su impacto o rentabilidad social:</a:t>
            </a:r>
          </a:p>
          <a:p>
            <a:pPr marL="0" indent="0" algn="l">
              <a:buNone/>
            </a:pPr>
            <a:br>
              <a:rPr lang="es-ES" sz="1200" dirty="0"/>
            </a:br>
            <a:r>
              <a:rPr lang="es-ES" sz="1200" b="0" i="0" dirty="0">
                <a:solidFill>
                  <a:srgbClr val="000000"/>
                </a:solidFill>
                <a:effectLst/>
                <a:latin typeface="Courier New" panose="02070309020205020404" pitchFamily="49" charset="0"/>
              </a:rPr>
              <a:t>    1.- Grandes Proyectos de desarrollo, de infraestructura general, transporte público, modernización, y otros; los que podrán involucrar más de una región y más de un período presupuestario. Entre estos proyectos podrán incluirse:</a:t>
            </a:r>
          </a:p>
          <a:p>
            <a:pPr marL="0" indent="0" algn="l">
              <a:buNone/>
            </a:pPr>
            <a:br>
              <a:rPr lang="es-ES" sz="1200" dirty="0"/>
            </a:br>
            <a:r>
              <a:rPr lang="es-ES" sz="1200" b="0" i="0" dirty="0">
                <a:solidFill>
                  <a:srgbClr val="000000"/>
                </a:solidFill>
                <a:effectLst/>
                <a:latin typeface="Courier New" panose="02070309020205020404" pitchFamily="49" charset="0"/>
              </a:rPr>
              <a:t>    a) Ejecución de un programa especial mediante el cual los Gobiernos Regionales estarán facultados para convocar a un proceso de renovación de buses, minibuses, trolebuses y </a:t>
            </a:r>
            <a:r>
              <a:rPr lang="es-ES" sz="1200" b="0" i="0" dirty="0" err="1">
                <a:solidFill>
                  <a:srgbClr val="000000"/>
                </a:solidFill>
                <a:effectLst/>
                <a:latin typeface="Courier New" panose="02070309020205020404" pitchFamily="49" charset="0"/>
              </a:rPr>
              <a:t>taxibuses</a:t>
            </a:r>
            <a:r>
              <a:rPr lang="es-ES" sz="1200" b="0" i="0" dirty="0">
                <a:solidFill>
                  <a:srgbClr val="000000"/>
                </a:solidFill>
                <a:effectLst/>
                <a:latin typeface="Courier New" panose="02070309020205020404" pitchFamily="49" charset="0"/>
              </a:rPr>
              <a:t>. Este proceso deberá considerar la compra de los buses, minibuses, trolebuses y </a:t>
            </a:r>
            <a:r>
              <a:rPr lang="es-ES" sz="1200" b="0" i="0" dirty="0" err="1">
                <a:solidFill>
                  <a:srgbClr val="000000"/>
                </a:solidFill>
                <a:effectLst/>
                <a:latin typeface="Courier New" panose="02070309020205020404" pitchFamily="49" charset="0"/>
              </a:rPr>
              <a:t>taxibuses</a:t>
            </a:r>
            <a:r>
              <a:rPr lang="es-ES" sz="1200" b="0" i="0" dirty="0">
                <a:solidFill>
                  <a:srgbClr val="000000"/>
                </a:solidFill>
                <a:effectLst/>
                <a:latin typeface="Courier New" panose="02070309020205020404" pitchFamily="49" charset="0"/>
              </a:rPr>
              <a:t> usados, debiendo disponer su destrucción y conversión en chatarra, garantizando su posterior renovación por buses, minibuses, trolebuses y </a:t>
            </a:r>
            <a:r>
              <a:rPr lang="es-ES" sz="1200" b="0" i="0" dirty="0" err="1">
                <a:solidFill>
                  <a:srgbClr val="000000"/>
                </a:solidFill>
                <a:effectLst/>
                <a:latin typeface="Courier New" panose="02070309020205020404" pitchFamily="49" charset="0"/>
              </a:rPr>
              <a:t>taxibuses</a:t>
            </a:r>
            <a:r>
              <a:rPr lang="es-ES" sz="1200" b="0" i="0" dirty="0">
                <a:solidFill>
                  <a:srgbClr val="000000"/>
                </a:solidFill>
                <a:effectLst/>
                <a:latin typeface="Courier New" panose="02070309020205020404" pitchFamily="49" charset="0"/>
              </a:rPr>
              <a:t> de menor antigüedad. </a:t>
            </a:r>
            <a:br>
              <a:rPr lang="es-ES" sz="1200" dirty="0"/>
            </a:br>
            <a:r>
              <a:rPr lang="es-ES" sz="1200" b="0" i="0" dirty="0">
                <a:solidFill>
                  <a:srgbClr val="000000"/>
                </a:solidFill>
                <a:effectLst/>
                <a:latin typeface="Courier New" panose="02070309020205020404" pitchFamily="49" charset="0"/>
              </a:rPr>
              <a:t>    b) Infraestructura para el transporte público y su modernización, tales como diseño e implementación de planes de mejora del transporte público, de inversión en infraestructura para el transporte o la modernización de la gestión de los sistemas.</a:t>
            </a:r>
          </a:p>
          <a:p>
            <a:pPr marL="0" indent="0" algn="l">
              <a:buNone/>
            </a:pPr>
            <a:br>
              <a:rPr lang="es-ES" sz="1200" dirty="0"/>
            </a:br>
            <a:r>
              <a:rPr lang="es-ES" sz="1200" b="0" i="0" dirty="0">
                <a:solidFill>
                  <a:srgbClr val="000000"/>
                </a:solidFill>
                <a:effectLst/>
                <a:latin typeface="Courier New" panose="02070309020205020404" pitchFamily="49" charset="0"/>
              </a:rPr>
              <a:t>    c) Cualquier otro proyecto de inversión, distinto de los señalados anteriormente, los que se deberán fundar en la relevancia de dichas inversiones para la región o regiones.</a:t>
            </a:r>
          </a:p>
          <a:p>
            <a:pPr marL="0" indent="0" algn="l">
              <a:buNone/>
            </a:pPr>
            <a:br>
              <a:rPr lang="es-ES" dirty="0"/>
            </a:br>
            <a:r>
              <a:rPr lang="es-ES" b="0" i="0" dirty="0">
                <a:solidFill>
                  <a:srgbClr val="000000"/>
                </a:solidFill>
                <a:effectLst/>
                <a:latin typeface="Courier New" panose="02070309020205020404" pitchFamily="49" charset="0"/>
              </a:rPr>
              <a:t>   </a:t>
            </a:r>
          </a:p>
        </p:txBody>
      </p:sp>
    </p:spTree>
    <p:extLst>
      <p:ext uri="{BB962C8B-B14F-4D97-AF65-F5344CB8AC3E}">
        <p14:creationId xmlns:p14="http://schemas.microsoft.com/office/powerpoint/2010/main" val="32555767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12477C6-4CDB-4B9A-975F-216058191A8B}"/>
              </a:ext>
            </a:extLst>
          </p:cNvPr>
          <p:cNvPicPr>
            <a:picLocks noChangeAspect="1"/>
          </p:cNvPicPr>
          <p:nvPr/>
        </p:nvPicPr>
        <p:blipFill rotWithShape="1">
          <a:blip r:embed="rId2"/>
          <a:srcRect l="36613" t="26188" r="29525" b="45798"/>
          <a:stretch/>
        </p:blipFill>
        <p:spPr>
          <a:xfrm>
            <a:off x="888008" y="1241872"/>
            <a:ext cx="8064896" cy="4104456"/>
          </a:xfrm>
          <a:prstGeom prst="rect">
            <a:avLst/>
          </a:prstGeom>
        </p:spPr>
      </p:pic>
      <p:sp>
        <p:nvSpPr>
          <p:cNvPr id="3" name="Título 1">
            <a:extLst>
              <a:ext uri="{FF2B5EF4-FFF2-40B4-BE49-F238E27FC236}">
                <a16:creationId xmlns:a16="http://schemas.microsoft.com/office/drawing/2014/main" id="{F0578FCF-A3AC-42FE-9B63-8EDF258D9E1E}"/>
              </a:ext>
            </a:extLst>
          </p:cNvPr>
          <p:cNvSpPr>
            <a:spLocks noGrp="1"/>
          </p:cNvSpPr>
          <p:nvPr>
            <p:ph type="title"/>
          </p:nvPr>
        </p:nvSpPr>
        <p:spPr>
          <a:xfrm>
            <a:off x="492046" y="295555"/>
            <a:ext cx="8856822" cy="730294"/>
          </a:xfrm>
        </p:spPr>
        <p:txBody>
          <a:bodyPr/>
          <a:lstStyle/>
          <a:p>
            <a:r>
              <a:rPr lang="es-US" sz="2400" b="1" dirty="0">
                <a:solidFill>
                  <a:schemeClr val="tx1"/>
                </a:solidFill>
              </a:rPr>
              <a:t>2.- ROL DE LA INVERSION EN LA ECONOMÍA</a:t>
            </a:r>
            <a:endParaRPr lang="es-CL" sz="2400" dirty="0"/>
          </a:p>
        </p:txBody>
      </p:sp>
      <p:sp>
        <p:nvSpPr>
          <p:cNvPr id="5" name="Título 1">
            <a:extLst>
              <a:ext uri="{FF2B5EF4-FFF2-40B4-BE49-F238E27FC236}">
                <a16:creationId xmlns:a16="http://schemas.microsoft.com/office/drawing/2014/main" id="{F9F12523-4E6B-4955-A498-F5AAE6A5DAF0}"/>
              </a:ext>
            </a:extLst>
          </p:cNvPr>
          <p:cNvSpPr txBox="1">
            <a:spLocks/>
          </p:cNvSpPr>
          <p:nvPr/>
        </p:nvSpPr>
        <p:spPr bwMode="auto">
          <a:xfrm>
            <a:off x="599976" y="5379022"/>
            <a:ext cx="5760640" cy="730294"/>
          </a:xfrm>
          <a:prstGeom prst="rect">
            <a:avLst/>
          </a:prstGeom>
          <a:noFill/>
          <a:ln w="9525">
            <a:solidFill>
              <a:schemeClr val="tx1">
                <a:alpha val="93000"/>
              </a:schemeClr>
            </a:solid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Arial" charset="0"/>
              </a:defRPr>
            </a:lvl2pPr>
            <a:lvl3pPr algn="l" rtl="0" fontAlgn="base">
              <a:spcBef>
                <a:spcPct val="0"/>
              </a:spcBef>
              <a:spcAft>
                <a:spcPct val="0"/>
              </a:spcAft>
              <a:defRPr sz="4400">
                <a:solidFill>
                  <a:schemeClr val="tx2"/>
                </a:solidFill>
                <a:latin typeface="Arial" charset="0"/>
              </a:defRPr>
            </a:lvl3pPr>
            <a:lvl4pPr algn="l" rtl="0" fontAlgn="base">
              <a:spcBef>
                <a:spcPct val="0"/>
              </a:spcBef>
              <a:spcAft>
                <a:spcPct val="0"/>
              </a:spcAft>
              <a:defRPr sz="4400">
                <a:solidFill>
                  <a:schemeClr val="tx2"/>
                </a:solidFill>
                <a:latin typeface="Arial" charset="0"/>
              </a:defRPr>
            </a:lvl4pPr>
            <a:lvl5pPr algn="l" rtl="0" fontAlgn="base">
              <a:spcBef>
                <a:spcPct val="0"/>
              </a:spcBef>
              <a:spcAft>
                <a:spcPct val="0"/>
              </a:spcAft>
              <a:defRPr sz="4400">
                <a:solidFill>
                  <a:schemeClr val="tx2"/>
                </a:solidFill>
                <a:latin typeface="Arial"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a:lstStyle>
          <a:p>
            <a:r>
              <a:rPr lang="es-US" sz="1600" b="1" kern="0" dirty="0">
                <a:solidFill>
                  <a:schemeClr val="tx1"/>
                </a:solidFill>
              </a:rPr>
              <a:t>Inversión Nacional = 22,7% del PIB</a:t>
            </a:r>
            <a:endParaRPr lang="es-CL" sz="1600" kern="0" dirty="0"/>
          </a:p>
        </p:txBody>
      </p:sp>
    </p:spTree>
    <p:extLst>
      <p:ext uri="{BB962C8B-B14F-4D97-AF65-F5344CB8AC3E}">
        <p14:creationId xmlns:p14="http://schemas.microsoft.com/office/powerpoint/2010/main" val="41053752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271DD4C1-9225-44FA-BBEF-E6310CB7FAFA}"/>
              </a:ext>
            </a:extLst>
          </p:cNvPr>
          <p:cNvSpPr>
            <a:spLocks noChangeArrowheads="1"/>
          </p:cNvSpPr>
          <p:nvPr/>
        </p:nvSpPr>
        <p:spPr bwMode="auto">
          <a:xfrm>
            <a:off x="705648" y="1261273"/>
            <a:ext cx="7153275"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endParaRPr lang="es-ES_tradnl" altLang="es-CL" sz="1800" b="1" dirty="0">
              <a:solidFill>
                <a:srgbClr val="0070C0"/>
              </a:solidFill>
              <a:latin typeface="Tahoma" panose="020B0604030504040204" pitchFamily="34" charset="0"/>
            </a:endParaRPr>
          </a:p>
        </p:txBody>
      </p:sp>
      <p:sp>
        <p:nvSpPr>
          <p:cNvPr id="16387" name="Rectangle 3">
            <a:extLst>
              <a:ext uri="{FF2B5EF4-FFF2-40B4-BE49-F238E27FC236}">
                <a16:creationId xmlns:a16="http://schemas.microsoft.com/office/drawing/2014/main" id="{207495C8-9140-4350-B260-C7547568DECD}"/>
              </a:ext>
            </a:extLst>
          </p:cNvPr>
          <p:cNvSpPr>
            <a:spLocks noChangeArrowheads="1"/>
          </p:cNvSpPr>
          <p:nvPr/>
        </p:nvSpPr>
        <p:spPr bwMode="auto">
          <a:xfrm>
            <a:off x="816003" y="1741063"/>
            <a:ext cx="7358063" cy="5357812"/>
          </a:xfrm>
          <a:prstGeom prst="rect">
            <a:avLst/>
          </a:prstGeom>
          <a:noFill/>
          <a:ln w="9525">
            <a:noFill/>
            <a:miter lim="800000"/>
            <a:headEnd/>
            <a:tailEnd/>
          </a:ln>
          <a:effectLst/>
        </p:spPr>
        <p:txBody>
          <a:bodyPr/>
          <a:lstStyle/>
          <a:p>
            <a:pPr marL="84138" lvl="1" indent="-84138" algn="just">
              <a:lnSpc>
                <a:spcPct val="80000"/>
              </a:lnSpc>
              <a:spcBef>
                <a:spcPct val="20000"/>
              </a:spcBef>
              <a:buClr>
                <a:srgbClr val="2A2A7E"/>
              </a:buClr>
              <a:defRPr/>
            </a:pPr>
            <a:r>
              <a:rPr lang="es-ES_tradnl" altLang="es-CL" dirty="0">
                <a:latin typeface="Calibri" pitchFamily="34" charset="0"/>
              </a:rPr>
              <a:t> </a:t>
            </a:r>
            <a:endParaRPr lang="es-ES_tradnl" altLang="es-CL" dirty="0"/>
          </a:p>
        </p:txBody>
      </p:sp>
      <p:sp>
        <p:nvSpPr>
          <p:cNvPr id="7" name="CuadroTexto 6">
            <a:extLst>
              <a:ext uri="{FF2B5EF4-FFF2-40B4-BE49-F238E27FC236}">
                <a16:creationId xmlns:a16="http://schemas.microsoft.com/office/drawing/2014/main" id="{D7E6E646-99F6-4EE7-B886-7AC585DE5D32}"/>
              </a:ext>
            </a:extLst>
          </p:cNvPr>
          <p:cNvSpPr txBox="1"/>
          <p:nvPr/>
        </p:nvSpPr>
        <p:spPr>
          <a:xfrm>
            <a:off x="1038647" y="618749"/>
            <a:ext cx="6912768" cy="492443"/>
          </a:xfrm>
          <a:prstGeom prst="rect">
            <a:avLst/>
          </a:prstGeom>
          <a:noFill/>
        </p:spPr>
        <p:txBody>
          <a:bodyPr wrap="square">
            <a:spAutoFit/>
          </a:bodyPr>
          <a:lstStyle/>
          <a:p>
            <a:pPr fontAlgn="base">
              <a:spcBef>
                <a:spcPct val="0"/>
              </a:spcBef>
              <a:spcAft>
                <a:spcPct val="0"/>
              </a:spcAft>
              <a:defRPr/>
            </a:pPr>
            <a:r>
              <a:rPr lang="es-US" sz="2600" b="1" dirty="0">
                <a:solidFill>
                  <a:schemeClr val="tx2"/>
                </a:solidFill>
                <a:latin typeface="+mj-lt"/>
                <a:ea typeface="+mj-ea"/>
                <a:cs typeface="+mj-cs"/>
              </a:rPr>
              <a:t>11. FONDO DE APOYO REGIONAL FAR</a:t>
            </a:r>
            <a:endParaRPr lang="es-CL" sz="2600" b="1" dirty="0">
              <a:solidFill>
                <a:schemeClr val="tx2"/>
              </a:solidFill>
              <a:latin typeface="+mj-lt"/>
              <a:ea typeface="+mj-ea"/>
              <a:cs typeface="+mj-cs"/>
            </a:endParaRPr>
          </a:p>
        </p:txBody>
      </p:sp>
      <p:pic>
        <p:nvPicPr>
          <p:cNvPr id="6" name="Imagen 5">
            <a:extLst>
              <a:ext uri="{FF2B5EF4-FFF2-40B4-BE49-F238E27FC236}">
                <a16:creationId xmlns:a16="http://schemas.microsoft.com/office/drawing/2014/main" id="{B99B9FDD-9F17-48DB-974A-CE0AC24D7BD8}"/>
              </a:ext>
            </a:extLst>
          </p:cNvPr>
          <p:cNvPicPr>
            <a:picLocks noChangeAspect="1"/>
          </p:cNvPicPr>
          <p:nvPr/>
        </p:nvPicPr>
        <p:blipFill>
          <a:blip r:embed="rId3"/>
          <a:stretch>
            <a:fillRect/>
          </a:stretch>
        </p:blipFill>
        <p:spPr>
          <a:xfrm>
            <a:off x="2472184" y="1511304"/>
            <a:ext cx="3312854" cy="4961355"/>
          </a:xfrm>
          <a:prstGeom prst="rect">
            <a:avLst/>
          </a:prstGeom>
        </p:spPr>
      </p:pic>
    </p:spTree>
    <p:extLst>
      <p:ext uri="{BB962C8B-B14F-4D97-AF65-F5344CB8AC3E}">
        <p14:creationId xmlns:p14="http://schemas.microsoft.com/office/powerpoint/2010/main" val="1044904320"/>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591184-B3CE-47C0-A4B5-AC9E1635DA20}"/>
              </a:ext>
            </a:extLst>
          </p:cNvPr>
          <p:cNvSpPr>
            <a:spLocks noGrp="1"/>
          </p:cNvSpPr>
          <p:nvPr>
            <p:ph type="title"/>
          </p:nvPr>
        </p:nvSpPr>
        <p:spPr>
          <a:xfrm>
            <a:off x="805656" y="737816"/>
            <a:ext cx="8229600" cy="778098"/>
          </a:xfrm>
        </p:spPr>
        <p:txBody>
          <a:bodyPr/>
          <a:lstStyle/>
          <a:p>
            <a:r>
              <a:rPr lang="es-US" sz="2800" b="1" dirty="0"/>
              <a:t>12. CONVENIOS DE PROGRAMACIÓN</a:t>
            </a:r>
            <a:br>
              <a:rPr lang="es-CL" b="1" dirty="0"/>
            </a:br>
            <a:endParaRPr lang="es-CL" dirty="0"/>
          </a:p>
        </p:txBody>
      </p:sp>
      <p:sp>
        <p:nvSpPr>
          <p:cNvPr id="3" name="Marcador de contenido 2">
            <a:extLst>
              <a:ext uri="{FF2B5EF4-FFF2-40B4-BE49-F238E27FC236}">
                <a16:creationId xmlns:a16="http://schemas.microsoft.com/office/drawing/2014/main" id="{74E865B9-D360-4215-878F-E192A7D85D90}"/>
              </a:ext>
            </a:extLst>
          </p:cNvPr>
          <p:cNvSpPr>
            <a:spLocks noGrp="1"/>
          </p:cNvSpPr>
          <p:nvPr>
            <p:ph idx="1"/>
          </p:nvPr>
        </p:nvSpPr>
        <p:spPr>
          <a:xfrm>
            <a:off x="671984" y="1310394"/>
            <a:ext cx="8229600" cy="5040559"/>
          </a:xfrm>
        </p:spPr>
        <p:txBody>
          <a:bodyPr>
            <a:normAutofit fontScale="70000" lnSpcReduction="20000"/>
          </a:bodyPr>
          <a:lstStyle/>
          <a:p>
            <a:pPr marL="0" indent="0" algn="just">
              <a:lnSpc>
                <a:spcPct val="120000"/>
              </a:lnSpc>
              <a:buNone/>
            </a:pPr>
            <a:r>
              <a:rPr lang="es-CL" sz="2600" b="1" dirty="0"/>
              <a:t>Artículo 81 Ley </a:t>
            </a:r>
            <a:r>
              <a:rPr lang="es-CL" sz="2600" b="1" dirty="0" err="1"/>
              <a:t>N°</a:t>
            </a:r>
            <a:r>
              <a:rPr lang="es-CL" sz="2600" b="1" dirty="0"/>
              <a:t> 19.175</a:t>
            </a:r>
            <a:r>
              <a:rPr lang="es-CL" b="1" dirty="0"/>
              <a:t>: </a:t>
            </a:r>
            <a:r>
              <a:rPr lang="es-CL" sz="2300" dirty="0"/>
              <a:t>Los convenios de programación a que se refiere el inciso cuarto del artículo </a:t>
            </a:r>
            <a:r>
              <a:rPr lang="es-CL" sz="2300" dirty="0">
                <a:solidFill>
                  <a:schemeClr val="bg1">
                    <a:lumMod val="10000"/>
                  </a:schemeClr>
                </a:solidFill>
              </a:rPr>
              <a:t>115</a:t>
            </a:r>
            <a:r>
              <a:rPr lang="es-CL" sz="2300" dirty="0">
                <a:solidFill>
                  <a:srgbClr val="FF0000"/>
                </a:solidFill>
              </a:rPr>
              <a:t> </a:t>
            </a:r>
            <a:r>
              <a:rPr lang="es-CL" sz="2300" dirty="0"/>
              <a:t>de la Constitución Política de la República son acuerdos formales </a:t>
            </a:r>
            <a:r>
              <a:rPr lang="es-CL" sz="2300" dirty="0">
                <a:solidFill>
                  <a:schemeClr val="bg1">
                    <a:lumMod val="10000"/>
                  </a:schemeClr>
                </a:solidFill>
              </a:rPr>
              <a:t>entre gobiernos regionale</a:t>
            </a:r>
            <a:r>
              <a:rPr lang="es-CL" sz="2300" dirty="0"/>
              <a:t>s, entre uno o más gobiernos regionales y uno o más </a:t>
            </a:r>
            <a:r>
              <a:rPr lang="es-CL" sz="2300" dirty="0">
                <a:solidFill>
                  <a:schemeClr val="bg1">
                    <a:lumMod val="10000"/>
                  </a:schemeClr>
                </a:solidFill>
              </a:rPr>
              <a:t>municipios</a:t>
            </a:r>
            <a:r>
              <a:rPr lang="es-CL" sz="2300" dirty="0"/>
              <a:t>, que definen las acciones relacionadas con los proyectos de inversión que ellos concuerdan en realizar dentro de un plazo determinado. Estos convenios deberán especificar el o los proyectos sobre los cuales se apliquen, las responsabilidades y obligaciones de las partes, las metas por cumplir, los procedimientos de evaluación y las normas de revocabilidad. Los convenios de programación podrán incluir, cuando corresponda, cláusulas que permitan reasignar recursos entre proyectos. </a:t>
            </a:r>
          </a:p>
          <a:p>
            <a:pPr marL="0" indent="0" algn="just">
              <a:lnSpc>
                <a:spcPct val="120000"/>
              </a:lnSpc>
              <a:buNone/>
            </a:pPr>
            <a:r>
              <a:rPr lang="es-CL" sz="2300" dirty="0"/>
              <a:t>A los convenios de programación se podrán incorporar otras entidades públicas o privadas, nacionales, regionales o locales, cuyo concurso o aporte se estime necesario para la mayor eficiencia en la ejecución del referido convenio de programación.</a:t>
            </a:r>
          </a:p>
          <a:p>
            <a:pPr marL="0" indent="0" algn="just">
              <a:lnSpc>
                <a:spcPct val="120000"/>
              </a:lnSpc>
              <a:buNone/>
            </a:pPr>
            <a:endParaRPr lang="es-CL" sz="2300" dirty="0">
              <a:solidFill>
                <a:srgbClr val="FF0000"/>
              </a:solidFill>
            </a:endParaRPr>
          </a:p>
          <a:p>
            <a:pPr marL="0" indent="0" algn="just">
              <a:lnSpc>
                <a:spcPct val="120000"/>
              </a:lnSpc>
              <a:buNone/>
            </a:pPr>
            <a:r>
              <a:rPr lang="es-CL" sz="2300" dirty="0"/>
              <a:t>Los convenios a que se refiere este artículo deberán ser sancionados mediante decreto supremo expedido bajo la fórmula establecida en el artículo 70 del Decreto Ley </a:t>
            </a:r>
            <a:r>
              <a:rPr lang="es-CL" sz="2300" dirty="0" err="1"/>
              <a:t>Nº</a:t>
            </a:r>
            <a:r>
              <a:rPr lang="es-CL" sz="2300" dirty="0"/>
              <a:t> 1.263, de 1975. Los proyectos que se incluyan en dichos convenios deberán cumplir con lo establecido en el artículo </a:t>
            </a:r>
            <a:r>
              <a:rPr lang="es-CL" sz="2300" dirty="0">
                <a:solidFill>
                  <a:schemeClr val="bg1">
                    <a:lumMod val="10000"/>
                  </a:schemeClr>
                </a:solidFill>
              </a:rPr>
              <a:t>19</a:t>
            </a:r>
            <a:r>
              <a:rPr lang="es-CL" sz="2300" dirty="0">
                <a:solidFill>
                  <a:srgbClr val="FF0000"/>
                </a:solidFill>
              </a:rPr>
              <a:t> </a:t>
            </a:r>
            <a:r>
              <a:rPr lang="es-CL" sz="2300" dirty="0"/>
              <a:t>bis del </a:t>
            </a:r>
            <a:r>
              <a:rPr lang="es-CL" sz="2300" dirty="0">
                <a:solidFill>
                  <a:schemeClr val="bg1">
                    <a:lumMod val="10000"/>
                  </a:schemeClr>
                </a:solidFill>
              </a:rPr>
              <a:t>mencionado decreto ley</a:t>
            </a:r>
            <a:r>
              <a:rPr lang="es-CL" sz="2300" dirty="0"/>
              <a:t>.</a:t>
            </a:r>
            <a:endParaRPr lang="es-CL" sz="2900" dirty="0"/>
          </a:p>
        </p:txBody>
      </p:sp>
    </p:spTree>
    <p:extLst>
      <p:ext uri="{BB962C8B-B14F-4D97-AF65-F5344CB8AC3E}">
        <p14:creationId xmlns:p14="http://schemas.microsoft.com/office/powerpoint/2010/main" val="21127515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F5E2C7E-F75A-4CB8-889F-81B534A8273B}"/>
              </a:ext>
            </a:extLst>
          </p:cNvPr>
          <p:cNvSpPr txBox="1"/>
          <p:nvPr/>
        </p:nvSpPr>
        <p:spPr>
          <a:xfrm>
            <a:off x="618232" y="1169864"/>
            <a:ext cx="8604448" cy="4801314"/>
          </a:xfrm>
          <a:prstGeom prst="rect">
            <a:avLst/>
          </a:prstGeom>
          <a:noFill/>
        </p:spPr>
        <p:txBody>
          <a:bodyPr wrap="square">
            <a:spAutoFit/>
          </a:bodyPr>
          <a:lstStyle/>
          <a:p>
            <a:pPr algn="just"/>
            <a:r>
              <a:rPr lang="es-CL" dirty="0"/>
              <a:t>• Posibilitan la solución a una multiplicidad de problemas que se manifiestan en los territorios que por costo, envergadura o complejidad no han podido ser asumidas por los municipios.</a:t>
            </a:r>
          </a:p>
          <a:p>
            <a:pPr algn="just"/>
            <a:r>
              <a:rPr lang="es-CL" dirty="0"/>
              <a:t>• Permiten el estudio, complementación, programación y articulación de la inversión regional, sectorial, municipal y privada en temas de interés mutuo en algún sector de intervención, segmento poblacional o lugar geográfico especifico</a:t>
            </a:r>
          </a:p>
          <a:p>
            <a:pPr algn="just"/>
            <a:r>
              <a:rPr lang="es-CL" dirty="0"/>
              <a:t>• Facilitan el traspaso de experiencias entre la institucionalidad pública y el sector privado.</a:t>
            </a:r>
          </a:p>
          <a:p>
            <a:pPr algn="just"/>
            <a:r>
              <a:rPr lang="es-CL" dirty="0"/>
              <a:t>• Da una posibilidad de implementar iniciativas desde una perspectiva estratégica y, por esto, un mayor impacto a las inversiones, articulando las líneas de acción y las carteras de proyectos que se encuentran definidas en los instrumentos de planificación (municipales, regionales y sectoriales).</a:t>
            </a:r>
          </a:p>
          <a:p>
            <a:pPr algn="just"/>
            <a:r>
              <a:rPr lang="es-CL" dirty="0"/>
              <a:t>• Permite el cofinanciamiento de las inversiones, flujos plurianuales.</a:t>
            </a:r>
          </a:p>
          <a:p>
            <a:pPr algn="just"/>
            <a:r>
              <a:rPr lang="es-CL" dirty="0"/>
              <a:t>• Los municipios (solos o a través de asociaciones) aumentan su poder de negociación ante su respectivo gobierno regional, así como con los ministerios y servicios públicos presentes en la respectiva región.</a:t>
            </a:r>
          </a:p>
          <a:p>
            <a:pPr algn="just"/>
            <a:r>
              <a:rPr lang="es-CL" dirty="0"/>
              <a:t>• Aumenta la perspectiva regional y local para las decisiones del gasto público.</a:t>
            </a:r>
          </a:p>
        </p:txBody>
      </p:sp>
      <p:sp>
        <p:nvSpPr>
          <p:cNvPr id="4" name="Título 1">
            <a:extLst>
              <a:ext uri="{FF2B5EF4-FFF2-40B4-BE49-F238E27FC236}">
                <a16:creationId xmlns:a16="http://schemas.microsoft.com/office/drawing/2014/main" id="{01FBAC84-84D2-489E-A679-84145E6CDCFE}"/>
              </a:ext>
            </a:extLst>
          </p:cNvPr>
          <p:cNvSpPr txBox="1">
            <a:spLocks/>
          </p:cNvSpPr>
          <p:nvPr/>
        </p:nvSpPr>
        <p:spPr>
          <a:xfrm>
            <a:off x="618232" y="495176"/>
            <a:ext cx="8229600" cy="674688"/>
          </a:xfrm>
          <a:prstGeom prst="rect">
            <a:avLst/>
          </a:prstGeom>
        </p:spPr>
        <p:txBody>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Arial" charset="0"/>
              </a:defRPr>
            </a:lvl2pPr>
            <a:lvl3pPr algn="l" rtl="0" fontAlgn="base">
              <a:spcBef>
                <a:spcPct val="0"/>
              </a:spcBef>
              <a:spcAft>
                <a:spcPct val="0"/>
              </a:spcAft>
              <a:defRPr sz="4400">
                <a:solidFill>
                  <a:schemeClr val="tx2"/>
                </a:solidFill>
                <a:latin typeface="Arial" charset="0"/>
              </a:defRPr>
            </a:lvl3pPr>
            <a:lvl4pPr algn="l" rtl="0" fontAlgn="base">
              <a:spcBef>
                <a:spcPct val="0"/>
              </a:spcBef>
              <a:spcAft>
                <a:spcPct val="0"/>
              </a:spcAft>
              <a:defRPr sz="4400">
                <a:solidFill>
                  <a:schemeClr val="tx2"/>
                </a:solidFill>
                <a:latin typeface="Arial" charset="0"/>
              </a:defRPr>
            </a:lvl4pPr>
            <a:lvl5pPr algn="l" rtl="0" fontAlgn="base">
              <a:spcBef>
                <a:spcPct val="0"/>
              </a:spcBef>
              <a:spcAft>
                <a:spcPct val="0"/>
              </a:spcAft>
              <a:defRPr sz="4400">
                <a:solidFill>
                  <a:schemeClr val="tx2"/>
                </a:solidFill>
                <a:latin typeface="Arial"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a:lstStyle>
          <a:p>
            <a:r>
              <a:rPr lang="es-US" sz="2800" b="1" kern="0" dirty="0"/>
              <a:t>12. CONVENIOS DE PROGRAMACIÓN</a:t>
            </a:r>
            <a:br>
              <a:rPr lang="es-CL" b="1" kern="0" dirty="0"/>
            </a:br>
            <a:endParaRPr lang="es-CL" kern="0" dirty="0"/>
          </a:p>
        </p:txBody>
      </p:sp>
    </p:spTree>
    <p:extLst>
      <p:ext uri="{BB962C8B-B14F-4D97-AF65-F5344CB8AC3E}">
        <p14:creationId xmlns:p14="http://schemas.microsoft.com/office/powerpoint/2010/main" val="16746795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DC8CA96-518A-47E5-8010-94DA99A478DC}"/>
              </a:ext>
            </a:extLst>
          </p:cNvPr>
          <p:cNvPicPr>
            <a:picLocks noChangeAspect="1"/>
          </p:cNvPicPr>
          <p:nvPr/>
        </p:nvPicPr>
        <p:blipFill rotWithShape="1">
          <a:blip r:embed="rId2"/>
          <a:srcRect l="20862" t="13583" r="22438" b="9381"/>
          <a:stretch/>
        </p:blipFill>
        <p:spPr>
          <a:xfrm>
            <a:off x="816000" y="449784"/>
            <a:ext cx="7776864" cy="5616624"/>
          </a:xfrm>
          <a:prstGeom prst="rect">
            <a:avLst/>
          </a:prstGeom>
        </p:spPr>
      </p:pic>
    </p:spTree>
    <p:extLst>
      <p:ext uri="{BB962C8B-B14F-4D97-AF65-F5344CB8AC3E}">
        <p14:creationId xmlns:p14="http://schemas.microsoft.com/office/powerpoint/2010/main" val="12831873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94E276D-F412-4001-9637-91D4EABD797D}"/>
              </a:ext>
            </a:extLst>
          </p:cNvPr>
          <p:cNvPicPr>
            <a:picLocks noChangeAspect="1"/>
          </p:cNvPicPr>
          <p:nvPr/>
        </p:nvPicPr>
        <p:blipFill rotWithShape="1">
          <a:blip r:embed="rId2"/>
          <a:srcRect l="14000" t="8750" r="11999"/>
          <a:stretch/>
        </p:blipFill>
        <p:spPr>
          <a:xfrm>
            <a:off x="1248048" y="603092"/>
            <a:ext cx="7992888" cy="6543436"/>
          </a:xfrm>
          <a:prstGeom prst="rect">
            <a:avLst/>
          </a:prstGeom>
        </p:spPr>
      </p:pic>
      <p:sp>
        <p:nvSpPr>
          <p:cNvPr id="4" name="CuadroTexto 3">
            <a:extLst>
              <a:ext uri="{FF2B5EF4-FFF2-40B4-BE49-F238E27FC236}">
                <a16:creationId xmlns:a16="http://schemas.microsoft.com/office/drawing/2014/main" id="{CB6039A3-3970-407F-8C12-7F3E20F49B80}"/>
              </a:ext>
            </a:extLst>
          </p:cNvPr>
          <p:cNvSpPr txBox="1"/>
          <p:nvPr/>
        </p:nvSpPr>
        <p:spPr>
          <a:xfrm>
            <a:off x="599976" y="233760"/>
            <a:ext cx="7848872" cy="369332"/>
          </a:xfrm>
          <a:prstGeom prst="rect">
            <a:avLst/>
          </a:prstGeom>
          <a:noFill/>
        </p:spPr>
        <p:txBody>
          <a:bodyPr wrap="square">
            <a:spAutoFit/>
          </a:bodyPr>
          <a:lstStyle/>
          <a:p>
            <a:r>
              <a:rPr lang="es-US" sz="1800" b="1" kern="0" dirty="0"/>
              <a:t>OJO CON EL PRESUPUESTO DEL AÑO 2022</a:t>
            </a:r>
            <a:endParaRPr lang="es-CL" dirty="0"/>
          </a:p>
        </p:txBody>
      </p:sp>
    </p:spTree>
    <p:extLst>
      <p:ext uri="{BB962C8B-B14F-4D97-AF65-F5344CB8AC3E}">
        <p14:creationId xmlns:p14="http://schemas.microsoft.com/office/powerpoint/2010/main" val="19375583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E2AB59-9424-4C82-8D15-F8D935AE9407}"/>
              </a:ext>
            </a:extLst>
          </p:cNvPr>
          <p:cNvSpPr>
            <a:spLocks noGrp="1"/>
          </p:cNvSpPr>
          <p:nvPr>
            <p:ph type="title"/>
          </p:nvPr>
        </p:nvSpPr>
        <p:spPr>
          <a:xfrm>
            <a:off x="805656" y="535786"/>
            <a:ext cx="8229600" cy="1042087"/>
          </a:xfrm>
        </p:spPr>
        <p:txBody>
          <a:bodyPr/>
          <a:lstStyle/>
          <a:p>
            <a:r>
              <a:rPr lang="es-US" sz="2400" b="1" dirty="0"/>
              <a:t>13. GOBIERNOS REGIONALES Y MUNICIPALIDADES </a:t>
            </a:r>
            <a:br>
              <a:rPr lang="es-CL" b="1" dirty="0"/>
            </a:br>
            <a:endParaRPr lang="es-CL" dirty="0"/>
          </a:p>
        </p:txBody>
      </p:sp>
      <p:sp>
        <p:nvSpPr>
          <p:cNvPr id="3" name="Marcador de contenido 2">
            <a:extLst>
              <a:ext uri="{FF2B5EF4-FFF2-40B4-BE49-F238E27FC236}">
                <a16:creationId xmlns:a16="http://schemas.microsoft.com/office/drawing/2014/main" id="{8CF037FC-51AE-4376-8C8E-84692D30F583}"/>
              </a:ext>
            </a:extLst>
          </p:cNvPr>
          <p:cNvSpPr>
            <a:spLocks noGrp="1"/>
          </p:cNvSpPr>
          <p:nvPr>
            <p:ph idx="1"/>
          </p:nvPr>
        </p:nvSpPr>
        <p:spPr>
          <a:xfrm>
            <a:off x="1083079" y="1356722"/>
            <a:ext cx="7643812" cy="5112567"/>
          </a:xfrm>
        </p:spPr>
        <p:txBody>
          <a:bodyPr/>
          <a:lstStyle/>
          <a:p>
            <a:r>
              <a:rPr lang="es-US" sz="1800" dirty="0"/>
              <a:t>Los organismos que componen el Gobierno Central se encuentran incluidos en la Ley de Presupuestos y por ende están inmersos en las finanzas públicas, en los cálculos fiscales y en la Regla Fiscal.</a:t>
            </a:r>
          </a:p>
          <a:p>
            <a:endParaRPr lang="es-US" dirty="0"/>
          </a:p>
          <a:p>
            <a:endParaRPr lang="es-CL" dirty="0"/>
          </a:p>
        </p:txBody>
      </p:sp>
      <p:sp>
        <p:nvSpPr>
          <p:cNvPr id="4" name="Elipse 3">
            <a:extLst>
              <a:ext uri="{FF2B5EF4-FFF2-40B4-BE49-F238E27FC236}">
                <a16:creationId xmlns:a16="http://schemas.microsoft.com/office/drawing/2014/main" id="{473B09CF-BECD-4B86-882D-09059F790AE8}"/>
              </a:ext>
            </a:extLst>
          </p:cNvPr>
          <p:cNvSpPr/>
          <p:nvPr/>
        </p:nvSpPr>
        <p:spPr>
          <a:xfrm>
            <a:off x="3261187" y="2610024"/>
            <a:ext cx="2454442" cy="7098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350" dirty="0">
                <a:solidFill>
                  <a:schemeClr val="tx1"/>
                </a:solidFill>
              </a:rPr>
              <a:t>Ley de Presupuestos</a:t>
            </a:r>
            <a:endParaRPr lang="es-CL" sz="1350" dirty="0">
              <a:solidFill>
                <a:schemeClr val="tx1"/>
              </a:solidFill>
            </a:endParaRPr>
          </a:p>
        </p:txBody>
      </p:sp>
      <p:sp>
        <p:nvSpPr>
          <p:cNvPr id="5" name="Elipse 4">
            <a:extLst>
              <a:ext uri="{FF2B5EF4-FFF2-40B4-BE49-F238E27FC236}">
                <a16:creationId xmlns:a16="http://schemas.microsoft.com/office/drawing/2014/main" id="{BBE49A71-41AD-4037-8E24-0A127A431F0E}"/>
              </a:ext>
            </a:extLst>
          </p:cNvPr>
          <p:cNvSpPr/>
          <p:nvPr/>
        </p:nvSpPr>
        <p:spPr>
          <a:xfrm>
            <a:off x="3316984" y="3778078"/>
            <a:ext cx="2454442" cy="7098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350" dirty="0">
                <a:solidFill>
                  <a:schemeClr val="tx1"/>
                </a:solidFill>
              </a:rPr>
              <a:t>Gobierno Central</a:t>
            </a:r>
            <a:endParaRPr lang="es-CL" sz="1350" dirty="0">
              <a:solidFill>
                <a:schemeClr val="tx1"/>
              </a:solidFill>
            </a:endParaRPr>
          </a:p>
        </p:txBody>
      </p:sp>
      <p:sp>
        <p:nvSpPr>
          <p:cNvPr id="6" name="Elipse 5">
            <a:extLst>
              <a:ext uri="{FF2B5EF4-FFF2-40B4-BE49-F238E27FC236}">
                <a16:creationId xmlns:a16="http://schemas.microsoft.com/office/drawing/2014/main" id="{7B079352-1E88-4AE9-9810-4421D18DCE7B}"/>
              </a:ext>
            </a:extLst>
          </p:cNvPr>
          <p:cNvSpPr/>
          <p:nvPr/>
        </p:nvSpPr>
        <p:spPr>
          <a:xfrm>
            <a:off x="3332455" y="4871430"/>
            <a:ext cx="2454442" cy="7098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350" dirty="0">
                <a:solidFill>
                  <a:schemeClr val="tx1"/>
                </a:solidFill>
              </a:rPr>
              <a:t>Gobiernos Regionales</a:t>
            </a:r>
            <a:endParaRPr lang="es-CL" sz="1350" dirty="0">
              <a:solidFill>
                <a:schemeClr val="tx1"/>
              </a:solidFill>
            </a:endParaRPr>
          </a:p>
        </p:txBody>
      </p:sp>
      <p:sp>
        <p:nvSpPr>
          <p:cNvPr id="7" name="Elipse 6">
            <a:extLst>
              <a:ext uri="{FF2B5EF4-FFF2-40B4-BE49-F238E27FC236}">
                <a16:creationId xmlns:a16="http://schemas.microsoft.com/office/drawing/2014/main" id="{24614E5D-B989-487C-BCB8-A884D868C032}"/>
              </a:ext>
            </a:extLst>
          </p:cNvPr>
          <p:cNvSpPr/>
          <p:nvPr/>
        </p:nvSpPr>
        <p:spPr>
          <a:xfrm>
            <a:off x="6307263" y="4825816"/>
            <a:ext cx="2454442" cy="7098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350" dirty="0">
                <a:solidFill>
                  <a:schemeClr val="tx1"/>
                </a:solidFill>
              </a:rPr>
              <a:t>Municipalidades</a:t>
            </a:r>
            <a:endParaRPr lang="es-CL" sz="1350" dirty="0">
              <a:solidFill>
                <a:schemeClr val="tx1"/>
              </a:solidFill>
            </a:endParaRPr>
          </a:p>
        </p:txBody>
      </p:sp>
      <p:cxnSp>
        <p:nvCxnSpPr>
          <p:cNvPr id="9" name="Conector recto de flecha 8">
            <a:extLst>
              <a:ext uri="{FF2B5EF4-FFF2-40B4-BE49-F238E27FC236}">
                <a16:creationId xmlns:a16="http://schemas.microsoft.com/office/drawing/2014/main" id="{DEE7F8C8-E51F-461B-80D5-23E51A4ADE55}"/>
              </a:ext>
            </a:extLst>
          </p:cNvPr>
          <p:cNvCxnSpPr>
            <a:cxnSpLocks/>
          </p:cNvCxnSpPr>
          <p:nvPr/>
        </p:nvCxnSpPr>
        <p:spPr>
          <a:xfrm>
            <a:off x="4488408" y="3319891"/>
            <a:ext cx="0" cy="281197"/>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ector recto de flecha 9">
            <a:extLst>
              <a:ext uri="{FF2B5EF4-FFF2-40B4-BE49-F238E27FC236}">
                <a16:creationId xmlns:a16="http://schemas.microsoft.com/office/drawing/2014/main" id="{C56DF9C9-CCC7-4281-9066-1945712D3488}"/>
              </a:ext>
            </a:extLst>
          </p:cNvPr>
          <p:cNvCxnSpPr>
            <a:cxnSpLocks/>
          </p:cNvCxnSpPr>
          <p:nvPr/>
        </p:nvCxnSpPr>
        <p:spPr>
          <a:xfrm>
            <a:off x="4488408" y="4487942"/>
            <a:ext cx="0" cy="383488"/>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03069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627847-B878-4027-8F43-AA60880CABC4}"/>
              </a:ext>
            </a:extLst>
          </p:cNvPr>
          <p:cNvSpPr txBox="1">
            <a:spLocks/>
          </p:cNvSpPr>
          <p:nvPr/>
        </p:nvSpPr>
        <p:spPr bwMode="auto">
          <a:xfrm>
            <a:off x="1248048" y="507393"/>
            <a:ext cx="6552729" cy="12300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rmAutofit/>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Arial" charset="0"/>
              </a:defRPr>
            </a:lvl2pPr>
            <a:lvl3pPr algn="l" rtl="0" fontAlgn="base">
              <a:spcBef>
                <a:spcPct val="0"/>
              </a:spcBef>
              <a:spcAft>
                <a:spcPct val="0"/>
              </a:spcAft>
              <a:defRPr sz="4400">
                <a:solidFill>
                  <a:schemeClr val="tx2"/>
                </a:solidFill>
                <a:latin typeface="Arial" charset="0"/>
              </a:defRPr>
            </a:lvl3pPr>
            <a:lvl4pPr algn="l" rtl="0" fontAlgn="base">
              <a:spcBef>
                <a:spcPct val="0"/>
              </a:spcBef>
              <a:spcAft>
                <a:spcPct val="0"/>
              </a:spcAft>
              <a:defRPr sz="4400">
                <a:solidFill>
                  <a:schemeClr val="tx2"/>
                </a:solidFill>
                <a:latin typeface="Arial" charset="0"/>
              </a:defRPr>
            </a:lvl4pPr>
            <a:lvl5pPr algn="l" rtl="0" fontAlgn="base">
              <a:spcBef>
                <a:spcPct val="0"/>
              </a:spcBef>
              <a:spcAft>
                <a:spcPct val="0"/>
              </a:spcAft>
              <a:defRPr sz="4400">
                <a:solidFill>
                  <a:schemeClr val="tx2"/>
                </a:solidFill>
                <a:latin typeface="Arial"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a:lstStyle>
          <a:p>
            <a:pPr>
              <a:spcAft>
                <a:spcPts val="600"/>
              </a:spcAft>
            </a:pPr>
            <a:r>
              <a:rPr lang="es-US" b="1" kern="0" dirty="0">
                <a:effectLst>
                  <a:outerShdw blurRad="38100" dist="38100" dir="2700000" algn="tl">
                    <a:srgbClr val="000000">
                      <a:alpha val="43137"/>
                    </a:srgbClr>
                  </a:outerShdw>
                </a:effectLst>
              </a:rPr>
              <a:t>       MUNICIPALIDADES</a:t>
            </a:r>
            <a:endParaRPr lang="es-CL" b="1" kern="0" dirty="0">
              <a:effectLst>
                <a:outerShdw blurRad="38100" dist="38100" dir="2700000" algn="tl">
                  <a:srgbClr val="000000">
                    <a:alpha val="43137"/>
                  </a:srgbClr>
                </a:outerShdw>
              </a:effectLst>
            </a:endParaRPr>
          </a:p>
        </p:txBody>
      </p:sp>
      <p:pic>
        <p:nvPicPr>
          <p:cNvPr id="4" name="Gráfico 3" descr="Tribunal">
            <a:extLst>
              <a:ext uri="{FF2B5EF4-FFF2-40B4-BE49-F238E27FC236}">
                <a16:creationId xmlns:a16="http://schemas.microsoft.com/office/drawing/2014/main" id="{3FD02A30-E32E-4CDE-AD7F-EDA79A20307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67754" y="1737442"/>
            <a:ext cx="3905403" cy="390540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35130685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591184-B3CE-47C0-A4B5-AC9E1635DA20}"/>
              </a:ext>
            </a:extLst>
          </p:cNvPr>
          <p:cNvSpPr>
            <a:spLocks noGrp="1"/>
          </p:cNvSpPr>
          <p:nvPr>
            <p:ph type="title"/>
          </p:nvPr>
        </p:nvSpPr>
        <p:spPr>
          <a:xfrm>
            <a:off x="492046" y="449784"/>
            <a:ext cx="8856822" cy="1230049"/>
          </a:xfrm>
        </p:spPr>
        <p:txBody>
          <a:bodyPr/>
          <a:lstStyle/>
          <a:p>
            <a:r>
              <a:rPr lang="es-US" b="1" dirty="0"/>
              <a:t>14. MUNICIPALIDADES</a:t>
            </a:r>
            <a:br>
              <a:rPr lang="es-CL" b="1" dirty="0"/>
            </a:br>
            <a:endParaRPr lang="es-CL" dirty="0"/>
          </a:p>
        </p:txBody>
      </p:sp>
      <p:sp>
        <p:nvSpPr>
          <p:cNvPr id="3" name="Marcador de contenido 2">
            <a:extLst>
              <a:ext uri="{FF2B5EF4-FFF2-40B4-BE49-F238E27FC236}">
                <a16:creationId xmlns:a16="http://schemas.microsoft.com/office/drawing/2014/main" id="{74E865B9-D360-4215-878F-E192A7D85D90}"/>
              </a:ext>
            </a:extLst>
          </p:cNvPr>
          <p:cNvSpPr>
            <a:spLocks noGrp="1"/>
          </p:cNvSpPr>
          <p:nvPr>
            <p:ph idx="1"/>
          </p:nvPr>
        </p:nvSpPr>
        <p:spPr>
          <a:xfrm>
            <a:off x="1122480" y="1530237"/>
            <a:ext cx="8226388" cy="3905403"/>
          </a:xfrm>
        </p:spPr>
        <p:txBody>
          <a:bodyPr>
            <a:normAutofit fontScale="62500" lnSpcReduction="20000"/>
          </a:bodyPr>
          <a:lstStyle/>
          <a:p>
            <a:pPr marL="0" indent="0">
              <a:lnSpc>
                <a:spcPct val="120000"/>
              </a:lnSpc>
              <a:buNone/>
            </a:pPr>
            <a:r>
              <a:rPr lang="es-US" b="1" dirty="0"/>
              <a:t>Ley </a:t>
            </a:r>
            <a:r>
              <a:rPr lang="es-US" b="1" dirty="0" err="1"/>
              <a:t>N°</a:t>
            </a:r>
            <a:r>
              <a:rPr lang="es-US" b="1" dirty="0"/>
              <a:t> 18.695, Orgánica de Municipalidades</a:t>
            </a:r>
            <a:r>
              <a:rPr lang="es-US" dirty="0"/>
              <a:t>.</a:t>
            </a:r>
          </a:p>
          <a:p>
            <a:pPr>
              <a:lnSpc>
                <a:spcPct val="120000"/>
              </a:lnSpc>
            </a:pPr>
            <a:endParaRPr lang="es-US" sz="2200" dirty="0"/>
          </a:p>
          <a:p>
            <a:pPr marL="0" indent="0" algn="just">
              <a:lnSpc>
                <a:spcPct val="120000"/>
              </a:lnSpc>
            </a:pPr>
            <a:r>
              <a:rPr lang="es-US" dirty="0"/>
              <a:t> Artículo 1°: </a:t>
            </a:r>
            <a:r>
              <a:rPr lang="es-CL" dirty="0"/>
              <a:t>La administración local de cada comuna o agrupación de comunas que determine la ley</a:t>
            </a:r>
            <a:r>
              <a:rPr lang="es-US" dirty="0"/>
              <a:t> </a:t>
            </a:r>
            <a:r>
              <a:rPr lang="es-CL" dirty="0"/>
              <a:t>reside en una municipalidad.</a:t>
            </a:r>
          </a:p>
          <a:p>
            <a:pPr marL="0" indent="0" algn="just">
              <a:lnSpc>
                <a:spcPct val="120000"/>
              </a:lnSpc>
              <a:buNone/>
            </a:pPr>
            <a:r>
              <a:rPr lang="es-CL" dirty="0"/>
              <a:t>Las municipalidades son corporaciones autónomas de derecho público, con personalidad jurídica y patrimonio propio, cuya finalidad es satisfacer las necesidades de la comunidad local y asegurar su participación en el progreso económico, social y cultural de las respectivas comunas.</a:t>
            </a:r>
          </a:p>
          <a:p>
            <a:pPr marL="0" indent="0" algn="just">
              <a:lnSpc>
                <a:spcPct val="120000"/>
              </a:lnSpc>
              <a:buNone/>
            </a:pPr>
            <a:endParaRPr lang="es-CL" sz="2200" dirty="0"/>
          </a:p>
          <a:p>
            <a:pPr marL="0" indent="0" algn="just">
              <a:lnSpc>
                <a:spcPct val="120000"/>
              </a:lnSpc>
            </a:pPr>
            <a:r>
              <a:rPr lang="es-CL" dirty="0"/>
              <a:t>Dotación: al 31 de diciembre de 2018, 106.427 funcionarios de planta, contrata y honorarios.</a:t>
            </a:r>
          </a:p>
        </p:txBody>
      </p:sp>
    </p:spTree>
    <p:extLst>
      <p:ext uri="{BB962C8B-B14F-4D97-AF65-F5344CB8AC3E}">
        <p14:creationId xmlns:p14="http://schemas.microsoft.com/office/powerpoint/2010/main" val="33629345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93D3C1-ACEB-4AA9-BD80-14BA0F6E4E19}"/>
              </a:ext>
            </a:extLst>
          </p:cNvPr>
          <p:cNvSpPr>
            <a:spLocks noGrp="1"/>
          </p:cNvSpPr>
          <p:nvPr>
            <p:ph type="title"/>
          </p:nvPr>
        </p:nvSpPr>
        <p:spPr/>
        <p:txBody>
          <a:bodyPr/>
          <a:lstStyle/>
          <a:p>
            <a:r>
              <a:rPr lang="es-US" b="1" dirty="0"/>
              <a:t>14. MUNICIPALIDADES </a:t>
            </a:r>
            <a:r>
              <a:rPr lang="es-US" dirty="0"/>
              <a:t> </a:t>
            </a:r>
            <a:endParaRPr lang="es-CL" dirty="0"/>
          </a:p>
        </p:txBody>
      </p:sp>
      <p:sp>
        <p:nvSpPr>
          <p:cNvPr id="3" name="Marcador de contenido 2">
            <a:extLst>
              <a:ext uri="{FF2B5EF4-FFF2-40B4-BE49-F238E27FC236}">
                <a16:creationId xmlns:a16="http://schemas.microsoft.com/office/drawing/2014/main" id="{0A595D39-CC5B-42F6-B2F5-9468BB83164D}"/>
              </a:ext>
            </a:extLst>
          </p:cNvPr>
          <p:cNvSpPr>
            <a:spLocks noGrp="1"/>
          </p:cNvSpPr>
          <p:nvPr>
            <p:ph idx="1"/>
          </p:nvPr>
        </p:nvSpPr>
        <p:spPr>
          <a:xfrm>
            <a:off x="960016" y="1961955"/>
            <a:ext cx="7643812" cy="3657587"/>
          </a:xfrm>
        </p:spPr>
        <p:txBody>
          <a:bodyPr/>
          <a:lstStyle/>
          <a:p>
            <a:r>
              <a:rPr lang="es-US" sz="2000" dirty="0"/>
              <a:t>Artículo 2°: </a:t>
            </a:r>
            <a:r>
              <a:rPr lang="es-CL" sz="2000" dirty="0"/>
              <a:t>Las municipalidades estarán constituidas por el alcalde, que será su máxima autoridad, y por el concejo.</a:t>
            </a:r>
          </a:p>
          <a:p>
            <a:endParaRPr lang="es-CL" sz="1200" dirty="0"/>
          </a:p>
          <a:p>
            <a:r>
              <a:rPr lang="es-CL" sz="2000" dirty="0"/>
              <a:t>Principales Funciones: Todo lo relativo al plan comunal de desarrollo, plan regulador comunal, aplicar las disposiciones sobre transporte y tránsito público, aseo y ornato de la comuna.</a:t>
            </a:r>
          </a:p>
          <a:p>
            <a:endParaRPr lang="es-CL" sz="1200" dirty="0"/>
          </a:p>
          <a:p>
            <a:r>
              <a:rPr lang="es-CL" sz="2000" dirty="0"/>
              <a:t>Pueden desarrollar directamente o con otros órganos del Estado funciones relacionadas, entre otros, con educación, cultura, salud, protección del medio ambiente.</a:t>
            </a:r>
          </a:p>
        </p:txBody>
      </p:sp>
    </p:spTree>
    <p:extLst>
      <p:ext uri="{BB962C8B-B14F-4D97-AF65-F5344CB8AC3E}">
        <p14:creationId xmlns:p14="http://schemas.microsoft.com/office/powerpoint/2010/main" val="40905648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A4D9BC-E9BD-4364-87EE-E1E6282819CE}"/>
              </a:ext>
            </a:extLst>
          </p:cNvPr>
          <p:cNvSpPr>
            <a:spLocks noGrp="1"/>
          </p:cNvSpPr>
          <p:nvPr>
            <p:ph type="title"/>
          </p:nvPr>
        </p:nvSpPr>
        <p:spPr>
          <a:xfrm>
            <a:off x="805656" y="251170"/>
            <a:ext cx="8229600" cy="990705"/>
          </a:xfrm>
        </p:spPr>
        <p:txBody>
          <a:bodyPr>
            <a:noAutofit/>
          </a:bodyPr>
          <a:lstStyle/>
          <a:p>
            <a:r>
              <a:rPr lang="es-US" sz="2300" b="1" dirty="0"/>
              <a:t>14.1 FINANCIAMIENTO DE LAS MUNICIPALIDADES EN CHILE</a:t>
            </a:r>
            <a:endParaRPr lang="es-CL" sz="2300" b="1" dirty="0"/>
          </a:p>
        </p:txBody>
      </p:sp>
      <p:sp>
        <p:nvSpPr>
          <p:cNvPr id="3" name="Marcador de contenido 2">
            <a:extLst>
              <a:ext uri="{FF2B5EF4-FFF2-40B4-BE49-F238E27FC236}">
                <a16:creationId xmlns:a16="http://schemas.microsoft.com/office/drawing/2014/main" id="{76D2DCCB-A005-407C-93AF-000D099F4AC3}"/>
              </a:ext>
            </a:extLst>
          </p:cNvPr>
          <p:cNvSpPr>
            <a:spLocks noGrp="1"/>
          </p:cNvSpPr>
          <p:nvPr>
            <p:ph idx="1"/>
          </p:nvPr>
        </p:nvSpPr>
        <p:spPr>
          <a:xfrm>
            <a:off x="805656" y="1241872"/>
            <a:ext cx="8229600" cy="4459634"/>
          </a:xfrm>
        </p:spPr>
        <p:txBody>
          <a:bodyPr>
            <a:noAutofit/>
          </a:bodyPr>
          <a:lstStyle/>
          <a:p>
            <a:pPr marL="0" indent="0" algn="just">
              <a:buNone/>
            </a:pPr>
            <a:r>
              <a:rPr lang="es-CL" sz="1400" b="1" dirty="0"/>
              <a:t>1) Las transferencias recibidas desde el resto del sector público.</a:t>
            </a:r>
          </a:p>
          <a:p>
            <a:pPr marL="0" indent="0" algn="just">
              <a:buNone/>
            </a:pPr>
            <a:r>
              <a:rPr lang="es-CL" sz="1400" dirty="0"/>
              <a:t>Son recursos provenientes del gobierno central para financiar directamente programas sectoriales y políticas públicas, tales como educación pública y salud primaria, además de vivienda, protección social, seguridad, urbanismo y otros proyectos de inversión (obtenidos a través del Fondo Nacional de Desarrollo Regional).</a:t>
            </a:r>
          </a:p>
          <a:p>
            <a:pPr marL="0" indent="0" algn="just">
              <a:buNone/>
            </a:pPr>
            <a:endParaRPr lang="es-CL" sz="1400" dirty="0"/>
          </a:p>
          <a:p>
            <a:pPr marL="0" indent="0" algn="just">
              <a:buNone/>
            </a:pPr>
            <a:r>
              <a:rPr lang="es-CL" sz="1400" b="1" dirty="0"/>
              <a:t>2) Los ingresos propios municipales. </a:t>
            </a:r>
          </a:p>
          <a:p>
            <a:pPr marL="0" indent="0" algn="just">
              <a:buNone/>
            </a:pPr>
            <a:r>
              <a:rPr lang="es-CL" sz="1400" dirty="0"/>
              <a:t>Se componen de impuestos, patentes, derechos y permisos para actividades empresariales, uso de bienes públicos y entrega de servicios municipales.</a:t>
            </a:r>
          </a:p>
          <a:p>
            <a:pPr marL="0" indent="0" algn="just">
              <a:buNone/>
            </a:pPr>
            <a:r>
              <a:rPr lang="es-CL" sz="1400" dirty="0"/>
              <a:t>Se encuentra el impuesto territorial, conocido también como contribuciones, que es administrado por el gobierno central, ya que el cobro y fiscalización es gestión del Servicio de Impuestos Internos (SII) y cuya recaudación se encuentra a cargo la Tesorería General de la República (TGR), también las exenciones a este tributo son definidas por ley. En el caso de las patentes comerciales, los municipios pueden fijar una tasa dentro de un rango fijado por ley, dependiendo del capital propio de las personas y/o empresas declarado, pero su recaudación depende exclusivamente de los municipios y no de la TGR. En cuanto a permisos de circulación es SII define el avalúo fiscal de los vehículos y las tasas están fijadas también por ley, pero dicho permiso se puede obtener en cualquier municipalidad del país, asimismo, la recaudación también depende exclusivamente de cada municipio.  Parte de estas fuentes constituyen los recursos del Fondo Común Municipal (FCM), que luego son redistribuidos a los municipios. El FCM está definido por la Constitución Política de la República (Artículo 122) como un “mecanismo de redistribución solidaria de los ingresos propios entre las municipalidades del país”. </a:t>
            </a:r>
          </a:p>
        </p:txBody>
      </p:sp>
    </p:spTree>
    <p:extLst>
      <p:ext uri="{BB962C8B-B14F-4D97-AF65-F5344CB8AC3E}">
        <p14:creationId xmlns:p14="http://schemas.microsoft.com/office/powerpoint/2010/main" val="16052306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A9F8AF8-CB7E-4106-B863-2D126A80EF10}"/>
              </a:ext>
            </a:extLst>
          </p:cNvPr>
          <p:cNvPicPr>
            <a:picLocks noChangeAspect="1"/>
          </p:cNvPicPr>
          <p:nvPr/>
        </p:nvPicPr>
        <p:blipFill rotWithShape="1">
          <a:blip r:embed="rId2"/>
          <a:srcRect l="33463" t="58404" r="30313" b="13583"/>
          <a:stretch/>
        </p:blipFill>
        <p:spPr>
          <a:xfrm>
            <a:off x="707988" y="1457896"/>
            <a:ext cx="8424936" cy="4104456"/>
          </a:xfrm>
          <a:prstGeom prst="rect">
            <a:avLst/>
          </a:prstGeom>
        </p:spPr>
      </p:pic>
      <p:sp>
        <p:nvSpPr>
          <p:cNvPr id="5" name="CuadroTexto 4">
            <a:extLst>
              <a:ext uri="{FF2B5EF4-FFF2-40B4-BE49-F238E27FC236}">
                <a16:creationId xmlns:a16="http://schemas.microsoft.com/office/drawing/2014/main" id="{DC1771FC-9C12-42B5-A6EB-1C92CC7CA778}"/>
              </a:ext>
            </a:extLst>
          </p:cNvPr>
          <p:cNvSpPr txBox="1"/>
          <p:nvPr/>
        </p:nvSpPr>
        <p:spPr>
          <a:xfrm>
            <a:off x="707988" y="449784"/>
            <a:ext cx="6876764" cy="369332"/>
          </a:xfrm>
          <a:prstGeom prst="rect">
            <a:avLst/>
          </a:prstGeom>
          <a:noFill/>
        </p:spPr>
        <p:txBody>
          <a:bodyPr wrap="square">
            <a:spAutoFit/>
          </a:bodyPr>
          <a:lstStyle/>
          <a:p>
            <a:r>
              <a:rPr lang="es-US" sz="1800" b="1" dirty="0">
                <a:solidFill>
                  <a:schemeClr val="tx1"/>
                </a:solidFill>
              </a:rPr>
              <a:t>2.- ROL DE LA INVERSION EN LA ECONOMÍA</a:t>
            </a:r>
            <a:endParaRPr lang="es-CL" dirty="0"/>
          </a:p>
        </p:txBody>
      </p:sp>
      <p:sp>
        <p:nvSpPr>
          <p:cNvPr id="6" name="Título 1">
            <a:extLst>
              <a:ext uri="{FF2B5EF4-FFF2-40B4-BE49-F238E27FC236}">
                <a16:creationId xmlns:a16="http://schemas.microsoft.com/office/drawing/2014/main" id="{8E6320A9-2BE8-4B27-9DB3-8CC8E4DD71FF}"/>
              </a:ext>
            </a:extLst>
          </p:cNvPr>
          <p:cNvSpPr txBox="1">
            <a:spLocks/>
          </p:cNvSpPr>
          <p:nvPr/>
        </p:nvSpPr>
        <p:spPr bwMode="auto">
          <a:xfrm>
            <a:off x="599976" y="5379022"/>
            <a:ext cx="5760640" cy="730294"/>
          </a:xfrm>
          <a:prstGeom prst="rect">
            <a:avLst/>
          </a:prstGeom>
          <a:noFill/>
          <a:ln w="9525">
            <a:solidFill>
              <a:schemeClr val="tx1">
                <a:alpha val="93000"/>
              </a:schemeClr>
            </a:solid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Arial" charset="0"/>
              </a:defRPr>
            </a:lvl2pPr>
            <a:lvl3pPr algn="l" rtl="0" fontAlgn="base">
              <a:spcBef>
                <a:spcPct val="0"/>
              </a:spcBef>
              <a:spcAft>
                <a:spcPct val="0"/>
              </a:spcAft>
              <a:defRPr sz="4400">
                <a:solidFill>
                  <a:schemeClr val="tx2"/>
                </a:solidFill>
                <a:latin typeface="Arial" charset="0"/>
              </a:defRPr>
            </a:lvl3pPr>
            <a:lvl4pPr algn="l" rtl="0" fontAlgn="base">
              <a:spcBef>
                <a:spcPct val="0"/>
              </a:spcBef>
              <a:spcAft>
                <a:spcPct val="0"/>
              </a:spcAft>
              <a:defRPr sz="4400">
                <a:solidFill>
                  <a:schemeClr val="tx2"/>
                </a:solidFill>
                <a:latin typeface="Arial" charset="0"/>
              </a:defRPr>
            </a:lvl4pPr>
            <a:lvl5pPr algn="l" rtl="0" fontAlgn="base">
              <a:spcBef>
                <a:spcPct val="0"/>
              </a:spcBef>
              <a:spcAft>
                <a:spcPct val="0"/>
              </a:spcAft>
              <a:defRPr sz="4400">
                <a:solidFill>
                  <a:schemeClr val="tx2"/>
                </a:solidFill>
                <a:latin typeface="Arial"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a:lstStyle>
          <a:p>
            <a:r>
              <a:rPr lang="es-US" sz="1600" b="1" kern="0" dirty="0">
                <a:solidFill>
                  <a:schemeClr val="tx1"/>
                </a:solidFill>
              </a:rPr>
              <a:t>Inversión Gobierno Central = 2% del PIB</a:t>
            </a:r>
            <a:endParaRPr lang="es-CL" sz="1600" kern="0" dirty="0"/>
          </a:p>
        </p:txBody>
      </p:sp>
    </p:spTree>
    <p:extLst>
      <p:ext uri="{BB962C8B-B14F-4D97-AF65-F5344CB8AC3E}">
        <p14:creationId xmlns:p14="http://schemas.microsoft.com/office/powerpoint/2010/main" val="20469256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C1687F-38D5-4936-918E-A0D3A81034B6}"/>
              </a:ext>
            </a:extLst>
          </p:cNvPr>
          <p:cNvSpPr>
            <a:spLocks noGrp="1"/>
          </p:cNvSpPr>
          <p:nvPr>
            <p:ph type="title"/>
          </p:nvPr>
        </p:nvSpPr>
        <p:spPr>
          <a:xfrm>
            <a:off x="805656" y="636028"/>
            <a:ext cx="8229600" cy="1143000"/>
          </a:xfrm>
        </p:spPr>
        <p:txBody>
          <a:bodyPr/>
          <a:lstStyle/>
          <a:p>
            <a:r>
              <a:rPr lang="es-US" sz="3200" b="1" dirty="0"/>
              <a:t>14.1 FINANCIAMIENTO DE LAS MUNICIPALIDADES EN CHILE</a:t>
            </a:r>
            <a:endParaRPr lang="es-CL" sz="3200" b="1" dirty="0"/>
          </a:p>
        </p:txBody>
      </p:sp>
      <p:sp>
        <p:nvSpPr>
          <p:cNvPr id="3" name="Marcador de contenido 2">
            <a:extLst>
              <a:ext uri="{FF2B5EF4-FFF2-40B4-BE49-F238E27FC236}">
                <a16:creationId xmlns:a16="http://schemas.microsoft.com/office/drawing/2014/main" id="{C98DBFE5-F62B-4C01-8FD0-CB679070388C}"/>
              </a:ext>
            </a:extLst>
          </p:cNvPr>
          <p:cNvSpPr>
            <a:spLocks noGrp="1"/>
          </p:cNvSpPr>
          <p:nvPr>
            <p:ph idx="1"/>
          </p:nvPr>
        </p:nvSpPr>
        <p:spPr>
          <a:xfrm>
            <a:off x="671984" y="1961361"/>
            <a:ext cx="8363272" cy="4033043"/>
          </a:xfrm>
        </p:spPr>
        <p:txBody>
          <a:bodyPr/>
          <a:lstStyle/>
          <a:p>
            <a:r>
              <a:rPr lang="es-US" sz="2200" dirty="0"/>
              <a:t>El Gobierno Central aporta aproximadamente $500 mil millones, asociados a un aporte al FCM equivalente a 1.052.000 UTM, aportes desde la SUBDERE y los Gobiernos Regionales.</a:t>
            </a:r>
          </a:p>
          <a:p>
            <a:endParaRPr lang="es-US" sz="2200" dirty="0"/>
          </a:p>
          <a:p>
            <a:r>
              <a:rPr lang="es-US" sz="2200" dirty="0"/>
              <a:t>Respecto al aporte del Estado al FCM, este se estipula en la Ley Orgánica de Municipalidades y en la Ley de Rentas Municipales, Decreto 2.385 de 1996.</a:t>
            </a:r>
            <a:endParaRPr lang="es-CL" sz="2200" dirty="0"/>
          </a:p>
        </p:txBody>
      </p:sp>
    </p:spTree>
    <p:extLst>
      <p:ext uri="{BB962C8B-B14F-4D97-AF65-F5344CB8AC3E}">
        <p14:creationId xmlns:p14="http://schemas.microsoft.com/office/powerpoint/2010/main" val="22414520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126740-1071-4626-B6DB-76EB02A50FFF}"/>
              </a:ext>
            </a:extLst>
          </p:cNvPr>
          <p:cNvSpPr>
            <a:spLocks noGrp="1"/>
          </p:cNvSpPr>
          <p:nvPr>
            <p:ph type="title"/>
          </p:nvPr>
        </p:nvSpPr>
        <p:spPr/>
        <p:txBody>
          <a:bodyPr>
            <a:normAutofit/>
          </a:bodyPr>
          <a:lstStyle/>
          <a:p>
            <a:r>
              <a:rPr lang="es-US" sz="2400" b="1" dirty="0"/>
              <a:t>14.1 FINANCIAMIENTO DE LAS MUNICIPALIDADES EN CHILE</a:t>
            </a:r>
            <a:endParaRPr lang="es-CL" sz="2400" b="1" dirty="0"/>
          </a:p>
        </p:txBody>
      </p:sp>
      <p:pic>
        <p:nvPicPr>
          <p:cNvPr id="7" name="Marcador de contenido 6">
            <a:extLst>
              <a:ext uri="{FF2B5EF4-FFF2-40B4-BE49-F238E27FC236}">
                <a16:creationId xmlns:a16="http://schemas.microsoft.com/office/drawing/2014/main" id="{5D52268A-9F99-4681-BF8B-9F9BA12A8F95}"/>
              </a:ext>
            </a:extLst>
          </p:cNvPr>
          <p:cNvPicPr>
            <a:picLocks noGrp="1" noChangeAspect="1"/>
          </p:cNvPicPr>
          <p:nvPr>
            <p:ph idx="1"/>
          </p:nvPr>
        </p:nvPicPr>
        <p:blipFill rotWithShape="1">
          <a:blip r:embed="rId2"/>
          <a:srcRect l="5186" t="16456" r="25324" b="44823"/>
          <a:stretch/>
        </p:blipFill>
        <p:spPr>
          <a:xfrm>
            <a:off x="888008" y="1525603"/>
            <a:ext cx="7992888" cy="4396789"/>
          </a:xfrm>
        </p:spPr>
      </p:pic>
    </p:spTree>
    <p:extLst>
      <p:ext uri="{BB962C8B-B14F-4D97-AF65-F5344CB8AC3E}">
        <p14:creationId xmlns:p14="http://schemas.microsoft.com/office/powerpoint/2010/main" val="31252077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50CE91-76CE-4308-8C74-09813640ED39}"/>
              </a:ext>
            </a:extLst>
          </p:cNvPr>
          <p:cNvSpPr>
            <a:spLocks noGrp="1"/>
          </p:cNvSpPr>
          <p:nvPr>
            <p:ph type="title"/>
          </p:nvPr>
        </p:nvSpPr>
        <p:spPr>
          <a:xfrm>
            <a:off x="696521" y="784402"/>
            <a:ext cx="8136290" cy="450944"/>
          </a:xfrm>
        </p:spPr>
        <p:txBody>
          <a:bodyPr>
            <a:normAutofit fontScale="90000"/>
          </a:bodyPr>
          <a:lstStyle/>
          <a:p>
            <a:r>
              <a:rPr lang="es-US" sz="3600" b="1" dirty="0"/>
              <a:t>14.2 FONDO COMÚN MUNICIPAL</a:t>
            </a:r>
            <a:endParaRPr lang="es-CL" sz="3600" b="1" dirty="0"/>
          </a:p>
        </p:txBody>
      </p:sp>
      <p:sp>
        <p:nvSpPr>
          <p:cNvPr id="5" name="Content Placeholder 4"/>
          <p:cNvSpPr>
            <a:spLocks noGrp="1"/>
          </p:cNvSpPr>
          <p:nvPr>
            <p:ph idx="1"/>
          </p:nvPr>
        </p:nvSpPr>
        <p:spPr>
          <a:xfrm>
            <a:off x="1381658" y="1601915"/>
            <a:ext cx="7643812" cy="3657587"/>
          </a:xfrm>
        </p:spPr>
        <p:txBody>
          <a:bodyPr>
            <a:noAutofit/>
          </a:bodyPr>
          <a:lstStyle/>
          <a:p>
            <a:pPr marL="0" indent="0">
              <a:buNone/>
            </a:pPr>
            <a:endParaRPr lang="es-CL" altLang="es-CL" dirty="0">
              <a:solidFill>
                <a:srgbClr val="005FA1"/>
              </a:solidFill>
              <a:latin typeface="Verdana" pitchFamily="34" charset="0"/>
              <a:ea typeface="ヒラギノ角ゴ Pro W3"/>
              <a:cs typeface="ヒラギノ角ゴ Pro W3"/>
              <a:sym typeface="Verdana Bold" charset="0"/>
            </a:endParaRPr>
          </a:p>
          <a:p>
            <a:pPr marL="0" indent="0">
              <a:buNone/>
            </a:pPr>
            <a:br>
              <a:rPr lang="es-CL" altLang="es-CL" b="0" dirty="0">
                <a:solidFill>
                  <a:srgbClr val="005FA1"/>
                </a:solidFill>
                <a:latin typeface="Verdana" pitchFamily="34" charset="0"/>
                <a:ea typeface="ヒラギノ角ゴ Pro W3"/>
                <a:cs typeface="ヒラギノ角ゴ Pro W3"/>
                <a:sym typeface="Verdana Bold" charset="0"/>
              </a:rPr>
            </a:br>
            <a:endParaRPr lang="en-US" b="0" dirty="0">
              <a:solidFill>
                <a:schemeClr val="tx1">
                  <a:lumMod val="75000"/>
                  <a:lumOff val="25000"/>
                </a:schemeClr>
              </a:solidFill>
            </a:endParaRPr>
          </a:p>
        </p:txBody>
      </p:sp>
      <p:sp>
        <p:nvSpPr>
          <p:cNvPr id="10" name="Marcador de número de diapositiva 2"/>
          <p:cNvSpPr txBox="1">
            <a:spLocks/>
          </p:cNvSpPr>
          <p:nvPr/>
        </p:nvSpPr>
        <p:spPr>
          <a:xfrm>
            <a:off x="6891357" y="5539818"/>
            <a:ext cx="2133044" cy="273844"/>
          </a:xfrm>
          <a:prstGeom prst="rect">
            <a:avLst/>
          </a:prstGeom>
        </p:spPr>
        <p:txBody>
          <a:bodyPr vert="horz" lIns="92213" tIns="46106" rIns="92213" bIns="46106" rtlCol="0" anchor="ctr"/>
          <a:lstStyle>
            <a:defPPr>
              <a:defRPr lang="es-ES"/>
            </a:defPPr>
            <a:lvl1pPr algn="r">
              <a:defRPr sz="1600">
                <a:solidFill>
                  <a:schemeClr val="tx1">
                    <a:tint val="75000"/>
                  </a:schemeClr>
                </a:solidFill>
              </a:defRPr>
            </a:lvl1pPr>
          </a:lstStyle>
          <a:p>
            <a:fld id="{B1106D83-54DE-434A-9279-3E5E1C8DD2E4}" type="slidenum">
              <a:rPr lang="es-ES" sz="1200"/>
              <a:t>72</a:t>
            </a:fld>
            <a:endParaRPr lang="es-ES" sz="1200" dirty="0"/>
          </a:p>
        </p:txBody>
      </p:sp>
      <p:sp>
        <p:nvSpPr>
          <p:cNvPr id="9" name="Content Placeholder 8"/>
          <p:cNvSpPr txBox="1">
            <a:spLocks/>
          </p:cNvSpPr>
          <p:nvPr/>
        </p:nvSpPr>
        <p:spPr>
          <a:xfrm>
            <a:off x="759020" y="2188777"/>
            <a:ext cx="3959359" cy="1135106"/>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Clr>
                <a:srgbClr val="006CB7"/>
              </a:buClr>
            </a:pPr>
            <a:r>
              <a:rPr lang="es-ES_tradnl" altLang="es-CL" sz="1050" dirty="0">
                <a:solidFill>
                  <a:srgbClr val="0063AF"/>
                </a:solidFill>
                <a:latin typeface="Verdana"/>
                <a:cs typeface="Verdana"/>
              </a:rPr>
              <a:t>Artículo 122 Constitución Política de Chile:</a:t>
            </a:r>
          </a:p>
          <a:p>
            <a:pPr marL="271463" lvl="1" algn="l"/>
            <a:r>
              <a:rPr lang="es-CL" sz="1050" i="1" dirty="0">
                <a:solidFill>
                  <a:schemeClr val="tx1">
                    <a:lumMod val="75000"/>
                    <a:lumOff val="25000"/>
                  </a:schemeClr>
                </a:solidFill>
                <a:latin typeface="Verdana"/>
                <a:cs typeface="Verdana"/>
              </a:rPr>
              <a:t>“…</a:t>
            </a:r>
            <a:r>
              <a:rPr lang="es-CL" sz="1050" b="1" i="1" dirty="0">
                <a:solidFill>
                  <a:schemeClr val="tx1">
                    <a:lumMod val="75000"/>
                    <a:lumOff val="25000"/>
                  </a:schemeClr>
                </a:solidFill>
                <a:latin typeface="Verdana"/>
                <a:cs typeface="Verdana"/>
              </a:rPr>
              <a:t>mecanismo de redistribución solidaria de los ingresos propios entre las municipalidades del país con la denominación de fondo común municipal</a:t>
            </a:r>
            <a:r>
              <a:rPr lang="es-CL" sz="1050" i="1" dirty="0">
                <a:solidFill>
                  <a:schemeClr val="tx1">
                    <a:lumMod val="75000"/>
                    <a:lumOff val="25000"/>
                  </a:schemeClr>
                </a:solidFill>
                <a:latin typeface="Verdana"/>
                <a:cs typeface="Verdana"/>
              </a:rPr>
              <a:t>. Las normas de distribución de este fondo serán materia de ley”</a:t>
            </a:r>
          </a:p>
          <a:p>
            <a:pPr marL="257175" indent="-257175" algn="l">
              <a:buClr>
                <a:srgbClr val="006CB7"/>
              </a:buClr>
              <a:buFont typeface="Arial" panose="020B0604020202020204" pitchFamily="34" charset="0"/>
              <a:buChar char="•"/>
            </a:pPr>
            <a:endParaRPr lang="es-CL" altLang="es-CL" sz="1350" dirty="0">
              <a:solidFill>
                <a:srgbClr val="0063AF"/>
              </a:solidFill>
              <a:latin typeface="Verdana" panose="020B0604030504040204" pitchFamily="34" charset="0"/>
            </a:endParaRPr>
          </a:p>
        </p:txBody>
      </p:sp>
      <p:sp>
        <p:nvSpPr>
          <p:cNvPr id="7" name="Rectángulo redondeado 6"/>
          <p:cNvSpPr/>
          <p:nvPr/>
        </p:nvSpPr>
        <p:spPr>
          <a:xfrm>
            <a:off x="758856" y="1669265"/>
            <a:ext cx="3918255" cy="386415"/>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4541" algn="ctr"/>
            <a:r>
              <a:rPr lang="es-CL" sz="1350" b="1" dirty="0">
                <a:solidFill>
                  <a:schemeClr val="bg1"/>
                </a:solidFill>
                <a:latin typeface="Verdana" panose="020B0604030504040204" pitchFamily="34" charset="0"/>
                <a:ea typeface="Verdana" panose="020B0604030504040204" pitchFamily="34" charset="0"/>
                <a:cs typeface="Verdana" panose="020B0604030504040204" pitchFamily="34" charset="0"/>
              </a:rPr>
              <a:t>Fundamento Legal</a:t>
            </a:r>
            <a:endParaRPr lang="es-CL" sz="12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Rectángulo redondeado 7"/>
          <p:cNvSpPr/>
          <p:nvPr/>
        </p:nvSpPr>
        <p:spPr>
          <a:xfrm>
            <a:off x="758856" y="3276880"/>
            <a:ext cx="3918255" cy="358956"/>
          </a:xfrm>
          <a:prstGeom prst="roundRect">
            <a:avLst/>
          </a:prstGeom>
          <a:solidFill>
            <a:srgbClr val="0F69B5"/>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4541" algn="ctr"/>
            <a:r>
              <a:rPr lang="es-CL" sz="1350" b="1" dirty="0">
                <a:solidFill>
                  <a:schemeClr val="bg1"/>
                </a:solidFill>
                <a:latin typeface="Verdana" panose="020B0604030504040204" pitchFamily="34" charset="0"/>
                <a:ea typeface="Verdana" panose="020B0604030504040204" pitchFamily="34" charset="0"/>
                <a:cs typeface="Verdana" panose="020B0604030504040204" pitchFamily="34" charset="0"/>
              </a:rPr>
              <a:t>Administración y Flujo</a:t>
            </a:r>
            <a:endParaRPr lang="es-CL" sz="105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Content Placeholder 8"/>
          <p:cNvSpPr txBox="1">
            <a:spLocks/>
          </p:cNvSpPr>
          <p:nvPr/>
        </p:nvSpPr>
        <p:spPr>
          <a:xfrm>
            <a:off x="5081009" y="2099806"/>
            <a:ext cx="4139657" cy="2997103"/>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Clr>
                <a:srgbClr val="006CB7"/>
              </a:buClr>
            </a:pPr>
            <a:r>
              <a:rPr lang="es-ES_tradnl" altLang="es-CL" sz="1050" dirty="0">
                <a:solidFill>
                  <a:srgbClr val="0063AF"/>
                </a:solidFill>
                <a:latin typeface="Verdana"/>
                <a:cs typeface="Verdana"/>
              </a:rPr>
              <a:t>Artículo 38 DL 3.063 Rentas Municipales</a:t>
            </a:r>
          </a:p>
          <a:p>
            <a:pPr marL="257175" indent="-257175" algn="l">
              <a:buClr>
                <a:srgbClr val="006CB7"/>
              </a:buClr>
              <a:buFont typeface="Arial" panose="020B0604020202020204" pitchFamily="34" charset="0"/>
              <a:buChar char="•"/>
            </a:pPr>
            <a:r>
              <a:rPr lang="es-CL" altLang="es-CL" sz="1050" dirty="0">
                <a:solidFill>
                  <a:schemeClr val="tx1">
                    <a:lumMod val="75000"/>
                    <a:lumOff val="25000"/>
                  </a:schemeClr>
                </a:solidFill>
                <a:latin typeface="Verdana" panose="020B0604030504040204" pitchFamily="34" charset="0"/>
              </a:rPr>
              <a:t>Indicadores:</a:t>
            </a:r>
          </a:p>
          <a:p>
            <a:pPr marL="257175" indent="-257175" algn="l">
              <a:buClr>
                <a:srgbClr val="006CB7"/>
              </a:buClr>
              <a:buFont typeface="Arial" panose="020B0604020202020204" pitchFamily="34" charset="0"/>
              <a:buChar char="•"/>
            </a:pPr>
            <a:endParaRPr lang="es-CL" altLang="es-CL" sz="450" dirty="0">
              <a:solidFill>
                <a:schemeClr val="tx1">
                  <a:lumMod val="75000"/>
                  <a:lumOff val="25000"/>
                </a:schemeClr>
              </a:solidFill>
              <a:latin typeface="Verdana" panose="020B0604030504040204" pitchFamily="34" charset="0"/>
            </a:endParaRPr>
          </a:p>
          <a:p>
            <a:pPr marL="257175" indent="-257175" algn="l">
              <a:buClr>
                <a:srgbClr val="006CB7"/>
              </a:buClr>
              <a:buFont typeface="Arial" panose="020B0604020202020204" pitchFamily="34" charset="0"/>
              <a:buChar char="•"/>
            </a:pPr>
            <a:endParaRPr lang="es-CL" altLang="es-CL" sz="450" dirty="0">
              <a:solidFill>
                <a:schemeClr val="tx1">
                  <a:lumMod val="75000"/>
                  <a:lumOff val="25000"/>
                </a:schemeClr>
              </a:solidFill>
              <a:latin typeface="Verdana" panose="020B0604030504040204" pitchFamily="34" charset="0"/>
            </a:endParaRPr>
          </a:p>
          <a:p>
            <a:pPr marL="257175" indent="-257175" algn="l">
              <a:buClr>
                <a:srgbClr val="006CB7"/>
              </a:buClr>
              <a:buFont typeface="Arial" panose="020B0604020202020204" pitchFamily="34" charset="0"/>
              <a:buChar char="•"/>
            </a:pPr>
            <a:endParaRPr lang="es-CL" altLang="es-CL" sz="1050" dirty="0">
              <a:solidFill>
                <a:schemeClr val="tx1">
                  <a:lumMod val="75000"/>
                  <a:lumOff val="25000"/>
                </a:schemeClr>
              </a:solidFill>
              <a:latin typeface="Verdana" panose="020B0604030504040204" pitchFamily="34" charset="0"/>
            </a:endParaRPr>
          </a:p>
          <a:p>
            <a:pPr marL="257175" indent="-257175" algn="l">
              <a:buClr>
                <a:srgbClr val="006CB7"/>
              </a:buClr>
              <a:buFont typeface="Arial" panose="020B0604020202020204" pitchFamily="34" charset="0"/>
              <a:buChar char="•"/>
            </a:pPr>
            <a:endParaRPr lang="es-CL" altLang="es-CL" sz="1050" dirty="0">
              <a:solidFill>
                <a:schemeClr val="tx1">
                  <a:lumMod val="75000"/>
                  <a:lumOff val="25000"/>
                </a:schemeClr>
              </a:solidFill>
              <a:latin typeface="Verdana" panose="020B0604030504040204" pitchFamily="34" charset="0"/>
            </a:endParaRPr>
          </a:p>
          <a:p>
            <a:pPr marL="257175" indent="-257175" algn="l">
              <a:buClr>
                <a:srgbClr val="006CB7"/>
              </a:buClr>
              <a:buFont typeface="Arial" panose="020B0604020202020204" pitchFamily="34" charset="0"/>
              <a:buChar char="•"/>
            </a:pPr>
            <a:endParaRPr lang="es-CL" altLang="es-CL" sz="1050" dirty="0">
              <a:solidFill>
                <a:schemeClr val="tx1">
                  <a:lumMod val="75000"/>
                  <a:lumOff val="25000"/>
                </a:schemeClr>
              </a:solidFill>
              <a:latin typeface="Verdana" panose="020B0604030504040204" pitchFamily="34" charset="0"/>
            </a:endParaRPr>
          </a:p>
        </p:txBody>
      </p:sp>
      <p:sp>
        <p:nvSpPr>
          <p:cNvPr id="14" name="Rectángulo redondeado 13"/>
          <p:cNvSpPr/>
          <p:nvPr/>
        </p:nvSpPr>
        <p:spPr>
          <a:xfrm>
            <a:off x="5106149" y="1622840"/>
            <a:ext cx="3918255" cy="386415"/>
          </a:xfrm>
          <a:prstGeom prst="roundRect">
            <a:avLst/>
          </a:prstGeom>
          <a:solidFill>
            <a:srgbClr val="E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4541" algn="ctr"/>
            <a:r>
              <a:rPr lang="es-CL" sz="1350" b="1" dirty="0">
                <a:solidFill>
                  <a:schemeClr val="bg1"/>
                </a:solidFill>
                <a:latin typeface="Verdana" panose="020B0604030504040204" pitchFamily="34" charset="0"/>
                <a:ea typeface="Verdana" panose="020B0604030504040204" pitchFamily="34" charset="0"/>
                <a:cs typeface="Verdana" panose="020B0604030504040204" pitchFamily="34" charset="0"/>
              </a:rPr>
              <a:t>Distribución FCM</a:t>
            </a:r>
            <a:endParaRPr lang="es-CL" sz="12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cxnSp>
        <p:nvCxnSpPr>
          <p:cNvPr id="4" name="Conector recto 3"/>
          <p:cNvCxnSpPr/>
          <p:nvPr/>
        </p:nvCxnSpPr>
        <p:spPr>
          <a:xfrm>
            <a:off x="4899617" y="1622837"/>
            <a:ext cx="0" cy="3634388"/>
          </a:xfrm>
          <a:prstGeom prst="line">
            <a:avLst/>
          </a:prstGeom>
        </p:spPr>
        <p:style>
          <a:lnRef idx="2">
            <a:schemeClr val="accent1"/>
          </a:lnRef>
          <a:fillRef idx="0">
            <a:schemeClr val="accent1"/>
          </a:fillRef>
          <a:effectRef idx="1">
            <a:schemeClr val="accent1"/>
          </a:effectRef>
          <a:fontRef idx="minor">
            <a:schemeClr val="tx1"/>
          </a:fontRef>
        </p:style>
      </p:cxnSp>
      <p:sp>
        <p:nvSpPr>
          <p:cNvPr id="15" name="Content Placeholder 8"/>
          <p:cNvSpPr txBox="1">
            <a:spLocks/>
          </p:cNvSpPr>
          <p:nvPr/>
        </p:nvSpPr>
        <p:spPr>
          <a:xfrm>
            <a:off x="717736" y="3835493"/>
            <a:ext cx="4083035" cy="1536035"/>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Clr>
                <a:srgbClr val="006CB7"/>
              </a:buClr>
            </a:pPr>
            <a:r>
              <a:rPr lang="es-ES_tradnl" altLang="es-CL" sz="1050" dirty="0">
                <a:solidFill>
                  <a:srgbClr val="0063AF"/>
                </a:solidFill>
                <a:latin typeface="Verdana"/>
                <a:cs typeface="Verdana"/>
              </a:rPr>
              <a:t>Artículo 60 DL 3.063 Rentas Municipales</a:t>
            </a:r>
          </a:p>
          <a:p>
            <a:pPr marL="485775" lvl="1" indent="-214313" algn="l">
              <a:buFont typeface="Arial" panose="020B0604020202020204" pitchFamily="34" charset="0"/>
              <a:buChar char="•"/>
            </a:pPr>
            <a:r>
              <a:rPr lang="es-CL" sz="1050" i="1" dirty="0">
                <a:solidFill>
                  <a:schemeClr val="tx1">
                    <a:lumMod val="75000"/>
                    <a:lumOff val="25000"/>
                  </a:schemeClr>
                </a:solidFill>
                <a:latin typeface="Verdana"/>
                <a:cs typeface="Verdana"/>
              </a:rPr>
              <a:t>Recaudado por TGR</a:t>
            </a:r>
          </a:p>
          <a:p>
            <a:pPr marL="485775" lvl="1" indent="-214313" algn="l">
              <a:buFont typeface="Arial" panose="020B0604020202020204" pitchFamily="34" charset="0"/>
              <a:buChar char="•"/>
            </a:pPr>
            <a:r>
              <a:rPr lang="es-CL" sz="1050" i="1" dirty="0">
                <a:solidFill>
                  <a:schemeClr val="tx1">
                    <a:lumMod val="75000"/>
                    <a:lumOff val="25000"/>
                  </a:schemeClr>
                </a:solidFill>
                <a:latin typeface="Verdana"/>
                <a:cs typeface="Verdana"/>
              </a:rPr>
              <a:t>Se entrega en dos remesas mensuales </a:t>
            </a:r>
          </a:p>
          <a:p>
            <a:pPr marL="871538" lvl="2" indent="-257175" algn="l">
              <a:buFont typeface="+mj-lt"/>
              <a:buAutoNum type="arabicPeriod"/>
            </a:pPr>
            <a:r>
              <a:rPr lang="es-CL" sz="788" i="1" dirty="0">
                <a:solidFill>
                  <a:schemeClr val="tx1">
                    <a:lumMod val="75000"/>
                    <a:lumOff val="25000"/>
                  </a:schemeClr>
                </a:solidFill>
                <a:latin typeface="Verdana"/>
                <a:cs typeface="Verdana"/>
              </a:rPr>
              <a:t>A principio cada mes anticipo de 80% del equivalente a lo recaudado igual mes del año anterior </a:t>
            </a:r>
          </a:p>
          <a:p>
            <a:pPr marL="871538" lvl="2" indent="-257175" algn="l">
              <a:buFont typeface="+mj-lt"/>
              <a:buAutoNum type="arabicPeriod"/>
            </a:pPr>
            <a:r>
              <a:rPr lang="es-CL" sz="788" i="1" dirty="0">
                <a:solidFill>
                  <a:schemeClr val="tx1">
                    <a:lumMod val="75000"/>
                    <a:lumOff val="25000"/>
                  </a:schemeClr>
                </a:solidFill>
                <a:latin typeface="Verdana"/>
                <a:cs typeface="Verdana"/>
              </a:rPr>
              <a:t>Saldo a fin de mes con la diferencia por recaudación efectiva</a:t>
            </a:r>
          </a:p>
          <a:p>
            <a:pPr marL="528638" lvl="1" indent="-257175" algn="l">
              <a:lnSpc>
                <a:spcPct val="120000"/>
              </a:lnSpc>
              <a:buFont typeface="Arial" panose="020B0604020202020204" pitchFamily="34" charset="0"/>
              <a:buChar char="•"/>
            </a:pPr>
            <a:r>
              <a:rPr lang="es-CL" sz="1050" i="1" dirty="0">
                <a:solidFill>
                  <a:schemeClr val="tx1">
                    <a:lumMod val="75000"/>
                    <a:lumOff val="25000"/>
                  </a:schemeClr>
                </a:solidFill>
                <a:latin typeface="Verdana"/>
                <a:cs typeface="Verdana"/>
              </a:rPr>
              <a:t>En diciembre del año anterior, SUBDERE y TGR determinarán los montos y fechas de los anticipos.</a:t>
            </a:r>
          </a:p>
          <a:p>
            <a:pPr marL="257175" indent="-257175" algn="l">
              <a:buClr>
                <a:srgbClr val="006CB7"/>
              </a:buClr>
              <a:buFont typeface="Arial" panose="020B0604020202020204" pitchFamily="34" charset="0"/>
              <a:buChar char="•"/>
            </a:pPr>
            <a:endParaRPr lang="es-CL" altLang="es-CL" sz="1350" dirty="0">
              <a:solidFill>
                <a:srgbClr val="0063AF"/>
              </a:solidFill>
              <a:latin typeface="Verdana" panose="020B0604030504040204" pitchFamily="34" charset="0"/>
            </a:endParaRPr>
          </a:p>
        </p:txBody>
      </p:sp>
      <p:graphicFrame>
        <p:nvGraphicFramePr>
          <p:cNvPr id="21" name="Tabla 20"/>
          <p:cNvGraphicFramePr>
            <a:graphicFrameLocks noGrp="1"/>
          </p:cNvGraphicFramePr>
          <p:nvPr>
            <p:extLst>
              <p:ext uri="{D42A27DB-BD31-4B8C-83A1-F6EECF244321}">
                <p14:modId xmlns:p14="http://schemas.microsoft.com/office/powerpoint/2010/main" val="1947793360"/>
              </p:ext>
            </p:extLst>
          </p:nvPr>
        </p:nvGraphicFramePr>
        <p:xfrm>
          <a:off x="5383108" y="2506646"/>
          <a:ext cx="3742304" cy="1112520"/>
        </p:xfrm>
        <a:graphic>
          <a:graphicData uri="http://schemas.openxmlformats.org/drawingml/2006/table">
            <a:tbl>
              <a:tblPr firstRow="1" bandRow="1">
                <a:tableStyleId>{5C22544A-7EE6-4342-B048-85BDC9FD1C3A}</a:tableStyleId>
              </a:tblPr>
              <a:tblGrid>
                <a:gridCol w="510949">
                  <a:extLst>
                    <a:ext uri="{9D8B030D-6E8A-4147-A177-3AD203B41FA5}">
                      <a16:colId xmlns:a16="http://schemas.microsoft.com/office/drawing/2014/main" val="1400679827"/>
                    </a:ext>
                  </a:extLst>
                </a:gridCol>
                <a:gridCol w="338138">
                  <a:extLst>
                    <a:ext uri="{9D8B030D-6E8A-4147-A177-3AD203B41FA5}">
                      <a16:colId xmlns:a16="http://schemas.microsoft.com/office/drawing/2014/main" val="953211841"/>
                    </a:ext>
                  </a:extLst>
                </a:gridCol>
                <a:gridCol w="2893217">
                  <a:extLst>
                    <a:ext uri="{9D8B030D-6E8A-4147-A177-3AD203B41FA5}">
                      <a16:colId xmlns:a16="http://schemas.microsoft.com/office/drawing/2014/main" val="3829214290"/>
                    </a:ext>
                  </a:extLst>
                </a:gridCol>
              </a:tblGrid>
              <a:tr h="228600">
                <a:tc>
                  <a:txBody>
                    <a:bodyPr/>
                    <a:lstStyle/>
                    <a:p>
                      <a:r>
                        <a:rPr lang="es-CL" sz="1100" b="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25%</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CL" sz="1100" b="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CL" sz="1100" b="0" i="1" dirty="0">
                          <a:solidFill>
                            <a:schemeClr val="tx1">
                              <a:lumMod val="75000"/>
                              <a:lumOff val="25000"/>
                            </a:schemeClr>
                          </a:solidFill>
                          <a:latin typeface="Verdana"/>
                          <a:cs typeface="Verdana"/>
                        </a:rPr>
                        <a:t>partes iguales</a:t>
                      </a:r>
                      <a:endParaRPr lang="es-CL" sz="1100" b="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93980910"/>
                  </a:ext>
                </a:extLst>
              </a:tr>
              <a:tr h="228600">
                <a:tc>
                  <a:txBody>
                    <a:bodyPr/>
                    <a:lstStyle/>
                    <a:p>
                      <a:r>
                        <a:rPr lang="es-CL" sz="1100" b="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10%</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CL" sz="1100" b="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CL" sz="1100" b="0" i="1" dirty="0">
                          <a:solidFill>
                            <a:schemeClr val="tx1">
                              <a:lumMod val="75000"/>
                              <a:lumOff val="25000"/>
                            </a:schemeClr>
                          </a:solidFill>
                          <a:latin typeface="Verdana"/>
                          <a:cs typeface="Verdana"/>
                        </a:rPr>
                        <a:t>número de pobres de la comuna</a:t>
                      </a:r>
                      <a:endParaRPr lang="es-CL" sz="1100" b="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83498829"/>
                  </a:ext>
                </a:extLst>
              </a:tr>
              <a:tr h="228600">
                <a:tc>
                  <a:txBody>
                    <a:bodyPr/>
                    <a:lstStyle/>
                    <a:p>
                      <a:r>
                        <a:rPr lang="es-CL" sz="1100" b="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30%</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CL" sz="1100" b="0" i="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CL" sz="1100" b="0" i="1" dirty="0">
                          <a:solidFill>
                            <a:schemeClr val="tx1">
                              <a:lumMod val="75000"/>
                              <a:lumOff val="25000"/>
                            </a:schemeClr>
                          </a:solidFill>
                          <a:latin typeface="Verdana"/>
                          <a:cs typeface="Verdana"/>
                        </a:rPr>
                        <a:t>predios exentos</a:t>
                      </a:r>
                      <a:endParaRPr lang="es-CL" sz="1100" b="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217242"/>
                  </a:ext>
                </a:extLst>
              </a:tr>
              <a:tr h="388620">
                <a:tc>
                  <a:txBody>
                    <a:bodyPr/>
                    <a:lstStyle/>
                    <a:p>
                      <a:r>
                        <a:rPr lang="es-CL" sz="1100" b="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35%</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CL" sz="1100" b="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1" indent="0" algn="l" defTabSz="614751" rtl="0" eaLnBrk="1" fontAlgn="auto" latinLnBrk="0" hangingPunct="1">
                        <a:lnSpc>
                          <a:spcPct val="100000"/>
                        </a:lnSpc>
                        <a:spcBef>
                          <a:spcPts val="0"/>
                        </a:spcBef>
                        <a:spcAft>
                          <a:spcPts val="0"/>
                        </a:spcAft>
                        <a:buClrTx/>
                        <a:buSzTx/>
                        <a:buFontTx/>
                        <a:buNone/>
                        <a:tabLst/>
                        <a:defRPr/>
                      </a:pPr>
                      <a:r>
                        <a:rPr lang="es-CL" sz="1100" b="0" i="1" dirty="0">
                          <a:solidFill>
                            <a:schemeClr val="tx1">
                              <a:lumMod val="75000"/>
                              <a:lumOff val="25000"/>
                            </a:schemeClr>
                          </a:solidFill>
                          <a:latin typeface="Verdana"/>
                          <a:cs typeface="Verdana"/>
                        </a:rPr>
                        <a:t>menores IPP per cápita (considerando          población flotante)</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31173517"/>
                  </a:ext>
                </a:extLst>
              </a:tr>
            </a:tbl>
          </a:graphicData>
        </a:graphic>
      </p:graphicFrame>
      <p:grpSp>
        <p:nvGrpSpPr>
          <p:cNvPr id="26" name="Grupo 25"/>
          <p:cNvGrpSpPr/>
          <p:nvPr/>
        </p:nvGrpSpPr>
        <p:grpSpPr>
          <a:xfrm>
            <a:off x="5933420" y="2631814"/>
            <a:ext cx="220267" cy="681038"/>
            <a:chOff x="7432672" y="2288514"/>
            <a:chExt cx="293689" cy="908050"/>
          </a:xfrm>
        </p:grpSpPr>
        <p:cxnSp>
          <p:nvCxnSpPr>
            <p:cNvPr id="17" name="Conector recto de flecha 16"/>
            <p:cNvCxnSpPr/>
            <p:nvPr/>
          </p:nvCxnSpPr>
          <p:spPr>
            <a:xfrm>
              <a:off x="7434261" y="2288514"/>
              <a:ext cx="2794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2" name="Conector recto de flecha 21"/>
            <p:cNvCxnSpPr/>
            <p:nvPr/>
          </p:nvCxnSpPr>
          <p:spPr>
            <a:xfrm>
              <a:off x="7446961" y="2574264"/>
              <a:ext cx="2794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 name="Conector recto de flecha 22"/>
            <p:cNvCxnSpPr/>
            <p:nvPr/>
          </p:nvCxnSpPr>
          <p:spPr>
            <a:xfrm>
              <a:off x="7432672" y="2879803"/>
              <a:ext cx="2794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Conector recto de flecha 23"/>
            <p:cNvCxnSpPr/>
            <p:nvPr/>
          </p:nvCxnSpPr>
          <p:spPr>
            <a:xfrm>
              <a:off x="7434261" y="3196564"/>
              <a:ext cx="2794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18" name="Rectángulo redondeado 6">
            <a:extLst>
              <a:ext uri="{FF2B5EF4-FFF2-40B4-BE49-F238E27FC236}">
                <a16:creationId xmlns:a16="http://schemas.microsoft.com/office/drawing/2014/main" id="{E86953DA-494E-4736-B2DE-23FDEC67D320}"/>
              </a:ext>
            </a:extLst>
          </p:cNvPr>
          <p:cNvSpPr/>
          <p:nvPr/>
        </p:nvSpPr>
        <p:spPr>
          <a:xfrm>
            <a:off x="5102345" y="3905150"/>
            <a:ext cx="3918255" cy="669190"/>
          </a:xfrm>
          <a:prstGeom prst="roundRect">
            <a:avLst/>
          </a:prstGeom>
          <a:solidFill>
            <a:srgbClr val="E73339"/>
          </a:solidFill>
          <a:ln>
            <a:solidFill>
              <a:srgbClr val="E73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4541"/>
            <a:r>
              <a:rPr lang="es-CL" sz="1200" dirty="0">
                <a:solidFill>
                  <a:schemeClr val="bg1"/>
                </a:solidFill>
                <a:latin typeface="Verdana" panose="020B0604030504040204" pitchFamily="34" charset="0"/>
                <a:ea typeface="Verdana" panose="020B0604030504040204" pitchFamily="34" charset="0"/>
                <a:cs typeface="Verdana" panose="020B0604030504040204" pitchFamily="34" charset="0"/>
              </a:rPr>
              <a:t>El Fondo Común Municipal </a:t>
            </a:r>
            <a:r>
              <a:rPr lang="es-CL" sz="1200" b="1" dirty="0">
                <a:solidFill>
                  <a:schemeClr val="bg1"/>
                </a:solidFill>
                <a:latin typeface="Verdana" panose="020B0604030504040204" pitchFamily="34" charset="0"/>
                <a:ea typeface="Verdana" panose="020B0604030504040204" pitchFamily="34" charset="0"/>
                <a:cs typeface="Verdana" panose="020B0604030504040204" pitchFamily="34" charset="0"/>
              </a:rPr>
              <a:t>NO</a:t>
            </a:r>
            <a:r>
              <a:rPr lang="es-CL" sz="1200" dirty="0">
                <a:solidFill>
                  <a:schemeClr val="bg1"/>
                </a:solidFill>
                <a:latin typeface="Verdana" panose="020B0604030504040204" pitchFamily="34" charset="0"/>
                <a:ea typeface="Verdana" panose="020B0604030504040204" pitchFamily="34" charset="0"/>
                <a:cs typeface="Verdana" panose="020B0604030504040204" pitchFamily="34" charset="0"/>
              </a:rPr>
              <a:t> forma parte del Presupuesto General de la Nación</a:t>
            </a:r>
          </a:p>
        </p:txBody>
      </p:sp>
      <p:sp>
        <p:nvSpPr>
          <p:cNvPr id="19" name="Rectángulo redondeado 7">
            <a:extLst>
              <a:ext uri="{FF2B5EF4-FFF2-40B4-BE49-F238E27FC236}">
                <a16:creationId xmlns:a16="http://schemas.microsoft.com/office/drawing/2014/main" id="{4FE7053A-D355-4A7C-9C80-C9907E1B4127}"/>
              </a:ext>
            </a:extLst>
          </p:cNvPr>
          <p:cNvSpPr/>
          <p:nvPr/>
        </p:nvSpPr>
        <p:spPr>
          <a:xfrm>
            <a:off x="5081009" y="4686366"/>
            <a:ext cx="3918255" cy="923482"/>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4541"/>
            <a:r>
              <a:rPr lang="es-CL" sz="1200" dirty="0">
                <a:solidFill>
                  <a:schemeClr val="bg1"/>
                </a:solidFill>
                <a:latin typeface="Verdana" panose="020B0604030504040204" pitchFamily="34" charset="0"/>
                <a:ea typeface="Verdana" panose="020B0604030504040204" pitchFamily="34" charset="0"/>
                <a:cs typeface="Verdana" panose="020B0604030504040204" pitchFamily="34" charset="0"/>
              </a:rPr>
              <a:t>El Fondo Común Municipal forma parte del patrimonio municipal </a:t>
            </a:r>
            <a:r>
              <a:rPr lang="es-CL" sz="1050" dirty="0">
                <a:solidFill>
                  <a:schemeClr val="bg1"/>
                </a:solidFill>
                <a:latin typeface="Verdana" panose="020B0604030504040204" pitchFamily="34" charset="0"/>
                <a:ea typeface="Verdana" panose="020B0604030504040204" pitchFamily="34" charset="0"/>
                <a:cs typeface="Verdana" panose="020B0604030504040204" pitchFamily="34" charset="0"/>
              </a:rPr>
              <a:t>(Ley Orgánica Constitucional de Municipalidades, Art 13.c)</a:t>
            </a:r>
          </a:p>
        </p:txBody>
      </p:sp>
    </p:spTree>
    <p:extLst>
      <p:ext uri="{BB962C8B-B14F-4D97-AF65-F5344CB8AC3E}">
        <p14:creationId xmlns:p14="http://schemas.microsoft.com/office/powerpoint/2010/main" val="177304791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4E9690-E829-4E1F-B7E3-6ADF1F2E4A70}"/>
              </a:ext>
            </a:extLst>
          </p:cNvPr>
          <p:cNvSpPr>
            <a:spLocks noGrp="1"/>
          </p:cNvSpPr>
          <p:nvPr>
            <p:ph type="title"/>
          </p:nvPr>
        </p:nvSpPr>
        <p:spPr>
          <a:xfrm>
            <a:off x="527972" y="809828"/>
            <a:ext cx="8279255" cy="236933"/>
          </a:xfrm>
        </p:spPr>
        <p:txBody>
          <a:bodyPr>
            <a:normAutofit fontScale="90000"/>
          </a:bodyPr>
          <a:lstStyle/>
          <a:p>
            <a:r>
              <a:rPr lang="es-US" sz="3200" b="1" dirty="0"/>
              <a:t>14.2 FONDO COMÚN MUNICIPAL</a:t>
            </a:r>
            <a:endParaRPr lang="es-CL" sz="3200" b="1" dirty="0"/>
          </a:p>
        </p:txBody>
      </p:sp>
      <p:sp>
        <p:nvSpPr>
          <p:cNvPr id="5" name="Content Placeholder 4"/>
          <p:cNvSpPr>
            <a:spLocks noGrp="1"/>
          </p:cNvSpPr>
          <p:nvPr>
            <p:ph idx="1"/>
          </p:nvPr>
        </p:nvSpPr>
        <p:spPr/>
        <p:txBody>
          <a:bodyPr>
            <a:normAutofit/>
          </a:bodyPr>
          <a:lstStyle/>
          <a:p>
            <a:r>
              <a:rPr lang="es-US" dirty="0"/>
              <a:t>11.- FONDO COMÚN MUNICIPAL</a:t>
            </a:r>
            <a:endParaRPr lang="en-US" dirty="0">
              <a:solidFill>
                <a:schemeClr val="tx1">
                  <a:lumMod val="75000"/>
                  <a:lumOff val="25000"/>
                </a:schemeClr>
              </a:solidFill>
            </a:endParaRPr>
          </a:p>
        </p:txBody>
      </p:sp>
      <p:graphicFrame>
        <p:nvGraphicFramePr>
          <p:cNvPr id="15" name="Tabla 14"/>
          <p:cNvGraphicFramePr>
            <a:graphicFrameLocks noGrp="1"/>
          </p:cNvGraphicFramePr>
          <p:nvPr>
            <p:extLst>
              <p:ext uri="{D42A27DB-BD31-4B8C-83A1-F6EECF244321}">
                <p14:modId xmlns:p14="http://schemas.microsoft.com/office/powerpoint/2010/main" val="619259295"/>
              </p:ext>
            </p:extLst>
          </p:nvPr>
        </p:nvGraphicFramePr>
        <p:xfrm>
          <a:off x="1065622" y="1342034"/>
          <a:ext cx="7527245" cy="4884272"/>
        </p:xfrm>
        <a:graphic>
          <a:graphicData uri="http://schemas.openxmlformats.org/drawingml/2006/table">
            <a:tbl>
              <a:tblPr>
                <a:tableStyleId>{5C22544A-7EE6-4342-B048-85BDC9FD1C3A}</a:tableStyleId>
              </a:tblPr>
              <a:tblGrid>
                <a:gridCol w="2936630">
                  <a:extLst>
                    <a:ext uri="{9D8B030D-6E8A-4147-A177-3AD203B41FA5}">
                      <a16:colId xmlns:a16="http://schemas.microsoft.com/office/drawing/2014/main" val="2344286556"/>
                    </a:ext>
                  </a:extLst>
                </a:gridCol>
                <a:gridCol w="1816508">
                  <a:extLst>
                    <a:ext uri="{9D8B030D-6E8A-4147-A177-3AD203B41FA5}">
                      <a16:colId xmlns:a16="http://schemas.microsoft.com/office/drawing/2014/main" val="3840665245"/>
                    </a:ext>
                  </a:extLst>
                </a:gridCol>
                <a:gridCol w="1155877">
                  <a:extLst>
                    <a:ext uri="{9D8B030D-6E8A-4147-A177-3AD203B41FA5}">
                      <a16:colId xmlns:a16="http://schemas.microsoft.com/office/drawing/2014/main" val="3143519379"/>
                    </a:ext>
                  </a:extLst>
                </a:gridCol>
                <a:gridCol w="1618230">
                  <a:extLst>
                    <a:ext uri="{9D8B030D-6E8A-4147-A177-3AD203B41FA5}">
                      <a16:colId xmlns:a16="http://schemas.microsoft.com/office/drawing/2014/main" val="55715417"/>
                    </a:ext>
                  </a:extLst>
                </a:gridCol>
              </a:tblGrid>
              <a:tr h="907950">
                <a:tc>
                  <a:txBody>
                    <a:bodyPr/>
                    <a:lstStyle/>
                    <a:p>
                      <a:pPr marL="85725" indent="96838" algn="l" fontAlgn="ctr"/>
                      <a:r>
                        <a:rPr lang="es-CL" sz="1200" b="1"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COMPONENTES</a:t>
                      </a:r>
                      <a:endParaRPr lang="es-CL" sz="12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4E81BD"/>
                    </a:solidFill>
                  </a:tcPr>
                </a:tc>
                <a:tc>
                  <a:txBody>
                    <a:bodyPr/>
                    <a:lstStyle/>
                    <a:p>
                      <a:pPr marL="85725" indent="0" algn="ctr" fontAlgn="ctr"/>
                      <a:r>
                        <a:rPr lang="es-ES" sz="1200" b="1"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Santiago,</a:t>
                      </a:r>
                      <a:r>
                        <a:rPr lang="es-ES" sz="1200" b="1" u="none" strike="noStrike" baseline="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Vitacura, Las Condes y Providencia</a:t>
                      </a:r>
                      <a:endParaRPr lang="es-CL" sz="12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4E81BD"/>
                    </a:solidFill>
                  </a:tcPr>
                </a:tc>
                <a:tc>
                  <a:txBody>
                    <a:bodyPr/>
                    <a:lstStyle/>
                    <a:p>
                      <a:pPr marL="0" indent="0" algn="ctr" fontAlgn="ctr"/>
                      <a:r>
                        <a:rPr lang="es-CL" sz="1200" b="1"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COMUNAS RESTANTES</a:t>
                      </a:r>
                      <a:endParaRPr lang="es-CL" sz="12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4E81BD"/>
                    </a:solidFill>
                  </a:tcPr>
                </a:tc>
                <a:tc>
                  <a:txBody>
                    <a:bodyPr/>
                    <a:lstStyle/>
                    <a:p>
                      <a:pPr marL="85725" indent="0" algn="ctr" fontAlgn="ctr"/>
                      <a:r>
                        <a:rPr lang="es-CL" sz="12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Incidencia</a:t>
                      </a: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2060"/>
                    </a:solidFill>
                  </a:tcPr>
                </a:tc>
                <a:extLst>
                  <a:ext uri="{0D108BD9-81ED-4DB2-BD59-A6C34878D82A}">
                    <a16:rowId xmlns:a16="http://schemas.microsoft.com/office/drawing/2014/main" val="2946900389"/>
                  </a:ext>
                </a:extLst>
              </a:tr>
              <a:tr h="207920">
                <a:tc>
                  <a:txBody>
                    <a:bodyPr/>
                    <a:lstStyle/>
                    <a:p>
                      <a:pPr algn="l" fontAlgn="ctr"/>
                      <a:r>
                        <a:rPr lang="es-CL" sz="12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Impuesto Territorial</a:t>
                      </a:r>
                      <a:endParaRPr lang="es-CL" sz="1200" b="0"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4E81BD"/>
                    </a:solidFill>
                  </a:tcPr>
                </a:tc>
                <a:tc>
                  <a:txBody>
                    <a:bodyPr/>
                    <a:lstStyle/>
                    <a:p>
                      <a:pPr marL="85725" indent="0" algn="ctr" fontAlgn="ctr"/>
                      <a:r>
                        <a:rPr lang="es-CL" sz="120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rPr>
                        <a:t>65%</a:t>
                      </a:r>
                      <a:endParaRPr lang="es-CL" sz="1200" b="1" i="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marL="85725" indent="0" algn="ctr" fontAlgn="ctr"/>
                      <a:r>
                        <a:rPr lang="es-CL" sz="120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rPr>
                        <a:t>60%</a:t>
                      </a:r>
                      <a:endParaRPr lang="es-CL" sz="1200" b="1" i="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marL="85725" indent="0" algn="ctr" fontAlgn="ctr"/>
                      <a:r>
                        <a:rPr lang="es-CL" sz="1200" b="0" i="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rPr>
                        <a:t>57,51%</a:t>
                      </a: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617974643"/>
                  </a:ext>
                </a:extLst>
              </a:tr>
              <a:tr h="296310">
                <a:tc>
                  <a:txBody>
                    <a:bodyPr/>
                    <a:lstStyle/>
                    <a:p>
                      <a:pPr algn="l" fontAlgn="ctr"/>
                      <a:r>
                        <a:rPr lang="es-CL" sz="12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Permisos de Circulación</a:t>
                      </a:r>
                      <a:endParaRPr lang="es-CL" sz="1200" b="0"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4E81BD"/>
                    </a:solidFill>
                  </a:tcPr>
                </a:tc>
                <a:tc gridSpan="2">
                  <a:txBody>
                    <a:bodyPr/>
                    <a:lstStyle/>
                    <a:p>
                      <a:pPr marL="85725" indent="0" algn="ctr" fontAlgn="ctr"/>
                      <a:r>
                        <a:rPr lang="es-CL" sz="120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rPr>
                        <a:t>62,50%</a:t>
                      </a:r>
                      <a:endParaRPr lang="es-CL" sz="1200" b="1" i="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hMerge="1">
                  <a:txBody>
                    <a:bodyPr/>
                    <a:lstStyle/>
                    <a:p>
                      <a:endParaRPr lang="es-CL"/>
                    </a:p>
                  </a:txBody>
                  <a:tcPr/>
                </a:tc>
                <a:tc>
                  <a:txBody>
                    <a:bodyPr/>
                    <a:lstStyle/>
                    <a:p>
                      <a:pPr marL="85725" indent="0" algn="ctr" fontAlgn="ctr"/>
                      <a:r>
                        <a:rPr lang="es-CL" sz="1200" b="0" i="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rPr>
                        <a:t>23,14%</a:t>
                      </a: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3711902189"/>
                  </a:ext>
                </a:extLst>
              </a:tr>
              <a:tr h="207920">
                <a:tc rowSpan="2">
                  <a:txBody>
                    <a:bodyPr/>
                    <a:lstStyle/>
                    <a:p>
                      <a:pPr algn="l" fontAlgn="ctr"/>
                      <a:r>
                        <a:rPr lang="es-CL" sz="12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Patentes Comerciales</a:t>
                      </a:r>
                      <a:endParaRPr lang="es-CL" sz="1200" b="0"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4E81BD"/>
                    </a:solidFill>
                  </a:tcPr>
                </a:tc>
                <a:tc>
                  <a:txBody>
                    <a:bodyPr/>
                    <a:lstStyle/>
                    <a:p>
                      <a:pPr marL="85725" indent="0" algn="ctr" fontAlgn="ctr"/>
                      <a:r>
                        <a:rPr lang="es-CL" sz="120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rPr>
                        <a:t>55% Santiago</a:t>
                      </a:r>
                      <a:endParaRPr lang="es-CL" sz="1200" b="1" i="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rowSpan="2">
                  <a:txBody>
                    <a:bodyPr/>
                    <a:lstStyle/>
                    <a:p>
                      <a:pPr marL="85725" indent="0" algn="ctr" fontAlgn="ctr"/>
                      <a:r>
                        <a:rPr lang="es-CL" sz="120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rPr>
                        <a:t>0%</a:t>
                      </a:r>
                      <a:endParaRPr lang="es-CL" sz="1200" b="1" i="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rowSpan="2">
                  <a:txBody>
                    <a:bodyPr/>
                    <a:lstStyle/>
                    <a:p>
                      <a:pPr marL="85725" indent="0" algn="ctr" fontAlgn="ctr"/>
                      <a:r>
                        <a:rPr lang="es-CL" sz="1200" b="0" i="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rPr>
                        <a:t>11,71%</a:t>
                      </a: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3466347732"/>
                  </a:ext>
                </a:extLst>
              </a:tr>
              <a:tr h="608124">
                <a:tc vMerge="1">
                  <a:txBody>
                    <a:bodyPr/>
                    <a:lstStyle/>
                    <a:p>
                      <a:endParaRPr lang="es-CL"/>
                    </a:p>
                  </a:txBody>
                  <a:tcPr/>
                </a:tc>
                <a:tc>
                  <a:txBody>
                    <a:bodyPr/>
                    <a:lstStyle/>
                    <a:p>
                      <a:pPr marL="85725" indent="0" algn="ctr" fontAlgn="ctr"/>
                      <a:r>
                        <a:rPr lang="es-CL" sz="120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rPr>
                        <a:t>65% Providencia, Vitacura y Las Condes </a:t>
                      </a:r>
                      <a:endParaRPr lang="es-CL" sz="1200" b="1" i="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vMerge="1">
                  <a:txBody>
                    <a:bodyPr/>
                    <a:lstStyle/>
                    <a:p>
                      <a:endParaRPr lang="es-CL"/>
                    </a:p>
                  </a:txBody>
                  <a:tcPr/>
                </a:tc>
                <a:tc vMerge="1">
                  <a:txBody>
                    <a:bodyPr/>
                    <a:lstStyle/>
                    <a:p>
                      <a:endParaRPr lang="es-CL"/>
                    </a:p>
                  </a:txBody>
                  <a:tcPr/>
                </a:tc>
                <a:extLst>
                  <a:ext uri="{0D108BD9-81ED-4DB2-BD59-A6C34878D82A}">
                    <a16:rowId xmlns:a16="http://schemas.microsoft.com/office/drawing/2014/main" val="1991926206"/>
                  </a:ext>
                </a:extLst>
              </a:tr>
              <a:tr h="408021">
                <a:tc>
                  <a:txBody>
                    <a:bodyPr/>
                    <a:lstStyle/>
                    <a:p>
                      <a:pPr marL="85725" indent="0" algn="l" fontAlgn="ctr"/>
                      <a:r>
                        <a:rPr lang="es-ES" sz="12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Transferencias de Vehículos  (1,5% impuesto) </a:t>
                      </a:r>
                      <a:endParaRPr lang="es-CL" sz="1200" b="0"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rgbClr val="4E81BD"/>
                    </a:solidFill>
                  </a:tcPr>
                </a:tc>
                <a:tc gridSpan="2">
                  <a:txBody>
                    <a:bodyPr/>
                    <a:lstStyle/>
                    <a:p>
                      <a:pPr marL="85725" indent="0" algn="ctr" fontAlgn="ctr"/>
                      <a:r>
                        <a:rPr lang="es-CL" sz="120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rPr>
                        <a:t>50%</a:t>
                      </a:r>
                      <a:endParaRPr lang="es-CL" sz="1200" b="1" i="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hMerge="1">
                  <a:txBody>
                    <a:bodyPr/>
                    <a:lstStyle/>
                    <a:p>
                      <a:endParaRPr lang="es-CL"/>
                    </a:p>
                  </a:txBody>
                  <a:tcPr/>
                </a:tc>
                <a:tc>
                  <a:txBody>
                    <a:bodyPr/>
                    <a:lstStyle/>
                    <a:p>
                      <a:pPr marL="85725" indent="0" algn="ctr" fontAlgn="ctr"/>
                      <a:r>
                        <a:rPr lang="es-CL" sz="1200" b="0" i="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rPr>
                        <a:t>3,10%</a:t>
                      </a: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358086934"/>
                  </a:ext>
                </a:extLst>
              </a:tr>
              <a:tr h="207920">
                <a:tc>
                  <a:txBody>
                    <a:bodyPr/>
                    <a:lstStyle/>
                    <a:p>
                      <a:pPr marL="85725" indent="0" algn="l" fontAlgn="ctr"/>
                      <a:r>
                        <a:rPr lang="es-ES" sz="12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Recaudación multas de tránsito :</a:t>
                      </a:r>
                      <a:endParaRPr lang="es-CL" sz="1200" b="0"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rgbClr val="4E81BD"/>
                    </a:solidFill>
                  </a:tcPr>
                </a:tc>
                <a:tc gridSpan="2">
                  <a:txBody>
                    <a:bodyPr/>
                    <a:lstStyle/>
                    <a:p>
                      <a:pPr algn="ctr" fontAlgn="ctr"/>
                      <a:r>
                        <a:rPr lang="es-CL" sz="120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rPr>
                        <a:t> </a:t>
                      </a:r>
                      <a:endParaRPr lang="es-CL" sz="1200" b="1" i="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hMerge="1">
                  <a:txBody>
                    <a:bodyPr/>
                    <a:lstStyle/>
                    <a:p>
                      <a:endParaRPr lang="es-CL"/>
                    </a:p>
                  </a:txBody>
                  <a:tcPr/>
                </a:tc>
                <a:tc>
                  <a:txBody>
                    <a:bodyPr/>
                    <a:lstStyle/>
                    <a:p>
                      <a:pPr algn="ctr" fontAlgn="ctr"/>
                      <a:r>
                        <a:rPr lang="es-CL" sz="1200" b="0" i="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rPr>
                        <a:t>0,97%</a:t>
                      </a: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extLst>
                  <a:ext uri="{0D108BD9-81ED-4DB2-BD59-A6C34878D82A}">
                    <a16:rowId xmlns:a16="http://schemas.microsoft.com/office/drawing/2014/main" val="1335663883"/>
                  </a:ext>
                </a:extLst>
              </a:tr>
              <a:tr h="408021">
                <a:tc>
                  <a:txBody>
                    <a:bodyPr/>
                    <a:lstStyle/>
                    <a:p>
                      <a:pPr marL="85725" indent="0" algn="l" fontAlgn="ctr"/>
                      <a:r>
                        <a:rPr lang="es-ES" sz="12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a:t>
                      </a:r>
                      <a:r>
                        <a:rPr lang="es-ES" sz="1200" b="0" u="none" strike="noStrike" baseline="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es-ES" sz="12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Detectadas por equipos de registros de infracciones </a:t>
                      </a:r>
                      <a:endParaRPr lang="es-CL" sz="1200" b="0"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rgbClr val="4E81BD"/>
                    </a:solidFill>
                  </a:tcPr>
                </a:tc>
                <a:tc gridSpan="2">
                  <a:txBody>
                    <a:bodyPr/>
                    <a:lstStyle/>
                    <a:p>
                      <a:pPr marL="85725" indent="0" algn="ctr" fontAlgn="ctr"/>
                      <a:r>
                        <a:rPr lang="es-CL" sz="1200" u="none" strike="noStrike" dirty="0" err="1">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rPr>
                        <a:t>Fotorradares</a:t>
                      </a:r>
                      <a:r>
                        <a:rPr lang="es-CL" sz="120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rPr>
                        <a:t> : 100%</a:t>
                      </a: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hMerge="1">
                  <a:txBody>
                    <a:bodyPr/>
                    <a:lstStyle/>
                    <a:p>
                      <a:endParaRPr lang="es-CL"/>
                    </a:p>
                  </a:txBody>
                  <a:tcPr/>
                </a:tc>
                <a:tc>
                  <a:txBody>
                    <a:bodyPr/>
                    <a:lstStyle/>
                    <a:p>
                      <a:pPr marL="85725" indent="0" algn="ctr" fontAlgn="ctr"/>
                      <a:endParaRPr lang="es-CL" sz="1200" b="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extLst>
                  <a:ext uri="{0D108BD9-81ED-4DB2-BD59-A6C34878D82A}">
                    <a16:rowId xmlns:a16="http://schemas.microsoft.com/office/drawing/2014/main" val="1128320231"/>
                  </a:ext>
                </a:extLst>
              </a:tr>
              <a:tr h="408021">
                <a:tc>
                  <a:txBody>
                    <a:bodyPr/>
                    <a:lstStyle/>
                    <a:p>
                      <a:pPr marL="85725" indent="0" algn="l" fontAlgn="ctr"/>
                      <a:r>
                        <a:rPr lang="es-ES" sz="12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a:t>
                      </a:r>
                      <a:r>
                        <a:rPr lang="es-ES" sz="1200" b="0" u="none" strike="noStrike" baseline="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es-ES" sz="12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Infracciones en carreteras concesionadas</a:t>
                      </a:r>
                      <a:endParaRPr lang="es-CL" sz="1200" b="0"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4E81BD"/>
                    </a:solidFill>
                  </a:tcPr>
                </a:tc>
                <a:tc gridSpan="2">
                  <a:txBody>
                    <a:bodyPr/>
                    <a:lstStyle/>
                    <a:p>
                      <a:pPr marL="85725" indent="0" algn="ctr" fontAlgn="t"/>
                      <a:r>
                        <a:rPr lang="es-CL" sz="120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rPr>
                        <a:t>TAG: 50%</a:t>
                      </a:r>
                      <a:endParaRPr lang="es-CL" sz="1200" b="1" i="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hMerge="1">
                  <a:txBody>
                    <a:bodyPr/>
                    <a:lstStyle/>
                    <a:p>
                      <a:endParaRPr lang="es-CL"/>
                    </a:p>
                  </a:txBody>
                  <a:tcPr/>
                </a:tc>
                <a:tc>
                  <a:txBody>
                    <a:bodyPr/>
                    <a:lstStyle/>
                    <a:p>
                      <a:pPr marL="85725" indent="0" algn="ctr" fontAlgn="t"/>
                      <a:endParaRPr lang="es-CL" sz="1200" b="0" i="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2361003509"/>
                  </a:ext>
                </a:extLst>
              </a:tr>
              <a:tr h="608124">
                <a:tc>
                  <a:txBody>
                    <a:bodyPr/>
                    <a:lstStyle/>
                    <a:p>
                      <a:pPr marL="85725" indent="0" algn="l" fontAlgn="ctr"/>
                      <a:r>
                        <a:rPr lang="es-ES" sz="12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Impuesto Territorial de inmuebles fiscales identificadas en Decreto 1187/2005</a:t>
                      </a:r>
                      <a:endParaRPr lang="es-CL" sz="1200" b="0"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4E81BD"/>
                    </a:solidFill>
                  </a:tcPr>
                </a:tc>
                <a:tc gridSpan="2">
                  <a:txBody>
                    <a:bodyPr/>
                    <a:lstStyle/>
                    <a:p>
                      <a:pPr algn="ctr" fontAlgn="b"/>
                      <a:r>
                        <a:rPr lang="es-CL" sz="120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rPr>
                        <a:t>  100%</a:t>
                      </a:r>
                      <a:endParaRPr lang="es-CL" sz="1200" b="0" i="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hMerge="1">
                  <a:txBody>
                    <a:bodyPr/>
                    <a:lstStyle/>
                    <a:p>
                      <a:endParaRPr lang="es-CL"/>
                    </a:p>
                  </a:txBody>
                  <a:tcPr/>
                </a:tc>
                <a:tc>
                  <a:txBody>
                    <a:bodyPr/>
                    <a:lstStyle/>
                    <a:p>
                      <a:pPr algn="ctr" fontAlgn="b"/>
                      <a:r>
                        <a:rPr lang="es-CL" sz="1200" b="0" i="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rPr>
                        <a:t>0,11%</a:t>
                      </a: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915003010"/>
                  </a:ext>
                </a:extLst>
              </a:tr>
              <a:tr h="408021">
                <a:tc>
                  <a:txBody>
                    <a:bodyPr/>
                    <a:lstStyle/>
                    <a:p>
                      <a:pPr marL="85725" indent="0" algn="l" fontAlgn="ctr"/>
                      <a:r>
                        <a:rPr lang="es-CL" sz="12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Aporte Fiscal Permanente </a:t>
                      </a:r>
                    </a:p>
                    <a:p>
                      <a:pPr marL="85725" indent="0" algn="l" fontAlgn="ctr"/>
                      <a:r>
                        <a:rPr lang="es-CL" sz="12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1.052.000 UTM</a:t>
                      </a:r>
                      <a:endParaRPr lang="es-CL" sz="1200" b="0"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4E81BD"/>
                    </a:solidFill>
                  </a:tcPr>
                </a:tc>
                <a:tc gridSpan="2">
                  <a:txBody>
                    <a:bodyPr/>
                    <a:lstStyle/>
                    <a:p>
                      <a:pPr algn="ctr" fontAlgn="b"/>
                      <a:r>
                        <a:rPr lang="es-CL" sz="120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rPr>
                        <a:t> </a:t>
                      </a:r>
                      <a:endParaRPr lang="es-CL" sz="1200" b="0" i="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endParaRPr>
                    </a:p>
                    <a:p>
                      <a:pPr algn="ctr" fontAlgn="b"/>
                      <a:r>
                        <a:rPr lang="es-CL" sz="120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rPr>
                        <a:t> </a:t>
                      </a:r>
                      <a:endParaRPr lang="es-CL" sz="1200" b="0" i="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hMerge="1">
                  <a:txBody>
                    <a:bodyPr/>
                    <a:lstStyle/>
                    <a:p>
                      <a:endParaRPr lang="es-CL"/>
                    </a:p>
                  </a:txBody>
                  <a:tcPr/>
                </a:tc>
                <a:tc>
                  <a:txBody>
                    <a:bodyPr/>
                    <a:lstStyle/>
                    <a:p>
                      <a:pPr algn="ctr" fontAlgn="b"/>
                      <a:r>
                        <a:rPr lang="es-CL" sz="1200" b="0" i="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rPr>
                        <a:t>3,47%</a:t>
                      </a: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291665421"/>
                  </a:ext>
                </a:extLst>
              </a:tr>
              <a:tr h="207920">
                <a:tc gridSpan="3">
                  <a:txBody>
                    <a:bodyPr/>
                    <a:lstStyle/>
                    <a:p>
                      <a:pPr marL="85725" indent="0" algn="l" fontAlgn="ctr"/>
                      <a:endParaRPr lang="es-CL" sz="1200" b="0" i="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T w="12700" cap="flat" cmpd="sng" algn="ctr">
                      <a:solidFill>
                        <a:schemeClr val="bg1">
                          <a:lumMod val="75000"/>
                        </a:schemeClr>
                      </a:solidFill>
                      <a:prstDash val="solid"/>
                      <a:round/>
                      <a:headEnd type="none" w="med" len="med"/>
                      <a:tailEnd type="none" w="med" len="med"/>
                    </a:lnT>
                    <a:solidFill>
                      <a:srgbClr val="FFFFFF"/>
                    </a:solidFill>
                  </a:tcPr>
                </a:tc>
                <a:tc hMerge="1">
                  <a:txBody>
                    <a:bodyPr/>
                    <a:lstStyle/>
                    <a:p>
                      <a:endParaRPr lang="es-CL"/>
                    </a:p>
                  </a:txBody>
                  <a:tcPr/>
                </a:tc>
                <a:tc hMerge="1">
                  <a:txBody>
                    <a:bodyPr/>
                    <a:lstStyle/>
                    <a:p>
                      <a:endParaRPr lang="es-CL"/>
                    </a:p>
                  </a:txBody>
                  <a:tcPr/>
                </a:tc>
                <a:tc>
                  <a:txBody>
                    <a:bodyPr/>
                    <a:lstStyle/>
                    <a:p>
                      <a:pPr marL="85725" indent="0" algn="l" fontAlgn="ctr"/>
                      <a:endParaRPr lang="es-CL" sz="1200" b="0" i="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T w="12700" cap="flat" cmpd="sng" algn="ctr">
                      <a:solidFill>
                        <a:schemeClr val="bg1">
                          <a:lumMod val="75000"/>
                        </a:schemeClr>
                      </a:solidFill>
                      <a:prstDash val="solid"/>
                      <a:round/>
                      <a:headEnd type="none" w="med" len="med"/>
                      <a:tailEnd type="none" w="med" len="med"/>
                    </a:lnT>
                    <a:solidFill>
                      <a:srgbClr val="FFFFFF"/>
                    </a:solidFill>
                  </a:tcPr>
                </a:tc>
                <a:extLst>
                  <a:ext uri="{0D108BD9-81ED-4DB2-BD59-A6C34878D82A}">
                    <a16:rowId xmlns:a16="http://schemas.microsoft.com/office/drawing/2014/main" val="233401543"/>
                  </a:ext>
                </a:extLst>
              </a:tr>
            </a:tbl>
          </a:graphicData>
        </a:graphic>
      </p:graphicFrame>
      <p:sp>
        <p:nvSpPr>
          <p:cNvPr id="8" name="Marcador de número de diapositiva 2"/>
          <p:cNvSpPr txBox="1">
            <a:spLocks/>
          </p:cNvSpPr>
          <p:nvPr/>
        </p:nvSpPr>
        <p:spPr>
          <a:xfrm>
            <a:off x="6901143" y="5885658"/>
            <a:ext cx="2133044" cy="273844"/>
          </a:xfrm>
          <a:prstGeom prst="rect">
            <a:avLst/>
          </a:prstGeom>
        </p:spPr>
        <p:txBody>
          <a:bodyPr vert="horz" lIns="92213" tIns="46106" rIns="92213" bIns="46106" rtlCol="0" anchor="ctr"/>
          <a:lstStyle>
            <a:defPPr>
              <a:defRPr lang="es-ES"/>
            </a:defPPr>
            <a:lvl1pPr algn="r">
              <a:defRPr sz="1600">
                <a:solidFill>
                  <a:schemeClr val="tx1">
                    <a:tint val="75000"/>
                  </a:schemeClr>
                </a:solidFill>
              </a:defRPr>
            </a:lvl1pPr>
          </a:lstStyle>
          <a:p>
            <a:endParaRPr lang="es-ES" sz="1200" dirty="0"/>
          </a:p>
        </p:txBody>
      </p:sp>
    </p:spTree>
    <p:extLst>
      <p:ext uri="{BB962C8B-B14F-4D97-AF65-F5344CB8AC3E}">
        <p14:creationId xmlns:p14="http://schemas.microsoft.com/office/powerpoint/2010/main" val="248246325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05656" y="626357"/>
            <a:ext cx="8229600" cy="1143000"/>
          </a:xfrm>
        </p:spPr>
        <p:txBody>
          <a:bodyPr>
            <a:normAutofit fontScale="90000"/>
          </a:bodyPr>
          <a:lstStyle/>
          <a:p>
            <a:r>
              <a:rPr lang="es-US" sz="2900" b="1" dirty="0"/>
              <a:t>14.2 FONDO COMÚN MUNICIPAL</a:t>
            </a:r>
            <a:br>
              <a:rPr lang="es-US" sz="2900" b="1" dirty="0"/>
            </a:br>
            <a:r>
              <a:rPr lang="es-CL" sz="2900" b="1" dirty="0"/>
              <a:t> DISTRIBUCIÓN DEL FONDO COMÚN MUNICIPAL </a:t>
            </a:r>
          </a:p>
        </p:txBody>
      </p:sp>
      <p:sp>
        <p:nvSpPr>
          <p:cNvPr id="5" name="Content Placeholder 8"/>
          <p:cNvSpPr txBox="1">
            <a:spLocks noGrp="1"/>
          </p:cNvSpPr>
          <p:nvPr>
            <p:ph idx="1"/>
          </p:nvPr>
        </p:nvSpPr>
        <p:spPr>
          <a:prstGeom prst="rect">
            <a:avLst/>
          </a:prstGeom>
        </p:spPr>
        <p:txBody>
          <a:bodyPr vert="horz" wrap="square" lIns="68580" tIns="34290" rIns="68580" bIns="34290" numCol="1" rtlCol="0" anchor="t" anchorCtr="0" compatLnSpc="1">
            <a:prstTxWarp prst="textNoShape">
              <a:avLst/>
            </a:prstTxWarp>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Clr>
                <a:srgbClr val="006CB7"/>
              </a:buClr>
            </a:pPr>
            <a:endParaRPr lang="es-ES_tradnl" altLang="es-CL" sz="1050" dirty="0">
              <a:solidFill>
                <a:srgbClr val="0063AF"/>
              </a:solidFill>
              <a:latin typeface="Verdana"/>
              <a:cs typeface="Verdana"/>
            </a:endParaRPr>
          </a:p>
          <a:p>
            <a:pPr algn="l">
              <a:buClr>
                <a:srgbClr val="006CB7"/>
              </a:buClr>
            </a:pPr>
            <a:endParaRPr lang="es-ES_tradnl" altLang="es-CL" sz="1050" dirty="0">
              <a:solidFill>
                <a:srgbClr val="0063AF"/>
              </a:solidFill>
              <a:latin typeface="Verdana"/>
              <a:cs typeface="Verdana"/>
            </a:endParaRPr>
          </a:p>
          <a:p>
            <a:pPr algn="l">
              <a:buClr>
                <a:srgbClr val="006CB7"/>
              </a:buClr>
            </a:pPr>
            <a:endParaRPr lang="es-ES_tradnl" altLang="es-CL" sz="1050" dirty="0">
              <a:solidFill>
                <a:srgbClr val="0063AF"/>
              </a:solidFill>
              <a:latin typeface="Verdana"/>
              <a:cs typeface="Verdana"/>
            </a:endParaRPr>
          </a:p>
          <a:p>
            <a:pPr algn="l">
              <a:buClr>
                <a:srgbClr val="006CB7"/>
              </a:buClr>
            </a:pPr>
            <a:endParaRPr lang="es-ES_tradnl" altLang="es-CL" sz="1050" dirty="0">
              <a:solidFill>
                <a:srgbClr val="0063AF"/>
              </a:solidFill>
              <a:latin typeface="Verdana"/>
              <a:cs typeface="Verdana"/>
            </a:endParaRPr>
          </a:p>
          <a:p>
            <a:pPr algn="l">
              <a:buClr>
                <a:srgbClr val="006CB7"/>
              </a:buClr>
            </a:pPr>
            <a:endParaRPr lang="es-ES_tradnl" altLang="es-CL" sz="1050" dirty="0">
              <a:solidFill>
                <a:srgbClr val="0063AF"/>
              </a:solidFill>
              <a:latin typeface="Verdana"/>
              <a:cs typeface="Verdana"/>
            </a:endParaRPr>
          </a:p>
        </p:txBody>
      </p:sp>
      <p:pic>
        <p:nvPicPr>
          <p:cNvPr id="6" name="Imagen 5"/>
          <p:cNvPicPr>
            <a:picLocks noChangeAspect="1"/>
          </p:cNvPicPr>
          <p:nvPr/>
        </p:nvPicPr>
        <p:blipFill>
          <a:blip r:embed="rId2"/>
          <a:stretch>
            <a:fillRect/>
          </a:stretch>
        </p:blipFill>
        <p:spPr>
          <a:xfrm>
            <a:off x="1391448" y="2177976"/>
            <a:ext cx="6841379" cy="2952328"/>
          </a:xfrm>
          <a:prstGeom prst="rect">
            <a:avLst/>
          </a:prstGeom>
        </p:spPr>
      </p:pic>
    </p:spTree>
    <p:extLst>
      <p:ext uri="{BB962C8B-B14F-4D97-AF65-F5344CB8AC3E}">
        <p14:creationId xmlns:p14="http://schemas.microsoft.com/office/powerpoint/2010/main" val="18394627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CL" sz="2600" b="1" dirty="0"/>
              <a:t>14.2 FONDO COMÚN MUNICIPAL </a:t>
            </a:r>
            <a:br>
              <a:rPr lang="es-CL" sz="2600" b="1" dirty="0"/>
            </a:br>
            <a:r>
              <a:rPr lang="es-CL" sz="2600" b="1" dirty="0"/>
              <a:t>DEPENDENCIA DEL FCM</a:t>
            </a:r>
          </a:p>
        </p:txBody>
      </p:sp>
      <p:pic>
        <p:nvPicPr>
          <p:cNvPr id="4" name="Marcador de contenido 3"/>
          <p:cNvPicPr>
            <a:picLocks noGrp="1" noChangeAspect="1"/>
          </p:cNvPicPr>
          <p:nvPr>
            <p:ph idx="1"/>
          </p:nvPr>
        </p:nvPicPr>
        <p:blipFill>
          <a:blip r:embed="rId2"/>
          <a:stretch>
            <a:fillRect/>
          </a:stretch>
        </p:blipFill>
        <p:spPr>
          <a:xfrm>
            <a:off x="2062713" y="2541888"/>
            <a:ext cx="5715495" cy="3154954"/>
          </a:xfrm>
          <a:prstGeom prst="rect">
            <a:avLst/>
          </a:prstGeom>
        </p:spPr>
      </p:pic>
    </p:spTree>
    <p:extLst>
      <p:ext uri="{BB962C8B-B14F-4D97-AF65-F5344CB8AC3E}">
        <p14:creationId xmlns:p14="http://schemas.microsoft.com/office/powerpoint/2010/main" val="74962100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99976" y="449784"/>
            <a:ext cx="7886700" cy="994172"/>
          </a:xfrm>
        </p:spPr>
        <p:txBody>
          <a:bodyPr>
            <a:noAutofit/>
          </a:bodyPr>
          <a:lstStyle/>
          <a:p>
            <a:r>
              <a:rPr lang="es-CL" sz="2400" b="1" dirty="0"/>
              <a:t>14.2 FONDO COMÚN MUNICIPAL</a:t>
            </a:r>
            <a:br>
              <a:rPr lang="es-CL" sz="2400" b="1" dirty="0"/>
            </a:br>
            <a:r>
              <a:rPr lang="es-CL" sz="2400" b="1" dirty="0"/>
              <a:t>MAYORES APORTANTES AL FONDO COMÚN MUNICIPAL</a:t>
            </a:r>
          </a:p>
        </p:txBody>
      </p:sp>
      <p:pic>
        <p:nvPicPr>
          <p:cNvPr id="4" name="Marcador de contenido 3"/>
          <p:cNvPicPr>
            <a:picLocks noGrp="1" noChangeAspect="1"/>
          </p:cNvPicPr>
          <p:nvPr>
            <p:ph idx="1"/>
          </p:nvPr>
        </p:nvPicPr>
        <p:blipFill>
          <a:blip r:embed="rId2"/>
          <a:stretch>
            <a:fillRect/>
          </a:stretch>
        </p:blipFill>
        <p:spPr>
          <a:xfrm>
            <a:off x="1859393" y="1889948"/>
            <a:ext cx="6122135" cy="3861173"/>
          </a:xfrm>
          <a:prstGeom prst="rect">
            <a:avLst/>
          </a:prstGeom>
        </p:spPr>
      </p:pic>
    </p:spTree>
    <p:extLst>
      <p:ext uri="{BB962C8B-B14F-4D97-AF65-F5344CB8AC3E}">
        <p14:creationId xmlns:p14="http://schemas.microsoft.com/office/powerpoint/2010/main" val="228831134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16000" y="593800"/>
            <a:ext cx="7886700" cy="994172"/>
          </a:xfrm>
        </p:spPr>
        <p:txBody>
          <a:bodyPr/>
          <a:lstStyle/>
          <a:p>
            <a:r>
              <a:rPr lang="es-CL" sz="2300" b="1" dirty="0"/>
              <a:t>14.3 AUTORIZACIONES DEL MINISTERIO DE HACIENDA</a:t>
            </a:r>
          </a:p>
        </p:txBody>
      </p:sp>
      <p:sp>
        <p:nvSpPr>
          <p:cNvPr id="3" name="Marcador de contenido 2"/>
          <p:cNvSpPr>
            <a:spLocks noGrp="1"/>
          </p:cNvSpPr>
          <p:nvPr>
            <p:ph idx="1"/>
          </p:nvPr>
        </p:nvSpPr>
        <p:spPr>
          <a:xfrm>
            <a:off x="671984" y="1745932"/>
            <a:ext cx="8363272" cy="4032447"/>
          </a:xfrm>
        </p:spPr>
        <p:txBody>
          <a:bodyPr>
            <a:normAutofit fontScale="55000" lnSpcReduction="20000"/>
          </a:bodyPr>
          <a:lstStyle/>
          <a:p>
            <a:r>
              <a:rPr lang="es-CL" dirty="0"/>
              <a:t>Las municipalidades requieren de autorización del Ministerio de Hacienda para endeudarse (operaciones de leasing/</a:t>
            </a:r>
            <a:r>
              <a:rPr lang="es-CL" dirty="0" err="1"/>
              <a:t>leaseback</a:t>
            </a:r>
            <a:r>
              <a:rPr lang="es-CL" dirty="0"/>
              <a:t>):</a:t>
            </a:r>
          </a:p>
          <a:p>
            <a:endParaRPr lang="es-CL" dirty="0"/>
          </a:p>
          <a:p>
            <a:pPr algn="just">
              <a:lnSpc>
                <a:spcPct val="120000"/>
              </a:lnSpc>
            </a:pPr>
            <a:r>
              <a:rPr lang="es-CL" dirty="0"/>
              <a:t>Art. 14 Ley 20.128: “Los órganos y servicios públicos regidos presupuestariamente por el decreto ley N° 1.263, de 1975, necesitarán autorización previa del Ministerio de Hacienda para comprometerse mediante contratos de arrendamiento de bienes con opción de compra o adquisición a otro título del bien arrendado y para celebrar cualquier tipo de contratos o convenios que originen obligaciones de pago a futuro por la obtención de la propiedad o el uso y goce de ciertos bienes, y de determinados servicios. Un reglamento emanado de dicho Ministerio, establecerá las operaciones que quedarán sujetas a la referida autorización previa, los procedimientos y exigencias para acceder a ésta y las demás normas necesarias para la aplicación de este artículo.</a:t>
            </a:r>
          </a:p>
        </p:txBody>
      </p:sp>
    </p:spTree>
    <p:extLst>
      <p:ext uri="{BB962C8B-B14F-4D97-AF65-F5344CB8AC3E}">
        <p14:creationId xmlns:p14="http://schemas.microsoft.com/office/powerpoint/2010/main" val="220876813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626FCE-CD2A-41FA-8057-E86FD74FDCA6}"/>
              </a:ext>
            </a:extLst>
          </p:cNvPr>
          <p:cNvSpPr>
            <a:spLocks noGrp="1"/>
          </p:cNvSpPr>
          <p:nvPr>
            <p:ph type="title"/>
          </p:nvPr>
        </p:nvSpPr>
        <p:spPr>
          <a:xfrm>
            <a:off x="1420535" y="2547144"/>
            <a:ext cx="6999842" cy="1143000"/>
          </a:xfrm>
        </p:spPr>
        <p:txBody>
          <a:bodyPr/>
          <a:lstStyle/>
          <a:p>
            <a:r>
              <a:rPr lang="es-US" sz="4000" dirty="0">
                <a:effectLst>
                  <a:outerShdw blurRad="38100" dist="38100" dir="2700000" algn="tl">
                    <a:srgbClr val="000000">
                      <a:alpha val="43137"/>
                    </a:srgbClr>
                  </a:outerShdw>
                </a:effectLst>
              </a:rPr>
              <a:t>PROGRAMAS EN SUBDERE</a:t>
            </a:r>
            <a:endParaRPr lang="es-CL" sz="4000" dirty="0">
              <a:effectLst>
                <a:outerShdw blurRad="38100" dist="38100" dir="2700000" algn="tl">
                  <a:srgbClr val="000000">
                    <a:alpha val="43137"/>
                  </a:srgbClr>
                </a:outerShdw>
              </a:effectLst>
            </a:endParaRPr>
          </a:p>
        </p:txBody>
      </p:sp>
      <p:sp>
        <p:nvSpPr>
          <p:cNvPr id="3" name="Título 1">
            <a:extLst>
              <a:ext uri="{FF2B5EF4-FFF2-40B4-BE49-F238E27FC236}">
                <a16:creationId xmlns:a16="http://schemas.microsoft.com/office/drawing/2014/main" id="{DA1138D9-9E20-4FE1-9BE4-691A22C383B5}"/>
              </a:ext>
            </a:extLst>
          </p:cNvPr>
          <p:cNvSpPr txBox="1">
            <a:spLocks/>
          </p:cNvSpPr>
          <p:nvPr/>
        </p:nvSpPr>
        <p:spPr bwMode="auto">
          <a:xfrm>
            <a:off x="527968" y="1404144"/>
            <a:ext cx="8784976"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Arial" charset="0"/>
              </a:defRPr>
            </a:lvl2pPr>
            <a:lvl3pPr algn="l" rtl="0" fontAlgn="base">
              <a:spcBef>
                <a:spcPct val="0"/>
              </a:spcBef>
              <a:spcAft>
                <a:spcPct val="0"/>
              </a:spcAft>
              <a:defRPr sz="4400">
                <a:solidFill>
                  <a:schemeClr val="tx2"/>
                </a:solidFill>
                <a:latin typeface="Arial" charset="0"/>
              </a:defRPr>
            </a:lvl3pPr>
            <a:lvl4pPr algn="l" rtl="0" fontAlgn="base">
              <a:spcBef>
                <a:spcPct val="0"/>
              </a:spcBef>
              <a:spcAft>
                <a:spcPct val="0"/>
              </a:spcAft>
              <a:defRPr sz="4400">
                <a:solidFill>
                  <a:schemeClr val="tx2"/>
                </a:solidFill>
                <a:latin typeface="Arial" charset="0"/>
              </a:defRPr>
            </a:lvl4pPr>
            <a:lvl5pPr algn="l" rtl="0" fontAlgn="base">
              <a:spcBef>
                <a:spcPct val="0"/>
              </a:spcBef>
              <a:spcAft>
                <a:spcPct val="0"/>
              </a:spcAft>
              <a:defRPr sz="4400">
                <a:solidFill>
                  <a:schemeClr val="tx2"/>
                </a:solidFill>
                <a:latin typeface="Arial"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a:lstStyle>
          <a:p>
            <a:r>
              <a:rPr lang="es-US" sz="4600" b="1" kern="0" dirty="0">
                <a:effectLst>
                  <a:outerShdw blurRad="38100" dist="38100" dir="2700000" algn="tl">
                    <a:srgbClr val="000000">
                      <a:alpha val="43137"/>
                    </a:srgbClr>
                  </a:outerShdw>
                </a:effectLst>
              </a:rPr>
              <a:t>FINANCIAMIENTO SECTORIAL</a:t>
            </a:r>
            <a:endParaRPr lang="es-CL" sz="4600" b="1" kern="0" dirty="0">
              <a:effectLst>
                <a:outerShdw blurRad="38100" dist="38100" dir="2700000" algn="tl">
                  <a:srgbClr val="000000">
                    <a:alpha val="43137"/>
                  </a:srgbClr>
                </a:outerShdw>
              </a:effectLst>
            </a:endParaRPr>
          </a:p>
        </p:txBody>
      </p:sp>
      <p:pic>
        <p:nvPicPr>
          <p:cNvPr id="4" name="Gráfico 4" descr="Base de datos">
            <a:extLst>
              <a:ext uri="{FF2B5EF4-FFF2-40B4-BE49-F238E27FC236}">
                <a16:creationId xmlns:a16="http://schemas.microsoft.com/office/drawing/2014/main" id="{17C428BE-A1F6-F949-AD08-0FF8040E2EB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63256" y="4200562"/>
            <a:ext cx="914400" cy="914400"/>
          </a:xfrm>
          <a:prstGeom prst="rect">
            <a:avLst/>
          </a:prstGeom>
        </p:spPr>
      </p:pic>
    </p:spTree>
    <p:extLst>
      <p:ext uri="{BB962C8B-B14F-4D97-AF65-F5344CB8AC3E}">
        <p14:creationId xmlns:p14="http://schemas.microsoft.com/office/powerpoint/2010/main" val="331179791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90AB3E-0A0C-4EE6-969A-490BC7CE9DD3}"/>
              </a:ext>
            </a:extLst>
          </p:cNvPr>
          <p:cNvSpPr>
            <a:spLocks noGrp="1"/>
          </p:cNvSpPr>
          <p:nvPr>
            <p:ph type="title"/>
          </p:nvPr>
        </p:nvSpPr>
        <p:spPr/>
        <p:txBody>
          <a:bodyPr/>
          <a:lstStyle/>
          <a:p>
            <a:r>
              <a:rPr lang="es-US" sz="2800" b="1" dirty="0"/>
              <a:t>15.1 PROGRAMA DE MEJORAMIENTO URBANO</a:t>
            </a:r>
            <a:endParaRPr lang="es-CL" sz="2800" b="1" dirty="0"/>
          </a:p>
        </p:txBody>
      </p:sp>
      <p:sp>
        <p:nvSpPr>
          <p:cNvPr id="3" name="Marcador de contenido 2">
            <a:extLst>
              <a:ext uri="{FF2B5EF4-FFF2-40B4-BE49-F238E27FC236}">
                <a16:creationId xmlns:a16="http://schemas.microsoft.com/office/drawing/2014/main" id="{D6611D83-F899-4105-86B1-05529DD70D2F}"/>
              </a:ext>
            </a:extLst>
          </p:cNvPr>
          <p:cNvSpPr>
            <a:spLocks noGrp="1"/>
          </p:cNvSpPr>
          <p:nvPr>
            <p:ph idx="1"/>
          </p:nvPr>
        </p:nvSpPr>
        <p:spPr>
          <a:xfrm>
            <a:off x="805656" y="1662955"/>
            <a:ext cx="8229600" cy="4537099"/>
          </a:xfrm>
        </p:spPr>
        <p:txBody>
          <a:bodyPr/>
          <a:lstStyle/>
          <a:p>
            <a:r>
              <a:rPr lang="es-ES" sz="1400" dirty="0"/>
              <a:t>Es una fuente de financiamiento y apoyo a la comunidad que facilita el Ministerio del Interior, a través del equipo de la división de municipalidades de la SUBDERE, para proyectos de inversión en infraestructura menor urbana y equipamiento comunal. Sus principales fines son:</a:t>
            </a:r>
          </a:p>
          <a:p>
            <a:pPr lvl="1">
              <a:buFont typeface="+mj-lt"/>
              <a:buAutoNum type="arabicPeriod"/>
            </a:pPr>
            <a:r>
              <a:rPr lang="es-ES" sz="1400" dirty="0"/>
              <a:t>Colaborar en la generación de empleo</a:t>
            </a:r>
          </a:p>
          <a:p>
            <a:pPr lvl="1">
              <a:buFont typeface="+mj-lt"/>
              <a:buAutoNum type="arabicPeriod"/>
            </a:pPr>
            <a:r>
              <a:rPr lang="es-ES" sz="1400" dirty="0"/>
              <a:t>Mejoramiento de la calidad de vida de la población más pobre del país.</a:t>
            </a:r>
          </a:p>
          <a:p>
            <a:pPr lvl="1">
              <a:buFont typeface="+mj-lt"/>
              <a:buAutoNum type="arabicPeriod"/>
            </a:pPr>
            <a:endParaRPr lang="es-ES" sz="1000" dirty="0"/>
          </a:p>
          <a:p>
            <a:r>
              <a:rPr lang="es-ES" sz="1400" dirty="0"/>
              <a:t>Los recursos del programa se destinan principalmente a obras del tipo construcción, reparación, mejoramiento, conservación, ampliación o reposición de:</a:t>
            </a:r>
          </a:p>
          <a:p>
            <a:pPr marL="457200" lvl="1" indent="0">
              <a:buNone/>
            </a:pPr>
            <a:r>
              <a:rPr lang="es-ES" sz="1400" dirty="0"/>
              <a:t>• Servicios higiénicos.</a:t>
            </a:r>
            <a:br>
              <a:rPr lang="es-ES" sz="1400" dirty="0"/>
            </a:br>
            <a:r>
              <a:rPr lang="es-ES" sz="1400" dirty="0"/>
              <a:t>• Sedes sociales.</a:t>
            </a:r>
            <a:br>
              <a:rPr lang="es-ES" sz="1400" dirty="0"/>
            </a:br>
            <a:r>
              <a:rPr lang="es-ES" sz="1400" dirty="0"/>
              <a:t>• Canchas deportivas y gimnasios municipales.</a:t>
            </a:r>
            <a:br>
              <a:rPr lang="es-ES" sz="1400" dirty="0"/>
            </a:br>
            <a:r>
              <a:rPr lang="es-ES" sz="1400" dirty="0"/>
              <a:t>• Pavimentación de calles, pasaje y aceras.</a:t>
            </a:r>
            <a:br>
              <a:rPr lang="es-ES" sz="1400" dirty="0"/>
            </a:br>
            <a:r>
              <a:rPr lang="es-ES" sz="1400" dirty="0"/>
              <a:t>• Electrificación y alumbrado público.</a:t>
            </a:r>
            <a:br>
              <a:rPr lang="es-ES" sz="1400" dirty="0"/>
            </a:br>
            <a:r>
              <a:rPr lang="es-ES" sz="1400" dirty="0"/>
              <a:t>• Muros de contención.</a:t>
            </a:r>
            <a:br>
              <a:rPr lang="es-ES" sz="1400" dirty="0"/>
            </a:br>
            <a:r>
              <a:rPr lang="es-ES" sz="1400" dirty="0"/>
              <a:t>• Áreas verdes, plazas y juegos infantiles.</a:t>
            </a:r>
            <a:br>
              <a:rPr lang="es-ES" sz="1400" dirty="0"/>
            </a:br>
            <a:r>
              <a:rPr lang="es-ES" sz="1400" dirty="0"/>
              <a:t>• Edificios municipales.</a:t>
            </a:r>
            <a:br>
              <a:rPr lang="es-ES" sz="1400" dirty="0"/>
            </a:br>
            <a:r>
              <a:rPr lang="es-ES" sz="1400" dirty="0"/>
              <a:t>• Adquisición y reposición de equipos electrógenos, garitas camineras, etc.</a:t>
            </a:r>
            <a:br>
              <a:rPr lang="es-ES" sz="1400" dirty="0"/>
            </a:br>
            <a:r>
              <a:rPr lang="es-ES" sz="1400" dirty="0"/>
              <a:t>• Sistemas particulares de captación de agua.</a:t>
            </a:r>
            <a:br>
              <a:rPr lang="es-ES" sz="1400" dirty="0"/>
            </a:br>
            <a:r>
              <a:rPr lang="es-ES" sz="1400" dirty="0"/>
              <a:t>• Entre otros.</a:t>
            </a:r>
          </a:p>
          <a:p>
            <a:endParaRPr lang="es-CL" dirty="0"/>
          </a:p>
        </p:txBody>
      </p:sp>
    </p:spTree>
    <p:extLst>
      <p:ext uri="{BB962C8B-B14F-4D97-AF65-F5344CB8AC3E}">
        <p14:creationId xmlns:p14="http://schemas.microsoft.com/office/powerpoint/2010/main" val="326634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472FD81-235D-47C7-80CD-B251B08F85BA}"/>
              </a:ext>
            </a:extLst>
          </p:cNvPr>
          <p:cNvPicPr>
            <a:picLocks noChangeAspect="1"/>
          </p:cNvPicPr>
          <p:nvPr/>
        </p:nvPicPr>
        <p:blipFill rotWithShape="1">
          <a:blip r:embed="rId2"/>
          <a:srcRect l="17713" t="42997" r="60961" b="14983"/>
          <a:stretch/>
        </p:blipFill>
        <p:spPr>
          <a:xfrm>
            <a:off x="1248048" y="1313880"/>
            <a:ext cx="7272807" cy="4824536"/>
          </a:xfrm>
          <a:prstGeom prst="rect">
            <a:avLst/>
          </a:prstGeom>
        </p:spPr>
      </p:pic>
      <p:sp>
        <p:nvSpPr>
          <p:cNvPr id="5" name="CuadroTexto 4">
            <a:extLst>
              <a:ext uri="{FF2B5EF4-FFF2-40B4-BE49-F238E27FC236}">
                <a16:creationId xmlns:a16="http://schemas.microsoft.com/office/drawing/2014/main" id="{907BF7B0-DE11-4F71-BEF4-005D3768E93C}"/>
              </a:ext>
            </a:extLst>
          </p:cNvPr>
          <p:cNvSpPr txBox="1"/>
          <p:nvPr/>
        </p:nvSpPr>
        <p:spPr>
          <a:xfrm>
            <a:off x="383952" y="305768"/>
            <a:ext cx="6048672" cy="369332"/>
          </a:xfrm>
          <a:prstGeom prst="rect">
            <a:avLst/>
          </a:prstGeom>
          <a:noFill/>
        </p:spPr>
        <p:txBody>
          <a:bodyPr wrap="square">
            <a:spAutoFit/>
          </a:bodyPr>
          <a:lstStyle/>
          <a:p>
            <a:r>
              <a:rPr lang="es-US" sz="1800" b="1" dirty="0">
                <a:solidFill>
                  <a:schemeClr val="tx1"/>
                </a:solidFill>
              </a:rPr>
              <a:t>2.- ROL DE LA INVERSION EN LA ECONOMÍA</a:t>
            </a:r>
            <a:endParaRPr lang="es-CL" dirty="0"/>
          </a:p>
        </p:txBody>
      </p:sp>
    </p:spTree>
    <p:extLst>
      <p:ext uri="{BB962C8B-B14F-4D97-AF65-F5344CB8AC3E}">
        <p14:creationId xmlns:p14="http://schemas.microsoft.com/office/powerpoint/2010/main" val="27687510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39936" y="1007039"/>
            <a:ext cx="9521819" cy="3489417"/>
          </a:xfrm>
          <a:prstGeom prst="rect">
            <a:avLst/>
          </a:prstGeom>
          <a:noFill/>
        </p:spPr>
        <p:txBody>
          <a:bodyPr wrap="square">
            <a:spAutoFit/>
          </a:bodyPr>
          <a:lstStyle/>
          <a:p>
            <a:pPr>
              <a:defRPr/>
            </a:pPr>
            <a:r>
              <a:rPr lang="es-MX" sz="1291" b="1" dirty="0">
                <a:latin typeface="Verdana" panose="020B0604030504040204" pitchFamily="34" charset="0"/>
                <a:ea typeface="Verdana" panose="020B0604030504040204" pitchFamily="34" charset="0"/>
                <a:cs typeface="Verdana" panose="020B0604030504040204" pitchFamily="34" charset="0"/>
              </a:rPr>
              <a:t>Programa Mejoramiento Urbano y Equipamiento Comunal (PMU) </a:t>
            </a:r>
          </a:p>
          <a:p>
            <a:pPr algn="just">
              <a:defRPr/>
            </a:pPr>
            <a:endParaRPr lang="es-MX" sz="1184"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endParaRPr>
          </a:p>
          <a:p>
            <a:pPr algn="just">
              <a:defRPr/>
            </a:pPr>
            <a:r>
              <a:rPr lang="es-MX" sz="1400" dirty="0"/>
              <a:t>DEFINICIÓN DEL PROGRAMA</a:t>
            </a:r>
          </a:p>
          <a:p>
            <a:pPr algn="just">
              <a:defRPr/>
            </a:pPr>
            <a:r>
              <a:rPr lang="es-MX" sz="1400" dirty="0"/>
              <a:t>El PMU financia proyectos de infraestructura menor urbana, que ayuden en la generación de empleo y mejoren la calidad de vida y seguridad de los habitantes.</a:t>
            </a:r>
          </a:p>
          <a:p>
            <a:pPr algn="just">
              <a:defRPr/>
            </a:pPr>
            <a:r>
              <a:rPr lang="es-MX" sz="1400" dirty="0"/>
              <a:t>PMU tiene 3 líneas de financiamiento:</a:t>
            </a:r>
          </a:p>
          <a:p>
            <a:pPr algn="just">
              <a:defRPr/>
            </a:pPr>
            <a:r>
              <a:rPr lang="es-MX" sz="1400" dirty="0"/>
              <a:t>Emergencia: Corresponde al 25% del presupuesto inicial. Los proyectos se aprueban a través de un Comité de Inversiones. Todos los incrementos presupuestarios y Traspasos Regionales van a esta línea. M$19.296.458</a:t>
            </a:r>
          </a:p>
          <a:p>
            <a:pPr algn="just">
              <a:defRPr/>
            </a:pPr>
            <a:r>
              <a:rPr lang="es-MX" sz="1400" dirty="0"/>
              <a:t>Tradicional: Corresponde al 75% del presupuesto inicial. Los montos se distribuyen entre todas las regiones, según índice de desempleo y cantidad de comunas M$11.565.392</a:t>
            </a:r>
          </a:p>
          <a:p>
            <a:pPr algn="just">
              <a:defRPr/>
            </a:pPr>
            <a:r>
              <a:rPr lang="es-MX" sz="1400" dirty="0"/>
              <a:t>Cuenca del Carbón: Esta línea financia proyectos de generación de empleo (3.231 trabajadores) para las comunas de Lota, Coronel, Curanilahue, Los Álamos, Penco, Tomé y Lebu. M$14.667.005</a:t>
            </a:r>
          </a:p>
          <a:p>
            <a:pPr algn="just">
              <a:defRPr/>
            </a:pPr>
            <a:r>
              <a:rPr lang="es-MX" sz="1400" dirty="0"/>
              <a:t>Las iniciativas inferiores a M$60.000 NO requieren RS de MIDESO (Todos los proyectos son evaluados técnicamente por profesionales del programa). Desde 2022, bajo M$75.000. </a:t>
            </a:r>
          </a:p>
          <a:p>
            <a:pPr algn="just">
              <a:defRPr/>
            </a:pPr>
            <a:r>
              <a:rPr lang="es-MX" sz="1400" dirty="0"/>
              <a:t>Guía Operativa PMU</a:t>
            </a:r>
          </a:p>
          <a:p>
            <a:pPr algn="just">
              <a:defRPr/>
            </a:pPr>
            <a:r>
              <a:rPr lang="es-MX" sz="1400" dirty="0"/>
              <a:t>Glosa Presupuestaria</a:t>
            </a:r>
          </a:p>
        </p:txBody>
      </p:sp>
      <p:pic>
        <p:nvPicPr>
          <p:cNvPr id="14" name="Imagen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 y="5214658"/>
            <a:ext cx="2728252" cy="1732551"/>
          </a:xfrm>
          <a:prstGeom prst="rect">
            <a:avLst/>
          </a:prstGeom>
          <a:ln>
            <a:noFill/>
          </a:ln>
          <a:effectLst>
            <a:softEdge rad="112500"/>
          </a:effectLst>
        </p:spPr>
      </p:pic>
      <p:pic>
        <p:nvPicPr>
          <p:cNvPr id="15" name="Imagen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6665" y="5280935"/>
            <a:ext cx="2692688" cy="1703004"/>
          </a:xfrm>
          <a:prstGeom prst="rect">
            <a:avLst/>
          </a:prstGeom>
          <a:ln>
            <a:noFill/>
          </a:ln>
          <a:effectLst>
            <a:softEdge rad="112500"/>
          </a:effectLst>
        </p:spPr>
      </p:pic>
      <p:pic>
        <p:nvPicPr>
          <p:cNvPr id="17" name="Imagen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34226" y="5431113"/>
            <a:ext cx="2332961" cy="1385253"/>
          </a:xfrm>
          <a:prstGeom prst="rect">
            <a:avLst/>
          </a:prstGeom>
          <a:ln>
            <a:noFill/>
          </a:ln>
          <a:effectLst>
            <a:softEdge rad="112500"/>
          </a:effectLst>
        </p:spPr>
      </p:pic>
      <p:pic>
        <p:nvPicPr>
          <p:cNvPr id="18" name="Imagen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79354" y="5347958"/>
            <a:ext cx="1954873" cy="1551563"/>
          </a:xfrm>
          <a:prstGeom prst="rect">
            <a:avLst/>
          </a:prstGeom>
          <a:ln>
            <a:noFill/>
          </a:ln>
          <a:effectLst>
            <a:softEdge rad="112500"/>
          </a:effectLst>
        </p:spPr>
      </p:pic>
      <p:sp>
        <p:nvSpPr>
          <p:cNvPr id="19" name="CuadroTexto 18"/>
          <p:cNvSpPr txBox="1"/>
          <p:nvPr/>
        </p:nvSpPr>
        <p:spPr>
          <a:xfrm>
            <a:off x="265" y="6983939"/>
            <a:ext cx="9840383" cy="390428"/>
          </a:xfrm>
          <a:prstGeom prst="rect">
            <a:avLst/>
          </a:prstGeom>
          <a:solidFill>
            <a:srgbClr val="83C6D3"/>
          </a:solidFill>
        </p:spPr>
        <p:txBody>
          <a:bodyPr>
            <a:spAutoFit/>
          </a:bodyPr>
          <a:lstStyle/>
          <a:p>
            <a:pPr defTabSz="984077">
              <a:defRPr/>
            </a:pPr>
            <a:endParaRPr lang="es-CL" sz="1937" dirty="0">
              <a:solidFill>
                <a:prstClr val="black"/>
              </a:solidFill>
              <a:latin typeface="Calibri" panose="020F0502020204030204"/>
              <a:ea typeface="ヒラギノ角ゴ Pro W3" pitchFamily="-84" charset="-128"/>
            </a:endParaRPr>
          </a:p>
        </p:txBody>
      </p:sp>
      <p:sp>
        <p:nvSpPr>
          <p:cNvPr id="20" name="Footer Placeholder 10"/>
          <p:cNvSpPr txBox="1">
            <a:spLocks noGrp="1"/>
          </p:cNvSpPr>
          <p:nvPr/>
        </p:nvSpPr>
        <p:spPr bwMode="auto">
          <a:xfrm>
            <a:off x="123269" y="7057401"/>
            <a:ext cx="6375748" cy="26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492039" fontAlgn="base">
              <a:spcBef>
                <a:spcPct val="0"/>
              </a:spcBef>
              <a:spcAft>
                <a:spcPct val="0"/>
              </a:spcAft>
              <a:buNone/>
              <a:defRPr/>
            </a:pPr>
            <a:r>
              <a:rPr lang="en-US" altLang="es-CL" sz="969">
                <a:solidFill>
                  <a:prstClr val="white"/>
                </a:solidFill>
                <a:latin typeface="Verdana" panose="020B0604030504040204" pitchFamily="34" charset="0"/>
                <a:ea typeface="ヒラギノ角ゴ Pro W3" pitchFamily="-84" charset="-128"/>
              </a:rPr>
              <a:t>Gobierno de Chile | SUBDERE | Mejores Comunas </a:t>
            </a:r>
          </a:p>
        </p:txBody>
      </p:sp>
      <p:pic>
        <p:nvPicPr>
          <p:cNvPr id="22" name="Imagen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68476" y="6671302"/>
            <a:ext cx="2248254" cy="702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6165009"/>
      </p:ext>
    </p:extLst>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ítulo 1"/>
          <p:cNvSpPr>
            <a:spLocks noGrp="1"/>
          </p:cNvSpPr>
          <p:nvPr>
            <p:ph type="title"/>
          </p:nvPr>
        </p:nvSpPr>
        <p:spPr>
          <a:xfrm>
            <a:off x="367571" y="403183"/>
            <a:ext cx="8856345" cy="1230048"/>
          </a:xfrm>
        </p:spPr>
        <p:txBody>
          <a:bodyPr/>
          <a:lstStyle/>
          <a:p>
            <a:r>
              <a:rPr lang="es-CL" altLang="es-CL" sz="3013" b="1" dirty="0">
                <a:solidFill>
                  <a:schemeClr val="bg1">
                    <a:lumMod val="65000"/>
                  </a:schemeClr>
                </a:solidFill>
              </a:rPr>
              <a:t>Programa de mejoramiento urbano (PMU) Construcción Portal Acceso Villa Rio Serrano</a:t>
            </a:r>
          </a:p>
        </p:txBody>
      </p:sp>
      <p:pic>
        <p:nvPicPr>
          <p:cNvPr id="12291"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37499" y="1722068"/>
            <a:ext cx="8565917" cy="4870649"/>
          </a:xfrm>
        </p:spPr>
      </p:pic>
      <p:sp>
        <p:nvSpPr>
          <p:cNvPr id="5" name="CuadroTexto 4"/>
          <p:cNvSpPr txBox="1"/>
          <p:nvPr/>
        </p:nvSpPr>
        <p:spPr>
          <a:xfrm>
            <a:off x="265" y="6983939"/>
            <a:ext cx="9840383" cy="390428"/>
          </a:xfrm>
          <a:prstGeom prst="rect">
            <a:avLst/>
          </a:prstGeom>
          <a:solidFill>
            <a:srgbClr val="83C6D3"/>
          </a:solidFill>
        </p:spPr>
        <p:txBody>
          <a:bodyPr>
            <a:spAutoFit/>
          </a:bodyPr>
          <a:lstStyle/>
          <a:p>
            <a:pPr defTabSz="984077">
              <a:defRPr/>
            </a:pPr>
            <a:endParaRPr lang="es-CL" sz="1937" dirty="0">
              <a:solidFill>
                <a:prstClr val="black"/>
              </a:solidFill>
              <a:latin typeface="Calibri" panose="020F0502020204030204"/>
              <a:ea typeface="ヒラギノ角ゴ Pro W3" pitchFamily="-84" charset="-128"/>
            </a:endParaRPr>
          </a:p>
        </p:txBody>
      </p:sp>
      <p:sp>
        <p:nvSpPr>
          <p:cNvPr id="12293" name="Footer Placeholder 10"/>
          <p:cNvSpPr txBox="1">
            <a:spLocks noGrp="1"/>
          </p:cNvSpPr>
          <p:nvPr/>
        </p:nvSpPr>
        <p:spPr bwMode="auto">
          <a:xfrm>
            <a:off x="123269" y="7057401"/>
            <a:ext cx="6375748" cy="26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492039" fontAlgn="base">
              <a:spcBef>
                <a:spcPct val="0"/>
              </a:spcBef>
              <a:spcAft>
                <a:spcPct val="0"/>
              </a:spcAft>
              <a:buNone/>
              <a:defRPr/>
            </a:pPr>
            <a:r>
              <a:rPr lang="en-US" altLang="es-CL" sz="969">
                <a:solidFill>
                  <a:prstClr val="white"/>
                </a:solidFill>
                <a:latin typeface="Verdana" panose="020B0604030504040204" pitchFamily="34" charset="0"/>
                <a:ea typeface="ヒラギノ角ゴ Pro W3" pitchFamily="-84" charset="-128"/>
              </a:rPr>
              <a:t>Gobierno de Chile | SUBDERE | Mejores Comunas </a:t>
            </a:r>
          </a:p>
        </p:txBody>
      </p:sp>
      <p:pic>
        <p:nvPicPr>
          <p:cNvPr id="12295" name="Image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8476" y="6671302"/>
            <a:ext cx="2248254" cy="702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479358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Title 1"/>
          <p:cNvSpPr txBox="1">
            <a:spLocks/>
          </p:cNvSpPr>
          <p:nvPr/>
        </p:nvSpPr>
        <p:spPr bwMode="auto">
          <a:xfrm>
            <a:off x="581121" y="5975984"/>
            <a:ext cx="9059645" cy="1007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defTabSz="492039" fontAlgn="base">
              <a:spcBef>
                <a:spcPct val="0"/>
              </a:spcBef>
              <a:spcAft>
                <a:spcPct val="0"/>
              </a:spcAft>
              <a:buNone/>
              <a:defRPr/>
            </a:pPr>
            <a:r>
              <a:rPr lang="es-ES_tradnl" altLang="es-CL" sz="2583" b="1" dirty="0">
                <a:solidFill>
                  <a:schemeClr val="bg1">
                    <a:lumMod val="65000"/>
                  </a:schemeClr>
                </a:solidFill>
                <a:latin typeface="Calibri"/>
                <a:ea typeface="ヒラギノ角ゴ Pro W3" pitchFamily="-84" charset="-128"/>
                <a:sym typeface="Verdana Bold" pitchFamily="-84" charset="0"/>
              </a:rPr>
              <a:t>EJEMPLOS DE PROYECTOS FINANCIADOS </a:t>
            </a:r>
          </a:p>
          <a:p>
            <a:pPr algn="ctr" defTabSz="492039" fontAlgn="base">
              <a:spcBef>
                <a:spcPct val="0"/>
              </a:spcBef>
              <a:spcAft>
                <a:spcPct val="0"/>
              </a:spcAft>
              <a:buNone/>
              <a:defRPr/>
            </a:pPr>
            <a:r>
              <a:rPr lang="es-CL" altLang="es-CL" sz="2583" b="1" dirty="0">
                <a:solidFill>
                  <a:schemeClr val="bg1">
                    <a:lumMod val="65000"/>
                  </a:schemeClr>
                </a:solidFill>
                <a:latin typeface="Calibri"/>
                <a:ea typeface="ヒラギノ角ゴ Pro W3" pitchFamily="-84" charset="-128"/>
              </a:rPr>
              <a:t>REGIÓN DE MAGALLANES Y LA ANTARTICA CHILENA </a:t>
            </a:r>
            <a:endParaRPr lang="es-ES_tradnl" altLang="es-CL" sz="2583" b="1" dirty="0">
              <a:solidFill>
                <a:schemeClr val="bg1">
                  <a:lumMod val="65000"/>
                </a:schemeClr>
              </a:solidFill>
              <a:latin typeface="Calibri"/>
              <a:ea typeface="ヒラギノ角ゴ Pro W3" pitchFamily="-84" charset="-128"/>
              <a:sym typeface="Verdana Bold" pitchFamily="-84" charset="0"/>
            </a:endParaRPr>
          </a:p>
        </p:txBody>
      </p:sp>
      <p:sp>
        <p:nvSpPr>
          <p:cNvPr id="11" name="CuadroTexto 10"/>
          <p:cNvSpPr txBox="1"/>
          <p:nvPr/>
        </p:nvSpPr>
        <p:spPr>
          <a:xfrm>
            <a:off x="265" y="6983939"/>
            <a:ext cx="9840383" cy="390428"/>
          </a:xfrm>
          <a:prstGeom prst="rect">
            <a:avLst/>
          </a:prstGeom>
          <a:solidFill>
            <a:srgbClr val="83C6D3"/>
          </a:solidFill>
        </p:spPr>
        <p:txBody>
          <a:bodyPr>
            <a:spAutoFit/>
          </a:bodyPr>
          <a:lstStyle/>
          <a:p>
            <a:pPr defTabSz="984077">
              <a:defRPr/>
            </a:pPr>
            <a:endParaRPr lang="es-CL" sz="1937" dirty="0">
              <a:solidFill>
                <a:prstClr val="black"/>
              </a:solidFill>
              <a:latin typeface="Calibri" panose="020F0502020204030204"/>
              <a:ea typeface="ヒラギノ角ゴ Pro W3" pitchFamily="-84" charset="-128"/>
            </a:endParaRPr>
          </a:p>
        </p:txBody>
      </p:sp>
      <p:sp>
        <p:nvSpPr>
          <p:cNvPr id="13316" name="Footer Placeholder 10"/>
          <p:cNvSpPr txBox="1">
            <a:spLocks noGrp="1"/>
          </p:cNvSpPr>
          <p:nvPr/>
        </p:nvSpPr>
        <p:spPr bwMode="auto">
          <a:xfrm>
            <a:off x="123269" y="7057401"/>
            <a:ext cx="6375748" cy="26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492039" fontAlgn="base">
              <a:spcBef>
                <a:spcPct val="0"/>
              </a:spcBef>
              <a:spcAft>
                <a:spcPct val="0"/>
              </a:spcAft>
              <a:buNone/>
              <a:defRPr/>
            </a:pPr>
            <a:r>
              <a:rPr lang="en-US" altLang="es-CL" sz="969">
                <a:solidFill>
                  <a:prstClr val="white"/>
                </a:solidFill>
                <a:latin typeface="Verdana" panose="020B0604030504040204" pitchFamily="34" charset="0"/>
                <a:ea typeface="ヒラギノ角ゴ Pro W3" pitchFamily="-84" charset="-128"/>
              </a:rPr>
              <a:t>Gobierno de Chile | SUBDERE | Mejores Comunas </a:t>
            </a:r>
          </a:p>
        </p:txBody>
      </p:sp>
      <p:pic>
        <p:nvPicPr>
          <p:cNvPr id="13318" name="Imagen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8476" y="6671302"/>
            <a:ext cx="2248254" cy="702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8303" y="1953970"/>
            <a:ext cx="6406342" cy="4038058"/>
          </a:xfrm>
          <a:prstGeom prst="rect">
            <a:avLst/>
          </a:prstGeom>
          <a:ln>
            <a:noFill/>
          </a:ln>
          <a:effectLst>
            <a:softEdge rad="112500"/>
          </a:effectLst>
        </p:spPr>
      </p:pic>
      <p:sp>
        <p:nvSpPr>
          <p:cNvPr id="13320" name="Rectángulo 4"/>
          <p:cNvSpPr>
            <a:spLocks noChangeArrowheads="1"/>
          </p:cNvSpPr>
          <p:nvPr/>
        </p:nvSpPr>
        <p:spPr bwMode="auto">
          <a:xfrm>
            <a:off x="1355026" y="849076"/>
            <a:ext cx="8060231" cy="887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defTabSz="492039" eaLnBrk="0" fontAlgn="base" hangingPunct="0">
              <a:spcBef>
                <a:spcPct val="0"/>
              </a:spcBef>
              <a:spcAft>
                <a:spcPct val="0"/>
              </a:spcAft>
              <a:defRPr/>
            </a:pPr>
            <a:r>
              <a:rPr lang="es-CL" altLang="es-CL" sz="2583" b="1" dirty="0">
                <a:solidFill>
                  <a:schemeClr val="bg1">
                    <a:lumMod val="65000"/>
                  </a:schemeClr>
                </a:solidFill>
              </a:rPr>
              <a:t>Programa de mejoramiento urbano (PMU) Construcción Portal Acceso Villa Rio Serrano</a:t>
            </a:r>
            <a:endParaRPr lang="es-CL" altLang="es-CL" sz="2583" dirty="0">
              <a:solidFill>
                <a:schemeClr val="bg1">
                  <a:lumMod val="65000"/>
                </a:schemeClr>
              </a:solidFill>
            </a:endParaRPr>
          </a:p>
        </p:txBody>
      </p:sp>
    </p:spTree>
    <p:extLst>
      <p:ext uri="{BB962C8B-B14F-4D97-AF65-F5344CB8AC3E}">
        <p14:creationId xmlns:p14="http://schemas.microsoft.com/office/powerpoint/2010/main" val="369859227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ítulo 1"/>
          <p:cNvSpPr>
            <a:spLocks noGrp="1"/>
          </p:cNvSpPr>
          <p:nvPr>
            <p:ph type="title"/>
          </p:nvPr>
        </p:nvSpPr>
        <p:spPr>
          <a:xfrm>
            <a:off x="200148" y="493728"/>
            <a:ext cx="8856345" cy="1230048"/>
          </a:xfrm>
        </p:spPr>
        <p:txBody>
          <a:bodyPr/>
          <a:lstStyle/>
          <a:p>
            <a:r>
              <a:rPr lang="es-CL" altLang="es-CL" sz="3444" b="1" dirty="0">
                <a:solidFill>
                  <a:schemeClr val="bg1">
                    <a:lumMod val="65000"/>
                  </a:schemeClr>
                </a:solidFill>
              </a:rPr>
              <a:t>Programa de mejoramiento urbano (PMU) Construcción Portal Acceso Villa Rio Serrano</a:t>
            </a:r>
            <a:endParaRPr lang="es-CL" altLang="es-CL" dirty="0">
              <a:solidFill>
                <a:schemeClr val="bg1">
                  <a:lumMod val="65000"/>
                </a:schemeClr>
              </a:solidFill>
            </a:endParaRPr>
          </a:p>
        </p:txBody>
      </p:sp>
      <p:pic>
        <p:nvPicPr>
          <p:cNvPr id="14339"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647162" y="1722068"/>
            <a:ext cx="6546588" cy="4870649"/>
          </a:xfrm>
        </p:spPr>
      </p:pic>
      <p:sp>
        <p:nvSpPr>
          <p:cNvPr id="5" name="CuadroTexto 4"/>
          <p:cNvSpPr txBox="1"/>
          <p:nvPr/>
        </p:nvSpPr>
        <p:spPr>
          <a:xfrm>
            <a:off x="265" y="6983939"/>
            <a:ext cx="9840383" cy="390428"/>
          </a:xfrm>
          <a:prstGeom prst="rect">
            <a:avLst/>
          </a:prstGeom>
          <a:solidFill>
            <a:srgbClr val="83C6D3"/>
          </a:solidFill>
        </p:spPr>
        <p:txBody>
          <a:bodyPr>
            <a:spAutoFit/>
          </a:bodyPr>
          <a:lstStyle/>
          <a:p>
            <a:pPr defTabSz="984077">
              <a:defRPr/>
            </a:pPr>
            <a:endParaRPr lang="es-CL" sz="1937" dirty="0">
              <a:solidFill>
                <a:prstClr val="black"/>
              </a:solidFill>
              <a:latin typeface="Calibri" panose="020F0502020204030204"/>
              <a:ea typeface="ヒラギノ角ゴ Pro W3" pitchFamily="-84" charset="-128"/>
            </a:endParaRPr>
          </a:p>
        </p:txBody>
      </p:sp>
      <p:sp>
        <p:nvSpPr>
          <p:cNvPr id="14341" name="Footer Placeholder 10"/>
          <p:cNvSpPr txBox="1">
            <a:spLocks noGrp="1"/>
          </p:cNvSpPr>
          <p:nvPr/>
        </p:nvSpPr>
        <p:spPr bwMode="auto">
          <a:xfrm>
            <a:off x="123269" y="7057401"/>
            <a:ext cx="6375748" cy="26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492039" fontAlgn="base">
              <a:spcBef>
                <a:spcPct val="0"/>
              </a:spcBef>
              <a:spcAft>
                <a:spcPct val="0"/>
              </a:spcAft>
              <a:buNone/>
              <a:defRPr/>
            </a:pPr>
            <a:r>
              <a:rPr lang="en-US" altLang="es-CL" sz="969">
                <a:solidFill>
                  <a:prstClr val="white"/>
                </a:solidFill>
                <a:latin typeface="Verdana" panose="020B0604030504040204" pitchFamily="34" charset="0"/>
                <a:ea typeface="ヒラギノ角ゴ Pro W3" pitchFamily="-84" charset="-128"/>
              </a:rPr>
              <a:t>Gobierno de Chile | SUBDERE | Mejores Comunas </a:t>
            </a:r>
          </a:p>
        </p:txBody>
      </p:sp>
      <p:pic>
        <p:nvPicPr>
          <p:cNvPr id="14343" name="Image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8476" y="6671302"/>
            <a:ext cx="2248254" cy="702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730134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4DC8D5-D6D3-4CA2-ADDE-75985DBB8E4C}"/>
              </a:ext>
            </a:extLst>
          </p:cNvPr>
          <p:cNvSpPr>
            <a:spLocks noGrp="1"/>
          </p:cNvSpPr>
          <p:nvPr>
            <p:ph type="title"/>
          </p:nvPr>
        </p:nvSpPr>
        <p:spPr>
          <a:xfrm>
            <a:off x="805656" y="295554"/>
            <a:ext cx="8229600" cy="677139"/>
          </a:xfrm>
        </p:spPr>
        <p:txBody>
          <a:bodyPr/>
          <a:lstStyle/>
          <a:p>
            <a:r>
              <a:rPr lang="es-US" sz="2800" dirty="0"/>
              <a:t>15.1 PROGRAMA DE MEJORAMIENTO URBANO</a:t>
            </a:r>
            <a:endParaRPr lang="es-CL" sz="2800" dirty="0"/>
          </a:p>
        </p:txBody>
      </p:sp>
      <p:pic>
        <p:nvPicPr>
          <p:cNvPr id="4" name="Marcador de contenido 3">
            <a:extLst>
              <a:ext uri="{FF2B5EF4-FFF2-40B4-BE49-F238E27FC236}">
                <a16:creationId xmlns:a16="http://schemas.microsoft.com/office/drawing/2014/main" id="{FAB3AE41-A2F9-4C49-BF91-1B03E6CEB8A3}"/>
              </a:ext>
            </a:extLst>
          </p:cNvPr>
          <p:cNvPicPr>
            <a:picLocks noGrp="1"/>
          </p:cNvPicPr>
          <p:nvPr>
            <p:ph idx="1"/>
          </p:nvPr>
        </p:nvPicPr>
        <p:blipFill rotWithShape="1">
          <a:blip r:embed="rId2"/>
          <a:srcRect l="20907" t="13396" r="34979" b="7339"/>
          <a:stretch/>
        </p:blipFill>
        <p:spPr bwMode="auto">
          <a:xfrm>
            <a:off x="2688209" y="1107282"/>
            <a:ext cx="5400599" cy="5165724"/>
          </a:xfrm>
          <a:prstGeom prst="rect">
            <a:avLst/>
          </a:prstGeom>
          <a:ln>
            <a:noFill/>
          </a:ln>
          <a:extLst>
            <a:ext uri="{53640926-AAD7-44D8-BBD7-CCE9431645EC}">
              <a14:shadowObscured xmlns:a14="http://schemas.microsoft.com/office/drawing/2010/main"/>
            </a:ext>
          </a:extLst>
        </p:spPr>
      </p:pic>
      <p:sp>
        <p:nvSpPr>
          <p:cNvPr id="5" name="Elipse 4">
            <a:extLst>
              <a:ext uri="{FF2B5EF4-FFF2-40B4-BE49-F238E27FC236}">
                <a16:creationId xmlns:a16="http://schemas.microsoft.com/office/drawing/2014/main" id="{11305DD6-0E87-4D70-A85A-03CD712245E8}"/>
              </a:ext>
            </a:extLst>
          </p:cNvPr>
          <p:cNvSpPr/>
          <p:nvPr/>
        </p:nvSpPr>
        <p:spPr>
          <a:xfrm>
            <a:off x="2688208" y="4626248"/>
            <a:ext cx="5184576" cy="5760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245977811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6F1A24-1D56-4F6A-A683-E1E8714B0342}"/>
              </a:ext>
            </a:extLst>
          </p:cNvPr>
          <p:cNvSpPr>
            <a:spLocks noGrp="1"/>
          </p:cNvSpPr>
          <p:nvPr>
            <p:ph type="title"/>
          </p:nvPr>
        </p:nvSpPr>
        <p:spPr/>
        <p:txBody>
          <a:bodyPr/>
          <a:lstStyle/>
          <a:p>
            <a:r>
              <a:rPr lang="es-US" sz="2800" dirty="0"/>
              <a:t>15.1 PROGRAMA DE MEJORAMIENTO URBANO</a:t>
            </a:r>
            <a:endParaRPr lang="es-CL" sz="2800" dirty="0"/>
          </a:p>
        </p:txBody>
      </p:sp>
      <p:pic>
        <p:nvPicPr>
          <p:cNvPr id="4" name="Marcador de contenido 3">
            <a:extLst>
              <a:ext uri="{FF2B5EF4-FFF2-40B4-BE49-F238E27FC236}">
                <a16:creationId xmlns:a16="http://schemas.microsoft.com/office/drawing/2014/main" id="{BA8787F1-9FE7-4CC0-9FEB-E25D226C1DC4}"/>
              </a:ext>
            </a:extLst>
          </p:cNvPr>
          <p:cNvPicPr>
            <a:picLocks noGrp="1"/>
          </p:cNvPicPr>
          <p:nvPr>
            <p:ph idx="1"/>
          </p:nvPr>
        </p:nvPicPr>
        <p:blipFill rotWithShape="1">
          <a:blip r:embed="rId2"/>
          <a:srcRect l="31506" t="15589" r="32893" b="3473"/>
          <a:stretch/>
        </p:blipFill>
        <p:spPr bwMode="auto">
          <a:xfrm>
            <a:off x="1896120" y="1678786"/>
            <a:ext cx="6552728" cy="453164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9163902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ángulo 7">
            <a:extLst>
              <a:ext uri="{FF2B5EF4-FFF2-40B4-BE49-F238E27FC236}">
                <a16:creationId xmlns:a16="http://schemas.microsoft.com/office/drawing/2014/main" id="{63BE5C84-E828-4ADE-9C48-87AB5FFDDCA1}"/>
              </a:ext>
            </a:extLst>
          </p:cNvPr>
          <p:cNvSpPr>
            <a:spLocks noChangeArrowheads="1"/>
          </p:cNvSpPr>
          <p:nvPr/>
        </p:nvSpPr>
        <p:spPr bwMode="auto">
          <a:xfrm>
            <a:off x="425657" y="275054"/>
            <a:ext cx="6044319" cy="290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492039" fontAlgn="base">
              <a:spcBef>
                <a:spcPct val="0"/>
              </a:spcBef>
              <a:spcAft>
                <a:spcPct val="0"/>
              </a:spcAft>
              <a:buNone/>
            </a:pPr>
            <a:r>
              <a:rPr lang="es-CL" altLang="es-CL" sz="1291" b="1">
                <a:solidFill>
                  <a:srgbClr val="808080"/>
                </a:solidFill>
                <a:latin typeface="Arial" panose="020B0604020202020204" pitchFamily="34" charset="0"/>
                <a:ea typeface="ヒラギノ角ゴ Pro W3" pitchFamily="-84" charset="-128"/>
                <a:cs typeface="Times New Roman" panose="02020603050405020304" pitchFamily="18" charset="0"/>
              </a:rPr>
              <a:t>PMU</a:t>
            </a:r>
            <a:endParaRPr lang="es-CL" altLang="es-CL" sz="1291" b="1">
              <a:solidFill>
                <a:prstClr val="black"/>
              </a:solidFill>
              <a:latin typeface="Arial" panose="020B0604020202020204" pitchFamily="34" charset="0"/>
              <a:ea typeface="ヒラギノ角ゴ Pro W3" pitchFamily="-84" charset="-128"/>
              <a:cs typeface="Times New Roman" panose="02020603050405020304" pitchFamily="18" charset="0"/>
            </a:endParaRPr>
          </a:p>
        </p:txBody>
      </p:sp>
      <p:sp>
        <p:nvSpPr>
          <p:cNvPr id="19" name="Título 7">
            <a:extLst>
              <a:ext uri="{FF2B5EF4-FFF2-40B4-BE49-F238E27FC236}">
                <a16:creationId xmlns:a16="http://schemas.microsoft.com/office/drawing/2014/main" id="{AB000EF1-2677-4E9C-841B-1634C9E2A402}"/>
              </a:ext>
            </a:extLst>
          </p:cNvPr>
          <p:cNvSpPr>
            <a:spLocks noGrp="1"/>
          </p:cNvSpPr>
          <p:nvPr>
            <p:ph type="title"/>
          </p:nvPr>
        </p:nvSpPr>
        <p:spPr>
          <a:xfrm>
            <a:off x="348779" y="329724"/>
            <a:ext cx="8237904" cy="772714"/>
          </a:xfrm>
        </p:spPr>
        <p:txBody>
          <a:bodyPr/>
          <a:lstStyle/>
          <a:p>
            <a:pPr algn="l">
              <a:defRPr/>
            </a:pPr>
            <a:r>
              <a:rPr lang="es-CL" sz="2583" b="1" dirty="0">
                <a:solidFill>
                  <a:schemeClr val="bg1">
                    <a:lumMod val="50000"/>
                  </a:schemeClr>
                </a:solidFill>
              </a:rPr>
              <a:t>CARTERA DE PROYECTOS APROBADOS 2020</a:t>
            </a:r>
            <a:br>
              <a:rPr lang="es-CL" sz="2583" b="1" dirty="0">
                <a:solidFill>
                  <a:schemeClr val="bg1">
                    <a:lumMod val="50000"/>
                  </a:schemeClr>
                </a:solidFill>
              </a:rPr>
            </a:br>
            <a:r>
              <a:rPr lang="es-CL" sz="1937" b="1" dirty="0">
                <a:solidFill>
                  <a:schemeClr val="bg1">
                    <a:lumMod val="50000"/>
                  </a:schemeClr>
                </a:solidFill>
              </a:rPr>
              <a:t>al 09-10-2020</a:t>
            </a:r>
          </a:p>
        </p:txBody>
      </p:sp>
      <p:sp>
        <p:nvSpPr>
          <p:cNvPr id="8198" name="Marcador de número de diapositiva 1">
            <a:extLst>
              <a:ext uri="{FF2B5EF4-FFF2-40B4-BE49-F238E27FC236}">
                <a16:creationId xmlns:a16="http://schemas.microsoft.com/office/drawing/2014/main" id="{C62A29DB-9A42-418D-A87E-C7047914859B}"/>
              </a:ext>
            </a:extLst>
          </p:cNvPr>
          <p:cNvSpPr>
            <a:spLocks noGrp="1"/>
          </p:cNvSpPr>
          <p:nvPr>
            <p:ph type="sldNum" sz="quarter" idx="12"/>
          </p:nvPr>
        </p:nvSpPr>
        <p:spPr bwMode="auto">
          <a:xfrm>
            <a:off x="7052539" y="6983940"/>
            <a:ext cx="2296089" cy="39293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444">
                <a:solidFill>
                  <a:schemeClr val="tx1"/>
                </a:solidFill>
                <a:latin typeface="Calibri" panose="020F0502020204030204" pitchFamily="34" charset="0"/>
                <a:ea typeface="MS PGothic" panose="020B0600070205080204" pitchFamily="34" charset="-128"/>
              </a:defRPr>
            </a:lvl1pPr>
            <a:lvl2pPr marL="799563" indent="-307524">
              <a:spcBef>
                <a:spcPct val="20000"/>
              </a:spcBef>
              <a:buFont typeface="Arial" panose="020B0604020202020204" pitchFamily="34" charset="0"/>
              <a:buChar char="–"/>
              <a:defRPr sz="3013">
                <a:solidFill>
                  <a:schemeClr val="tx1"/>
                </a:solidFill>
                <a:latin typeface="Calibri" panose="020F0502020204030204" pitchFamily="34" charset="0"/>
                <a:ea typeface="MS PGothic" panose="020B0600070205080204" pitchFamily="34" charset="-128"/>
              </a:defRPr>
            </a:lvl2pPr>
            <a:lvl3pPr marL="1230097" indent="-246019">
              <a:spcBef>
                <a:spcPct val="20000"/>
              </a:spcBef>
              <a:buFont typeface="Arial" panose="020B0604020202020204" pitchFamily="34" charset="0"/>
              <a:buChar char="•"/>
              <a:defRPr sz="2583">
                <a:solidFill>
                  <a:schemeClr val="tx1"/>
                </a:solidFill>
                <a:latin typeface="Calibri" panose="020F0502020204030204" pitchFamily="34" charset="0"/>
                <a:ea typeface="MS PGothic" panose="020B0600070205080204" pitchFamily="34" charset="-128"/>
              </a:defRPr>
            </a:lvl3pPr>
            <a:lvl4pPr marL="1722135" indent="-246019">
              <a:spcBef>
                <a:spcPct val="20000"/>
              </a:spcBef>
              <a:buFont typeface="Arial" panose="020B0604020202020204" pitchFamily="34" charset="0"/>
              <a:buChar char="–"/>
              <a:defRPr sz="2152">
                <a:solidFill>
                  <a:schemeClr val="tx1"/>
                </a:solidFill>
                <a:latin typeface="Calibri" panose="020F0502020204030204" pitchFamily="34" charset="0"/>
                <a:ea typeface="MS PGothic" panose="020B0600070205080204" pitchFamily="34" charset="-128"/>
              </a:defRPr>
            </a:lvl4pPr>
            <a:lvl5pPr marL="2214174" indent="-246019">
              <a:spcBef>
                <a:spcPct val="20000"/>
              </a:spcBef>
              <a:buFont typeface="Arial" panose="020B0604020202020204" pitchFamily="34" charset="0"/>
              <a:buChar char="»"/>
              <a:defRPr sz="2152">
                <a:solidFill>
                  <a:schemeClr val="tx1"/>
                </a:solidFill>
                <a:latin typeface="Calibri" panose="020F0502020204030204" pitchFamily="34" charset="0"/>
                <a:ea typeface="MS PGothic" panose="020B0600070205080204" pitchFamily="34" charset="-128"/>
              </a:defRPr>
            </a:lvl5pPr>
            <a:lvl6pPr marL="2706213" indent="-246019" defTabSz="492039" eaLnBrk="0" fontAlgn="base" hangingPunct="0">
              <a:spcBef>
                <a:spcPct val="20000"/>
              </a:spcBef>
              <a:spcAft>
                <a:spcPct val="0"/>
              </a:spcAft>
              <a:buFont typeface="Arial" panose="020B0604020202020204" pitchFamily="34" charset="0"/>
              <a:buChar char="»"/>
              <a:defRPr sz="2152">
                <a:solidFill>
                  <a:schemeClr val="tx1"/>
                </a:solidFill>
                <a:latin typeface="Calibri" panose="020F0502020204030204" pitchFamily="34" charset="0"/>
                <a:ea typeface="MS PGothic" panose="020B0600070205080204" pitchFamily="34" charset="-128"/>
              </a:defRPr>
            </a:lvl6pPr>
            <a:lvl7pPr marL="3198251" indent="-246019" defTabSz="492039" eaLnBrk="0" fontAlgn="base" hangingPunct="0">
              <a:spcBef>
                <a:spcPct val="20000"/>
              </a:spcBef>
              <a:spcAft>
                <a:spcPct val="0"/>
              </a:spcAft>
              <a:buFont typeface="Arial" panose="020B0604020202020204" pitchFamily="34" charset="0"/>
              <a:buChar char="»"/>
              <a:defRPr sz="2152">
                <a:solidFill>
                  <a:schemeClr val="tx1"/>
                </a:solidFill>
                <a:latin typeface="Calibri" panose="020F0502020204030204" pitchFamily="34" charset="0"/>
                <a:ea typeface="MS PGothic" panose="020B0600070205080204" pitchFamily="34" charset="-128"/>
              </a:defRPr>
            </a:lvl7pPr>
            <a:lvl8pPr marL="3690290" indent="-246019" defTabSz="492039" eaLnBrk="0" fontAlgn="base" hangingPunct="0">
              <a:spcBef>
                <a:spcPct val="20000"/>
              </a:spcBef>
              <a:spcAft>
                <a:spcPct val="0"/>
              </a:spcAft>
              <a:buFont typeface="Arial" panose="020B0604020202020204" pitchFamily="34" charset="0"/>
              <a:buChar char="»"/>
              <a:defRPr sz="2152">
                <a:solidFill>
                  <a:schemeClr val="tx1"/>
                </a:solidFill>
                <a:latin typeface="Calibri" panose="020F0502020204030204" pitchFamily="34" charset="0"/>
                <a:ea typeface="MS PGothic" panose="020B0600070205080204" pitchFamily="34" charset="-128"/>
              </a:defRPr>
            </a:lvl8pPr>
            <a:lvl9pPr marL="4182328" indent="-246019" defTabSz="492039" eaLnBrk="0" fontAlgn="base" hangingPunct="0">
              <a:spcBef>
                <a:spcPct val="20000"/>
              </a:spcBef>
              <a:spcAft>
                <a:spcPct val="0"/>
              </a:spcAft>
              <a:buFont typeface="Arial" panose="020B0604020202020204" pitchFamily="34" charset="0"/>
              <a:buChar char="»"/>
              <a:defRPr sz="2152">
                <a:solidFill>
                  <a:schemeClr val="tx1"/>
                </a:solidFill>
                <a:latin typeface="Calibri" panose="020F0502020204030204" pitchFamily="34" charset="0"/>
                <a:ea typeface="MS PGothic" panose="020B0600070205080204" pitchFamily="34" charset="-128"/>
              </a:defRPr>
            </a:lvl9pPr>
          </a:lstStyle>
          <a:p>
            <a:pPr defTabSz="492039" fontAlgn="base">
              <a:spcBef>
                <a:spcPct val="0"/>
              </a:spcBef>
              <a:spcAft>
                <a:spcPct val="0"/>
              </a:spcAft>
              <a:buNone/>
            </a:pPr>
            <a:fld id="{95B8030B-6C51-4CF8-98FC-C93DD8CB3AF2}" type="slidenum">
              <a:rPr lang="es-ES" altLang="es-CL" sz="1291">
                <a:solidFill>
                  <a:srgbClr val="898989"/>
                </a:solidFill>
                <a:latin typeface="Arial" panose="020B0604020202020204" pitchFamily="34" charset="0"/>
                <a:ea typeface="ヒラギノ角ゴ Pro W3" pitchFamily="-84" charset="-128"/>
              </a:rPr>
              <a:pPr defTabSz="492039" fontAlgn="base">
                <a:spcBef>
                  <a:spcPct val="0"/>
                </a:spcBef>
                <a:spcAft>
                  <a:spcPct val="0"/>
                </a:spcAft>
                <a:buNone/>
              </a:pPr>
              <a:t>86</a:t>
            </a:fld>
            <a:endParaRPr lang="es-ES" altLang="es-CL" sz="1291">
              <a:solidFill>
                <a:srgbClr val="898989"/>
              </a:solidFill>
              <a:latin typeface="Arial" panose="020B0604020202020204" pitchFamily="34" charset="0"/>
              <a:ea typeface="ヒラギノ角ゴ Pro W3" pitchFamily="-84" charset="-128"/>
            </a:endParaRPr>
          </a:p>
        </p:txBody>
      </p:sp>
      <p:graphicFrame>
        <p:nvGraphicFramePr>
          <p:cNvPr id="12" name="Tabla 11">
            <a:extLst>
              <a:ext uri="{FF2B5EF4-FFF2-40B4-BE49-F238E27FC236}">
                <a16:creationId xmlns:a16="http://schemas.microsoft.com/office/drawing/2014/main" id="{77678F9C-6F79-4939-83FA-1279A55BA9F9}"/>
              </a:ext>
            </a:extLst>
          </p:cNvPr>
          <p:cNvGraphicFramePr>
            <a:graphicFrameLocks noGrp="1"/>
          </p:cNvGraphicFramePr>
          <p:nvPr>
            <p:extLst>
              <p:ext uri="{D42A27DB-BD31-4B8C-83A1-F6EECF244321}">
                <p14:modId xmlns:p14="http://schemas.microsoft.com/office/powerpoint/2010/main" val="1634872420"/>
              </p:ext>
            </p:extLst>
          </p:nvPr>
        </p:nvGraphicFramePr>
        <p:xfrm>
          <a:off x="375258" y="1241872"/>
          <a:ext cx="4417923" cy="6271930"/>
        </p:xfrm>
        <a:graphic>
          <a:graphicData uri="http://schemas.openxmlformats.org/drawingml/2006/table">
            <a:tbl>
              <a:tblPr firstRow="1" firstCol="1" bandRow="1">
                <a:tableStyleId>{5C22544A-7EE6-4342-B048-85BDC9FD1C3A}</a:tableStyleId>
              </a:tblPr>
              <a:tblGrid>
                <a:gridCol w="1421473">
                  <a:extLst>
                    <a:ext uri="{9D8B030D-6E8A-4147-A177-3AD203B41FA5}">
                      <a16:colId xmlns:a16="http://schemas.microsoft.com/office/drawing/2014/main" val="20000"/>
                    </a:ext>
                  </a:extLst>
                </a:gridCol>
                <a:gridCol w="952086">
                  <a:extLst>
                    <a:ext uri="{9D8B030D-6E8A-4147-A177-3AD203B41FA5}">
                      <a16:colId xmlns:a16="http://schemas.microsoft.com/office/drawing/2014/main" val="20001"/>
                    </a:ext>
                  </a:extLst>
                </a:gridCol>
                <a:gridCol w="958863">
                  <a:extLst>
                    <a:ext uri="{9D8B030D-6E8A-4147-A177-3AD203B41FA5}">
                      <a16:colId xmlns:a16="http://schemas.microsoft.com/office/drawing/2014/main" val="20002"/>
                    </a:ext>
                  </a:extLst>
                </a:gridCol>
                <a:gridCol w="1085501">
                  <a:extLst>
                    <a:ext uri="{9D8B030D-6E8A-4147-A177-3AD203B41FA5}">
                      <a16:colId xmlns:a16="http://schemas.microsoft.com/office/drawing/2014/main" val="20003"/>
                    </a:ext>
                  </a:extLst>
                </a:gridCol>
              </a:tblGrid>
              <a:tr h="386098">
                <a:tc>
                  <a:txBody>
                    <a:bodyPr/>
                    <a:lstStyle/>
                    <a:p>
                      <a:pPr algn="ctr">
                        <a:lnSpc>
                          <a:spcPct val="107000"/>
                        </a:lnSpc>
                        <a:spcAft>
                          <a:spcPts val="0"/>
                        </a:spcAft>
                      </a:pPr>
                      <a:r>
                        <a:rPr lang="es-CL" sz="1200" dirty="0">
                          <a:effectLst/>
                        </a:rPr>
                        <a:t>REGIÓN</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7845" marR="47845" marT="0" marB="0" anchor="ctr"/>
                </a:tc>
                <a:tc>
                  <a:txBody>
                    <a:bodyPr/>
                    <a:lstStyle/>
                    <a:p>
                      <a:pPr algn="ctr">
                        <a:lnSpc>
                          <a:spcPct val="107000"/>
                        </a:lnSpc>
                        <a:spcAft>
                          <a:spcPts val="0"/>
                        </a:spcAft>
                      </a:pPr>
                      <a:r>
                        <a:rPr lang="es-CL" sz="1200" dirty="0">
                          <a:effectLst/>
                        </a:rPr>
                        <a:t>N° PROYECTOS</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7845" marR="47845" marT="0" marB="0" anchor="ctr"/>
                </a:tc>
                <a:tc>
                  <a:txBody>
                    <a:bodyPr/>
                    <a:lstStyle/>
                    <a:p>
                      <a:pPr algn="ctr">
                        <a:lnSpc>
                          <a:spcPct val="107000"/>
                        </a:lnSpc>
                        <a:spcAft>
                          <a:spcPts val="0"/>
                        </a:spcAft>
                      </a:pPr>
                      <a:r>
                        <a:rPr lang="es-CL" sz="1100" dirty="0">
                          <a:effectLst/>
                        </a:rPr>
                        <a:t>COMUNA BENEFICIADAS</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45" marR="47845" marT="0" marB="0" anchor="ctr"/>
                </a:tc>
                <a:tc>
                  <a:txBody>
                    <a:bodyPr/>
                    <a:lstStyle/>
                    <a:p>
                      <a:pPr algn="ctr">
                        <a:lnSpc>
                          <a:spcPct val="107000"/>
                        </a:lnSpc>
                        <a:spcAft>
                          <a:spcPts val="0"/>
                        </a:spcAft>
                      </a:pPr>
                      <a:r>
                        <a:rPr lang="es-CL" sz="1200" dirty="0">
                          <a:effectLst/>
                        </a:rPr>
                        <a:t>APROBACION TOTAL $</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7845" marR="47845" marT="0" marB="0" anchor="ctr"/>
                </a:tc>
                <a:extLst>
                  <a:ext uri="{0D108BD9-81ED-4DB2-BD59-A6C34878D82A}">
                    <a16:rowId xmlns:a16="http://schemas.microsoft.com/office/drawing/2014/main" val="10000"/>
                  </a:ext>
                </a:extLst>
              </a:tr>
              <a:tr h="193050">
                <a:tc>
                  <a:txBody>
                    <a:bodyPr/>
                    <a:lstStyle/>
                    <a:p>
                      <a:pPr algn="ctr">
                        <a:lnSpc>
                          <a:spcPct val="107000"/>
                        </a:lnSpc>
                        <a:spcAft>
                          <a:spcPts val="0"/>
                        </a:spcAft>
                      </a:pPr>
                      <a:r>
                        <a:rPr lang="es-CL" sz="1200" dirty="0">
                          <a:effectLst/>
                        </a:rPr>
                        <a:t>ARICA-PARINACOTA</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7845" marR="47845" marT="0" marB="0" anchor="ctr"/>
                </a:tc>
                <a:tc>
                  <a:txBody>
                    <a:bodyPr/>
                    <a:lstStyle/>
                    <a:p>
                      <a:pPr algn="ctr" fontAlgn="b"/>
                      <a:r>
                        <a:rPr lang="es-CL" sz="1100" b="0" i="0" u="none" strike="noStrike" dirty="0">
                          <a:solidFill>
                            <a:srgbClr val="000000"/>
                          </a:solidFill>
                          <a:effectLst/>
                          <a:latin typeface="Calibri" panose="020F0502020204030204" pitchFamily="34" charset="0"/>
                        </a:rPr>
                        <a:t>10</a:t>
                      </a:r>
                    </a:p>
                  </a:txBody>
                  <a:tcPr marL="0" marR="0" marT="0" marB="0" anchor="ctr"/>
                </a:tc>
                <a:tc>
                  <a:txBody>
                    <a:bodyPr/>
                    <a:lstStyle/>
                    <a:p>
                      <a:pPr algn="ctr" fontAlgn="b"/>
                      <a:r>
                        <a:rPr lang="es-CL" sz="1100" b="0" i="0" u="none" strike="noStrike">
                          <a:solidFill>
                            <a:srgbClr val="000000"/>
                          </a:solidFill>
                          <a:effectLst/>
                          <a:latin typeface="Calibri" panose="020F0502020204030204" pitchFamily="34" charset="0"/>
                        </a:rPr>
                        <a:t>1</a:t>
                      </a:r>
                    </a:p>
                  </a:txBody>
                  <a:tcPr marL="0" marR="0" marT="0" marB="0" anchor="ctr"/>
                </a:tc>
                <a:tc>
                  <a:txBody>
                    <a:bodyPr/>
                    <a:lstStyle/>
                    <a:p>
                      <a:pPr algn="l" fontAlgn="b"/>
                      <a:r>
                        <a:rPr lang="es-CL" sz="1100" b="0" i="0" u="none" strike="noStrike">
                          <a:solidFill>
                            <a:srgbClr val="000000"/>
                          </a:solidFill>
                          <a:effectLst/>
                          <a:latin typeface="Calibri" panose="020F0502020204030204" pitchFamily="34" charset="0"/>
                        </a:rPr>
                        <a:t>            484.949.781 </a:t>
                      </a:r>
                    </a:p>
                  </a:txBody>
                  <a:tcPr marL="0" marR="0" marT="0" marB="0" anchor="b"/>
                </a:tc>
                <a:extLst>
                  <a:ext uri="{0D108BD9-81ED-4DB2-BD59-A6C34878D82A}">
                    <a16:rowId xmlns:a16="http://schemas.microsoft.com/office/drawing/2014/main" val="10001"/>
                  </a:ext>
                </a:extLst>
              </a:tr>
              <a:tr h="240219">
                <a:tc>
                  <a:txBody>
                    <a:bodyPr/>
                    <a:lstStyle/>
                    <a:p>
                      <a:pPr algn="ctr">
                        <a:lnSpc>
                          <a:spcPct val="107000"/>
                        </a:lnSpc>
                        <a:spcAft>
                          <a:spcPts val="0"/>
                        </a:spcAft>
                      </a:pPr>
                      <a:r>
                        <a:rPr lang="es-CL" sz="1200" dirty="0">
                          <a:effectLst/>
                        </a:rPr>
                        <a:t>TARAPACÁ</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7845" marR="47845" marT="0" marB="0" anchor="ctr"/>
                </a:tc>
                <a:tc>
                  <a:txBody>
                    <a:bodyPr/>
                    <a:lstStyle/>
                    <a:p>
                      <a:pPr algn="ctr" fontAlgn="b"/>
                      <a:r>
                        <a:rPr lang="es-CL" sz="1100" b="0" i="0" u="none" strike="noStrike" dirty="0">
                          <a:solidFill>
                            <a:srgbClr val="000000"/>
                          </a:solidFill>
                          <a:effectLst/>
                          <a:latin typeface="Calibri" panose="020F0502020204030204" pitchFamily="34" charset="0"/>
                        </a:rPr>
                        <a:t>24</a:t>
                      </a:r>
                    </a:p>
                  </a:txBody>
                  <a:tcPr marL="0" marR="0" marT="0" marB="0" anchor="ctr"/>
                </a:tc>
                <a:tc>
                  <a:txBody>
                    <a:bodyPr/>
                    <a:lstStyle/>
                    <a:p>
                      <a:pPr algn="ctr" fontAlgn="b"/>
                      <a:r>
                        <a:rPr lang="es-CL" sz="1100" b="0" i="0" u="none" strike="noStrike">
                          <a:solidFill>
                            <a:srgbClr val="000000"/>
                          </a:solidFill>
                          <a:effectLst/>
                          <a:latin typeface="Calibri" panose="020F0502020204030204" pitchFamily="34" charset="0"/>
                        </a:rPr>
                        <a:t>4</a:t>
                      </a:r>
                    </a:p>
                  </a:txBody>
                  <a:tcPr marL="0" marR="0" marT="0" marB="0" anchor="ctr"/>
                </a:tc>
                <a:tc>
                  <a:txBody>
                    <a:bodyPr/>
                    <a:lstStyle/>
                    <a:p>
                      <a:pPr algn="l" fontAlgn="b"/>
                      <a:r>
                        <a:rPr lang="es-CL" sz="1100" b="0" i="0" u="none" strike="noStrike">
                          <a:solidFill>
                            <a:srgbClr val="000000"/>
                          </a:solidFill>
                          <a:effectLst/>
                          <a:latin typeface="Calibri" panose="020F0502020204030204" pitchFamily="34" charset="0"/>
                        </a:rPr>
                        <a:t>         1.297.519.675 </a:t>
                      </a:r>
                    </a:p>
                  </a:txBody>
                  <a:tcPr marL="0" marR="0" marT="0" marB="0" anchor="b"/>
                </a:tc>
                <a:extLst>
                  <a:ext uri="{0D108BD9-81ED-4DB2-BD59-A6C34878D82A}">
                    <a16:rowId xmlns:a16="http://schemas.microsoft.com/office/drawing/2014/main" val="10002"/>
                  </a:ext>
                </a:extLst>
              </a:tr>
              <a:tr h="240219">
                <a:tc>
                  <a:txBody>
                    <a:bodyPr/>
                    <a:lstStyle/>
                    <a:p>
                      <a:pPr algn="ctr">
                        <a:lnSpc>
                          <a:spcPct val="107000"/>
                        </a:lnSpc>
                        <a:spcAft>
                          <a:spcPts val="0"/>
                        </a:spcAft>
                      </a:pPr>
                      <a:r>
                        <a:rPr lang="es-CL" sz="1200" dirty="0">
                          <a:effectLst/>
                        </a:rPr>
                        <a:t>ANTOFAGASTA</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7845" marR="47845" marT="0" marB="0" anchor="ctr"/>
                </a:tc>
                <a:tc>
                  <a:txBody>
                    <a:bodyPr/>
                    <a:lstStyle/>
                    <a:p>
                      <a:pPr algn="ctr" fontAlgn="b"/>
                      <a:r>
                        <a:rPr lang="es-CL" sz="1100" b="0" i="0" u="none" strike="noStrike">
                          <a:solidFill>
                            <a:srgbClr val="000000"/>
                          </a:solidFill>
                          <a:effectLst/>
                          <a:latin typeface="Calibri" panose="020F0502020204030204" pitchFamily="34" charset="0"/>
                        </a:rPr>
                        <a:t>30</a:t>
                      </a:r>
                    </a:p>
                  </a:txBody>
                  <a:tcPr marL="0" marR="0" marT="0" marB="0" anchor="ctr"/>
                </a:tc>
                <a:tc>
                  <a:txBody>
                    <a:bodyPr/>
                    <a:lstStyle/>
                    <a:p>
                      <a:pPr algn="ctr" fontAlgn="b"/>
                      <a:r>
                        <a:rPr lang="es-CL" sz="1100" b="0" i="0" u="none" strike="noStrike" dirty="0">
                          <a:solidFill>
                            <a:srgbClr val="000000"/>
                          </a:solidFill>
                          <a:effectLst/>
                          <a:latin typeface="Calibri" panose="020F0502020204030204" pitchFamily="34" charset="0"/>
                        </a:rPr>
                        <a:t>6</a:t>
                      </a:r>
                    </a:p>
                  </a:txBody>
                  <a:tcPr marL="0" marR="0" marT="0" marB="0" anchor="ctr"/>
                </a:tc>
                <a:tc>
                  <a:txBody>
                    <a:bodyPr/>
                    <a:lstStyle/>
                    <a:p>
                      <a:pPr algn="l" fontAlgn="b"/>
                      <a:r>
                        <a:rPr lang="es-CL" sz="1100" b="0" i="0" u="none" strike="noStrike">
                          <a:solidFill>
                            <a:srgbClr val="000000"/>
                          </a:solidFill>
                          <a:effectLst/>
                          <a:latin typeface="Calibri" panose="020F0502020204030204" pitchFamily="34" charset="0"/>
                        </a:rPr>
                        <a:t>         1.404.881.182 </a:t>
                      </a:r>
                    </a:p>
                  </a:txBody>
                  <a:tcPr marL="0" marR="0" marT="0" marB="0" anchor="b"/>
                </a:tc>
                <a:extLst>
                  <a:ext uri="{0D108BD9-81ED-4DB2-BD59-A6C34878D82A}">
                    <a16:rowId xmlns:a16="http://schemas.microsoft.com/office/drawing/2014/main" val="10003"/>
                  </a:ext>
                </a:extLst>
              </a:tr>
              <a:tr h="240219">
                <a:tc>
                  <a:txBody>
                    <a:bodyPr/>
                    <a:lstStyle/>
                    <a:p>
                      <a:pPr algn="ctr">
                        <a:lnSpc>
                          <a:spcPct val="107000"/>
                        </a:lnSpc>
                        <a:spcAft>
                          <a:spcPts val="0"/>
                        </a:spcAft>
                      </a:pPr>
                      <a:r>
                        <a:rPr lang="es-CL" sz="1200" dirty="0">
                          <a:effectLst/>
                        </a:rPr>
                        <a:t>ATACAMA</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7845" marR="47845" marT="0" marB="0" anchor="ctr"/>
                </a:tc>
                <a:tc>
                  <a:txBody>
                    <a:bodyPr/>
                    <a:lstStyle/>
                    <a:p>
                      <a:pPr algn="ctr" fontAlgn="b"/>
                      <a:r>
                        <a:rPr lang="es-CL" sz="1100" b="0" i="0" u="none" strike="noStrike">
                          <a:solidFill>
                            <a:srgbClr val="000000"/>
                          </a:solidFill>
                          <a:effectLst/>
                          <a:latin typeface="Calibri" panose="020F0502020204030204" pitchFamily="34" charset="0"/>
                        </a:rPr>
                        <a:t>48</a:t>
                      </a:r>
                    </a:p>
                  </a:txBody>
                  <a:tcPr marL="0" marR="0" marT="0" marB="0" anchor="ctr"/>
                </a:tc>
                <a:tc>
                  <a:txBody>
                    <a:bodyPr/>
                    <a:lstStyle/>
                    <a:p>
                      <a:pPr algn="ctr" fontAlgn="b"/>
                      <a:r>
                        <a:rPr lang="es-CL" sz="1100" b="0" i="0" u="none" strike="noStrike" dirty="0">
                          <a:solidFill>
                            <a:srgbClr val="000000"/>
                          </a:solidFill>
                          <a:effectLst/>
                          <a:latin typeface="Calibri" panose="020F0502020204030204" pitchFamily="34" charset="0"/>
                        </a:rPr>
                        <a:t>9</a:t>
                      </a:r>
                    </a:p>
                  </a:txBody>
                  <a:tcPr marL="0" marR="0" marT="0" marB="0" anchor="ctr"/>
                </a:tc>
                <a:tc>
                  <a:txBody>
                    <a:bodyPr/>
                    <a:lstStyle/>
                    <a:p>
                      <a:pPr algn="l" fontAlgn="b"/>
                      <a:r>
                        <a:rPr lang="es-CL" sz="1100" b="0" i="0" u="none" strike="noStrike">
                          <a:solidFill>
                            <a:srgbClr val="000000"/>
                          </a:solidFill>
                          <a:effectLst/>
                          <a:latin typeface="Calibri" panose="020F0502020204030204" pitchFamily="34" charset="0"/>
                        </a:rPr>
                        <a:t>         2.433.499.444 </a:t>
                      </a:r>
                    </a:p>
                  </a:txBody>
                  <a:tcPr marL="0" marR="0" marT="0" marB="0" anchor="b"/>
                </a:tc>
                <a:extLst>
                  <a:ext uri="{0D108BD9-81ED-4DB2-BD59-A6C34878D82A}">
                    <a16:rowId xmlns:a16="http://schemas.microsoft.com/office/drawing/2014/main" val="10004"/>
                  </a:ext>
                </a:extLst>
              </a:tr>
              <a:tr h="240219">
                <a:tc>
                  <a:txBody>
                    <a:bodyPr/>
                    <a:lstStyle/>
                    <a:p>
                      <a:pPr algn="ctr">
                        <a:lnSpc>
                          <a:spcPct val="107000"/>
                        </a:lnSpc>
                        <a:spcAft>
                          <a:spcPts val="0"/>
                        </a:spcAft>
                      </a:pPr>
                      <a:r>
                        <a:rPr lang="es-CL" sz="1200" dirty="0">
                          <a:effectLst/>
                        </a:rPr>
                        <a:t>COQUIMBO</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7845" marR="47845" marT="0" marB="0" anchor="ctr"/>
                </a:tc>
                <a:tc>
                  <a:txBody>
                    <a:bodyPr/>
                    <a:lstStyle/>
                    <a:p>
                      <a:pPr algn="ctr" fontAlgn="b"/>
                      <a:r>
                        <a:rPr lang="es-CL" sz="1100" b="0" i="0" u="none" strike="noStrike">
                          <a:solidFill>
                            <a:srgbClr val="000000"/>
                          </a:solidFill>
                          <a:effectLst/>
                          <a:latin typeface="Calibri" panose="020F0502020204030204" pitchFamily="34" charset="0"/>
                        </a:rPr>
                        <a:t>45</a:t>
                      </a:r>
                    </a:p>
                  </a:txBody>
                  <a:tcPr marL="0" marR="0" marT="0" marB="0" anchor="ctr"/>
                </a:tc>
                <a:tc>
                  <a:txBody>
                    <a:bodyPr/>
                    <a:lstStyle/>
                    <a:p>
                      <a:pPr algn="ctr" fontAlgn="b"/>
                      <a:r>
                        <a:rPr lang="es-CL" sz="1100" b="0" i="0" u="none" strike="noStrike">
                          <a:solidFill>
                            <a:srgbClr val="000000"/>
                          </a:solidFill>
                          <a:effectLst/>
                          <a:latin typeface="Calibri" panose="020F0502020204030204" pitchFamily="34" charset="0"/>
                        </a:rPr>
                        <a:t>13</a:t>
                      </a:r>
                    </a:p>
                  </a:txBody>
                  <a:tcPr marL="0" marR="0" marT="0" marB="0" anchor="ctr"/>
                </a:tc>
                <a:tc>
                  <a:txBody>
                    <a:bodyPr/>
                    <a:lstStyle/>
                    <a:p>
                      <a:pPr algn="l" fontAlgn="b"/>
                      <a:r>
                        <a:rPr lang="es-CL" sz="1100" b="0" i="0" u="none" strike="noStrike">
                          <a:solidFill>
                            <a:srgbClr val="000000"/>
                          </a:solidFill>
                          <a:effectLst/>
                          <a:latin typeface="Calibri" panose="020F0502020204030204" pitchFamily="34" charset="0"/>
                        </a:rPr>
                        <a:t>         2.000.619.838 </a:t>
                      </a:r>
                    </a:p>
                  </a:txBody>
                  <a:tcPr marL="0" marR="0" marT="0" marB="0" anchor="b"/>
                </a:tc>
                <a:extLst>
                  <a:ext uri="{0D108BD9-81ED-4DB2-BD59-A6C34878D82A}">
                    <a16:rowId xmlns:a16="http://schemas.microsoft.com/office/drawing/2014/main" val="10005"/>
                  </a:ext>
                </a:extLst>
              </a:tr>
              <a:tr h="240219">
                <a:tc>
                  <a:txBody>
                    <a:bodyPr/>
                    <a:lstStyle/>
                    <a:p>
                      <a:pPr algn="ctr">
                        <a:lnSpc>
                          <a:spcPct val="107000"/>
                        </a:lnSpc>
                        <a:spcAft>
                          <a:spcPts val="0"/>
                        </a:spcAft>
                      </a:pPr>
                      <a:r>
                        <a:rPr lang="es-CL" sz="1200" dirty="0">
                          <a:effectLst/>
                        </a:rPr>
                        <a:t>VALPARAÍSO</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7845" marR="47845" marT="0" marB="0" anchor="ctr"/>
                </a:tc>
                <a:tc>
                  <a:txBody>
                    <a:bodyPr/>
                    <a:lstStyle/>
                    <a:p>
                      <a:pPr algn="ctr" fontAlgn="b"/>
                      <a:r>
                        <a:rPr lang="es-CL" sz="1100" b="0" i="0" u="none" strike="noStrike">
                          <a:solidFill>
                            <a:srgbClr val="000000"/>
                          </a:solidFill>
                          <a:effectLst/>
                          <a:latin typeface="Calibri" panose="020F0502020204030204" pitchFamily="34" charset="0"/>
                        </a:rPr>
                        <a:t>113</a:t>
                      </a:r>
                    </a:p>
                  </a:txBody>
                  <a:tcPr marL="0" marR="0" marT="0" marB="0" anchor="ctr"/>
                </a:tc>
                <a:tc>
                  <a:txBody>
                    <a:bodyPr/>
                    <a:lstStyle/>
                    <a:p>
                      <a:pPr algn="ctr" fontAlgn="b"/>
                      <a:r>
                        <a:rPr lang="es-CL" sz="1100" b="0" i="0" u="none" strike="noStrike" dirty="0">
                          <a:solidFill>
                            <a:srgbClr val="000000"/>
                          </a:solidFill>
                          <a:effectLst/>
                          <a:latin typeface="Calibri" panose="020F0502020204030204" pitchFamily="34" charset="0"/>
                        </a:rPr>
                        <a:t>36</a:t>
                      </a:r>
                    </a:p>
                  </a:txBody>
                  <a:tcPr marL="0" marR="0" marT="0" marB="0" anchor="ctr"/>
                </a:tc>
                <a:tc>
                  <a:txBody>
                    <a:bodyPr/>
                    <a:lstStyle/>
                    <a:p>
                      <a:pPr algn="l" fontAlgn="b"/>
                      <a:r>
                        <a:rPr lang="es-CL" sz="1100" b="0" i="0" u="none" strike="noStrike">
                          <a:solidFill>
                            <a:srgbClr val="000000"/>
                          </a:solidFill>
                          <a:effectLst/>
                          <a:latin typeface="Calibri" panose="020F0502020204030204" pitchFamily="34" charset="0"/>
                        </a:rPr>
                        <a:t>         4.872.768.749 </a:t>
                      </a:r>
                    </a:p>
                  </a:txBody>
                  <a:tcPr marL="0" marR="0" marT="0" marB="0" anchor="b"/>
                </a:tc>
                <a:extLst>
                  <a:ext uri="{0D108BD9-81ED-4DB2-BD59-A6C34878D82A}">
                    <a16:rowId xmlns:a16="http://schemas.microsoft.com/office/drawing/2014/main" val="10006"/>
                  </a:ext>
                </a:extLst>
              </a:tr>
              <a:tr h="340546">
                <a:tc>
                  <a:txBody>
                    <a:bodyPr/>
                    <a:lstStyle/>
                    <a:p>
                      <a:pPr algn="ctr">
                        <a:lnSpc>
                          <a:spcPct val="107000"/>
                        </a:lnSpc>
                        <a:spcAft>
                          <a:spcPts val="0"/>
                        </a:spcAft>
                      </a:pPr>
                      <a:r>
                        <a:rPr lang="es-CL" sz="1200" dirty="0">
                          <a:effectLst/>
                        </a:rPr>
                        <a:t>METROPOLITANA</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7845" marR="47845" marT="0" marB="0" anchor="ctr"/>
                </a:tc>
                <a:tc>
                  <a:txBody>
                    <a:bodyPr/>
                    <a:lstStyle/>
                    <a:p>
                      <a:pPr algn="ctr" fontAlgn="b"/>
                      <a:r>
                        <a:rPr lang="es-CL" sz="1100" b="0" i="0" u="none" strike="noStrike">
                          <a:solidFill>
                            <a:srgbClr val="000000"/>
                          </a:solidFill>
                          <a:effectLst/>
                          <a:latin typeface="Calibri" panose="020F0502020204030204" pitchFamily="34" charset="0"/>
                        </a:rPr>
                        <a:t>269</a:t>
                      </a:r>
                    </a:p>
                  </a:txBody>
                  <a:tcPr marL="0" marR="0" marT="0" marB="0" anchor="ctr"/>
                </a:tc>
                <a:tc>
                  <a:txBody>
                    <a:bodyPr/>
                    <a:lstStyle/>
                    <a:p>
                      <a:pPr algn="ctr" fontAlgn="b"/>
                      <a:r>
                        <a:rPr lang="es-CL" sz="1100" b="0" i="0" u="none" strike="noStrike" dirty="0">
                          <a:solidFill>
                            <a:srgbClr val="000000"/>
                          </a:solidFill>
                          <a:effectLst/>
                          <a:latin typeface="Calibri" panose="020F0502020204030204" pitchFamily="34" charset="0"/>
                        </a:rPr>
                        <a:t>47</a:t>
                      </a:r>
                    </a:p>
                  </a:txBody>
                  <a:tcPr marL="0" marR="0" marT="0" marB="0" anchor="ctr"/>
                </a:tc>
                <a:tc>
                  <a:txBody>
                    <a:bodyPr/>
                    <a:lstStyle/>
                    <a:p>
                      <a:pPr algn="l" fontAlgn="b"/>
                      <a:r>
                        <a:rPr lang="es-CL" sz="1100" b="0" i="0" u="none" strike="noStrike">
                          <a:solidFill>
                            <a:srgbClr val="000000"/>
                          </a:solidFill>
                          <a:effectLst/>
                          <a:latin typeface="Calibri" panose="020F0502020204030204" pitchFamily="34" charset="0"/>
                        </a:rPr>
                        <a:t>      13.195.852.027 </a:t>
                      </a:r>
                    </a:p>
                  </a:txBody>
                  <a:tcPr marL="0" marR="0" marT="0" marB="0" anchor="b"/>
                </a:tc>
                <a:extLst>
                  <a:ext uri="{0D108BD9-81ED-4DB2-BD59-A6C34878D82A}">
                    <a16:rowId xmlns:a16="http://schemas.microsoft.com/office/drawing/2014/main" val="10007"/>
                  </a:ext>
                </a:extLst>
              </a:tr>
              <a:tr h="240219">
                <a:tc>
                  <a:txBody>
                    <a:bodyPr/>
                    <a:lstStyle/>
                    <a:p>
                      <a:pPr algn="ctr">
                        <a:lnSpc>
                          <a:spcPct val="107000"/>
                        </a:lnSpc>
                        <a:spcAft>
                          <a:spcPts val="0"/>
                        </a:spcAft>
                      </a:pPr>
                      <a:r>
                        <a:rPr lang="es-CL" sz="1200" dirty="0">
                          <a:effectLst/>
                        </a:rPr>
                        <a:t>O´HIGGINS</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7845" marR="47845" marT="0" marB="0" anchor="ctr"/>
                </a:tc>
                <a:tc>
                  <a:txBody>
                    <a:bodyPr/>
                    <a:lstStyle/>
                    <a:p>
                      <a:pPr algn="ctr" fontAlgn="b"/>
                      <a:r>
                        <a:rPr lang="es-CL" sz="1100" b="0" i="0" u="none" strike="noStrike">
                          <a:solidFill>
                            <a:srgbClr val="000000"/>
                          </a:solidFill>
                          <a:effectLst/>
                          <a:latin typeface="Calibri" panose="020F0502020204030204" pitchFamily="34" charset="0"/>
                        </a:rPr>
                        <a:t>113</a:t>
                      </a:r>
                    </a:p>
                  </a:txBody>
                  <a:tcPr marL="0" marR="0" marT="0" marB="0" anchor="ctr"/>
                </a:tc>
                <a:tc>
                  <a:txBody>
                    <a:bodyPr/>
                    <a:lstStyle/>
                    <a:p>
                      <a:pPr algn="ctr" fontAlgn="b"/>
                      <a:r>
                        <a:rPr lang="es-CL" sz="1100" b="0" i="0" u="none" strike="noStrike" dirty="0">
                          <a:solidFill>
                            <a:srgbClr val="000000"/>
                          </a:solidFill>
                          <a:effectLst/>
                          <a:latin typeface="Calibri" panose="020F0502020204030204" pitchFamily="34" charset="0"/>
                        </a:rPr>
                        <a:t>31</a:t>
                      </a:r>
                    </a:p>
                  </a:txBody>
                  <a:tcPr marL="0" marR="0" marT="0" marB="0" anchor="ctr"/>
                </a:tc>
                <a:tc>
                  <a:txBody>
                    <a:bodyPr/>
                    <a:lstStyle/>
                    <a:p>
                      <a:pPr algn="l" fontAlgn="b"/>
                      <a:r>
                        <a:rPr lang="es-CL" sz="1100" b="0" i="0" u="none" strike="noStrike">
                          <a:solidFill>
                            <a:srgbClr val="000000"/>
                          </a:solidFill>
                          <a:effectLst/>
                          <a:latin typeface="Calibri" panose="020F0502020204030204" pitchFamily="34" charset="0"/>
                        </a:rPr>
                        <a:t>         5.594.824.699 </a:t>
                      </a:r>
                    </a:p>
                  </a:txBody>
                  <a:tcPr marL="0" marR="0" marT="0" marB="0" anchor="b"/>
                </a:tc>
                <a:extLst>
                  <a:ext uri="{0D108BD9-81ED-4DB2-BD59-A6C34878D82A}">
                    <a16:rowId xmlns:a16="http://schemas.microsoft.com/office/drawing/2014/main" val="10008"/>
                  </a:ext>
                </a:extLst>
              </a:tr>
              <a:tr h="240219">
                <a:tc>
                  <a:txBody>
                    <a:bodyPr/>
                    <a:lstStyle/>
                    <a:p>
                      <a:pPr algn="ctr">
                        <a:lnSpc>
                          <a:spcPct val="107000"/>
                        </a:lnSpc>
                        <a:spcAft>
                          <a:spcPts val="0"/>
                        </a:spcAft>
                      </a:pPr>
                      <a:r>
                        <a:rPr lang="es-CL" sz="1200" dirty="0">
                          <a:effectLst/>
                        </a:rPr>
                        <a:t>MAULE</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7845" marR="47845" marT="0" marB="0" anchor="ctr"/>
                </a:tc>
                <a:tc>
                  <a:txBody>
                    <a:bodyPr/>
                    <a:lstStyle/>
                    <a:p>
                      <a:pPr algn="ctr" fontAlgn="b"/>
                      <a:r>
                        <a:rPr lang="es-CL" sz="1100" b="0" i="0" u="none" strike="noStrike">
                          <a:solidFill>
                            <a:srgbClr val="000000"/>
                          </a:solidFill>
                          <a:effectLst/>
                          <a:latin typeface="Calibri" panose="020F0502020204030204" pitchFamily="34" charset="0"/>
                        </a:rPr>
                        <a:t>109</a:t>
                      </a:r>
                    </a:p>
                  </a:txBody>
                  <a:tcPr marL="0" marR="0" marT="0" marB="0" anchor="ctr"/>
                </a:tc>
                <a:tc>
                  <a:txBody>
                    <a:bodyPr/>
                    <a:lstStyle/>
                    <a:p>
                      <a:pPr algn="ctr" fontAlgn="b"/>
                      <a:r>
                        <a:rPr lang="es-CL" sz="1100" b="0" i="0" u="none" strike="noStrike" dirty="0">
                          <a:solidFill>
                            <a:srgbClr val="000000"/>
                          </a:solidFill>
                          <a:effectLst/>
                          <a:latin typeface="Calibri" panose="020F0502020204030204" pitchFamily="34" charset="0"/>
                        </a:rPr>
                        <a:t>30</a:t>
                      </a:r>
                    </a:p>
                  </a:txBody>
                  <a:tcPr marL="0" marR="0" marT="0" marB="0" anchor="ctr"/>
                </a:tc>
                <a:tc>
                  <a:txBody>
                    <a:bodyPr/>
                    <a:lstStyle/>
                    <a:p>
                      <a:pPr algn="l" fontAlgn="b"/>
                      <a:r>
                        <a:rPr lang="es-CL" sz="1100" b="0" i="0" u="none" strike="noStrike">
                          <a:solidFill>
                            <a:srgbClr val="000000"/>
                          </a:solidFill>
                          <a:effectLst/>
                          <a:latin typeface="Calibri" panose="020F0502020204030204" pitchFamily="34" charset="0"/>
                        </a:rPr>
                        <a:t>         5.707.279.930 </a:t>
                      </a:r>
                    </a:p>
                  </a:txBody>
                  <a:tcPr marL="0" marR="0" marT="0" marB="0" anchor="b"/>
                </a:tc>
                <a:extLst>
                  <a:ext uri="{0D108BD9-81ED-4DB2-BD59-A6C34878D82A}">
                    <a16:rowId xmlns:a16="http://schemas.microsoft.com/office/drawing/2014/main" val="10009"/>
                  </a:ext>
                </a:extLst>
              </a:tr>
              <a:tr h="240219">
                <a:tc>
                  <a:txBody>
                    <a:bodyPr/>
                    <a:lstStyle/>
                    <a:p>
                      <a:pPr algn="ctr">
                        <a:lnSpc>
                          <a:spcPct val="107000"/>
                        </a:lnSpc>
                        <a:spcAft>
                          <a:spcPts val="0"/>
                        </a:spcAft>
                      </a:pPr>
                      <a:r>
                        <a:rPr lang="es-CL" sz="1200" dirty="0">
                          <a:effectLst/>
                        </a:rPr>
                        <a:t>ÑUBLE</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7845" marR="47845" marT="0" marB="0" anchor="ctr"/>
                </a:tc>
                <a:tc>
                  <a:txBody>
                    <a:bodyPr/>
                    <a:lstStyle/>
                    <a:p>
                      <a:pPr algn="ctr" fontAlgn="b"/>
                      <a:r>
                        <a:rPr lang="es-CL" sz="1100" b="0" i="0" u="none" strike="noStrike">
                          <a:solidFill>
                            <a:srgbClr val="000000"/>
                          </a:solidFill>
                          <a:effectLst/>
                          <a:latin typeface="Calibri" panose="020F0502020204030204" pitchFamily="34" charset="0"/>
                        </a:rPr>
                        <a:t>46</a:t>
                      </a:r>
                    </a:p>
                  </a:txBody>
                  <a:tcPr marL="0" marR="0" marT="0" marB="0" anchor="ctr"/>
                </a:tc>
                <a:tc>
                  <a:txBody>
                    <a:bodyPr/>
                    <a:lstStyle/>
                    <a:p>
                      <a:pPr algn="ctr" fontAlgn="b"/>
                      <a:r>
                        <a:rPr lang="es-CL" sz="1100" b="0" i="0" u="none" strike="noStrike" dirty="0">
                          <a:solidFill>
                            <a:srgbClr val="000000"/>
                          </a:solidFill>
                          <a:effectLst/>
                          <a:latin typeface="Calibri" panose="020F0502020204030204" pitchFamily="34" charset="0"/>
                        </a:rPr>
                        <a:t>16</a:t>
                      </a:r>
                    </a:p>
                  </a:txBody>
                  <a:tcPr marL="0" marR="0" marT="0" marB="0" anchor="ctr"/>
                </a:tc>
                <a:tc>
                  <a:txBody>
                    <a:bodyPr/>
                    <a:lstStyle/>
                    <a:p>
                      <a:pPr algn="l" fontAlgn="b"/>
                      <a:r>
                        <a:rPr lang="es-CL" sz="1100" b="0" i="0" u="none" strike="noStrike">
                          <a:solidFill>
                            <a:srgbClr val="000000"/>
                          </a:solidFill>
                          <a:effectLst/>
                          <a:latin typeface="Calibri" panose="020F0502020204030204" pitchFamily="34" charset="0"/>
                        </a:rPr>
                        <a:t>         2.305.554.019 </a:t>
                      </a:r>
                    </a:p>
                  </a:txBody>
                  <a:tcPr marL="0" marR="0" marT="0" marB="0" anchor="b"/>
                </a:tc>
                <a:extLst>
                  <a:ext uri="{0D108BD9-81ED-4DB2-BD59-A6C34878D82A}">
                    <a16:rowId xmlns:a16="http://schemas.microsoft.com/office/drawing/2014/main" val="10010"/>
                  </a:ext>
                </a:extLst>
              </a:tr>
              <a:tr h="340546">
                <a:tc>
                  <a:txBody>
                    <a:bodyPr/>
                    <a:lstStyle/>
                    <a:p>
                      <a:pPr algn="ctr">
                        <a:lnSpc>
                          <a:spcPct val="107000"/>
                        </a:lnSpc>
                        <a:spcAft>
                          <a:spcPts val="0"/>
                        </a:spcAft>
                      </a:pPr>
                      <a:r>
                        <a:rPr lang="es-CL" sz="1200" dirty="0">
                          <a:effectLst/>
                        </a:rPr>
                        <a:t>BÍO </a:t>
                      </a:r>
                      <a:r>
                        <a:rPr lang="es-CL" sz="1200" dirty="0" err="1">
                          <a:effectLst/>
                        </a:rPr>
                        <a:t>BÍO</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7845" marR="47845" marT="0" marB="0" anchor="ctr"/>
                </a:tc>
                <a:tc>
                  <a:txBody>
                    <a:bodyPr/>
                    <a:lstStyle/>
                    <a:p>
                      <a:pPr algn="ctr" fontAlgn="b"/>
                      <a:r>
                        <a:rPr lang="es-CL" sz="1100" b="0" i="0" u="none" strike="noStrike">
                          <a:solidFill>
                            <a:srgbClr val="000000"/>
                          </a:solidFill>
                          <a:effectLst/>
                          <a:latin typeface="Calibri" panose="020F0502020204030204" pitchFamily="34" charset="0"/>
                        </a:rPr>
                        <a:t>403</a:t>
                      </a:r>
                    </a:p>
                  </a:txBody>
                  <a:tcPr marL="0" marR="0" marT="0" marB="0" anchor="ctr"/>
                </a:tc>
                <a:tc>
                  <a:txBody>
                    <a:bodyPr/>
                    <a:lstStyle/>
                    <a:p>
                      <a:pPr algn="ctr" fontAlgn="b"/>
                      <a:r>
                        <a:rPr lang="es-CL" sz="1100" b="0" i="0" u="none" strike="noStrike" dirty="0">
                          <a:solidFill>
                            <a:srgbClr val="000000"/>
                          </a:solidFill>
                          <a:effectLst/>
                          <a:latin typeface="Calibri" panose="020F0502020204030204" pitchFamily="34" charset="0"/>
                        </a:rPr>
                        <a:t>29</a:t>
                      </a:r>
                    </a:p>
                  </a:txBody>
                  <a:tcPr marL="0" marR="0" marT="0" marB="0" anchor="ctr"/>
                </a:tc>
                <a:tc>
                  <a:txBody>
                    <a:bodyPr/>
                    <a:lstStyle/>
                    <a:p>
                      <a:pPr algn="l" fontAlgn="b"/>
                      <a:r>
                        <a:rPr lang="es-CL" sz="1100" b="0" i="0" u="none" strike="noStrike">
                          <a:solidFill>
                            <a:srgbClr val="000000"/>
                          </a:solidFill>
                          <a:effectLst/>
                          <a:latin typeface="Calibri" panose="020F0502020204030204" pitchFamily="34" charset="0"/>
                        </a:rPr>
                        <a:t>      20.089.354.032 </a:t>
                      </a:r>
                    </a:p>
                  </a:txBody>
                  <a:tcPr marL="0" marR="0" marT="0" marB="0" anchor="b"/>
                </a:tc>
                <a:extLst>
                  <a:ext uri="{0D108BD9-81ED-4DB2-BD59-A6C34878D82A}">
                    <a16:rowId xmlns:a16="http://schemas.microsoft.com/office/drawing/2014/main" val="10011"/>
                  </a:ext>
                </a:extLst>
              </a:tr>
              <a:tr h="240219">
                <a:tc>
                  <a:txBody>
                    <a:bodyPr/>
                    <a:lstStyle/>
                    <a:p>
                      <a:pPr algn="ctr">
                        <a:lnSpc>
                          <a:spcPct val="107000"/>
                        </a:lnSpc>
                        <a:spcAft>
                          <a:spcPts val="0"/>
                        </a:spcAft>
                      </a:pPr>
                      <a:r>
                        <a:rPr lang="es-CL" sz="1200" dirty="0">
                          <a:effectLst/>
                        </a:rPr>
                        <a:t>ARAUCANÍA</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7845" marR="47845" marT="0" marB="0" anchor="ctr"/>
                </a:tc>
                <a:tc>
                  <a:txBody>
                    <a:bodyPr/>
                    <a:lstStyle/>
                    <a:p>
                      <a:pPr algn="ctr" fontAlgn="b"/>
                      <a:r>
                        <a:rPr lang="es-CL" sz="1100" b="0" i="0" u="none" strike="noStrike">
                          <a:solidFill>
                            <a:srgbClr val="000000"/>
                          </a:solidFill>
                          <a:effectLst/>
                          <a:latin typeface="Calibri" panose="020F0502020204030204" pitchFamily="34" charset="0"/>
                        </a:rPr>
                        <a:t>137</a:t>
                      </a:r>
                    </a:p>
                  </a:txBody>
                  <a:tcPr marL="0" marR="0" marT="0" marB="0" anchor="ctr"/>
                </a:tc>
                <a:tc>
                  <a:txBody>
                    <a:bodyPr/>
                    <a:lstStyle/>
                    <a:p>
                      <a:pPr algn="ctr" fontAlgn="b"/>
                      <a:r>
                        <a:rPr lang="es-CL" sz="1100" b="0" i="0" u="none" strike="noStrike" dirty="0">
                          <a:solidFill>
                            <a:srgbClr val="000000"/>
                          </a:solidFill>
                          <a:effectLst/>
                          <a:latin typeface="Calibri" panose="020F0502020204030204" pitchFamily="34" charset="0"/>
                        </a:rPr>
                        <a:t>34</a:t>
                      </a:r>
                    </a:p>
                  </a:txBody>
                  <a:tcPr marL="0" marR="0" marT="0" marB="0" anchor="ctr"/>
                </a:tc>
                <a:tc>
                  <a:txBody>
                    <a:bodyPr/>
                    <a:lstStyle/>
                    <a:p>
                      <a:pPr algn="l" fontAlgn="b"/>
                      <a:r>
                        <a:rPr lang="es-CL" sz="1100" b="0" i="0" u="none" strike="noStrike">
                          <a:solidFill>
                            <a:srgbClr val="000000"/>
                          </a:solidFill>
                          <a:effectLst/>
                          <a:latin typeface="Calibri" panose="020F0502020204030204" pitchFamily="34" charset="0"/>
                        </a:rPr>
                        <a:t>         6.382.147.110 </a:t>
                      </a:r>
                    </a:p>
                  </a:txBody>
                  <a:tcPr marL="0" marR="0" marT="0" marB="0" anchor="b"/>
                </a:tc>
                <a:extLst>
                  <a:ext uri="{0D108BD9-81ED-4DB2-BD59-A6C34878D82A}">
                    <a16:rowId xmlns:a16="http://schemas.microsoft.com/office/drawing/2014/main" val="10012"/>
                  </a:ext>
                </a:extLst>
              </a:tr>
              <a:tr h="240219">
                <a:tc>
                  <a:txBody>
                    <a:bodyPr/>
                    <a:lstStyle/>
                    <a:p>
                      <a:pPr algn="ctr">
                        <a:lnSpc>
                          <a:spcPct val="107000"/>
                        </a:lnSpc>
                        <a:spcAft>
                          <a:spcPts val="0"/>
                        </a:spcAft>
                      </a:pPr>
                      <a:r>
                        <a:rPr lang="es-CL" sz="1200" dirty="0">
                          <a:effectLst/>
                        </a:rPr>
                        <a:t>LOS RÍOS</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7845" marR="47845" marT="0" marB="0" anchor="ctr"/>
                </a:tc>
                <a:tc>
                  <a:txBody>
                    <a:bodyPr/>
                    <a:lstStyle/>
                    <a:p>
                      <a:pPr algn="ctr" fontAlgn="b"/>
                      <a:r>
                        <a:rPr lang="es-CL" sz="1100" b="0" i="0" u="none" strike="noStrike">
                          <a:solidFill>
                            <a:srgbClr val="000000"/>
                          </a:solidFill>
                          <a:effectLst/>
                          <a:latin typeface="Calibri" panose="020F0502020204030204" pitchFamily="34" charset="0"/>
                        </a:rPr>
                        <a:t>38</a:t>
                      </a:r>
                    </a:p>
                  </a:txBody>
                  <a:tcPr marL="0" marR="0" marT="0" marB="0" anchor="ctr"/>
                </a:tc>
                <a:tc>
                  <a:txBody>
                    <a:bodyPr/>
                    <a:lstStyle/>
                    <a:p>
                      <a:pPr algn="ctr" fontAlgn="b"/>
                      <a:r>
                        <a:rPr lang="es-CL" sz="1100" b="0" i="0" u="none" strike="noStrike" dirty="0">
                          <a:solidFill>
                            <a:srgbClr val="000000"/>
                          </a:solidFill>
                          <a:effectLst/>
                          <a:latin typeface="Calibri" panose="020F0502020204030204" pitchFamily="34" charset="0"/>
                        </a:rPr>
                        <a:t>12</a:t>
                      </a:r>
                    </a:p>
                  </a:txBody>
                  <a:tcPr marL="0" marR="0" marT="0" marB="0" anchor="ctr"/>
                </a:tc>
                <a:tc>
                  <a:txBody>
                    <a:bodyPr/>
                    <a:lstStyle/>
                    <a:p>
                      <a:pPr algn="l" fontAlgn="b"/>
                      <a:r>
                        <a:rPr lang="es-CL" sz="1100" b="0" i="0" u="none" strike="noStrike">
                          <a:solidFill>
                            <a:srgbClr val="000000"/>
                          </a:solidFill>
                          <a:effectLst/>
                          <a:latin typeface="Calibri" panose="020F0502020204030204" pitchFamily="34" charset="0"/>
                        </a:rPr>
                        <a:t>         1.646.400.187 </a:t>
                      </a:r>
                    </a:p>
                  </a:txBody>
                  <a:tcPr marL="0" marR="0" marT="0" marB="0" anchor="b"/>
                </a:tc>
                <a:extLst>
                  <a:ext uri="{0D108BD9-81ED-4DB2-BD59-A6C34878D82A}">
                    <a16:rowId xmlns:a16="http://schemas.microsoft.com/office/drawing/2014/main" val="10013"/>
                  </a:ext>
                </a:extLst>
              </a:tr>
              <a:tr h="240219">
                <a:tc>
                  <a:txBody>
                    <a:bodyPr/>
                    <a:lstStyle/>
                    <a:p>
                      <a:pPr algn="ctr">
                        <a:lnSpc>
                          <a:spcPct val="107000"/>
                        </a:lnSpc>
                        <a:spcAft>
                          <a:spcPts val="0"/>
                        </a:spcAft>
                      </a:pPr>
                      <a:r>
                        <a:rPr lang="es-CL" sz="1200" dirty="0">
                          <a:effectLst/>
                        </a:rPr>
                        <a:t>LOS LAGOS</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7845" marR="47845" marT="0" marB="0" anchor="ctr"/>
                </a:tc>
                <a:tc>
                  <a:txBody>
                    <a:bodyPr/>
                    <a:lstStyle/>
                    <a:p>
                      <a:pPr algn="ctr" fontAlgn="b"/>
                      <a:r>
                        <a:rPr lang="es-CL" sz="1100" b="0" i="0" u="none" strike="noStrike">
                          <a:solidFill>
                            <a:srgbClr val="000000"/>
                          </a:solidFill>
                          <a:effectLst/>
                          <a:latin typeface="Calibri" panose="020F0502020204030204" pitchFamily="34" charset="0"/>
                        </a:rPr>
                        <a:t>109</a:t>
                      </a:r>
                    </a:p>
                  </a:txBody>
                  <a:tcPr marL="0" marR="0" marT="0" marB="0" anchor="ctr"/>
                </a:tc>
                <a:tc>
                  <a:txBody>
                    <a:bodyPr/>
                    <a:lstStyle/>
                    <a:p>
                      <a:pPr algn="ctr" fontAlgn="b"/>
                      <a:r>
                        <a:rPr lang="es-CL" sz="1100" b="0" i="0" u="none" strike="noStrike" dirty="0">
                          <a:solidFill>
                            <a:srgbClr val="000000"/>
                          </a:solidFill>
                          <a:effectLst/>
                          <a:latin typeface="Calibri" panose="020F0502020204030204" pitchFamily="34" charset="0"/>
                        </a:rPr>
                        <a:t>30</a:t>
                      </a:r>
                    </a:p>
                  </a:txBody>
                  <a:tcPr marL="0" marR="0" marT="0" marB="0" anchor="ctr"/>
                </a:tc>
                <a:tc>
                  <a:txBody>
                    <a:bodyPr/>
                    <a:lstStyle/>
                    <a:p>
                      <a:pPr algn="l" fontAlgn="b"/>
                      <a:r>
                        <a:rPr lang="es-CL" sz="1100" b="0" i="0" u="none" strike="noStrike">
                          <a:solidFill>
                            <a:srgbClr val="000000"/>
                          </a:solidFill>
                          <a:effectLst/>
                          <a:latin typeface="Calibri" panose="020F0502020204030204" pitchFamily="34" charset="0"/>
                        </a:rPr>
                        <a:t>         4.637.248.948 </a:t>
                      </a:r>
                    </a:p>
                  </a:txBody>
                  <a:tcPr marL="0" marR="0" marT="0" marB="0" anchor="b"/>
                </a:tc>
                <a:extLst>
                  <a:ext uri="{0D108BD9-81ED-4DB2-BD59-A6C34878D82A}">
                    <a16:rowId xmlns:a16="http://schemas.microsoft.com/office/drawing/2014/main" val="10014"/>
                  </a:ext>
                </a:extLst>
              </a:tr>
              <a:tr h="240219">
                <a:tc>
                  <a:txBody>
                    <a:bodyPr/>
                    <a:lstStyle/>
                    <a:p>
                      <a:pPr algn="ctr">
                        <a:lnSpc>
                          <a:spcPct val="107000"/>
                        </a:lnSpc>
                        <a:spcAft>
                          <a:spcPts val="0"/>
                        </a:spcAft>
                      </a:pPr>
                      <a:r>
                        <a:rPr lang="es-CL" sz="1200" dirty="0">
                          <a:effectLst/>
                        </a:rPr>
                        <a:t>AYSÉN</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7845" marR="47845" marT="0" marB="0" anchor="ctr"/>
                </a:tc>
                <a:tc>
                  <a:txBody>
                    <a:bodyPr/>
                    <a:lstStyle/>
                    <a:p>
                      <a:pPr algn="ctr" fontAlgn="b"/>
                      <a:r>
                        <a:rPr lang="es-CL" sz="1100" b="0" i="0" u="none" strike="noStrike">
                          <a:solidFill>
                            <a:srgbClr val="000000"/>
                          </a:solidFill>
                          <a:effectLst/>
                          <a:latin typeface="Calibri" panose="020F0502020204030204" pitchFamily="34" charset="0"/>
                        </a:rPr>
                        <a:t>30</a:t>
                      </a:r>
                    </a:p>
                  </a:txBody>
                  <a:tcPr marL="0" marR="0" marT="0" marB="0" anchor="ctr"/>
                </a:tc>
                <a:tc>
                  <a:txBody>
                    <a:bodyPr/>
                    <a:lstStyle/>
                    <a:p>
                      <a:pPr algn="ctr" fontAlgn="b"/>
                      <a:r>
                        <a:rPr lang="es-CL" sz="1100" b="0" i="0" u="none" strike="noStrike" dirty="0">
                          <a:solidFill>
                            <a:srgbClr val="000000"/>
                          </a:solidFill>
                          <a:effectLst/>
                          <a:latin typeface="Calibri" panose="020F0502020204030204" pitchFamily="34" charset="0"/>
                        </a:rPr>
                        <a:t>9</a:t>
                      </a:r>
                    </a:p>
                  </a:txBody>
                  <a:tcPr marL="0" marR="0" marT="0" marB="0" anchor="ctr"/>
                </a:tc>
                <a:tc>
                  <a:txBody>
                    <a:bodyPr/>
                    <a:lstStyle/>
                    <a:p>
                      <a:pPr algn="l" fontAlgn="b"/>
                      <a:r>
                        <a:rPr lang="es-CL" sz="1100" b="0" i="0" u="none" strike="noStrike">
                          <a:solidFill>
                            <a:srgbClr val="000000"/>
                          </a:solidFill>
                          <a:effectLst/>
                          <a:latin typeface="Calibri" panose="020F0502020204030204" pitchFamily="34" charset="0"/>
                        </a:rPr>
                        <a:t>         1.330.067.864 </a:t>
                      </a:r>
                    </a:p>
                  </a:txBody>
                  <a:tcPr marL="0" marR="0" marT="0" marB="0" anchor="b"/>
                </a:tc>
                <a:extLst>
                  <a:ext uri="{0D108BD9-81ED-4DB2-BD59-A6C34878D82A}">
                    <a16:rowId xmlns:a16="http://schemas.microsoft.com/office/drawing/2014/main" val="10015"/>
                  </a:ext>
                </a:extLst>
              </a:tr>
              <a:tr h="193050">
                <a:tc>
                  <a:txBody>
                    <a:bodyPr/>
                    <a:lstStyle/>
                    <a:p>
                      <a:pPr algn="ctr">
                        <a:lnSpc>
                          <a:spcPct val="107000"/>
                        </a:lnSpc>
                        <a:spcAft>
                          <a:spcPts val="0"/>
                        </a:spcAft>
                      </a:pPr>
                      <a:r>
                        <a:rPr lang="es-CL" sz="1200" dirty="0">
                          <a:effectLst/>
                        </a:rPr>
                        <a:t>MAGALLANES</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7845" marR="47845" marT="0" marB="0" anchor="ctr"/>
                </a:tc>
                <a:tc>
                  <a:txBody>
                    <a:bodyPr/>
                    <a:lstStyle/>
                    <a:p>
                      <a:pPr algn="ctr" fontAlgn="b"/>
                      <a:r>
                        <a:rPr lang="es-CL" sz="1100" b="0" i="0" u="none" strike="noStrike" dirty="0">
                          <a:solidFill>
                            <a:srgbClr val="000000"/>
                          </a:solidFill>
                          <a:effectLst/>
                          <a:latin typeface="Calibri" panose="020F0502020204030204" pitchFamily="34" charset="0"/>
                        </a:rPr>
                        <a:t>10</a:t>
                      </a:r>
                    </a:p>
                  </a:txBody>
                  <a:tcPr marL="0" marR="0" marT="0" marB="0" anchor="ctr"/>
                </a:tc>
                <a:tc>
                  <a:txBody>
                    <a:bodyPr/>
                    <a:lstStyle/>
                    <a:p>
                      <a:pPr algn="ctr" fontAlgn="b"/>
                      <a:r>
                        <a:rPr lang="es-CL" sz="1100" b="0" i="0" u="none" strike="noStrike" dirty="0">
                          <a:solidFill>
                            <a:srgbClr val="000000"/>
                          </a:solidFill>
                          <a:effectLst/>
                          <a:latin typeface="Calibri" panose="020F0502020204030204" pitchFamily="34" charset="0"/>
                        </a:rPr>
                        <a:t>4</a:t>
                      </a:r>
                    </a:p>
                  </a:txBody>
                  <a:tcPr marL="0" marR="0" marT="0" marB="0" anchor="ctr"/>
                </a:tc>
                <a:tc>
                  <a:txBody>
                    <a:bodyPr/>
                    <a:lstStyle/>
                    <a:p>
                      <a:pPr algn="l" fontAlgn="b"/>
                      <a:r>
                        <a:rPr lang="es-CL" sz="1100" b="0" i="0" u="none" strike="noStrike" dirty="0">
                          <a:solidFill>
                            <a:srgbClr val="000000"/>
                          </a:solidFill>
                          <a:effectLst/>
                          <a:latin typeface="Calibri" panose="020F0502020204030204" pitchFamily="34" charset="0"/>
                        </a:rPr>
                        <a:t>            448.611.647 </a:t>
                      </a:r>
                    </a:p>
                  </a:txBody>
                  <a:tcPr marL="0" marR="0" marT="0" marB="0" anchor="b"/>
                </a:tc>
                <a:extLst>
                  <a:ext uri="{0D108BD9-81ED-4DB2-BD59-A6C34878D82A}">
                    <a16:rowId xmlns:a16="http://schemas.microsoft.com/office/drawing/2014/main" val="10016"/>
                  </a:ext>
                </a:extLst>
              </a:tr>
              <a:tr h="510820">
                <a:tc>
                  <a:txBody>
                    <a:bodyPr/>
                    <a:lstStyle/>
                    <a:p>
                      <a:pPr algn="ctr">
                        <a:lnSpc>
                          <a:spcPct val="107000"/>
                        </a:lnSpc>
                        <a:spcAft>
                          <a:spcPts val="0"/>
                        </a:spcAft>
                      </a:pPr>
                      <a:r>
                        <a:rPr lang="es-CL" sz="1200" dirty="0">
                          <a:effectLst/>
                        </a:rPr>
                        <a:t>TOTAL</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7845" marR="47845" marT="0" marB="0" anchor="ctr"/>
                </a:tc>
                <a:tc>
                  <a:txBody>
                    <a:bodyPr/>
                    <a:lstStyle/>
                    <a:p>
                      <a:pPr algn="ctr">
                        <a:lnSpc>
                          <a:spcPct val="107000"/>
                        </a:lnSpc>
                        <a:spcAft>
                          <a:spcPts val="0"/>
                        </a:spcAft>
                      </a:pPr>
                      <a:r>
                        <a:rPr lang="es-CL" sz="1200" b="1" dirty="0">
                          <a:solidFill>
                            <a:schemeClr val="bg1"/>
                          </a:solidFill>
                          <a:effectLst/>
                        </a:rPr>
                        <a:t>1.534</a:t>
                      </a:r>
                      <a:endParaRPr lang="es-CL"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45" marR="47845" marT="0" marB="0" anchor="ctr">
                    <a:solidFill>
                      <a:schemeClr val="accent1"/>
                    </a:solidFill>
                  </a:tcPr>
                </a:tc>
                <a:tc>
                  <a:txBody>
                    <a:bodyPr/>
                    <a:lstStyle/>
                    <a:p>
                      <a:pPr algn="ctr">
                        <a:lnSpc>
                          <a:spcPct val="107000"/>
                        </a:lnSpc>
                        <a:spcAft>
                          <a:spcPts val="0"/>
                        </a:spcAft>
                      </a:pPr>
                      <a:r>
                        <a:rPr lang="es-CL" sz="1200" b="1" dirty="0">
                          <a:solidFill>
                            <a:schemeClr val="bg1"/>
                          </a:solidFill>
                          <a:effectLst/>
                        </a:rPr>
                        <a:t>311</a:t>
                      </a:r>
                      <a:endParaRPr lang="es-CL"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45" marR="47845" marT="0" marB="0" anchor="ctr">
                    <a:solidFill>
                      <a:schemeClr val="accent1"/>
                    </a:solidFill>
                  </a:tcPr>
                </a:tc>
                <a:tc>
                  <a:txBody>
                    <a:bodyPr/>
                    <a:lstStyle/>
                    <a:p>
                      <a:pPr algn="ctr">
                        <a:lnSpc>
                          <a:spcPct val="107000"/>
                        </a:lnSpc>
                        <a:spcAft>
                          <a:spcPts val="0"/>
                        </a:spcAft>
                      </a:pPr>
                      <a:r>
                        <a:rPr lang="es-CL" sz="1200" b="1" dirty="0">
                          <a:solidFill>
                            <a:schemeClr val="bg1"/>
                          </a:solidFill>
                          <a:effectLst/>
                        </a:rPr>
                        <a:t>73.831.579.132 </a:t>
                      </a:r>
                      <a:endParaRPr lang="es-CL"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45" marR="47845" marT="0" marB="0" anchor="ctr">
                    <a:solidFill>
                      <a:schemeClr val="accent1"/>
                    </a:solidFill>
                  </a:tcPr>
                </a:tc>
                <a:extLst>
                  <a:ext uri="{0D108BD9-81ED-4DB2-BD59-A6C34878D82A}">
                    <a16:rowId xmlns:a16="http://schemas.microsoft.com/office/drawing/2014/main" val="10017"/>
                  </a:ext>
                </a:extLst>
              </a:tr>
            </a:tbl>
          </a:graphicData>
        </a:graphic>
      </p:graphicFrame>
      <p:graphicFrame>
        <p:nvGraphicFramePr>
          <p:cNvPr id="8297" name="Gráfico 13">
            <a:extLst>
              <a:ext uri="{FF2B5EF4-FFF2-40B4-BE49-F238E27FC236}">
                <a16:creationId xmlns:a16="http://schemas.microsoft.com/office/drawing/2014/main" id="{E84C1085-5918-46B4-ACF2-D653B98B9E15}"/>
              </a:ext>
            </a:extLst>
          </p:cNvPr>
          <p:cNvGraphicFramePr>
            <a:graphicFrameLocks/>
          </p:cNvGraphicFramePr>
          <p:nvPr/>
        </p:nvGraphicFramePr>
        <p:xfrm>
          <a:off x="4843579" y="1781862"/>
          <a:ext cx="4604137" cy="4932150"/>
        </p:xfrm>
        <a:graphic>
          <a:graphicData uri="http://schemas.openxmlformats.org/presentationml/2006/ole">
            <mc:AlternateContent xmlns:mc="http://schemas.openxmlformats.org/markup-compatibility/2006">
              <mc:Choice xmlns:v="urn:schemas-microsoft-com:vml" Requires="v">
                <p:oleObj spid="_x0000_s2063" name="Gráfico" r:id="rId3" imgW="4076575" imgH="4358617" progId="Excel.Chart.8">
                  <p:embed/>
                </p:oleObj>
              </mc:Choice>
              <mc:Fallback>
                <p:oleObj name="Gráfico" r:id="rId3" imgW="4076575" imgH="4358617" progId="Excel.Chart.8">
                  <p:embed/>
                  <p:pic>
                    <p:nvPicPr>
                      <p:cNvPr id="8297" name="Gráfico 13">
                        <a:extLst>
                          <a:ext uri="{FF2B5EF4-FFF2-40B4-BE49-F238E27FC236}">
                            <a16:creationId xmlns:a16="http://schemas.microsoft.com/office/drawing/2014/main" id="{E84C1085-5918-46B4-ACF2-D653B98B9E15}"/>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3579" y="1781862"/>
                        <a:ext cx="4604137" cy="49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B82E52-0294-4E73-A967-BE3B68C153A7}"/>
              </a:ext>
            </a:extLst>
          </p:cNvPr>
          <p:cNvSpPr>
            <a:spLocks noGrp="1"/>
          </p:cNvSpPr>
          <p:nvPr>
            <p:ph type="title"/>
          </p:nvPr>
        </p:nvSpPr>
        <p:spPr/>
        <p:txBody>
          <a:bodyPr/>
          <a:lstStyle/>
          <a:p>
            <a:r>
              <a:rPr lang="es-US" sz="3200" dirty="0"/>
              <a:t>15.2 PROGRAMA DE MEJORAMIENTO DE BARRIOS</a:t>
            </a:r>
            <a:endParaRPr lang="es-CL" sz="3200" dirty="0"/>
          </a:p>
        </p:txBody>
      </p:sp>
      <p:sp>
        <p:nvSpPr>
          <p:cNvPr id="3" name="Marcador de contenido 2">
            <a:extLst>
              <a:ext uri="{FF2B5EF4-FFF2-40B4-BE49-F238E27FC236}">
                <a16:creationId xmlns:a16="http://schemas.microsoft.com/office/drawing/2014/main" id="{C54C8033-722D-4131-B02A-E0C62E771696}"/>
              </a:ext>
            </a:extLst>
          </p:cNvPr>
          <p:cNvSpPr>
            <a:spLocks noGrp="1"/>
          </p:cNvSpPr>
          <p:nvPr>
            <p:ph idx="1"/>
          </p:nvPr>
        </p:nvSpPr>
        <p:spPr>
          <a:xfrm>
            <a:off x="1019573" y="1429763"/>
            <a:ext cx="8003232" cy="5165724"/>
          </a:xfrm>
        </p:spPr>
        <p:txBody>
          <a:bodyPr/>
          <a:lstStyle/>
          <a:p>
            <a:r>
              <a:rPr lang="es-ES" sz="1400" dirty="0"/>
              <a:t>El Programa Mejoramiento de Barrios (PMB) fue creado bajo el alero de la Ley N°18.138 de 1982 “Programa de Construcción de Viviendas y de Infraestructuras Sanitarias” y que se reglamenta a través del Decreto 829 de 1998 y sus modificaciones. Éste otorga, año a año soluciones sanitarias a decenas de familias que habitan en condiciones de marginalidad sanitaria, constituyéndose como una herramienta para reducir el déficit en cobertura del suministro de agua potable y disposición segura de aguas servidas en las áreas rurales a lo largo y ancho del territorio, de forma eficiente y sostenible, busca dotar de agua potable, seguridad sanitaria y condiciones básicas de desarrollo a todas las personas que viven en localidades rurales.</a:t>
            </a:r>
          </a:p>
          <a:p>
            <a:r>
              <a:rPr lang="es-ES" sz="1400" dirty="0"/>
              <a:t>El PMB, tiene el objetivo de:</a:t>
            </a:r>
            <a:br>
              <a:rPr lang="es-ES" sz="1400" dirty="0"/>
            </a:br>
            <a:r>
              <a:rPr lang="es-ES" sz="1400" dirty="0"/>
              <a:t>- Mejorar la calidad de vida de la población de escasos recursos que habita en condiciones de marginalidad sanitaria;</a:t>
            </a:r>
            <a:br>
              <a:rPr lang="es-ES" sz="1400" dirty="0"/>
            </a:br>
            <a:r>
              <a:rPr lang="es-ES" sz="1400" dirty="0"/>
              <a:t>- Brindar atención preferencial para el progreso de barrios y campamentos irregulares con déficit de servicios básicos (agua potable, alcantarillado sanitario, electricidad y pavimentación).</a:t>
            </a:r>
          </a:p>
          <a:p>
            <a:r>
              <a:rPr lang="es-ES" sz="1400" dirty="0"/>
              <a:t>A través del programa se financian diversas tipologías de proyectos que son postulados por los municipios del país, principalmente en el ámbito del saneamiento sanitario, reparaciones/ampliaciones de sistemas de agua potable y alcantarillado, plantas de agua potable y aguas servidas, entre otros.</a:t>
            </a:r>
            <a:br>
              <a:rPr lang="es-ES" sz="1400" dirty="0"/>
            </a:br>
            <a:r>
              <a:rPr lang="es-ES" sz="1400" dirty="0"/>
              <a:t>El Programa Mejoramiento de Barrios es administrado por la SUBDERE en la división de municipalidades y los Gobiernos Regionales, éste opera bajo la modalidad de transferencias de capital (a otras identidades públicas) y a través del Fondo Nacional de Desarrollo Regional (FNDR).</a:t>
            </a:r>
          </a:p>
          <a:p>
            <a:endParaRPr lang="es-CL" dirty="0"/>
          </a:p>
        </p:txBody>
      </p:sp>
    </p:spTree>
    <p:extLst>
      <p:ext uri="{BB962C8B-B14F-4D97-AF65-F5344CB8AC3E}">
        <p14:creationId xmlns:p14="http://schemas.microsoft.com/office/powerpoint/2010/main" val="321628369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C01240-6442-495E-836A-E204A7AA8C0B}"/>
              </a:ext>
            </a:extLst>
          </p:cNvPr>
          <p:cNvSpPr>
            <a:spLocks noGrp="1"/>
          </p:cNvSpPr>
          <p:nvPr>
            <p:ph type="title"/>
          </p:nvPr>
        </p:nvSpPr>
        <p:spPr/>
        <p:txBody>
          <a:bodyPr/>
          <a:lstStyle/>
          <a:p>
            <a:r>
              <a:rPr lang="es-US" sz="2400" dirty="0"/>
              <a:t>15.2 PROGRAMA DE MEJORAMIENTO DE BARRIOS</a:t>
            </a:r>
            <a:endParaRPr lang="es-CL" sz="2400" dirty="0"/>
          </a:p>
        </p:txBody>
      </p:sp>
      <p:sp>
        <p:nvSpPr>
          <p:cNvPr id="3" name="Marcador de contenido 2">
            <a:extLst>
              <a:ext uri="{FF2B5EF4-FFF2-40B4-BE49-F238E27FC236}">
                <a16:creationId xmlns:a16="http://schemas.microsoft.com/office/drawing/2014/main" id="{1632EAFA-862E-467F-B308-CEB262A22154}"/>
              </a:ext>
            </a:extLst>
          </p:cNvPr>
          <p:cNvSpPr>
            <a:spLocks noGrp="1"/>
          </p:cNvSpPr>
          <p:nvPr>
            <p:ph idx="1"/>
          </p:nvPr>
        </p:nvSpPr>
        <p:spPr>
          <a:xfrm>
            <a:off x="805656" y="1529908"/>
            <a:ext cx="8229600" cy="4680519"/>
          </a:xfrm>
        </p:spPr>
        <p:txBody>
          <a:bodyPr/>
          <a:lstStyle/>
          <a:p>
            <a:pPr marL="0" lvl="1" algn="just">
              <a:lnSpc>
                <a:spcPct val="80000"/>
              </a:lnSpc>
              <a:buClr>
                <a:srgbClr val="2A2A7E"/>
              </a:buClr>
              <a:buNone/>
            </a:pPr>
            <a:r>
              <a:rPr lang="es-ES_tradnl" altLang="es-CL" sz="1800" dirty="0"/>
              <a:t>Líneas de trabajo:</a:t>
            </a:r>
          </a:p>
          <a:p>
            <a:pPr lvl="2" algn="just" eaLnBrk="1" hangingPunct="1">
              <a:lnSpc>
                <a:spcPct val="80000"/>
              </a:lnSpc>
              <a:buClr>
                <a:srgbClr val="2A2A7E"/>
              </a:buClr>
            </a:pPr>
            <a:r>
              <a:rPr lang="es-ES_tradnl" altLang="es-CL" sz="1800" dirty="0"/>
              <a:t>PMB TRADICIONAL</a:t>
            </a:r>
          </a:p>
          <a:p>
            <a:pPr lvl="2" algn="just" eaLnBrk="1" hangingPunct="1">
              <a:lnSpc>
                <a:spcPct val="80000"/>
              </a:lnSpc>
              <a:buClr>
                <a:srgbClr val="2A2A7E"/>
              </a:buClr>
            </a:pPr>
            <a:r>
              <a:rPr lang="es-ES_tradnl" altLang="es-CL" sz="1800" dirty="0"/>
              <a:t>PMB IRAL (Inversión Regional de Asignación Local): 50% de recursos del programa (glosa) deben distribuirse a las regiones . CORE deben distribuir recursos entre comunas en base a propuesta del Gobernador. Municipios formulan proyectos y SUBDERE revisa y aprueba.</a:t>
            </a:r>
          </a:p>
          <a:p>
            <a:pPr lvl="1" algn="just" eaLnBrk="1" hangingPunct="1">
              <a:lnSpc>
                <a:spcPct val="80000"/>
              </a:lnSpc>
              <a:buClr>
                <a:srgbClr val="2A2A7E"/>
              </a:buClr>
              <a:buFont typeface="Arial" panose="020B0604020202020204" pitchFamily="34" charset="0"/>
              <a:buChar char="•"/>
            </a:pPr>
            <a:r>
              <a:rPr lang="es-ES_tradnl" altLang="es-CL" sz="1800" dirty="0"/>
              <a:t>El financiamiento de proyectos o de diseños de ingeniería cuyo costo supere las 5000 UTM (M$245.000) deberá contar con al recomendación favorable del Ministerio del Desarrollo Social, </a:t>
            </a:r>
          </a:p>
          <a:p>
            <a:pPr lvl="1" algn="just" eaLnBrk="1" hangingPunct="1">
              <a:lnSpc>
                <a:spcPct val="80000"/>
              </a:lnSpc>
              <a:buClr>
                <a:srgbClr val="2A2A7E"/>
              </a:buClr>
              <a:buFont typeface="Arial" panose="020B0604020202020204" pitchFamily="34" charset="0"/>
              <a:buChar char="•"/>
            </a:pPr>
            <a:endParaRPr lang="es-ES_tradnl" altLang="es-CL" sz="1800" dirty="0"/>
          </a:p>
          <a:p>
            <a:pPr lvl="1" algn="just" eaLnBrk="1" hangingPunct="1">
              <a:lnSpc>
                <a:spcPct val="80000"/>
              </a:lnSpc>
              <a:buClr>
                <a:srgbClr val="2A2A7E"/>
              </a:buClr>
              <a:buFont typeface="Arial" panose="020B0604020202020204" pitchFamily="34" charset="0"/>
              <a:buChar char="•"/>
            </a:pPr>
            <a:r>
              <a:rPr lang="es-ES_tradnl" altLang="es-CL" sz="1800" dirty="0"/>
              <a:t>Proyectos de adquisición y mejoramiento de terrenos para viviendas deberán contar con la recomendación técnica del Ministerio de Vivienda y urbanismo.</a:t>
            </a:r>
          </a:p>
          <a:p>
            <a:endParaRPr lang="es-CL" dirty="0"/>
          </a:p>
        </p:txBody>
      </p:sp>
    </p:spTree>
    <p:extLst>
      <p:ext uri="{BB962C8B-B14F-4D97-AF65-F5344CB8AC3E}">
        <p14:creationId xmlns:p14="http://schemas.microsoft.com/office/powerpoint/2010/main" val="58884033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018774-5641-42DC-B6BD-87194F65AFB5}"/>
              </a:ext>
            </a:extLst>
          </p:cNvPr>
          <p:cNvSpPr>
            <a:spLocks noGrp="1"/>
          </p:cNvSpPr>
          <p:nvPr>
            <p:ph type="title"/>
          </p:nvPr>
        </p:nvSpPr>
        <p:spPr/>
        <p:txBody>
          <a:bodyPr/>
          <a:lstStyle/>
          <a:p>
            <a:r>
              <a:rPr lang="es-US" sz="2400" dirty="0"/>
              <a:t>15.2 PROGRAMA DE MEJORAMIENTO DE BARRIOS</a:t>
            </a:r>
            <a:endParaRPr lang="es-CL" sz="2400" dirty="0"/>
          </a:p>
        </p:txBody>
      </p:sp>
      <p:pic>
        <p:nvPicPr>
          <p:cNvPr id="4" name="Marcador de contenido 3">
            <a:extLst>
              <a:ext uri="{FF2B5EF4-FFF2-40B4-BE49-F238E27FC236}">
                <a16:creationId xmlns:a16="http://schemas.microsoft.com/office/drawing/2014/main" id="{A1F01EF6-104D-40C2-ABF9-55EB9341D72C}"/>
              </a:ext>
            </a:extLst>
          </p:cNvPr>
          <p:cNvPicPr>
            <a:picLocks noGrp="1"/>
          </p:cNvPicPr>
          <p:nvPr>
            <p:ph idx="1"/>
          </p:nvPr>
        </p:nvPicPr>
        <p:blipFill rotWithShape="1">
          <a:blip r:embed="rId2"/>
          <a:srcRect l="20907" t="13396" r="34979" b="7339"/>
          <a:stretch/>
        </p:blipFill>
        <p:spPr bwMode="auto">
          <a:xfrm>
            <a:off x="1608088" y="1385892"/>
            <a:ext cx="6624736" cy="5184575"/>
          </a:xfrm>
          <a:prstGeom prst="rect">
            <a:avLst/>
          </a:prstGeom>
          <a:ln>
            <a:noFill/>
          </a:ln>
          <a:extLst>
            <a:ext uri="{53640926-AAD7-44D8-BBD7-CCE9431645EC}">
              <a14:shadowObscured xmlns:a14="http://schemas.microsoft.com/office/drawing/2010/main"/>
            </a:ext>
          </a:extLst>
        </p:spPr>
      </p:pic>
      <p:sp>
        <p:nvSpPr>
          <p:cNvPr id="5" name="Elipse 4">
            <a:extLst>
              <a:ext uri="{FF2B5EF4-FFF2-40B4-BE49-F238E27FC236}">
                <a16:creationId xmlns:a16="http://schemas.microsoft.com/office/drawing/2014/main" id="{AF28F323-1099-445E-B1B5-9482CF1FFB54}"/>
              </a:ext>
            </a:extLst>
          </p:cNvPr>
          <p:cNvSpPr/>
          <p:nvPr/>
        </p:nvSpPr>
        <p:spPr>
          <a:xfrm>
            <a:off x="1392064" y="4986292"/>
            <a:ext cx="5904656" cy="6389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28765745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51602F-F55B-477C-ACC5-9D81FF58AE1A}"/>
              </a:ext>
            </a:extLst>
          </p:cNvPr>
          <p:cNvSpPr>
            <a:spLocks noGrp="1"/>
          </p:cNvSpPr>
          <p:nvPr>
            <p:ph type="title"/>
          </p:nvPr>
        </p:nvSpPr>
        <p:spPr/>
        <p:txBody>
          <a:bodyPr/>
          <a:lstStyle/>
          <a:p>
            <a:r>
              <a:rPr lang="es-US" sz="2000" b="1" dirty="0">
                <a:solidFill>
                  <a:schemeClr val="tx1"/>
                </a:solidFill>
              </a:rPr>
              <a:t>2.- ROL DE LA INVERSION EN LA ECONOMÍA</a:t>
            </a:r>
            <a:br>
              <a:rPr lang="es-CL" dirty="0"/>
            </a:br>
            <a:endParaRPr lang="es-CL" dirty="0"/>
          </a:p>
        </p:txBody>
      </p:sp>
      <p:graphicFrame>
        <p:nvGraphicFramePr>
          <p:cNvPr id="5" name="Marcador de contenido 4">
            <a:extLst>
              <a:ext uri="{FF2B5EF4-FFF2-40B4-BE49-F238E27FC236}">
                <a16:creationId xmlns:a16="http://schemas.microsoft.com/office/drawing/2014/main" id="{D0A6B1C5-0F9D-4FC3-B94F-B7A58BB30658}"/>
              </a:ext>
            </a:extLst>
          </p:cNvPr>
          <p:cNvGraphicFramePr>
            <a:graphicFrameLocks noGrp="1"/>
          </p:cNvGraphicFramePr>
          <p:nvPr>
            <p:ph idx="1"/>
            <p:extLst>
              <p:ext uri="{D42A27DB-BD31-4B8C-83A1-F6EECF244321}">
                <p14:modId xmlns:p14="http://schemas.microsoft.com/office/powerpoint/2010/main" val="2381388964"/>
              </p:ext>
            </p:extLst>
          </p:nvPr>
        </p:nvGraphicFramePr>
        <p:xfrm>
          <a:off x="1896120" y="1961952"/>
          <a:ext cx="5760640" cy="3024336"/>
        </p:xfrm>
        <a:graphic>
          <a:graphicData uri="http://schemas.openxmlformats.org/drawingml/2006/table">
            <a:tbl>
              <a:tblPr/>
              <a:tblGrid>
                <a:gridCol w="1879788">
                  <a:extLst>
                    <a:ext uri="{9D8B030D-6E8A-4147-A177-3AD203B41FA5}">
                      <a16:colId xmlns:a16="http://schemas.microsoft.com/office/drawing/2014/main" val="1448951685"/>
                    </a:ext>
                  </a:extLst>
                </a:gridCol>
                <a:gridCol w="3880852">
                  <a:extLst>
                    <a:ext uri="{9D8B030D-6E8A-4147-A177-3AD203B41FA5}">
                      <a16:colId xmlns:a16="http://schemas.microsoft.com/office/drawing/2014/main" val="104419969"/>
                    </a:ext>
                  </a:extLst>
                </a:gridCol>
              </a:tblGrid>
              <a:tr h="771514">
                <a:tc>
                  <a:txBody>
                    <a:bodyPr/>
                    <a:lstStyle/>
                    <a:p>
                      <a:pPr algn="ctr" fontAlgn="b"/>
                      <a:r>
                        <a:rPr lang="es-CL" sz="1600" b="1" i="0" u="none" strike="noStrike" dirty="0">
                          <a:solidFill>
                            <a:srgbClr val="000000"/>
                          </a:solidFill>
                          <a:effectLst/>
                          <a:latin typeface="Calibri" panose="020F0502020204030204" pitchFamily="34" charset="0"/>
                        </a:rPr>
                        <a:t>Ministerio</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CL" sz="1600" b="1" i="0" u="none" strike="noStrike" dirty="0">
                          <a:solidFill>
                            <a:srgbClr val="000000"/>
                          </a:solidFill>
                          <a:effectLst/>
                          <a:latin typeface="Calibri" panose="020F0502020204030204" pitchFamily="34" charset="0"/>
                        </a:rPr>
                        <a:t>Ley </a:t>
                      </a:r>
                      <a:r>
                        <a:rPr lang="es-CL" sz="1600" b="1" i="0" u="none" strike="noStrike" dirty="0" err="1">
                          <a:solidFill>
                            <a:srgbClr val="000000"/>
                          </a:solidFill>
                          <a:effectLst/>
                          <a:latin typeface="Calibri" panose="020F0502020204030204" pitchFamily="34" charset="0"/>
                        </a:rPr>
                        <a:t>Pptos</a:t>
                      </a:r>
                      <a:r>
                        <a:rPr lang="es-CL" sz="1600" b="1" i="0" u="none" strike="noStrike" dirty="0">
                          <a:solidFill>
                            <a:srgbClr val="000000"/>
                          </a:solidFill>
                          <a:effectLst/>
                          <a:latin typeface="Calibri" panose="020F0502020204030204" pitchFamily="34" charset="0"/>
                        </a:rPr>
                        <a:t>. 2022 (MM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7894547"/>
                  </a:ext>
                </a:extLst>
              </a:tr>
              <a:tr h="740654">
                <a:tc>
                  <a:txBody>
                    <a:bodyPr/>
                    <a:lstStyle/>
                    <a:p>
                      <a:pPr algn="l" fontAlgn="b"/>
                      <a:r>
                        <a:rPr lang="es-CL" sz="1600" b="0" i="0" u="none" strike="noStrike">
                          <a:solidFill>
                            <a:srgbClr val="000000"/>
                          </a:solidFill>
                          <a:effectLst/>
                          <a:latin typeface="Calibri" panose="020F0502020204030204" pitchFamily="34" charset="0"/>
                        </a:rPr>
                        <a:t>MOP</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fontAlgn="b"/>
                      <a:r>
                        <a:rPr lang="es-CL" sz="1600" b="0" i="0" u="none" strike="noStrike" dirty="0">
                          <a:solidFill>
                            <a:srgbClr val="000000"/>
                          </a:solidFill>
                          <a:effectLst/>
                          <a:latin typeface="Calibri" panose="020F0502020204030204" pitchFamily="34" charset="0"/>
                        </a:rPr>
                        <a:t>2.562.428</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69153547"/>
                  </a:ext>
                </a:extLst>
              </a:tr>
              <a:tr h="740654">
                <a:tc>
                  <a:txBody>
                    <a:bodyPr/>
                    <a:lstStyle/>
                    <a:p>
                      <a:pPr algn="l" fontAlgn="b"/>
                      <a:r>
                        <a:rPr lang="es-CL" sz="1600" b="0" i="0" u="none" strike="noStrike">
                          <a:solidFill>
                            <a:srgbClr val="000000"/>
                          </a:solidFill>
                          <a:effectLst/>
                          <a:latin typeface="Calibri" panose="020F0502020204030204" pitchFamily="34" charset="0"/>
                        </a:rPr>
                        <a:t>Vivienda</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s-CL" sz="1600" b="0" i="0" u="none" strike="noStrike" dirty="0">
                          <a:solidFill>
                            <a:srgbClr val="000000"/>
                          </a:solidFill>
                          <a:effectLst/>
                          <a:latin typeface="Calibri" panose="020F0502020204030204" pitchFamily="34" charset="0"/>
                        </a:rPr>
                        <a:t>2.510.555</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31394986"/>
                  </a:ext>
                </a:extLst>
              </a:tr>
              <a:tr h="771514">
                <a:tc>
                  <a:txBody>
                    <a:bodyPr/>
                    <a:lstStyle/>
                    <a:p>
                      <a:pPr algn="l" fontAlgn="b"/>
                      <a:r>
                        <a:rPr lang="es-CL" sz="1600" b="0" i="0" u="none" strike="noStrike">
                          <a:solidFill>
                            <a:srgbClr val="000000"/>
                          </a:solidFill>
                          <a:effectLst/>
                          <a:latin typeface="Calibri" panose="020F0502020204030204" pitchFamily="34" charset="0"/>
                        </a:rPr>
                        <a:t>Interior</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fontAlgn="b"/>
                      <a:r>
                        <a:rPr lang="es-CL" sz="1600" b="0" i="0" u="none" strike="noStrike" dirty="0">
                          <a:solidFill>
                            <a:srgbClr val="000000"/>
                          </a:solidFill>
                          <a:effectLst/>
                          <a:latin typeface="Calibri" panose="020F0502020204030204" pitchFamily="34" charset="0"/>
                        </a:rPr>
                        <a:t>1.657.439</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5650138"/>
                  </a:ext>
                </a:extLst>
              </a:tr>
            </a:tbl>
          </a:graphicData>
        </a:graphic>
      </p:graphicFrame>
    </p:spTree>
    <p:extLst>
      <p:ext uri="{BB962C8B-B14F-4D97-AF65-F5344CB8AC3E}">
        <p14:creationId xmlns:p14="http://schemas.microsoft.com/office/powerpoint/2010/main" val="305815019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4231A9-958C-4F80-A025-38F079DF04B3}"/>
              </a:ext>
            </a:extLst>
          </p:cNvPr>
          <p:cNvSpPr>
            <a:spLocks noGrp="1"/>
          </p:cNvSpPr>
          <p:nvPr>
            <p:ph type="title"/>
          </p:nvPr>
        </p:nvSpPr>
        <p:spPr/>
        <p:txBody>
          <a:bodyPr/>
          <a:lstStyle/>
          <a:p>
            <a:r>
              <a:rPr lang="es-US" sz="2400" dirty="0"/>
              <a:t>15.2 PROGRAMA DE MEJORAMIENTO DE BARRIOS</a:t>
            </a:r>
            <a:endParaRPr lang="es-CL" sz="2400" dirty="0"/>
          </a:p>
        </p:txBody>
      </p:sp>
      <p:sp>
        <p:nvSpPr>
          <p:cNvPr id="3" name="Marcador de contenido 2">
            <a:extLst>
              <a:ext uri="{FF2B5EF4-FFF2-40B4-BE49-F238E27FC236}">
                <a16:creationId xmlns:a16="http://schemas.microsoft.com/office/drawing/2014/main" id="{182FADE1-0F5C-42A5-B15A-52B9E5D264F5}"/>
              </a:ext>
            </a:extLst>
          </p:cNvPr>
          <p:cNvSpPr>
            <a:spLocks noGrp="1"/>
          </p:cNvSpPr>
          <p:nvPr>
            <p:ph idx="1"/>
          </p:nvPr>
        </p:nvSpPr>
        <p:spPr>
          <a:xfrm>
            <a:off x="805656" y="1352315"/>
            <a:ext cx="8229600" cy="4675657"/>
          </a:xfrm>
        </p:spPr>
        <p:txBody>
          <a:bodyPr/>
          <a:lstStyle/>
          <a:p>
            <a:pPr marL="0" indent="0" eaLnBrk="0" hangingPunct="0">
              <a:buNone/>
            </a:pPr>
            <a:r>
              <a:rPr lang="es-ES_tradnl" altLang="es-CL" sz="2000" b="1" dirty="0">
                <a:latin typeface="Century Gothic" panose="020B0502020202020204" pitchFamily="34" charset="0"/>
              </a:rPr>
              <a:t>Tipologías a financiar.</a:t>
            </a:r>
          </a:p>
          <a:p>
            <a:pPr eaLnBrk="0" hangingPunct="0"/>
            <a:endParaRPr lang="es-ES_tradnl" altLang="es-CL" sz="2000" b="1" dirty="0">
              <a:latin typeface="Century Gothic" panose="020B0502020202020204" pitchFamily="34" charset="0"/>
            </a:endParaRPr>
          </a:p>
          <a:p>
            <a:pPr eaLnBrk="0" hangingPunct="0"/>
            <a:r>
              <a:rPr lang="es-ES_tradnl" altLang="es-CL" sz="2000" dirty="0">
                <a:latin typeface="Century Gothic" panose="020B0502020202020204" pitchFamily="34" charset="0"/>
              </a:rPr>
              <a:t> Asistencias Técnicas</a:t>
            </a:r>
          </a:p>
          <a:p>
            <a:pPr eaLnBrk="0" hangingPunct="0"/>
            <a:r>
              <a:rPr lang="es-ES_tradnl" altLang="es-CL" sz="2000" dirty="0">
                <a:latin typeface="Century Gothic" panose="020B0502020202020204" pitchFamily="34" charset="0"/>
              </a:rPr>
              <a:t> Estudios </a:t>
            </a:r>
          </a:p>
          <a:p>
            <a:pPr eaLnBrk="0" hangingPunct="0"/>
            <a:r>
              <a:rPr lang="es-ES_tradnl" altLang="es-CL" sz="2000" dirty="0">
                <a:latin typeface="Century Gothic" panose="020B0502020202020204" pitchFamily="34" charset="0"/>
              </a:rPr>
              <a:t> Diseños</a:t>
            </a:r>
          </a:p>
          <a:p>
            <a:pPr eaLnBrk="0" hangingPunct="0"/>
            <a:r>
              <a:rPr lang="es-ES_tradnl" altLang="es-CL" sz="2000" dirty="0">
                <a:latin typeface="Century Gothic" panose="020B0502020202020204" pitchFamily="34" charset="0"/>
              </a:rPr>
              <a:t> Compra de Terrenos (MINVU)</a:t>
            </a:r>
          </a:p>
          <a:p>
            <a:pPr eaLnBrk="0" hangingPunct="0"/>
            <a:r>
              <a:rPr lang="es-ES_tradnl" altLang="es-CL" sz="2000" dirty="0">
                <a:latin typeface="Century Gothic" panose="020B0502020202020204" pitchFamily="34" charset="0"/>
              </a:rPr>
              <a:t> Obras de menor inversión.</a:t>
            </a:r>
          </a:p>
          <a:p>
            <a:pPr eaLnBrk="0" hangingPunct="0"/>
            <a:endParaRPr lang="es-ES_tradnl" altLang="es-CL" sz="2000" dirty="0">
              <a:latin typeface="Century Gothic" panose="020B0502020202020204" pitchFamily="34" charset="0"/>
            </a:endParaRPr>
          </a:p>
          <a:p>
            <a:pPr marL="0" indent="0" eaLnBrk="0" hangingPunct="0">
              <a:buNone/>
            </a:pPr>
            <a:r>
              <a:rPr lang="es-ES_tradnl" altLang="es-CL" sz="2000" b="1" dirty="0">
                <a:latin typeface="Century Gothic" panose="020B0502020202020204" pitchFamily="34" charset="0"/>
              </a:rPr>
              <a:t>Ejemplos:</a:t>
            </a:r>
          </a:p>
          <a:p>
            <a:pPr eaLnBrk="0" hangingPunct="0"/>
            <a:r>
              <a:rPr lang="es-ES_tradnl" altLang="es-CL" sz="2000" dirty="0">
                <a:latin typeface="Century Gothic" panose="020B0502020202020204" pitchFamily="34" charset="0"/>
              </a:rPr>
              <a:t>Terreno</a:t>
            </a:r>
          </a:p>
          <a:p>
            <a:pPr eaLnBrk="0" hangingPunct="0"/>
            <a:r>
              <a:rPr lang="es-ES_tradnl" altLang="es-CL" sz="2000" dirty="0">
                <a:latin typeface="Century Gothic" panose="020B0502020202020204" pitchFamily="34" charset="0"/>
              </a:rPr>
              <a:t>Baño, Cocina y Lavadero (Caseta)</a:t>
            </a:r>
          </a:p>
          <a:p>
            <a:pPr eaLnBrk="0" hangingPunct="0"/>
            <a:r>
              <a:rPr lang="es-ES_tradnl" altLang="es-CL" sz="2000" dirty="0">
                <a:latin typeface="Century Gothic" panose="020B0502020202020204" pitchFamily="34" charset="0"/>
              </a:rPr>
              <a:t>Agua Potable, Alcantarillado, electricidad y pavimentación.</a:t>
            </a:r>
          </a:p>
          <a:p>
            <a:pPr eaLnBrk="0" hangingPunct="0"/>
            <a:r>
              <a:rPr lang="es-ES_tradnl" altLang="es-CL" sz="2000" dirty="0">
                <a:latin typeface="Century Gothic" panose="020B0502020202020204" pitchFamily="34" charset="0"/>
              </a:rPr>
              <a:t>Obras Complementarias.</a:t>
            </a:r>
            <a:endParaRPr lang="es-ES" altLang="es-CL" sz="2000" dirty="0">
              <a:latin typeface="Century Gothic" panose="020B0502020202020204" pitchFamily="34" charset="0"/>
            </a:endParaRPr>
          </a:p>
          <a:p>
            <a:pPr eaLnBrk="0" hangingPunct="0"/>
            <a:endParaRPr lang="es-ES_tradnl" altLang="es-CL" sz="1400" dirty="0">
              <a:latin typeface="Century Gothic" panose="020B0502020202020204" pitchFamily="34" charset="0"/>
            </a:endParaRPr>
          </a:p>
          <a:p>
            <a:endParaRPr lang="es-CL" dirty="0"/>
          </a:p>
        </p:txBody>
      </p:sp>
    </p:spTree>
    <p:extLst>
      <p:ext uri="{BB962C8B-B14F-4D97-AF65-F5344CB8AC3E}">
        <p14:creationId xmlns:p14="http://schemas.microsoft.com/office/powerpoint/2010/main" val="333054511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6C8B5D-440E-465A-A3E2-A83A5446052E}"/>
              </a:ext>
            </a:extLst>
          </p:cNvPr>
          <p:cNvSpPr>
            <a:spLocks noGrp="1"/>
          </p:cNvSpPr>
          <p:nvPr>
            <p:ph type="title"/>
          </p:nvPr>
        </p:nvSpPr>
        <p:spPr/>
        <p:txBody>
          <a:bodyPr/>
          <a:lstStyle/>
          <a:p>
            <a:r>
              <a:rPr lang="es-US" sz="2400" dirty="0"/>
              <a:t>15.2 PROGRAMA DE MEJORAMIENTO DE BARRIOS</a:t>
            </a:r>
            <a:endParaRPr lang="es-CL" sz="2400" dirty="0"/>
          </a:p>
        </p:txBody>
      </p:sp>
      <p:pic>
        <p:nvPicPr>
          <p:cNvPr id="4" name="Picture 2" descr="F:\SUBDERE\MARCO ANDRADE\Fotos Aldeas\Los Molino sab 19\Los Molino sab 19  1.JPG">
            <a:extLst>
              <a:ext uri="{FF2B5EF4-FFF2-40B4-BE49-F238E27FC236}">
                <a16:creationId xmlns:a16="http://schemas.microsoft.com/office/drawing/2014/main" id="{DB2B618C-9E9D-4841-992C-7F588CA9959D}"/>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320056" y="1553385"/>
            <a:ext cx="7200800" cy="4531641"/>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075738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17FE9E-2E59-43F6-B9DD-ABAC425874F7}"/>
              </a:ext>
            </a:extLst>
          </p:cNvPr>
          <p:cNvSpPr>
            <a:spLocks noGrp="1"/>
          </p:cNvSpPr>
          <p:nvPr>
            <p:ph type="title"/>
          </p:nvPr>
        </p:nvSpPr>
        <p:spPr/>
        <p:txBody>
          <a:bodyPr/>
          <a:lstStyle/>
          <a:p>
            <a:r>
              <a:rPr lang="es-US" sz="3200" dirty="0"/>
              <a:t>15.2 PROGRAMA DE MEJORAMIENTO DE BARRIOS</a:t>
            </a:r>
            <a:endParaRPr lang="es-CL" sz="3200" dirty="0"/>
          </a:p>
        </p:txBody>
      </p:sp>
      <p:pic>
        <p:nvPicPr>
          <p:cNvPr id="4" name="Marcador de contenido 3">
            <a:extLst>
              <a:ext uri="{FF2B5EF4-FFF2-40B4-BE49-F238E27FC236}">
                <a16:creationId xmlns:a16="http://schemas.microsoft.com/office/drawing/2014/main" id="{F64FF660-2BA5-4731-83CB-B5CA1E077A29}"/>
              </a:ext>
            </a:extLst>
          </p:cNvPr>
          <p:cNvPicPr>
            <a:picLocks noGrp="1"/>
          </p:cNvPicPr>
          <p:nvPr>
            <p:ph idx="1"/>
          </p:nvPr>
        </p:nvPicPr>
        <p:blipFill rotWithShape="1">
          <a:blip r:embed="rId2"/>
          <a:srcRect l="31512" t="14489" r="31599" b="4606"/>
          <a:stretch/>
        </p:blipFill>
        <p:spPr bwMode="auto">
          <a:xfrm>
            <a:off x="2400176" y="1535978"/>
            <a:ext cx="5328592" cy="467565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3049203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06FAD3DB-208F-47EB-9A4A-E552FE28DFDF}"/>
              </a:ext>
            </a:extLst>
          </p:cNvPr>
          <p:cNvSpPr txBox="1"/>
          <p:nvPr/>
        </p:nvSpPr>
        <p:spPr>
          <a:xfrm>
            <a:off x="265" y="6983939"/>
            <a:ext cx="9840383" cy="390428"/>
          </a:xfrm>
          <a:prstGeom prst="rect">
            <a:avLst/>
          </a:prstGeom>
          <a:solidFill>
            <a:srgbClr val="83C6D3"/>
          </a:solidFill>
        </p:spPr>
        <p:txBody>
          <a:bodyPr>
            <a:spAutoFit/>
          </a:bodyPr>
          <a:lstStyle/>
          <a:p>
            <a:pPr defTabSz="984077">
              <a:defRPr/>
            </a:pPr>
            <a:endParaRPr lang="es-CL" sz="1937" dirty="0">
              <a:solidFill>
                <a:prstClr val="black"/>
              </a:solidFill>
              <a:latin typeface="Calibri" panose="020F0502020204030204"/>
              <a:ea typeface="ヒラギノ角ゴ Pro W3" pitchFamily="-84" charset="-128"/>
            </a:endParaRPr>
          </a:p>
        </p:txBody>
      </p:sp>
      <p:sp>
        <p:nvSpPr>
          <p:cNvPr id="17411" name="Footer Placeholder 10">
            <a:extLst>
              <a:ext uri="{FF2B5EF4-FFF2-40B4-BE49-F238E27FC236}">
                <a16:creationId xmlns:a16="http://schemas.microsoft.com/office/drawing/2014/main" id="{8241FD00-4C3D-499F-AC5E-EF6B68439AD8}"/>
              </a:ext>
            </a:extLst>
          </p:cNvPr>
          <p:cNvSpPr txBox="1">
            <a:spLocks noGrp="1"/>
          </p:cNvSpPr>
          <p:nvPr/>
        </p:nvSpPr>
        <p:spPr bwMode="auto">
          <a:xfrm>
            <a:off x="101061" y="7048858"/>
            <a:ext cx="6375748" cy="264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492039" fontAlgn="base">
              <a:spcBef>
                <a:spcPct val="0"/>
              </a:spcBef>
              <a:spcAft>
                <a:spcPct val="0"/>
              </a:spcAft>
              <a:buNone/>
            </a:pPr>
            <a:r>
              <a:rPr lang="en-US" altLang="es-CL" sz="969">
                <a:solidFill>
                  <a:prstClr val="white"/>
                </a:solidFill>
                <a:latin typeface="Verdana" panose="020B0604030504040204" pitchFamily="34" charset="0"/>
                <a:ea typeface="ヒラギノ角ゴ Pro W3" pitchFamily="-84" charset="-128"/>
              </a:rPr>
              <a:t>Gobierno de Chile | SUBDERE |</a:t>
            </a:r>
          </a:p>
        </p:txBody>
      </p:sp>
      <p:sp>
        <p:nvSpPr>
          <p:cNvPr id="17412" name="Rectángulo 7">
            <a:extLst>
              <a:ext uri="{FF2B5EF4-FFF2-40B4-BE49-F238E27FC236}">
                <a16:creationId xmlns:a16="http://schemas.microsoft.com/office/drawing/2014/main" id="{AB5CD5B9-B35B-49CA-8C6A-30A968111B1A}"/>
              </a:ext>
            </a:extLst>
          </p:cNvPr>
          <p:cNvSpPr>
            <a:spLocks noChangeArrowheads="1"/>
          </p:cNvSpPr>
          <p:nvPr/>
        </p:nvSpPr>
        <p:spPr bwMode="auto">
          <a:xfrm>
            <a:off x="504243" y="266511"/>
            <a:ext cx="6044319" cy="290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492039" fontAlgn="base">
              <a:spcBef>
                <a:spcPct val="0"/>
              </a:spcBef>
              <a:spcAft>
                <a:spcPct val="0"/>
              </a:spcAft>
              <a:buNone/>
            </a:pPr>
            <a:r>
              <a:rPr lang="es-CL" altLang="es-CL" sz="1291" b="1">
                <a:solidFill>
                  <a:srgbClr val="808080"/>
                </a:solidFill>
                <a:latin typeface="Arial" panose="020B0604020202020204" pitchFamily="34" charset="0"/>
                <a:ea typeface="ヒラギノ角ゴ Pro W3" pitchFamily="-84" charset="-128"/>
                <a:cs typeface="Times New Roman" panose="02020603050405020304" pitchFamily="18" charset="0"/>
              </a:rPr>
              <a:t>PMB</a:t>
            </a:r>
            <a:endParaRPr lang="es-CL" altLang="es-CL" sz="1291" b="1">
              <a:solidFill>
                <a:prstClr val="black"/>
              </a:solidFill>
              <a:latin typeface="Arial" panose="020B0604020202020204" pitchFamily="34" charset="0"/>
              <a:ea typeface="ヒラギノ角ゴ Pro W3" pitchFamily="-84" charset="-128"/>
              <a:cs typeface="Times New Roman" panose="02020603050405020304" pitchFamily="18" charset="0"/>
            </a:endParaRPr>
          </a:p>
        </p:txBody>
      </p:sp>
      <p:sp>
        <p:nvSpPr>
          <p:cNvPr id="11" name="Título 7">
            <a:extLst>
              <a:ext uri="{FF2B5EF4-FFF2-40B4-BE49-F238E27FC236}">
                <a16:creationId xmlns:a16="http://schemas.microsoft.com/office/drawing/2014/main" id="{E6200C81-154A-4F5D-ACA2-E57EED4D12E8}"/>
              </a:ext>
            </a:extLst>
          </p:cNvPr>
          <p:cNvSpPr>
            <a:spLocks noGrp="1"/>
          </p:cNvSpPr>
          <p:nvPr>
            <p:ph type="title"/>
          </p:nvPr>
        </p:nvSpPr>
        <p:spPr>
          <a:xfrm>
            <a:off x="473492" y="360474"/>
            <a:ext cx="8237904" cy="1089959"/>
          </a:xfrm>
        </p:spPr>
        <p:txBody>
          <a:bodyPr/>
          <a:lstStyle/>
          <a:p>
            <a:pPr algn="l">
              <a:defRPr/>
            </a:pPr>
            <a:r>
              <a:rPr lang="es-CL" sz="2583" b="1" dirty="0">
                <a:solidFill>
                  <a:schemeClr val="bg1">
                    <a:lumMod val="50000"/>
                  </a:schemeClr>
                </a:solidFill>
              </a:rPr>
              <a:t>CARTERA DE PROYECTOS APROBADOS 2020</a:t>
            </a:r>
            <a:br>
              <a:rPr lang="es-CL" sz="2583" b="1" dirty="0">
                <a:solidFill>
                  <a:schemeClr val="bg1">
                    <a:lumMod val="50000"/>
                  </a:schemeClr>
                </a:solidFill>
              </a:rPr>
            </a:br>
            <a:r>
              <a:rPr lang="es-CL" sz="1937" b="1" dirty="0">
                <a:solidFill>
                  <a:schemeClr val="bg1">
                    <a:lumMod val="50000"/>
                  </a:schemeClr>
                </a:solidFill>
              </a:rPr>
              <a:t>al 09-10-2020</a:t>
            </a:r>
          </a:p>
        </p:txBody>
      </p:sp>
      <p:sp>
        <p:nvSpPr>
          <p:cNvPr id="17414" name="Marcador de número de diapositiva 1">
            <a:extLst>
              <a:ext uri="{FF2B5EF4-FFF2-40B4-BE49-F238E27FC236}">
                <a16:creationId xmlns:a16="http://schemas.microsoft.com/office/drawing/2014/main" id="{BCFCE69A-9302-4B5B-8221-3380AB584864}"/>
              </a:ext>
            </a:extLst>
          </p:cNvPr>
          <p:cNvSpPr>
            <a:spLocks noGrp="1"/>
          </p:cNvSpPr>
          <p:nvPr>
            <p:ph type="sldNum" sz="quarter" idx="12"/>
          </p:nvPr>
        </p:nvSpPr>
        <p:spPr bwMode="auto">
          <a:xfrm>
            <a:off x="7052539" y="6983940"/>
            <a:ext cx="2296089" cy="39293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444">
                <a:solidFill>
                  <a:schemeClr val="tx1"/>
                </a:solidFill>
                <a:latin typeface="Calibri" panose="020F0502020204030204" pitchFamily="34" charset="0"/>
                <a:ea typeface="MS PGothic" panose="020B0600070205080204" pitchFamily="34" charset="-128"/>
              </a:defRPr>
            </a:lvl1pPr>
            <a:lvl2pPr marL="799563" indent="-307524">
              <a:spcBef>
                <a:spcPct val="20000"/>
              </a:spcBef>
              <a:buFont typeface="Arial" panose="020B0604020202020204" pitchFamily="34" charset="0"/>
              <a:buChar char="–"/>
              <a:defRPr sz="3013">
                <a:solidFill>
                  <a:schemeClr val="tx1"/>
                </a:solidFill>
                <a:latin typeface="Calibri" panose="020F0502020204030204" pitchFamily="34" charset="0"/>
                <a:ea typeface="MS PGothic" panose="020B0600070205080204" pitchFamily="34" charset="-128"/>
              </a:defRPr>
            </a:lvl2pPr>
            <a:lvl3pPr marL="1230097" indent="-246019">
              <a:spcBef>
                <a:spcPct val="20000"/>
              </a:spcBef>
              <a:buFont typeface="Arial" panose="020B0604020202020204" pitchFamily="34" charset="0"/>
              <a:buChar char="•"/>
              <a:defRPr sz="2583">
                <a:solidFill>
                  <a:schemeClr val="tx1"/>
                </a:solidFill>
                <a:latin typeface="Calibri" panose="020F0502020204030204" pitchFamily="34" charset="0"/>
                <a:ea typeface="MS PGothic" panose="020B0600070205080204" pitchFamily="34" charset="-128"/>
              </a:defRPr>
            </a:lvl3pPr>
            <a:lvl4pPr marL="1722135" indent="-246019">
              <a:spcBef>
                <a:spcPct val="20000"/>
              </a:spcBef>
              <a:buFont typeface="Arial" panose="020B0604020202020204" pitchFamily="34" charset="0"/>
              <a:buChar char="–"/>
              <a:defRPr sz="2152">
                <a:solidFill>
                  <a:schemeClr val="tx1"/>
                </a:solidFill>
                <a:latin typeface="Calibri" panose="020F0502020204030204" pitchFamily="34" charset="0"/>
                <a:ea typeface="MS PGothic" panose="020B0600070205080204" pitchFamily="34" charset="-128"/>
              </a:defRPr>
            </a:lvl4pPr>
            <a:lvl5pPr marL="2214174" indent="-246019">
              <a:spcBef>
                <a:spcPct val="20000"/>
              </a:spcBef>
              <a:buFont typeface="Arial" panose="020B0604020202020204" pitchFamily="34" charset="0"/>
              <a:buChar char="»"/>
              <a:defRPr sz="2152">
                <a:solidFill>
                  <a:schemeClr val="tx1"/>
                </a:solidFill>
                <a:latin typeface="Calibri" panose="020F0502020204030204" pitchFamily="34" charset="0"/>
                <a:ea typeface="MS PGothic" panose="020B0600070205080204" pitchFamily="34" charset="-128"/>
              </a:defRPr>
            </a:lvl5pPr>
            <a:lvl6pPr marL="2706213" indent="-246019" defTabSz="492039" eaLnBrk="0" fontAlgn="base" hangingPunct="0">
              <a:spcBef>
                <a:spcPct val="20000"/>
              </a:spcBef>
              <a:spcAft>
                <a:spcPct val="0"/>
              </a:spcAft>
              <a:buFont typeface="Arial" panose="020B0604020202020204" pitchFamily="34" charset="0"/>
              <a:buChar char="»"/>
              <a:defRPr sz="2152">
                <a:solidFill>
                  <a:schemeClr val="tx1"/>
                </a:solidFill>
                <a:latin typeface="Calibri" panose="020F0502020204030204" pitchFamily="34" charset="0"/>
                <a:ea typeface="MS PGothic" panose="020B0600070205080204" pitchFamily="34" charset="-128"/>
              </a:defRPr>
            </a:lvl6pPr>
            <a:lvl7pPr marL="3198251" indent="-246019" defTabSz="492039" eaLnBrk="0" fontAlgn="base" hangingPunct="0">
              <a:spcBef>
                <a:spcPct val="20000"/>
              </a:spcBef>
              <a:spcAft>
                <a:spcPct val="0"/>
              </a:spcAft>
              <a:buFont typeface="Arial" panose="020B0604020202020204" pitchFamily="34" charset="0"/>
              <a:buChar char="»"/>
              <a:defRPr sz="2152">
                <a:solidFill>
                  <a:schemeClr val="tx1"/>
                </a:solidFill>
                <a:latin typeface="Calibri" panose="020F0502020204030204" pitchFamily="34" charset="0"/>
                <a:ea typeface="MS PGothic" panose="020B0600070205080204" pitchFamily="34" charset="-128"/>
              </a:defRPr>
            </a:lvl7pPr>
            <a:lvl8pPr marL="3690290" indent="-246019" defTabSz="492039" eaLnBrk="0" fontAlgn="base" hangingPunct="0">
              <a:spcBef>
                <a:spcPct val="20000"/>
              </a:spcBef>
              <a:spcAft>
                <a:spcPct val="0"/>
              </a:spcAft>
              <a:buFont typeface="Arial" panose="020B0604020202020204" pitchFamily="34" charset="0"/>
              <a:buChar char="»"/>
              <a:defRPr sz="2152">
                <a:solidFill>
                  <a:schemeClr val="tx1"/>
                </a:solidFill>
                <a:latin typeface="Calibri" panose="020F0502020204030204" pitchFamily="34" charset="0"/>
                <a:ea typeface="MS PGothic" panose="020B0600070205080204" pitchFamily="34" charset="-128"/>
              </a:defRPr>
            </a:lvl8pPr>
            <a:lvl9pPr marL="4182328" indent="-246019" defTabSz="492039" eaLnBrk="0" fontAlgn="base" hangingPunct="0">
              <a:spcBef>
                <a:spcPct val="20000"/>
              </a:spcBef>
              <a:spcAft>
                <a:spcPct val="0"/>
              </a:spcAft>
              <a:buFont typeface="Arial" panose="020B0604020202020204" pitchFamily="34" charset="0"/>
              <a:buChar char="»"/>
              <a:defRPr sz="2152">
                <a:solidFill>
                  <a:schemeClr val="tx1"/>
                </a:solidFill>
                <a:latin typeface="Calibri" panose="020F0502020204030204" pitchFamily="34" charset="0"/>
                <a:ea typeface="MS PGothic" panose="020B0600070205080204" pitchFamily="34" charset="-128"/>
              </a:defRPr>
            </a:lvl9pPr>
          </a:lstStyle>
          <a:p>
            <a:pPr defTabSz="492039" fontAlgn="base">
              <a:spcBef>
                <a:spcPct val="0"/>
              </a:spcBef>
              <a:spcAft>
                <a:spcPct val="0"/>
              </a:spcAft>
              <a:buNone/>
            </a:pPr>
            <a:fld id="{D6DB396F-442C-40F7-A476-47260410D374}" type="slidenum">
              <a:rPr lang="es-ES" altLang="es-CL" sz="1291">
                <a:solidFill>
                  <a:srgbClr val="898989"/>
                </a:solidFill>
                <a:latin typeface="Arial" panose="020B0604020202020204" pitchFamily="34" charset="0"/>
                <a:ea typeface="ヒラギノ角ゴ Pro W3" pitchFamily="-84" charset="-128"/>
              </a:rPr>
              <a:pPr defTabSz="492039" fontAlgn="base">
                <a:spcBef>
                  <a:spcPct val="0"/>
                </a:spcBef>
                <a:spcAft>
                  <a:spcPct val="0"/>
                </a:spcAft>
                <a:buNone/>
              </a:pPr>
              <a:t>93</a:t>
            </a:fld>
            <a:endParaRPr lang="es-ES" altLang="es-CL" sz="1291">
              <a:solidFill>
                <a:srgbClr val="898989"/>
              </a:solidFill>
              <a:latin typeface="Arial" panose="020B0604020202020204" pitchFamily="34" charset="0"/>
              <a:ea typeface="ヒラギノ角ゴ Pro W3" pitchFamily="-84" charset="-128"/>
            </a:endParaRPr>
          </a:p>
        </p:txBody>
      </p:sp>
      <p:pic>
        <p:nvPicPr>
          <p:cNvPr id="17415" name="Imagen 1">
            <a:extLst>
              <a:ext uri="{FF2B5EF4-FFF2-40B4-BE49-F238E27FC236}">
                <a16:creationId xmlns:a16="http://schemas.microsoft.com/office/drawing/2014/main" id="{5E7D250E-DA4D-4F41-9D03-45DFBCF3C2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1085" y="124714"/>
            <a:ext cx="852492" cy="1004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416" name="Gráfico 13">
            <a:extLst>
              <a:ext uri="{FF2B5EF4-FFF2-40B4-BE49-F238E27FC236}">
                <a16:creationId xmlns:a16="http://schemas.microsoft.com/office/drawing/2014/main" id="{E645BB8D-C5CE-4AC1-90C5-0AC5CAD3F81C}"/>
              </a:ext>
            </a:extLst>
          </p:cNvPr>
          <p:cNvGraphicFramePr>
            <a:graphicFrameLocks/>
          </p:cNvGraphicFramePr>
          <p:nvPr/>
        </p:nvGraphicFramePr>
        <p:xfrm>
          <a:off x="4843579" y="1751111"/>
          <a:ext cx="4604137" cy="4932150"/>
        </p:xfrm>
        <a:graphic>
          <a:graphicData uri="http://schemas.openxmlformats.org/presentationml/2006/ole">
            <mc:AlternateContent xmlns:mc="http://schemas.openxmlformats.org/markup-compatibility/2006">
              <mc:Choice xmlns:v="urn:schemas-microsoft-com:vml" Requires="v">
                <p:oleObj spid="_x0000_s3087" name="Gráfico" r:id="rId4" imgW="4267353" imgH="4587388" progId="Excel.Chart.8">
                  <p:embed/>
                </p:oleObj>
              </mc:Choice>
              <mc:Fallback>
                <p:oleObj name="Gráfico" r:id="rId4" imgW="4267353" imgH="4587388" progId="Excel.Chart.8">
                  <p:embed/>
                  <p:pic>
                    <p:nvPicPr>
                      <p:cNvPr id="17416" name="Gráfico 13">
                        <a:extLst>
                          <a:ext uri="{FF2B5EF4-FFF2-40B4-BE49-F238E27FC236}">
                            <a16:creationId xmlns:a16="http://schemas.microsoft.com/office/drawing/2014/main" id="{E645BB8D-C5CE-4AC1-90C5-0AC5CAD3F81C}"/>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3579" y="1751111"/>
                        <a:ext cx="4604137" cy="49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Tabla 9">
            <a:extLst>
              <a:ext uri="{FF2B5EF4-FFF2-40B4-BE49-F238E27FC236}">
                <a16:creationId xmlns:a16="http://schemas.microsoft.com/office/drawing/2014/main" id="{8DD16436-0ACE-4499-B152-474697E0CD4E}"/>
              </a:ext>
            </a:extLst>
          </p:cNvPr>
          <p:cNvGraphicFramePr>
            <a:graphicFrameLocks noGrp="1"/>
          </p:cNvGraphicFramePr>
          <p:nvPr/>
        </p:nvGraphicFramePr>
        <p:xfrm>
          <a:off x="504243" y="1805780"/>
          <a:ext cx="4183870" cy="4822806"/>
        </p:xfrm>
        <a:graphic>
          <a:graphicData uri="http://schemas.openxmlformats.org/drawingml/2006/table">
            <a:tbl>
              <a:tblPr firstRow="1" firstCol="1" bandRow="1">
                <a:tableStyleId>{5C22544A-7EE6-4342-B048-85BDC9FD1C3A}</a:tableStyleId>
              </a:tblPr>
              <a:tblGrid>
                <a:gridCol w="1239564">
                  <a:extLst>
                    <a:ext uri="{9D8B030D-6E8A-4147-A177-3AD203B41FA5}">
                      <a16:colId xmlns:a16="http://schemas.microsoft.com/office/drawing/2014/main" val="20000"/>
                    </a:ext>
                  </a:extLst>
                </a:gridCol>
                <a:gridCol w="851971">
                  <a:extLst>
                    <a:ext uri="{9D8B030D-6E8A-4147-A177-3AD203B41FA5}">
                      <a16:colId xmlns:a16="http://schemas.microsoft.com/office/drawing/2014/main" val="20001"/>
                    </a:ext>
                  </a:extLst>
                </a:gridCol>
                <a:gridCol w="971441">
                  <a:extLst>
                    <a:ext uri="{9D8B030D-6E8A-4147-A177-3AD203B41FA5}">
                      <a16:colId xmlns:a16="http://schemas.microsoft.com/office/drawing/2014/main" val="20002"/>
                    </a:ext>
                  </a:extLst>
                </a:gridCol>
                <a:gridCol w="1120894">
                  <a:extLst>
                    <a:ext uri="{9D8B030D-6E8A-4147-A177-3AD203B41FA5}">
                      <a16:colId xmlns:a16="http://schemas.microsoft.com/office/drawing/2014/main" val="20003"/>
                    </a:ext>
                  </a:extLst>
                </a:gridCol>
              </a:tblGrid>
              <a:tr h="507662">
                <a:tc>
                  <a:txBody>
                    <a:bodyPr/>
                    <a:lstStyle/>
                    <a:p>
                      <a:pPr algn="ctr">
                        <a:lnSpc>
                          <a:spcPct val="107000"/>
                        </a:lnSpc>
                        <a:spcAft>
                          <a:spcPts val="0"/>
                        </a:spcAft>
                      </a:pPr>
                      <a:r>
                        <a:rPr lang="es-CL" sz="1100" dirty="0">
                          <a:effectLst/>
                        </a:rPr>
                        <a:t>Nº REGIÓN</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ctr"/>
                </a:tc>
                <a:tc>
                  <a:txBody>
                    <a:bodyPr/>
                    <a:lstStyle/>
                    <a:p>
                      <a:pPr algn="ctr">
                        <a:lnSpc>
                          <a:spcPct val="107000"/>
                        </a:lnSpc>
                        <a:spcAft>
                          <a:spcPts val="0"/>
                        </a:spcAft>
                      </a:pPr>
                      <a:r>
                        <a:rPr lang="es-CL" sz="1100" dirty="0">
                          <a:effectLst/>
                        </a:rPr>
                        <a:t>N° PROYECTOS</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ctr"/>
                </a:tc>
                <a:tc>
                  <a:txBody>
                    <a:bodyPr/>
                    <a:lstStyle/>
                    <a:p>
                      <a:pPr algn="ctr">
                        <a:lnSpc>
                          <a:spcPct val="107000"/>
                        </a:lnSpc>
                        <a:spcAft>
                          <a:spcPts val="0"/>
                        </a:spcAft>
                      </a:pPr>
                      <a:r>
                        <a:rPr lang="es-CL" sz="1100" dirty="0">
                          <a:effectLst/>
                        </a:rPr>
                        <a:t>COMUNAS BENEFICIADAS</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ctr"/>
                </a:tc>
                <a:tc>
                  <a:txBody>
                    <a:bodyPr/>
                    <a:lstStyle/>
                    <a:p>
                      <a:pPr algn="ctr">
                        <a:lnSpc>
                          <a:spcPct val="107000"/>
                        </a:lnSpc>
                        <a:spcAft>
                          <a:spcPts val="0"/>
                        </a:spcAft>
                      </a:pPr>
                      <a:r>
                        <a:rPr lang="es-CL" sz="1100" dirty="0">
                          <a:effectLst/>
                        </a:rPr>
                        <a:t>APROBACION TOTAL $</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ctr"/>
                </a:tc>
                <a:extLst>
                  <a:ext uri="{0D108BD9-81ED-4DB2-BD59-A6C34878D82A}">
                    <a16:rowId xmlns:a16="http://schemas.microsoft.com/office/drawing/2014/main" val="10000"/>
                  </a:ext>
                </a:extLst>
              </a:tr>
              <a:tr h="253832">
                <a:tc>
                  <a:txBody>
                    <a:bodyPr/>
                    <a:lstStyle/>
                    <a:p>
                      <a:pPr>
                        <a:lnSpc>
                          <a:spcPct val="107000"/>
                        </a:lnSpc>
                        <a:spcAft>
                          <a:spcPts val="0"/>
                        </a:spcAft>
                      </a:pPr>
                      <a:r>
                        <a:rPr lang="es-CL" sz="1100" dirty="0">
                          <a:effectLst/>
                        </a:rPr>
                        <a:t>Arica y Parinacota</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latin typeface="+mn-lt"/>
                          <a:ea typeface="+mn-ea"/>
                          <a:cs typeface="+mn-cs"/>
                        </a:rPr>
                        <a:t>4</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latin typeface="+mn-lt"/>
                          <a:ea typeface="+mn-ea"/>
                          <a:cs typeface="+mn-cs"/>
                        </a:rPr>
                        <a:t>2</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latin typeface="+mn-lt"/>
                          <a:ea typeface="+mn-ea"/>
                          <a:cs typeface="+mn-cs"/>
                        </a:rPr>
                        <a:t>341.246.988</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extLst>
                  <a:ext uri="{0D108BD9-81ED-4DB2-BD59-A6C34878D82A}">
                    <a16:rowId xmlns:a16="http://schemas.microsoft.com/office/drawing/2014/main" val="10001"/>
                  </a:ext>
                </a:extLst>
              </a:tr>
              <a:tr h="253832">
                <a:tc>
                  <a:txBody>
                    <a:bodyPr/>
                    <a:lstStyle/>
                    <a:p>
                      <a:pPr>
                        <a:lnSpc>
                          <a:spcPct val="107000"/>
                        </a:lnSpc>
                        <a:spcAft>
                          <a:spcPts val="0"/>
                        </a:spcAft>
                      </a:pPr>
                      <a:r>
                        <a:rPr lang="es-CL" sz="1100" dirty="0">
                          <a:effectLst/>
                        </a:rPr>
                        <a:t>Tarapacá</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4</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2</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448.526.736</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extLst>
                  <a:ext uri="{0D108BD9-81ED-4DB2-BD59-A6C34878D82A}">
                    <a16:rowId xmlns:a16="http://schemas.microsoft.com/office/drawing/2014/main" val="10002"/>
                  </a:ext>
                </a:extLst>
              </a:tr>
              <a:tr h="253832">
                <a:tc>
                  <a:txBody>
                    <a:bodyPr/>
                    <a:lstStyle/>
                    <a:p>
                      <a:pPr>
                        <a:lnSpc>
                          <a:spcPct val="107000"/>
                        </a:lnSpc>
                        <a:spcAft>
                          <a:spcPts val="0"/>
                        </a:spcAft>
                      </a:pPr>
                      <a:r>
                        <a:rPr lang="es-CL" sz="1100" dirty="0">
                          <a:effectLst/>
                        </a:rPr>
                        <a:t>Antofagasta</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7</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5 </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438.306.423</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extLst>
                  <a:ext uri="{0D108BD9-81ED-4DB2-BD59-A6C34878D82A}">
                    <a16:rowId xmlns:a16="http://schemas.microsoft.com/office/drawing/2014/main" val="10003"/>
                  </a:ext>
                </a:extLst>
              </a:tr>
              <a:tr h="253832">
                <a:tc>
                  <a:txBody>
                    <a:bodyPr/>
                    <a:lstStyle/>
                    <a:p>
                      <a:pPr>
                        <a:lnSpc>
                          <a:spcPct val="107000"/>
                        </a:lnSpc>
                        <a:spcAft>
                          <a:spcPts val="0"/>
                        </a:spcAft>
                      </a:pPr>
                      <a:r>
                        <a:rPr lang="es-CL" sz="1100">
                          <a:effectLst/>
                        </a:rPr>
                        <a:t>Atacama</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10</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4</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769.001.665</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extLst>
                  <a:ext uri="{0D108BD9-81ED-4DB2-BD59-A6C34878D82A}">
                    <a16:rowId xmlns:a16="http://schemas.microsoft.com/office/drawing/2014/main" val="10004"/>
                  </a:ext>
                </a:extLst>
              </a:tr>
              <a:tr h="253832">
                <a:tc>
                  <a:txBody>
                    <a:bodyPr/>
                    <a:lstStyle/>
                    <a:p>
                      <a:pPr>
                        <a:lnSpc>
                          <a:spcPct val="107000"/>
                        </a:lnSpc>
                        <a:spcAft>
                          <a:spcPts val="0"/>
                        </a:spcAft>
                      </a:pPr>
                      <a:r>
                        <a:rPr lang="es-CL" sz="1100">
                          <a:effectLst/>
                        </a:rPr>
                        <a:t>Coquimbo</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13</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7</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1.808.971.948</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extLst>
                  <a:ext uri="{0D108BD9-81ED-4DB2-BD59-A6C34878D82A}">
                    <a16:rowId xmlns:a16="http://schemas.microsoft.com/office/drawing/2014/main" val="10005"/>
                  </a:ext>
                </a:extLst>
              </a:tr>
              <a:tr h="253832">
                <a:tc>
                  <a:txBody>
                    <a:bodyPr/>
                    <a:lstStyle/>
                    <a:p>
                      <a:pPr>
                        <a:lnSpc>
                          <a:spcPct val="107000"/>
                        </a:lnSpc>
                        <a:spcAft>
                          <a:spcPts val="0"/>
                        </a:spcAft>
                      </a:pPr>
                      <a:r>
                        <a:rPr lang="es-CL" sz="1100">
                          <a:effectLst/>
                        </a:rPr>
                        <a:t>Valparaíso</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38</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a:effectLst/>
                        </a:rPr>
                        <a:t>24</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4.060.697.912</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extLst>
                  <a:ext uri="{0D108BD9-81ED-4DB2-BD59-A6C34878D82A}">
                    <a16:rowId xmlns:a16="http://schemas.microsoft.com/office/drawing/2014/main" val="10006"/>
                  </a:ext>
                </a:extLst>
              </a:tr>
              <a:tr h="253832">
                <a:tc>
                  <a:txBody>
                    <a:bodyPr/>
                    <a:lstStyle/>
                    <a:p>
                      <a:pPr>
                        <a:lnSpc>
                          <a:spcPct val="107000"/>
                        </a:lnSpc>
                        <a:spcAft>
                          <a:spcPts val="0"/>
                        </a:spcAft>
                      </a:pPr>
                      <a:r>
                        <a:rPr lang="es-CL" sz="1100">
                          <a:effectLst/>
                        </a:rPr>
                        <a:t>Metropolitana</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36</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a:effectLst/>
                        </a:rPr>
                        <a:t>21</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2.957.438.411</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extLst>
                  <a:ext uri="{0D108BD9-81ED-4DB2-BD59-A6C34878D82A}">
                    <a16:rowId xmlns:a16="http://schemas.microsoft.com/office/drawing/2014/main" val="10007"/>
                  </a:ext>
                </a:extLst>
              </a:tr>
              <a:tr h="253832">
                <a:tc>
                  <a:txBody>
                    <a:bodyPr/>
                    <a:lstStyle/>
                    <a:p>
                      <a:pPr>
                        <a:lnSpc>
                          <a:spcPct val="107000"/>
                        </a:lnSpc>
                        <a:spcAft>
                          <a:spcPts val="0"/>
                        </a:spcAft>
                      </a:pPr>
                      <a:r>
                        <a:rPr lang="es-CL" sz="1100">
                          <a:effectLst/>
                        </a:rPr>
                        <a:t>O'Higgins</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43</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23</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3.570.399.482</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extLst>
                  <a:ext uri="{0D108BD9-81ED-4DB2-BD59-A6C34878D82A}">
                    <a16:rowId xmlns:a16="http://schemas.microsoft.com/office/drawing/2014/main" val="10008"/>
                  </a:ext>
                </a:extLst>
              </a:tr>
              <a:tr h="253832">
                <a:tc>
                  <a:txBody>
                    <a:bodyPr/>
                    <a:lstStyle/>
                    <a:p>
                      <a:pPr>
                        <a:lnSpc>
                          <a:spcPct val="107000"/>
                        </a:lnSpc>
                        <a:spcAft>
                          <a:spcPts val="0"/>
                        </a:spcAft>
                      </a:pPr>
                      <a:r>
                        <a:rPr lang="es-CL" sz="1100">
                          <a:effectLst/>
                        </a:rPr>
                        <a:t>Maule</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a:effectLst/>
                        </a:rPr>
                        <a:t>46</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27</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3.406.397.297</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extLst>
                  <a:ext uri="{0D108BD9-81ED-4DB2-BD59-A6C34878D82A}">
                    <a16:rowId xmlns:a16="http://schemas.microsoft.com/office/drawing/2014/main" val="10009"/>
                  </a:ext>
                </a:extLst>
              </a:tr>
              <a:tr h="253832">
                <a:tc>
                  <a:txBody>
                    <a:bodyPr/>
                    <a:lstStyle/>
                    <a:p>
                      <a:pPr>
                        <a:lnSpc>
                          <a:spcPct val="107000"/>
                        </a:lnSpc>
                        <a:spcAft>
                          <a:spcPts val="0"/>
                        </a:spcAft>
                      </a:pPr>
                      <a:r>
                        <a:rPr lang="es-CL" sz="1100">
                          <a:effectLst/>
                        </a:rPr>
                        <a:t>Ñuble</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a:effectLst/>
                        </a:rPr>
                        <a:t>42</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16 </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5.554.640.072</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extLst>
                  <a:ext uri="{0D108BD9-81ED-4DB2-BD59-A6C34878D82A}">
                    <a16:rowId xmlns:a16="http://schemas.microsoft.com/office/drawing/2014/main" val="10010"/>
                  </a:ext>
                </a:extLst>
              </a:tr>
              <a:tr h="253832">
                <a:tc>
                  <a:txBody>
                    <a:bodyPr/>
                    <a:lstStyle/>
                    <a:p>
                      <a:pPr>
                        <a:lnSpc>
                          <a:spcPct val="107000"/>
                        </a:lnSpc>
                        <a:spcAft>
                          <a:spcPts val="0"/>
                        </a:spcAft>
                      </a:pPr>
                      <a:r>
                        <a:rPr lang="es-CL" sz="1100">
                          <a:effectLst/>
                        </a:rPr>
                        <a:t>Bío Bío</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a:effectLst/>
                        </a:rPr>
                        <a:t>43</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23</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5.743.176.215</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extLst>
                  <a:ext uri="{0D108BD9-81ED-4DB2-BD59-A6C34878D82A}">
                    <a16:rowId xmlns:a16="http://schemas.microsoft.com/office/drawing/2014/main" val="10011"/>
                  </a:ext>
                </a:extLst>
              </a:tr>
              <a:tr h="253832">
                <a:tc>
                  <a:txBody>
                    <a:bodyPr/>
                    <a:lstStyle/>
                    <a:p>
                      <a:pPr>
                        <a:lnSpc>
                          <a:spcPct val="107000"/>
                        </a:lnSpc>
                        <a:spcAft>
                          <a:spcPts val="0"/>
                        </a:spcAft>
                      </a:pPr>
                      <a:r>
                        <a:rPr lang="es-CL" sz="1100">
                          <a:effectLst/>
                        </a:rPr>
                        <a:t>Araucanía</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a:effectLst/>
                        </a:rPr>
                        <a:t>51</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29</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4.585.678.711</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extLst>
                  <a:ext uri="{0D108BD9-81ED-4DB2-BD59-A6C34878D82A}">
                    <a16:rowId xmlns:a16="http://schemas.microsoft.com/office/drawing/2014/main" val="10012"/>
                  </a:ext>
                </a:extLst>
              </a:tr>
              <a:tr h="253832">
                <a:tc>
                  <a:txBody>
                    <a:bodyPr/>
                    <a:lstStyle/>
                    <a:p>
                      <a:pPr>
                        <a:lnSpc>
                          <a:spcPct val="107000"/>
                        </a:lnSpc>
                        <a:spcAft>
                          <a:spcPts val="0"/>
                        </a:spcAft>
                      </a:pPr>
                      <a:r>
                        <a:rPr lang="es-CL" sz="1100">
                          <a:effectLst/>
                        </a:rPr>
                        <a:t>Los Ríos</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a:effectLst/>
                        </a:rPr>
                        <a:t>21</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13</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2.230.614.532</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extLst>
                  <a:ext uri="{0D108BD9-81ED-4DB2-BD59-A6C34878D82A}">
                    <a16:rowId xmlns:a16="http://schemas.microsoft.com/office/drawing/2014/main" val="10013"/>
                  </a:ext>
                </a:extLst>
              </a:tr>
              <a:tr h="253832">
                <a:tc>
                  <a:txBody>
                    <a:bodyPr/>
                    <a:lstStyle/>
                    <a:p>
                      <a:pPr>
                        <a:lnSpc>
                          <a:spcPct val="107000"/>
                        </a:lnSpc>
                        <a:spcAft>
                          <a:spcPts val="0"/>
                        </a:spcAft>
                      </a:pPr>
                      <a:r>
                        <a:rPr lang="es-CL" sz="1100">
                          <a:effectLst/>
                        </a:rPr>
                        <a:t>Los Lagos</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a:effectLst/>
                        </a:rPr>
                        <a:t>65</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30</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4.304.950.212</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extLst>
                  <a:ext uri="{0D108BD9-81ED-4DB2-BD59-A6C34878D82A}">
                    <a16:rowId xmlns:a16="http://schemas.microsoft.com/office/drawing/2014/main" val="10014"/>
                  </a:ext>
                </a:extLst>
              </a:tr>
              <a:tr h="253832">
                <a:tc>
                  <a:txBody>
                    <a:bodyPr/>
                    <a:lstStyle/>
                    <a:p>
                      <a:pPr>
                        <a:lnSpc>
                          <a:spcPct val="107000"/>
                        </a:lnSpc>
                        <a:spcAft>
                          <a:spcPts val="0"/>
                        </a:spcAft>
                      </a:pPr>
                      <a:r>
                        <a:rPr lang="es-CL" sz="1100">
                          <a:effectLst/>
                        </a:rPr>
                        <a:t>Aysén</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a:effectLst/>
                        </a:rPr>
                        <a:t>18</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a:effectLst/>
                        </a:rPr>
                        <a:t>10</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1.898.637.943</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extLst>
                  <a:ext uri="{0D108BD9-81ED-4DB2-BD59-A6C34878D82A}">
                    <a16:rowId xmlns:a16="http://schemas.microsoft.com/office/drawing/2014/main" val="10015"/>
                  </a:ext>
                </a:extLst>
              </a:tr>
              <a:tr h="253832">
                <a:tc>
                  <a:txBody>
                    <a:bodyPr/>
                    <a:lstStyle/>
                    <a:p>
                      <a:pPr>
                        <a:lnSpc>
                          <a:spcPct val="107000"/>
                        </a:lnSpc>
                        <a:spcAft>
                          <a:spcPts val="0"/>
                        </a:spcAft>
                      </a:pPr>
                      <a:r>
                        <a:rPr lang="es-CL" sz="1100">
                          <a:effectLst/>
                        </a:rPr>
                        <a:t>Magallanes</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a:effectLst/>
                        </a:rPr>
                        <a:t>13</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5</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1.786.449.310</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extLst>
                  <a:ext uri="{0D108BD9-81ED-4DB2-BD59-A6C34878D82A}">
                    <a16:rowId xmlns:a16="http://schemas.microsoft.com/office/drawing/2014/main" val="10016"/>
                  </a:ext>
                </a:extLst>
              </a:tr>
              <a:tr h="253832">
                <a:tc>
                  <a:txBody>
                    <a:bodyPr/>
                    <a:lstStyle/>
                    <a:p>
                      <a:pPr>
                        <a:lnSpc>
                          <a:spcPct val="107000"/>
                        </a:lnSpc>
                        <a:spcAft>
                          <a:spcPts val="0"/>
                        </a:spcAft>
                      </a:pPr>
                      <a:r>
                        <a:rPr lang="es-CL" sz="1200" b="1" dirty="0">
                          <a:solidFill>
                            <a:schemeClr val="bg1"/>
                          </a:solidFill>
                          <a:effectLst/>
                        </a:rPr>
                        <a:t>TOTAL GENERAL</a:t>
                      </a:r>
                      <a:endParaRPr lang="es-CL"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200" b="1" dirty="0">
                          <a:solidFill>
                            <a:schemeClr val="bg1"/>
                          </a:solidFill>
                          <a:effectLst/>
                        </a:rPr>
                        <a:t>453</a:t>
                      </a:r>
                      <a:endParaRPr lang="es-CL"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solidFill>
                      <a:schemeClr val="accent1"/>
                    </a:solidFill>
                  </a:tcPr>
                </a:tc>
                <a:tc>
                  <a:txBody>
                    <a:bodyPr/>
                    <a:lstStyle/>
                    <a:p>
                      <a:pPr algn="ctr">
                        <a:lnSpc>
                          <a:spcPct val="107000"/>
                        </a:lnSpc>
                        <a:spcAft>
                          <a:spcPts val="0"/>
                        </a:spcAft>
                      </a:pPr>
                      <a:r>
                        <a:rPr lang="es-CL" sz="1200" b="1" dirty="0">
                          <a:solidFill>
                            <a:schemeClr val="bg1"/>
                          </a:solidFill>
                          <a:effectLst/>
                        </a:rPr>
                        <a:t>240</a:t>
                      </a:r>
                      <a:endParaRPr lang="es-CL"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solidFill>
                      <a:schemeClr val="accent1"/>
                    </a:solidFill>
                  </a:tcPr>
                </a:tc>
                <a:tc>
                  <a:txBody>
                    <a:bodyPr/>
                    <a:lstStyle/>
                    <a:p>
                      <a:pPr algn="ctr">
                        <a:lnSpc>
                          <a:spcPct val="107000"/>
                        </a:lnSpc>
                        <a:spcAft>
                          <a:spcPts val="0"/>
                        </a:spcAft>
                      </a:pPr>
                      <a:r>
                        <a:rPr lang="es-CL" sz="1200" b="1" dirty="0">
                          <a:solidFill>
                            <a:schemeClr val="bg1"/>
                          </a:solidFill>
                          <a:effectLst/>
                        </a:rPr>
                        <a:t>43.905.133.857</a:t>
                      </a:r>
                      <a:endParaRPr lang="es-CL"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solidFill>
                      <a:schemeClr val="accent1"/>
                    </a:solidFill>
                  </a:tcPr>
                </a:tc>
                <a:extLst>
                  <a:ext uri="{0D108BD9-81ED-4DB2-BD59-A6C34878D82A}">
                    <a16:rowId xmlns:a16="http://schemas.microsoft.com/office/drawing/2014/main" val="10017"/>
                  </a:ext>
                </a:extLst>
              </a:tr>
            </a:tbl>
          </a:graphicData>
        </a:graphic>
      </p:graphicFrame>
      <p:sp>
        <p:nvSpPr>
          <p:cNvPr id="17514" name="CuadroTexto 1">
            <a:extLst>
              <a:ext uri="{FF2B5EF4-FFF2-40B4-BE49-F238E27FC236}">
                <a16:creationId xmlns:a16="http://schemas.microsoft.com/office/drawing/2014/main" id="{EAAE6905-D562-47CF-A160-9ACCBCF639E1}"/>
              </a:ext>
            </a:extLst>
          </p:cNvPr>
          <p:cNvSpPr txBox="1">
            <a:spLocks noChangeArrowheads="1"/>
          </p:cNvSpPr>
          <p:nvPr/>
        </p:nvSpPr>
        <p:spPr bwMode="auto">
          <a:xfrm>
            <a:off x="5766115" y="1916825"/>
            <a:ext cx="2945281" cy="310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defTabSz="492039" eaLnBrk="0" fontAlgn="base" hangingPunct="0">
              <a:spcBef>
                <a:spcPct val="0"/>
              </a:spcBef>
              <a:spcAft>
                <a:spcPct val="0"/>
              </a:spcAft>
              <a:buNone/>
            </a:pPr>
            <a:r>
              <a:rPr lang="es-MX" altLang="es-CL" sz="1184" b="1">
                <a:solidFill>
                  <a:prstClr val="black"/>
                </a:solidFill>
                <a:ea typeface="ヒラギノ角ゴ Pro W3" pitchFamily="-84" charset="-128"/>
              </a:rPr>
              <a:t>PMB APROBACIÓN TOTAL POR REGIÓN $</a:t>
            </a:r>
            <a:endParaRPr lang="es-CL" altLang="es-CL" sz="1184" b="1">
              <a:solidFill>
                <a:prstClr val="black"/>
              </a:solidFill>
              <a:ea typeface="ヒラギノ角ゴ Pro W3" pitchFamily="-84" charset="-128"/>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265" y="6983939"/>
            <a:ext cx="9840383" cy="390428"/>
          </a:xfrm>
          <a:prstGeom prst="rect">
            <a:avLst/>
          </a:prstGeom>
          <a:solidFill>
            <a:srgbClr val="83C6D3"/>
          </a:solidFill>
        </p:spPr>
        <p:txBody>
          <a:bodyPr>
            <a:spAutoFit/>
          </a:bodyPr>
          <a:lstStyle/>
          <a:p>
            <a:pPr defTabSz="984077">
              <a:defRPr/>
            </a:pPr>
            <a:endParaRPr lang="es-CL" sz="1937" dirty="0">
              <a:solidFill>
                <a:prstClr val="black"/>
              </a:solidFill>
              <a:latin typeface="Calibri" panose="020F0502020204030204"/>
              <a:ea typeface="ヒラギノ角ゴ Pro W3" pitchFamily="-84" charset="-128"/>
            </a:endParaRPr>
          </a:p>
        </p:txBody>
      </p:sp>
      <p:sp>
        <p:nvSpPr>
          <p:cNvPr id="15363" name="Footer Placeholder 10"/>
          <p:cNvSpPr txBox="1">
            <a:spLocks noGrp="1"/>
          </p:cNvSpPr>
          <p:nvPr/>
        </p:nvSpPr>
        <p:spPr bwMode="auto">
          <a:xfrm>
            <a:off x="123269" y="7057401"/>
            <a:ext cx="6375748" cy="26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492039" fontAlgn="base">
              <a:spcBef>
                <a:spcPct val="0"/>
              </a:spcBef>
              <a:spcAft>
                <a:spcPct val="0"/>
              </a:spcAft>
              <a:buNone/>
              <a:defRPr/>
            </a:pPr>
            <a:r>
              <a:rPr lang="en-US" altLang="es-CL" sz="969">
                <a:solidFill>
                  <a:prstClr val="white"/>
                </a:solidFill>
                <a:latin typeface="Verdana" panose="020B0604030504040204" pitchFamily="34" charset="0"/>
                <a:ea typeface="ヒラギノ角ゴ Pro W3" pitchFamily="-84" charset="-128"/>
              </a:rPr>
              <a:t>Gobierno de Chile | SUBDERE | Mejores Comunas </a:t>
            </a:r>
          </a:p>
        </p:txBody>
      </p:sp>
      <p:pic>
        <p:nvPicPr>
          <p:cNvPr id="15365" name="Imagen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8476" y="6671302"/>
            <a:ext cx="2248254" cy="702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n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257967" y="3726665"/>
            <a:ext cx="3568931" cy="2007524"/>
          </a:xfrm>
          <a:prstGeom prst="rect">
            <a:avLst/>
          </a:prstGeom>
          <a:ln>
            <a:noFill/>
          </a:ln>
          <a:effectLst>
            <a:softEdge rad="112500"/>
          </a:effectLst>
        </p:spPr>
      </p:pic>
      <p:pic>
        <p:nvPicPr>
          <p:cNvPr id="15" name="Imagen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10172" y="3726666"/>
            <a:ext cx="3568931" cy="2007523"/>
          </a:xfrm>
          <a:prstGeom prst="rect">
            <a:avLst/>
          </a:prstGeom>
          <a:ln>
            <a:noFill/>
          </a:ln>
          <a:effectLst>
            <a:softEdge rad="112500"/>
          </a:effectLst>
        </p:spPr>
      </p:pic>
      <p:pic>
        <p:nvPicPr>
          <p:cNvPr id="16" name="Imagen 15"/>
          <p:cNvPicPr>
            <a:picLocks noChangeAspect="1"/>
          </p:cNvPicPr>
          <p:nvPr/>
        </p:nvPicPr>
        <p:blipFill rotWithShape="1">
          <a:blip r:embed="rId5" cstate="print">
            <a:extLst>
              <a:ext uri="{28A0092B-C50C-407E-A947-70E740481C1C}">
                <a14:useLocalDpi xmlns:a14="http://schemas.microsoft.com/office/drawing/2010/main" val="0"/>
              </a:ext>
            </a:extLst>
          </a:blip>
          <a:srcRect l="12822"/>
          <a:stretch/>
        </p:blipFill>
        <p:spPr>
          <a:xfrm>
            <a:off x="5186465" y="2977199"/>
            <a:ext cx="4075830" cy="3506457"/>
          </a:xfrm>
          <a:prstGeom prst="rect">
            <a:avLst/>
          </a:prstGeom>
          <a:ln>
            <a:noFill/>
          </a:ln>
          <a:effectLst>
            <a:softEdge rad="112500"/>
          </a:effectLst>
        </p:spPr>
      </p:pic>
      <p:sp>
        <p:nvSpPr>
          <p:cNvPr id="15369" name="Título 1"/>
          <p:cNvSpPr>
            <a:spLocks noGrp="1"/>
          </p:cNvSpPr>
          <p:nvPr>
            <p:ph type="title"/>
          </p:nvPr>
        </p:nvSpPr>
        <p:spPr>
          <a:xfrm>
            <a:off x="160854" y="1296676"/>
            <a:ext cx="9623417" cy="1230048"/>
          </a:xfrm>
        </p:spPr>
        <p:txBody>
          <a:bodyPr/>
          <a:lstStyle/>
          <a:p>
            <a:r>
              <a:rPr lang="es-CL" altLang="es-CL" sz="3444" b="1" dirty="0">
                <a:solidFill>
                  <a:schemeClr val="bg1">
                    <a:lumMod val="65000"/>
                  </a:schemeClr>
                </a:solidFill>
              </a:rPr>
              <a:t>Mejoramiento de infraestructura sanitaria para diferentes sectores de la ciudad de Puerto Natales</a:t>
            </a:r>
            <a:br>
              <a:rPr lang="es-CL" altLang="es-CL" sz="3444" b="1" dirty="0">
                <a:solidFill>
                  <a:schemeClr val="bg1">
                    <a:lumMod val="65000"/>
                  </a:schemeClr>
                </a:solidFill>
              </a:rPr>
            </a:br>
            <a:endParaRPr lang="es-CL" altLang="es-CL" sz="3444" b="1" dirty="0">
              <a:solidFill>
                <a:schemeClr val="bg1">
                  <a:lumMod val="65000"/>
                </a:schemeClr>
              </a:solidFill>
            </a:endParaRPr>
          </a:p>
        </p:txBody>
      </p:sp>
    </p:spTree>
    <p:extLst>
      <p:ext uri="{BB962C8B-B14F-4D97-AF65-F5344CB8AC3E}">
        <p14:creationId xmlns:p14="http://schemas.microsoft.com/office/powerpoint/2010/main" val="345914039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10"/>
          <p:cNvSpPr>
            <a:spLocks noGrp="1"/>
          </p:cNvSpPr>
          <p:nvPr>
            <p:ph type="title"/>
          </p:nvPr>
        </p:nvSpPr>
        <p:spPr>
          <a:xfrm>
            <a:off x="177938" y="719237"/>
            <a:ext cx="8487331" cy="1026691"/>
          </a:xfrm>
        </p:spPr>
        <p:txBody>
          <a:bodyPr rtlCol="0">
            <a:normAutofit fontScale="90000"/>
          </a:bodyPr>
          <a:lstStyle/>
          <a:p>
            <a:pPr fontAlgn="auto">
              <a:spcAft>
                <a:spcPts val="0"/>
              </a:spcAft>
              <a:defRPr/>
            </a:pPr>
            <a:r>
              <a:rPr lang="es-CL" sz="3444" b="1" dirty="0">
                <a:solidFill>
                  <a:schemeClr val="bg1">
                    <a:lumMod val="65000"/>
                  </a:schemeClr>
                </a:solidFill>
                <a:latin typeface="Calibri"/>
                <a:ea typeface="MS PGothic" panose="020B0600070205080204" pitchFamily="34" charset="-128"/>
              </a:rPr>
              <a:t>Mejoramiento de infraestructura sanitaria para diferentes sectores de la ciudad de Puerto Natales</a:t>
            </a:r>
            <a:br>
              <a:rPr lang="es-CL" sz="3444" b="1" dirty="0">
                <a:solidFill>
                  <a:schemeClr val="bg1">
                    <a:lumMod val="65000"/>
                  </a:schemeClr>
                </a:solidFill>
                <a:latin typeface="Calibri"/>
                <a:ea typeface="MS PGothic" panose="020B0600070205080204" pitchFamily="34" charset="-128"/>
              </a:rPr>
            </a:br>
            <a:endParaRPr lang="es-CL" dirty="0">
              <a:solidFill>
                <a:schemeClr val="bg1">
                  <a:lumMod val="65000"/>
                </a:schemeClr>
              </a:solidFill>
            </a:endParaRPr>
          </a:p>
        </p:txBody>
      </p:sp>
      <p:sp>
        <p:nvSpPr>
          <p:cNvPr id="13" name="Marcador de contenido 12"/>
          <p:cNvSpPr>
            <a:spLocks noGrp="1"/>
          </p:cNvSpPr>
          <p:nvPr>
            <p:ph sz="half" idx="2"/>
          </p:nvPr>
        </p:nvSpPr>
        <p:spPr>
          <a:xfrm>
            <a:off x="3603280" y="1964660"/>
            <a:ext cx="5560841" cy="4682725"/>
          </a:xfrm>
        </p:spPr>
        <p:txBody>
          <a:bodyPr rtlCol="0">
            <a:normAutofit fontScale="92500"/>
          </a:bodyPr>
          <a:lstStyle/>
          <a:p>
            <a:pPr lvl="2" algn="just">
              <a:buClr>
                <a:srgbClr val="2A2A7E"/>
              </a:buClr>
              <a:defRPr/>
            </a:pPr>
            <a:r>
              <a:rPr lang="es-CL" sz="2100" dirty="0"/>
              <a:t>La obra tiene por objetivo adecuar con soluciones de carácter intermedia casetas sanitarias para familias vulnerables de la comuna.  Principalmente, es arreglar las instalaciones que hoy los beneficiarios tiene como baño y cocina, pero en condiciones precarias. </a:t>
            </a:r>
          </a:p>
          <a:p>
            <a:pPr lvl="2" algn="just">
              <a:buClr>
                <a:srgbClr val="2A2A7E"/>
              </a:buClr>
              <a:defRPr/>
            </a:pPr>
            <a:endParaRPr lang="es-CL" sz="2100" dirty="0"/>
          </a:p>
          <a:p>
            <a:pPr lvl="2" algn="just">
              <a:buClr>
                <a:srgbClr val="2A2A7E"/>
              </a:buClr>
              <a:defRPr/>
            </a:pPr>
            <a:r>
              <a:rPr lang="es-CL" sz="2100" dirty="0"/>
              <a:t>La iniciativa permitirá arreglar los recintos con un adecuado revestimiento, artefactos nuevos, ventilaciones, y eliminación de sistemas colapsados </a:t>
            </a:r>
            <a:r>
              <a:rPr lang="es-CL" sz="2100" dirty="0" err="1"/>
              <a:t>ó</a:t>
            </a:r>
            <a:r>
              <a:rPr lang="es-CL" sz="2100" dirty="0"/>
              <a:t> que tienen un estado de insalubridad.</a:t>
            </a:r>
          </a:p>
          <a:p>
            <a:pPr marL="0" indent="0" fontAlgn="auto">
              <a:spcAft>
                <a:spcPts val="0"/>
              </a:spcAft>
              <a:buNone/>
              <a:defRPr/>
            </a:pPr>
            <a:endParaRPr lang="es-CL" dirty="0"/>
          </a:p>
        </p:txBody>
      </p:sp>
      <p:sp>
        <p:nvSpPr>
          <p:cNvPr id="4" name="CuadroTexto 3"/>
          <p:cNvSpPr txBox="1"/>
          <p:nvPr/>
        </p:nvSpPr>
        <p:spPr>
          <a:xfrm>
            <a:off x="265" y="6983939"/>
            <a:ext cx="9840383" cy="390428"/>
          </a:xfrm>
          <a:prstGeom prst="rect">
            <a:avLst/>
          </a:prstGeom>
          <a:solidFill>
            <a:srgbClr val="83C6D3"/>
          </a:solidFill>
        </p:spPr>
        <p:txBody>
          <a:bodyPr>
            <a:spAutoFit/>
          </a:bodyPr>
          <a:lstStyle/>
          <a:p>
            <a:pPr defTabSz="984077">
              <a:defRPr/>
            </a:pPr>
            <a:endParaRPr lang="es-CL" sz="1937" dirty="0">
              <a:solidFill>
                <a:prstClr val="black"/>
              </a:solidFill>
              <a:latin typeface="Calibri" panose="020F0502020204030204"/>
              <a:ea typeface="ヒラギノ角ゴ Pro W3" pitchFamily="-84" charset="-128"/>
            </a:endParaRPr>
          </a:p>
        </p:txBody>
      </p:sp>
      <p:sp>
        <p:nvSpPr>
          <p:cNvPr id="16389" name="Footer Placeholder 10"/>
          <p:cNvSpPr txBox="1">
            <a:spLocks noGrp="1"/>
          </p:cNvSpPr>
          <p:nvPr/>
        </p:nvSpPr>
        <p:spPr bwMode="auto">
          <a:xfrm>
            <a:off x="123269" y="7057401"/>
            <a:ext cx="6375748" cy="26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492039" fontAlgn="base">
              <a:lnSpc>
                <a:spcPct val="100000"/>
              </a:lnSpc>
              <a:spcBef>
                <a:spcPct val="0"/>
              </a:spcBef>
              <a:spcAft>
                <a:spcPct val="0"/>
              </a:spcAft>
              <a:buNone/>
              <a:defRPr/>
            </a:pPr>
            <a:r>
              <a:rPr lang="en-US" altLang="es-CL" sz="969">
                <a:solidFill>
                  <a:prstClr val="white"/>
                </a:solidFill>
                <a:latin typeface="Verdana" panose="020B0604030504040204" pitchFamily="34" charset="0"/>
                <a:ea typeface="ヒラギノ角ゴ Pro W3" pitchFamily="-84" charset="-128"/>
              </a:rPr>
              <a:t>Gobierno de Chile | SUBDERE | Mejores Comunas </a:t>
            </a:r>
          </a:p>
        </p:txBody>
      </p:sp>
      <p:pic>
        <p:nvPicPr>
          <p:cNvPr id="16391" name="Imagen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8476" y="6671302"/>
            <a:ext cx="2248254" cy="702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F:\presentacion intendente\casetas Sanitarioas Puerto Natales y Villa Dorotea\IMG_51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914" y="1964660"/>
            <a:ext cx="2525015" cy="226875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F:\presentacion intendente\casetas Sanitarioas Puerto Natales y Villa Dorotea\IMG_519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4398" y="4325521"/>
            <a:ext cx="2226045" cy="22738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764562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ítulo 1"/>
          <p:cNvSpPr>
            <a:spLocks noGrp="1"/>
          </p:cNvSpPr>
          <p:nvPr>
            <p:ph type="title"/>
          </p:nvPr>
        </p:nvSpPr>
        <p:spPr>
          <a:xfrm>
            <a:off x="-35612" y="775614"/>
            <a:ext cx="8856346" cy="1230048"/>
          </a:xfrm>
        </p:spPr>
        <p:txBody>
          <a:bodyPr/>
          <a:lstStyle/>
          <a:p>
            <a:r>
              <a:rPr lang="es-CL" altLang="es-CL" sz="3013" b="1" dirty="0">
                <a:solidFill>
                  <a:schemeClr val="bg1">
                    <a:lumMod val="65000"/>
                  </a:schemeClr>
                </a:solidFill>
              </a:rPr>
              <a:t>Mejoramiento de infraestructura sanitaria para diferentes sectores de la ciudad de Puerto Natales</a:t>
            </a:r>
            <a:br>
              <a:rPr lang="es-CL" altLang="es-CL" sz="3444" b="1" dirty="0">
                <a:solidFill>
                  <a:srgbClr val="FF0000"/>
                </a:solidFill>
              </a:rPr>
            </a:br>
            <a:endParaRPr lang="es-CL" altLang="es-CL" dirty="0">
              <a:solidFill>
                <a:srgbClr val="FF0000"/>
              </a:solidFill>
            </a:endParaRPr>
          </a:p>
        </p:txBody>
      </p:sp>
      <p:sp>
        <p:nvSpPr>
          <p:cNvPr id="4" name="CuadroTexto 3"/>
          <p:cNvSpPr txBox="1"/>
          <p:nvPr/>
        </p:nvSpPr>
        <p:spPr>
          <a:xfrm>
            <a:off x="265" y="6983939"/>
            <a:ext cx="9840383" cy="390428"/>
          </a:xfrm>
          <a:prstGeom prst="rect">
            <a:avLst/>
          </a:prstGeom>
          <a:solidFill>
            <a:srgbClr val="83C6D3"/>
          </a:solidFill>
        </p:spPr>
        <p:txBody>
          <a:bodyPr>
            <a:spAutoFit/>
          </a:bodyPr>
          <a:lstStyle/>
          <a:p>
            <a:pPr defTabSz="984077">
              <a:defRPr/>
            </a:pPr>
            <a:endParaRPr lang="es-CL" sz="1937" dirty="0">
              <a:solidFill>
                <a:prstClr val="black"/>
              </a:solidFill>
              <a:latin typeface="Calibri" panose="020F0502020204030204"/>
              <a:ea typeface="ヒラギノ角ゴ Pro W3" pitchFamily="-84" charset="-128"/>
            </a:endParaRPr>
          </a:p>
        </p:txBody>
      </p:sp>
      <p:sp>
        <p:nvSpPr>
          <p:cNvPr id="17412" name="Footer Placeholder 10"/>
          <p:cNvSpPr txBox="1">
            <a:spLocks noGrp="1"/>
          </p:cNvSpPr>
          <p:nvPr/>
        </p:nvSpPr>
        <p:spPr bwMode="auto">
          <a:xfrm>
            <a:off x="123269" y="7057401"/>
            <a:ext cx="6375748" cy="26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492039" fontAlgn="base">
              <a:spcBef>
                <a:spcPct val="0"/>
              </a:spcBef>
              <a:spcAft>
                <a:spcPct val="0"/>
              </a:spcAft>
              <a:buNone/>
              <a:defRPr/>
            </a:pPr>
            <a:r>
              <a:rPr lang="en-US" altLang="es-CL" sz="969">
                <a:solidFill>
                  <a:prstClr val="white"/>
                </a:solidFill>
                <a:latin typeface="Verdana" panose="020B0604030504040204" pitchFamily="34" charset="0"/>
                <a:ea typeface="ヒラギノ角ゴ Pro W3" pitchFamily="-84" charset="-128"/>
              </a:rPr>
              <a:t>Gobierno de Chile | SUBDERE | Mejores Comunas </a:t>
            </a:r>
          </a:p>
        </p:txBody>
      </p:sp>
      <p:pic>
        <p:nvPicPr>
          <p:cNvPr id="17414" name="Imagen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8476" y="6671302"/>
            <a:ext cx="2248254" cy="702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F:\presentacion intendente\casetas Sanitarioas Puerto Natales y Villa Dorotea\IMG_518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351" y="3867425"/>
            <a:ext cx="4184565" cy="22721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642669" y="2728815"/>
            <a:ext cx="4846181" cy="2725977"/>
          </a:xfrm>
          <a:prstGeom prst="rect">
            <a:avLst/>
          </a:prstGeom>
          <a:ln>
            <a:noFill/>
          </a:ln>
          <a:effectLst>
            <a:softEdge rad="112500"/>
          </a:effectLst>
        </p:spPr>
      </p:pic>
      <p:sp>
        <p:nvSpPr>
          <p:cNvPr id="17418" name="Rectángulo 10"/>
          <p:cNvSpPr>
            <a:spLocks noChangeArrowheads="1"/>
          </p:cNvSpPr>
          <p:nvPr/>
        </p:nvSpPr>
        <p:spPr bwMode="auto">
          <a:xfrm>
            <a:off x="348778" y="1939035"/>
            <a:ext cx="6044319"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lvl="2" algn="just" defTabSz="492039" eaLnBrk="0" fontAlgn="base" hangingPunct="0">
              <a:spcBef>
                <a:spcPct val="20000"/>
              </a:spcBef>
              <a:spcAft>
                <a:spcPct val="0"/>
              </a:spcAft>
              <a:buClr>
                <a:srgbClr val="2A2A7E"/>
              </a:buClr>
              <a:buChar char="•"/>
              <a:defRPr/>
            </a:pPr>
            <a:r>
              <a:rPr lang="es-CL" altLang="es-CL" sz="1900" dirty="0">
                <a:latin typeface="+mn-lt"/>
              </a:rPr>
              <a:t>La solución está considerada para 59 familias, en donde existen 7 infraestructuras sanitarias completas y 52 con el adecuamiento de soluciones intermedias, sea en baños, cocinas </a:t>
            </a:r>
            <a:r>
              <a:rPr lang="es-CL" altLang="es-CL" sz="1900" dirty="0" err="1">
                <a:latin typeface="+mn-lt"/>
              </a:rPr>
              <a:t>ó</a:t>
            </a:r>
            <a:r>
              <a:rPr lang="es-CL" altLang="es-CL" sz="1900" dirty="0">
                <a:latin typeface="+mn-lt"/>
              </a:rPr>
              <a:t> en ambos sectores.</a:t>
            </a:r>
          </a:p>
        </p:txBody>
      </p:sp>
      <p:sp>
        <p:nvSpPr>
          <p:cNvPr id="17419" name="Rectángulo 11"/>
          <p:cNvSpPr>
            <a:spLocks noChangeArrowheads="1"/>
          </p:cNvSpPr>
          <p:nvPr/>
        </p:nvSpPr>
        <p:spPr bwMode="auto">
          <a:xfrm>
            <a:off x="1665955" y="6561965"/>
            <a:ext cx="5723140" cy="390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defTabSz="492039" eaLnBrk="0" fontAlgn="base" hangingPunct="0">
              <a:spcBef>
                <a:spcPct val="0"/>
              </a:spcBef>
              <a:spcAft>
                <a:spcPct val="0"/>
              </a:spcAft>
              <a:defRPr/>
            </a:pPr>
            <a:r>
              <a:rPr lang="es-CL" altLang="es-CL" sz="1937" b="1" dirty="0">
                <a:solidFill>
                  <a:schemeClr val="bg1">
                    <a:lumMod val="65000"/>
                  </a:schemeClr>
                </a:solidFill>
              </a:rPr>
              <a:t>Monto SUBDERE:$154.690.418.-</a:t>
            </a:r>
          </a:p>
        </p:txBody>
      </p:sp>
    </p:spTree>
    <p:extLst>
      <p:ext uri="{BB962C8B-B14F-4D97-AF65-F5344CB8AC3E}">
        <p14:creationId xmlns:p14="http://schemas.microsoft.com/office/powerpoint/2010/main" val="422590276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D9C394-492C-40EE-ABB5-1A52E9D0B7A4}"/>
              </a:ext>
            </a:extLst>
          </p:cNvPr>
          <p:cNvSpPr>
            <a:spLocks noGrp="1"/>
          </p:cNvSpPr>
          <p:nvPr>
            <p:ph type="title"/>
          </p:nvPr>
        </p:nvSpPr>
        <p:spPr/>
        <p:txBody>
          <a:bodyPr/>
          <a:lstStyle/>
          <a:p>
            <a:r>
              <a:rPr lang="es-US" sz="3200" dirty="0"/>
              <a:t>15.3 PROGRAMA FONDO RECUPERACIÓN DE CIUDADES</a:t>
            </a:r>
            <a:endParaRPr lang="es-CL" sz="3200" dirty="0"/>
          </a:p>
        </p:txBody>
      </p:sp>
      <p:sp>
        <p:nvSpPr>
          <p:cNvPr id="3" name="Marcador de contenido 2">
            <a:extLst>
              <a:ext uri="{FF2B5EF4-FFF2-40B4-BE49-F238E27FC236}">
                <a16:creationId xmlns:a16="http://schemas.microsoft.com/office/drawing/2014/main" id="{56EA643C-124C-42D0-ABA9-2F9CC377895F}"/>
              </a:ext>
            </a:extLst>
          </p:cNvPr>
          <p:cNvSpPr>
            <a:spLocks noGrp="1"/>
          </p:cNvSpPr>
          <p:nvPr>
            <p:ph idx="1"/>
          </p:nvPr>
        </p:nvSpPr>
        <p:spPr>
          <a:xfrm>
            <a:off x="805656" y="1678786"/>
            <a:ext cx="8229600" cy="4459633"/>
          </a:xfrm>
        </p:spPr>
        <p:txBody>
          <a:bodyPr/>
          <a:lstStyle/>
          <a:p>
            <a:r>
              <a:rPr lang="es-MX" sz="1600" dirty="0">
                <a:solidFill>
                  <a:schemeClr val="tx1">
                    <a:lumMod val="85000"/>
                    <a:lumOff val="15000"/>
                  </a:schemeClr>
                </a:solidFill>
                <a:latin typeface="Open Sans"/>
              </a:rPr>
              <a:t>El Fondo de Recuperación de Ciudades nace el 2010 y comienza su ejecución el año 2011, a raíz del terremoto y maremoto del conocido 27F. A contar del año 2017 se transforma en un programa que destina financiamiento total o parcial a proyectos destinados a la recuperación de comunas afectadas por alguna emergencia o catástrofe.</a:t>
            </a:r>
            <a:br>
              <a:rPr lang="es-MX" sz="1600" dirty="0">
                <a:solidFill>
                  <a:schemeClr val="tx1">
                    <a:lumMod val="85000"/>
                    <a:lumOff val="15000"/>
                  </a:schemeClr>
                </a:solidFill>
              </a:rPr>
            </a:br>
            <a:r>
              <a:rPr lang="es-MX" sz="1600" dirty="0">
                <a:solidFill>
                  <a:schemeClr val="tx1">
                    <a:lumMod val="85000"/>
                    <a:lumOff val="15000"/>
                  </a:schemeClr>
                </a:solidFill>
                <a:latin typeface="Open Sans"/>
              </a:rPr>
              <a:t>Entre sus competencias están:</a:t>
            </a:r>
            <a:br>
              <a:rPr lang="es-MX" sz="1600" dirty="0">
                <a:solidFill>
                  <a:schemeClr val="tx1">
                    <a:lumMod val="85000"/>
                    <a:lumOff val="15000"/>
                  </a:schemeClr>
                </a:solidFill>
              </a:rPr>
            </a:br>
            <a:r>
              <a:rPr lang="es-MX" sz="1600" dirty="0">
                <a:solidFill>
                  <a:schemeClr val="tx1">
                    <a:lumMod val="85000"/>
                    <a:lumOff val="15000"/>
                  </a:schemeClr>
                </a:solidFill>
                <a:latin typeface="Open Sans"/>
              </a:rPr>
              <a:t>• Recuperar Infraestructura y Servicios Básicos Municipales. (Consistoriales, Bibliotecas, Centros Comunitarios, Dependencias Municipales, Teatros, Jardines Infantiles, entre otros.)</a:t>
            </a:r>
            <a:br>
              <a:rPr lang="es-MX" sz="1600" dirty="0">
                <a:solidFill>
                  <a:schemeClr val="tx1">
                    <a:lumMod val="85000"/>
                    <a:lumOff val="15000"/>
                  </a:schemeClr>
                </a:solidFill>
              </a:rPr>
            </a:br>
            <a:r>
              <a:rPr lang="es-MX" sz="1600" dirty="0">
                <a:solidFill>
                  <a:schemeClr val="tx1">
                    <a:lumMod val="85000"/>
                    <a:lumOff val="15000"/>
                  </a:schemeClr>
                </a:solidFill>
                <a:latin typeface="Open Sans"/>
              </a:rPr>
              <a:t>• Recuperación y reparación de edificación para atención primaria de salud (Estaciones Médicas de Barrio, Consultorios y CESFAM).</a:t>
            </a:r>
            <a:br>
              <a:rPr lang="es-MX" sz="1600" dirty="0">
                <a:solidFill>
                  <a:schemeClr val="tx1">
                    <a:lumMod val="85000"/>
                    <a:lumOff val="15000"/>
                  </a:schemeClr>
                </a:solidFill>
              </a:rPr>
            </a:br>
            <a:r>
              <a:rPr lang="es-MX" sz="1600" dirty="0">
                <a:solidFill>
                  <a:schemeClr val="tx1">
                    <a:lumMod val="85000"/>
                    <a:lumOff val="15000"/>
                  </a:schemeClr>
                </a:solidFill>
                <a:latin typeface="Open Sans"/>
              </a:rPr>
              <a:t>• Financiar, parcial o totalmente, proyectos de </a:t>
            </a:r>
            <a:r>
              <a:rPr lang="es-MX" sz="1600" dirty="0" err="1">
                <a:solidFill>
                  <a:schemeClr val="tx1">
                    <a:lumMod val="85000"/>
                    <a:lumOff val="15000"/>
                  </a:schemeClr>
                </a:solidFill>
                <a:latin typeface="Open Sans"/>
              </a:rPr>
              <a:t>pre-inversión</a:t>
            </a:r>
            <a:r>
              <a:rPr lang="es-MX" sz="1600" dirty="0">
                <a:solidFill>
                  <a:schemeClr val="tx1">
                    <a:lumMod val="85000"/>
                    <a:lumOff val="15000"/>
                  </a:schemeClr>
                </a:solidFill>
                <a:latin typeface="Open Sans"/>
              </a:rPr>
              <a:t> e inversión de obras de recuperación de ciudades de acuerdo a las metodologías del Sistema Nacional de Inversiones que administra el MDS.</a:t>
            </a:r>
            <a:br>
              <a:rPr lang="es-MX" sz="1600" dirty="0">
                <a:solidFill>
                  <a:schemeClr val="tx1">
                    <a:lumMod val="85000"/>
                    <a:lumOff val="15000"/>
                  </a:schemeClr>
                </a:solidFill>
              </a:rPr>
            </a:br>
            <a:r>
              <a:rPr lang="es-MX" sz="1600" dirty="0">
                <a:solidFill>
                  <a:schemeClr val="tx1">
                    <a:lumMod val="85000"/>
                    <a:lumOff val="15000"/>
                  </a:schemeClr>
                </a:solidFill>
                <a:latin typeface="Open Sans"/>
              </a:rPr>
              <a:t>• Contratación de asistencias e inspecciones técnicas para la supervisión y seguimiento de proyectos financiados por el Fondo, tanto para la etapa de Diseño como de Ejecución.</a:t>
            </a:r>
            <a:br>
              <a:rPr lang="es-MX" sz="1600" dirty="0">
                <a:solidFill>
                  <a:schemeClr val="tx1">
                    <a:lumMod val="85000"/>
                    <a:lumOff val="15000"/>
                  </a:schemeClr>
                </a:solidFill>
              </a:rPr>
            </a:br>
            <a:r>
              <a:rPr lang="es-MX" sz="1600" dirty="0">
                <a:solidFill>
                  <a:schemeClr val="tx1">
                    <a:lumMod val="85000"/>
                    <a:lumOff val="15000"/>
                  </a:schemeClr>
                </a:solidFill>
                <a:latin typeface="Open Sans"/>
              </a:rPr>
              <a:t>• Adquisición de terrenos para proyectos financiados por el Fondo.</a:t>
            </a:r>
            <a:endParaRPr lang="es-CL" sz="1600" dirty="0">
              <a:solidFill>
                <a:schemeClr val="tx1">
                  <a:lumMod val="85000"/>
                  <a:lumOff val="15000"/>
                </a:schemeClr>
              </a:solidFill>
            </a:endParaRPr>
          </a:p>
        </p:txBody>
      </p:sp>
    </p:spTree>
    <p:extLst>
      <p:ext uri="{BB962C8B-B14F-4D97-AF65-F5344CB8AC3E}">
        <p14:creationId xmlns:p14="http://schemas.microsoft.com/office/powerpoint/2010/main" val="298447516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4E47A9-F768-4C39-8723-CEEA64BFC656}"/>
              </a:ext>
            </a:extLst>
          </p:cNvPr>
          <p:cNvSpPr>
            <a:spLocks noGrp="1"/>
          </p:cNvSpPr>
          <p:nvPr>
            <p:ph type="title"/>
          </p:nvPr>
        </p:nvSpPr>
        <p:spPr/>
        <p:txBody>
          <a:bodyPr/>
          <a:lstStyle/>
          <a:p>
            <a:r>
              <a:rPr lang="es-US" sz="2800" dirty="0"/>
              <a:t>15.3 PROGRAMA FONDO RECUPERACIÓN DE CIUDADES</a:t>
            </a:r>
            <a:endParaRPr lang="es-CL" sz="2800" dirty="0"/>
          </a:p>
        </p:txBody>
      </p:sp>
      <p:pic>
        <p:nvPicPr>
          <p:cNvPr id="4" name="Marcador de contenido 3">
            <a:extLst>
              <a:ext uri="{FF2B5EF4-FFF2-40B4-BE49-F238E27FC236}">
                <a16:creationId xmlns:a16="http://schemas.microsoft.com/office/drawing/2014/main" id="{455427A7-4213-497A-B321-948234747DBD}"/>
              </a:ext>
            </a:extLst>
          </p:cNvPr>
          <p:cNvPicPr>
            <a:picLocks noGrp="1"/>
          </p:cNvPicPr>
          <p:nvPr>
            <p:ph idx="1"/>
          </p:nvPr>
        </p:nvPicPr>
        <p:blipFill rotWithShape="1">
          <a:blip r:embed="rId2"/>
          <a:srcRect l="20907" t="13396" r="34979" b="7339"/>
          <a:stretch/>
        </p:blipFill>
        <p:spPr bwMode="auto">
          <a:xfrm>
            <a:off x="2040136" y="1444899"/>
            <a:ext cx="6696744" cy="4747665"/>
          </a:xfrm>
          <a:prstGeom prst="rect">
            <a:avLst/>
          </a:prstGeom>
          <a:ln>
            <a:noFill/>
          </a:ln>
          <a:extLst>
            <a:ext uri="{53640926-AAD7-44D8-BBD7-CCE9431645EC}">
              <a14:shadowObscured xmlns:a14="http://schemas.microsoft.com/office/drawing/2010/main"/>
            </a:ext>
          </a:extLst>
        </p:spPr>
      </p:pic>
      <p:sp>
        <p:nvSpPr>
          <p:cNvPr id="5" name="Elipse 4">
            <a:extLst>
              <a:ext uri="{FF2B5EF4-FFF2-40B4-BE49-F238E27FC236}">
                <a16:creationId xmlns:a16="http://schemas.microsoft.com/office/drawing/2014/main" id="{3A574E12-4D5A-4107-BC22-C1FEBBED1747}"/>
              </a:ext>
            </a:extLst>
          </p:cNvPr>
          <p:cNvSpPr/>
          <p:nvPr/>
        </p:nvSpPr>
        <p:spPr>
          <a:xfrm>
            <a:off x="2040136" y="4698256"/>
            <a:ext cx="4932548" cy="85496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163443064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Imagen 3" descr="F:\FOTOS 19 FEBRERO 2015\IMG_20150219_125147915_HDR.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7017" y="2360674"/>
            <a:ext cx="5049586" cy="3897135"/>
          </a:xfrm>
          <a:prstGeom prst="rect">
            <a:avLst/>
          </a:prstGeom>
          <a:noFill/>
          <a:ln>
            <a:noFill/>
          </a:ln>
        </p:spPr>
      </p:pic>
      <p:pic>
        <p:nvPicPr>
          <p:cNvPr id="5" name="0 Imagen"/>
          <p:cNvPicPr/>
          <p:nvPr/>
        </p:nvPicPr>
        <p:blipFill>
          <a:blip r:embed="rId5" cstate="print">
            <a:extLst>
              <a:ext uri="{28A0092B-C50C-407E-A947-70E740481C1C}">
                <a14:useLocalDpi xmlns:a14="http://schemas.microsoft.com/office/drawing/2010/main" val="0"/>
              </a:ext>
            </a:extLst>
          </a:blip>
          <a:stretch>
            <a:fillRect/>
          </a:stretch>
        </p:blipFill>
        <p:spPr>
          <a:xfrm>
            <a:off x="5769097" y="4464720"/>
            <a:ext cx="2423159" cy="1786062"/>
          </a:xfrm>
          <a:prstGeom prst="rect">
            <a:avLst/>
          </a:prstGeom>
        </p:spPr>
      </p:pic>
      <p:pic>
        <p:nvPicPr>
          <p:cNvPr id="6" name="0 Imagen"/>
          <p:cNvPicPr/>
          <p:nvPr/>
        </p:nvPicPr>
        <p:blipFill>
          <a:blip r:embed="rId6" cstate="print">
            <a:extLst>
              <a:ext uri="{28A0092B-C50C-407E-A947-70E740481C1C}">
                <a14:useLocalDpi xmlns:a14="http://schemas.microsoft.com/office/drawing/2010/main" val="0"/>
              </a:ext>
            </a:extLst>
          </a:blip>
          <a:stretch>
            <a:fillRect/>
          </a:stretch>
        </p:blipFill>
        <p:spPr>
          <a:xfrm>
            <a:off x="5769097" y="2803412"/>
            <a:ext cx="2423159" cy="1651884"/>
          </a:xfrm>
          <a:prstGeom prst="rect">
            <a:avLst/>
          </a:prstGeom>
        </p:spPr>
      </p:pic>
      <p:pic>
        <p:nvPicPr>
          <p:cNvPr id="7" name="0 Imagen"/>
          <p:cNvPicPr/>
          <p:nvPr/>
        </p:nvPicPr>
        <p:blipFill>
          <a:blip r:embed="rId7" cstate="print">
            <a:extLst>
              <a:ext uri="{28A0092B-C50C-407E-A947-70E740481C1C}">
                <a14:useLocalDpi xmlns:a14="http://schemas.microsoft.com/office/drawing/2010/main" val="0"/>
              </a:ext>
            </a:extLst>
          </a:blip>
          <a:stretch>
            <a:fillRect/>
          </a:stretch>
        </p:blipFill>
        <p:spPr>
          <a:xfrm>
            <a:off x="5769098" y="1097856"/>
            <a:ext cx="2423159" cy="1705556"/>
          </a:xfrm>
          <a:prstGeom prst="rect">
            <a:avLst/>
          </a:prstGeom>
        </p:spPr>
      </p:pic>
      <p:pic>
        <p:nvPicPr>
          <p:cNvPr id="10" name="Imagen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64668" y="1105966"/>
            <a:ext cx="360674" cy="1443834"/>
          </a:xfrm>
          <a:prstGeom prst="rect">
            <a:avLst/>
          </a:prstGeom>
        </p:spPr>
      </p:pic>
      <p:pic>
        <p:nvPicPr>
          <p:cNvPr id="13" name="Imagen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7778" y="5562506"/>
            <a:ext cx="6295126" cy="560039"/>
          </a:xfrm>
          <a:prstGeom prst="rect">
            <a:avLst/>
          </a:prstGeom>
        </p:spPr>
      </p:pic>
      <p:sp>
        <p:nvSpPr>
          <p:cNvPr id="14" name="CuadroTexto 13"/>
          <p:cNvSpPr txBox="1"/>
          <p:nvPr/>
        </p:nvSpPr>
        <p:spPr>
          <a:xfrm>
            <a:off x="1647126" y="5576720"/>
            <a:ext cx="1781257" cy="184666"/>
          </a:xfrm>
          <a:prstGeom prst="rect">
            <a:avLst/>
          </a:prstGeom>
          <a:noFill/>
        </p:spPr>
        <p:txBody>
          <a:bodyPr wrap="none" rtlCol="0">
            <a:spAutoFit/>
          </a:bodyPr>
          <a:lstStyle/>
          <a:p>
            <a:r>
              <a:rPr lang="es-MX" sz="600" dirty="0">
                <a:solidFill>
                  <a:schemeClr val="bg1"/>
                </a:solidFill>
                <a:latin typeface="Arial" panose="020B0604020202020204" pitchFamily="34" charset="0"/>
                <a:cs typeface="Arial" panose="020B0604020202020204" pitchFamily="34" charset="0"/>
              </a:rPr>
              <a:t>FONDO DE RECUPERACIÓN DE CIUDADES</a:t>
            </a:r>
            <a:endParaRPr lang="es-CL" sz="600" dirty="0">
              <a:solidFill>
                <a:schemeClr val="bg1"/>
              </a:solidFill>
              <a:latin typeface="Arial" panose="020B0604020202020204" pitchFamily="34" charset="0"/>
              <a:cs typeface="Arial" panose="020B0604020202020204" pitchFamily="34" charset="0"/>
            </a:endParaRPr>
          </a:p>
        </p:txBody>
      </p:sp>
      <p:sp>
        <p:nvSpPr>
          <p:cNvPr id="15" name="CuadroTexto 14"/>
          <p:cNvSpPr txBox="1"/>
          <p:nvPr/>
        </p:nvSpPr>
        <p:spPr>
          <a:xfrm>
            <a:off x="1644969" y="5691025"/>
            <a:ext cx="3810659" cy="207749"/>
          </a:xfrm>
          <a:prstGeom prst="rect">
            <a:avLst/>
          </a:prstGeom>
          <a:noFill/>
        </p:spPr>
        <p:txBody>
          <a:bodyPr wrap="none" rtlCol="0">
            <a:spAutoFit/>
          </a:bodyPr>
          <a:lstStyle/>
          <a:p>
            <a:r>
              <a:rPr lang="es-MX" sz="750" b="1" dirty="0">
                <a:solidFill>
                  <a:schemeClr val="bg1"/>
                </a:solidFill>
                <a:latin typeface="Arial" panose="020B0604020202020204" pitchFamily="34" charset="0"/>
                <a:cs typeface="Arial" panose="020B0604020202020204" pitchFamily="34" charset="0"/>
              </a:rPr>
              <a:t>PROYECTO: </a:t>
            </a:r>
            <a:r>
              <a:rPr lang="es-CL" sz="750" b="1" dirty="0">
                <a:solidFill>
                  <a:schemeClr val="bg1"/>
                </a:solidFill>
                <a:latin typeface="Arial" panose="020B0604020202020204" pitchFamily="34" charset="0"/>
                <a:cs typeface="Arial" panose="020B0604020202020204" pitchFamily="34" charset="0"/>
              </a:rPr>
              <a:t>RESTAURACIÓN Y AMPLIACIÓN ANTIGUA CASONA DE CHÉPICA</a:t>
            </a:r>
          </a:p>
        </p:txBody>
      </p:sp>
      <p:sp>
        <p:nvSpPr>
          <p:cNvPr id="16" name="CuadroTexto 15"/>
          <p:cNvSpPr txBox="1"/>
          <p:nvPr/>
        </p:nvSpPr>
        <p:spPr>
          <a:xfrm>
            <a:off x="1644968" y="5846292"/>
            <a:ext cx="1673856" cy="184666"/>
          </a:xfrm>
          <a:prstGeom prst="rect">
            <a:avLst/>
          </a:prstGeom>
          <a:noFill/>
        </p:spPr>
        <p:txBody>
          <a:bodyPr wrap="none" rtlCol="0">
            <a:spAutoFit/>
          </a:bodyPr>
          <a:lstStyle/>
          <a:p>
            <a:r>
              <a:rPr lang="es-MX" sz="600" dirty="0">
                <a:solidFill>
                  <a:schemeClr val="bg1"/>
                </a:solidFill>
                <a:latin typeface="Arial" panose="020B0604020202020204" pitchFamily="34" charset="0"/>
                <a:cs typeface="Arial" panose="020B0604020202020204" pitchFamily="34" charset="0"/>
              </a:rPr>
              <a:t>MONTO DE LA INVERSIÓN: $444.853.002</a:t>
            </a:r>
            <a:endParaRPr lang="es-CL" sz="600" dirty="0">
              <a:solidFill>
                <a:schemeClr val="bg1"/>
              </a:solidFill>
              <a:latin typeface="Arial" panose="020B0604020202020204" pitchFamily="34" charset="0"/>
              <a:cs typeface="Arial" panose="020B0604020202020204" pitchFamily="34" charset="0"/>
            </a:endParaRPr>
          </a:p>
        </p:txBody>
      </p:sp>
      <p:sp>
        <p:nvSpPr>
          <p:cNvPr id="17" name="CuadroTexto 16"/>
          <p:cNvSpPr txBox="1"/>
          <p:nvPr/>
        </p:nvSpPr>
        <p:spPr>
          <a:xfrm>
            <a:off x="1644972" y="5962751"/>
            <a:ext cx="1282723" cy="184666"/>
          </a:xfrm>
          <a:prstGeom prst="rect">
            <a:avLst/>
          </a:prstGeom>
          <a:noFill/>
        </p:spPr>
        <p:txBody>
          <a:bodyPr wrap="none" rtlCol="0">
            <a:spAutoFit/>
          </a:bodyPr>
          <a:lstStyle/>
          <a:p>
            <a:r>
              <a:rPr lang="es-MX" sz="600" dirty="0">
                <a:solidFill>
                  <a:schemeClr val="bg1"/>
                </a:solidFill>
                <a:latin typeface="Arial" panose="020B0604020202020204" pitchFamily="34" charset="0"/>
                <a:cs typeface="Arial" panose="020B0604020202020204" pitchFamily="34" charset="0"/>
              </a:rPr>
              <a:t>BENEFICIARIOS: 13.857  Hab. </a:t>
            </a:r>
            <a:endParaRPr lang="es-CL" sz="600" dirty="0">
              <a:solidFill>
                <a:schemeClr val="bg1"/>
              </a:solidFill>
              <a:latin typeface="Arial" panose="020B0604020202020204" pitchFamily="34" charset="0"/>
              <a:cs typeface="Arial" panose="020B0604020202020204" pitchFamily="34" charset="0"/>
            </a:endParaRPr>
          </a:p>
        </p:txBody>
      </p:sp>
      <p:sp>
        <p:nvSpPr>
          <p:cNvPr id="18" name="CuadroTexto 17"/>
          <p:cNvSpPr txBox="1"/>
          <p:nvPr/>
        </p:nvSpPr>
        <p:spPr>
          <a:xfrm>
            <a:off x="3868427" y="5844135"/>
            <a:ext cx="1173719" cy="184666"/>
          </a:xfrm>
          <a:prstGeom prst="rect">
            <a:avLst/>
          </a:prstGeom>
          <a:noFill/>
        </p:spPr>
        <p:txBody>
          <a:bodyPr wrap="none" rtlCol="0">
            <a:spAutoFit/>
          </a:bodyPr>
          <a:lstStyle/>
          <a:p>
            <a:r>
              <a:rPr lang="es-MX" sz="600" dirty="0">
                <a:solidFill>
                  <a:schemeClr val="bg1"/>
                </a:solidFill>
                <a:latin typeface="Arial" panose="020B0604020202020204" pitchFamily="34" charset="0"/>
                <a:cs typeface="Arial" panose="020B0604020202020204" pitchFamily="34" charset="0"/>
              </a:rPr>
              <a:t>MUNICIPALIDAD: CHÉPICA</a:t>
            </a:r>
            <a:endParaRPr lang="es-CL" sz="600" dirty="0">
              <a:solidFill>
                <a:schemeClr val="bg1"/>
              </a:solidFill>
              <a:latin typeface="Arial" panose="020B0604020202020204" pitchFamily="34" charset="0"/>
              <a:cs typeface="Arial" panose="020B0604020202020204" pitchFamily="34" charset="0"/>
            </a:endParaRPr>
          </a:p>
        </p:txBody>
      </p:sp>
      <p:sp>
        <p:nvSpPr>
          <p:cNvPr id="19" name="CuadroTexto 18"/>
          <p:cNvSpPr txBox="1"/>
          <p:nvPr/>
        </p:nvSpPr>
        <p:spPr>
          <a:xfrm>
            <a:off x="3868422" y="5960594"/>
            <a:ext cx="1667444" cy="184666"/>
          </a:xfrm>
          <a:prstGeom prst="rect">
            <a:avLst/>
          </a:prstGeom>
          <a:noFill/>
        </p:spPr>
        <p:txBody>
          <a:bodyPr wrap="none" rtlCol="0">
            <a:spAutoFit/>
          </a:bodyPr>
          <a:lstStyle/>
          <a:p>
            <a:r>
              <a:rPr lang="es-MX" sz="600" dirty="0">
                <a:solidFill>
                  <a:schemeClr val="bg1"/>
                </a:solidFill>
                <a:latin typeface="Arial" panose="020B0604020202020204" pitchFamily="34" charset="0"/>
                <a:cs typeface="Arial" panose="020B0604020202020204" pitchFamily="34" charset="0"/>
              </a:rPr>
              <a:t>FECHA DE TÉRMINO: NOVIEMBRE 2014.</a:t>
            </a:r>
            <a:endParaRPr lang="es-CL" sz="600" dirty="0">
              <a:solidFill>
                <a:schemeClr val="bg1"/>
              </a:solidFill>
              <a:latin typeface="Arial" panose="020B0604020202020204" pitchFamily="34" charset="0"/>
              <a:cs typeface="Arial" panose="020B0604020202020204" pitchFamily="34" charset="0"/>
            </a:endParaRPr>
          </a:p>
        </p:txBody>
      </p:sp>
      <p:pic>
        <p:nvPicPr>
          <p:cNvPr id="20" name="0 Imagen"/>
          <p:cNvPicPr/>
          <p:nvPr/>
        </p:nvPicPr>
        <p:blipFill>
          <a:blip r:embed="rId10" cstate="print">
            <a:extLst>
              <a:ext uri="{28A0092B-C50C-407E-A947-70E740481C1C}">
                <a14:useLocalDpi xmlns:a14="http://schemas.microsoft.com/office/drawing/2010/main" val="0"/>
              </a:ext>
            </a:extLst>
          </a:blip>
          <a:stretch>
            <a:fillRect/>
          </a:stretch>
        </p:blipFill>
        <p:spPr>
          <a:xfrm>
            <a:off x="1265314" y="1097857"/>
            <a:ext cx="2235669" cy="1451947"/>
          </a:xfrm>
          <a:prstGeom prst="rect">
            <a:avLst/>
          </a:prstGeom>
        </p:spPr>
      </p:pic>
      <p:pic>
        <p:nvPicPr>
          <p:cNvPr id="21" name="0 Imagen"/>
          <p:cNvPicPr/>
          <p:nvPr/>
        </p:nvPicPr>
        <p:blipFill>
          <a:blip r:embed="rId11" cstate="print">
            <a:extLst>
              <a:ext uri="{28A0092B-C50C-407E-A947-70E740481C1C}">
                <a14:useLocalDpi xmlns:a14="http://schemas.microsoft.com/office/drawing/2010/main" val="0"/>
              </a:ext>
            </a:extLst>
          </a:blip>
          <a:stretch>
            <a:fillRect/>
          </a:stretch>
        </p:blipFill>
        <p:spPr>
          <a:xfrm>
            <a:off x="3480297" y="1097857"/>
            <a:ext cx="2288801" cy="1451947"/>
          </a:xfrm>
          <a:prstGeom prst="rect">
            <a:avLst/>
          </a:prstGeom>
        </p:spPr>
      </p:pic>
      <p:sp>
        <p:nvSpPr>
          <p:cNvPr id="22" name="CuadroTexto 21">
            <a:extLst>
              <a:ext uri="{FF2B5EF4-FFF2-40B4-BE49-F238E27FC236}">
                <a16:creationId xmlns:a16="http://schemas.microsoft.com/office/drawing/2014/main" id="{497218D4-4900-49AC-930E-17D1DCCCEA9D}"/>
              </a:ext>
            </a:extLst>
          </p:cNvPr>
          <p:cNvSpPr txBox="1"/>
          <p:nvPr/>
        </p:nvSpPr>
        <p:spPr>
          <a:xfrm>
            <a:off x="960016" y="474334"/>
            <a:ext cx="7920880" cy="369332"/>
          </a:xfrm>
          <a:prstGeom prst="rect">
            <a:avLst/>
          </a:prstGeom>
          <a:noFill/>
        </p:spPr>
        <p:txBody>
          <a:bodyPr wrap="square">
            <a:spAutoFit/>
          </a:bodyPr>
          <a:lstStyle/>
          <a:p>
            <a:pPr fontAlgn="base">
              <a:spcBef>
                <a:spcPct val="0"/>
              </a:spcBef>
              <a:spcAft>
                <a:spcPct val="0"/>
              </a:spcAft>
            </a:pPr>
            <a:r>
              <a:rPr lang="es-US" b="1" dirty="0">
                <a:solidFill>
                  <a:schemeClr val="tx2"/>
                </a:solidFill>
                <a:latin typeface="+mj-lt"/>
                <a:ea typeface="+mj-ea"/>
                <a:cs typeface="+mj-cs"/>
              </a:rPr>
              <a:t>15.3 PROGRAMA FONDO RECUPERACIÓN DE CIUDADES</a:t>
            </a:r>
            <a:endParaRPr lang="es-CL" b="1" dirty="0">
              <a:solidFill>
                <a:schemeClr val="tx2"/>
              </a:solidFill>
              <a:latin typeface="+mj-lt"/>
              <a:ea typeface="+mj-ea"/>
              <a:cs typeface="+mj-cs"/>
            </a:endParaRPr>
          </a:p>
        </p:txBody>
      </p:sp>
    </p:spTree>
    <p:extLst>
      <p:ext uri="{BB962C8B-B14F-4D97-AF65-F5344CB8AC3E}">
        <p14:creationId xmlns:p14="http://schemas.microsoft.com/office/powerpoint/2010/main" val="1283492575"/>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plantilla-INAP">
  <a:themeElements>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fontScheme name="plantilla-INA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lantilla-INA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INA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INA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INA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INA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INA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INA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INA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INA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INA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INA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INA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plantilla-INAP 13">
        <a:dk1>
          <a:srgbClr val="000000"/>
        </a:dk1>
        <a:lt1>
          <a:srgbClr val="E8E3B2"/>
        </a:lt1>
        <a:dk2>
          <a:srgbClr val="000000"/>
        </a:dk2>
        <a:lt2>
          <a:srgbClr val="808080"/>
        </a:lt2>
        <a:accent1>
          <a:srgbClr val="BBE0E3"/>
        </a:accent1>
        <a:accent2>
          <a:srgbClr val="333399"/>
        </a:accent2>
        <a:accent3>
          <a:srgbClr val="F2EFD5"/>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INAP 14">
        <a:dk1>
          <a:srgbClr val="000000"/>
        </a:dk1>
        <a:lt1>
          <a:srgbClr val="FFFFFF"/>
        </a:lt1>
        <a:dk2>
          <a:srgbClr val="1A669C"/>
        </a:dk2>
        <a:lt2>
          <a:srgbClr val="808080"/>
        </a:lt2>
        <a:accent1>
          <a:srgbClr val="E3DDA4"/>
        </a:accent1>
        <a:accent2>
          <a:srgbClr val="BF835C"/>
        </a:accent2>
        <a:accent3>
          <a:srgbClr val="FFFFFF"/>
        </a:accent3>
        <a:accent4>
          <a:srgbClr val="000000"/>
        </a:accent4>
        <a:accent5>
          <a:srgbClr val="EFEBCF"/>
        </a:accent5>
        <a:accent6>
          <a:srgbClr val="AD7653"/>
        </a:accent6>
        <a:hlink>
          <a:srgbClr val="9EAC80"/>
        </a:hlink>
        <a:folHlink>
          <a:srgbClr val="A5D3A6"/>
        </a:folHlink>
      </a:clrScheme>
      <a:clrMap bg1="lt1" tx1="dk1" bg2="lt2" tx2="dk2" accent1="accent1" accent2="accent2" accent3="accent3" accent4="accent4" accent5="accent5" accent6="accent6" hlink="hlink" folHlink="folHlink"/>
    </a:extraClrScheme>
    <a:extraClrScheme>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iseño personaliz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E61D8654CF0244E9DBABA260B19F506" ma:contentTypeVersion="7" ma:contentTypeDescription="Create a new document." ma:contentTypeScope="" ma:versionID="590758c837eb4d8164cbb88927ed45a0">
  <xsd:schema xmlns:xsd="http://www.w3.org/2001/XMLSchema" xmlns:xs="http://www.w3.org/2001/XMLSchema" xmlns:p="http://schemas.microsoft.com/office/2006/metadata/properties" xmlns:ns3="e1fea98f-ff5e-461f-9a02-c18c6dc2e36e" xmlns:ns4="e7cbdc2c-c133-4423-b6fd-3d7d8748cd63" targetNamespace="http://schemas.microsoft.com/office/2006/metadata/properties" ma:root="true" ma:fieldsID="aca01ed661d7d6e4f0eed9b04df05e44" ns3:_="" ns4:_="">
    <xsd:import namespace="e1fea98f-ff5e-461f-9a02-c18c6dc2e36e"/>
    <xsd:import namespace="e7cbdc2c-c133-4423-b6fd-3d7d8748cd63"/>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fea98f-ff5e-461f-9a02-c18c6dc2e3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7cbdc2c-c133-4423-b6fd-3d7d8748cd6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D107F02-F6A8-459D-B1C4-27E3D213B6F2}">
  <ds:schemaRefs>
    <ds:schemaRef ds:uri="http://schemas.microsoft.com/office/infopath/2007/PartnerControls"/>
    <ds:schemaRef ds:uri="http://purl.org/dc/elements/1.1/"/>
    <ds:schemaRef ds:uri="http://purl.org/dc/terms/"/>
    <ds:schemaRef ds:uri="http://schemas.microsoft.com/office/2006/documentManagement/types"/>
    <ds:schemaRef ds:uri="e1fea98f-ff5e-461f-9a02-c18c6dc2e36e"/>
    <ds:schemaRef ds:uri="http://purl.org/dc/dcmitype/"/>
    <ds:schemaRef ds:uri="http://schemas.microsoft.com/office/2006/metadata/properties"/>
    <ds:schemaRef ds:uri="http://schemas.openxmlformats.org/package/2006/metadata/core-properties"/>
    <ds:schemaRef ds:uri="e7cbdc2c-c133-4423-b6fd-3d7d8748cd63"/>
    <ds:schemaRef ds:uri="http://www.w3.org/XML/1998/namespace"/>
  </ds:schemaRefs>
</ds:datastoreItem>
</file>

<file path=customXml/itemProps2.xml><?xml version="1.0" encoding="utf-8"?>
<ds:datastoreItem xmlns:ds="http://schemas.openxmlformats.org/officeDocument/2006/customXml" ds:itemID="{E9FED78A-826D-44B7-AC9A-3A5323AB3B87}">
  <ds:schemaRefs>
    <ds:schemaRef ds:uri="http://schemas.microsoft.com/office/2006/metadata/contentType"/>
    <ds:schemaRef ds:uri="http://schemas.microsoft.com/office/2006/metadata/properties/metaAttributes"/>
    <ds:schemaRef ds:uri="http://www.w3.org/2000/xmlns/"/>
    <ds:schemaRef ds:uri="http://www.w3.org/2001/XMLSchema"/>
    <ds:schemaRef ds:uri="e1fea98f-ff5e-461f-9a02-c18c6dc2e36e"/>
    <ds:schemaRef ds:uri="e7cbdc2c-c133-4423-b6fd-3d7d8748cd63"/>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49DE054-CD37-4702-9302-73986AFB2C8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1567</TotalTime>
  <Words>9974</Words>
  <Application>Microsoft Office PowerPoint</Application>
  <PresentationFormat>Personalizado</PresentationFormat>
  <Paragraphs>969</Paragraphs>
  <Slides>127</Slides>
  <Notes>9</Notes>
  <HiddenSlides>0</HiddenSlides>
  <MMClips>0</MMClips>
  <ScaleCrop>false</ScaleCrop>
  <HeadingPairs>
    <vt:vector size="8" baseType="variant">
      <vt:variant>
        <vt:lpstr>Fuentes usadas</vt:lpstr>
      </vt:variant>
      <vt:variant>
        <vt:i4>11</vt:i4>
      </vt:variant>
      <vt:variant>
        <vt:lpstr>Tema</vt:lpstr>
      </vt:variant>
      <vt:variant>
        <vt:i4>2</vt:i4>
      </vt:variant>
      <vt:variant>
        <vt:lpstr>Servidores OLE incrustados</vt:lpstr>
      </vt:variant>
      <vt:variant>
        <vt:i4>2</vt:i4>
      </vt:variant>
      <vt:variant>
        <vt:lpstr>Títulos de diapositiva</vt:lpstr>
      </vt:variant>
      <vt:variant>
        <vt:i4>127</vt:i4>
      </vt:variant>
    </vt:vector>
  </HeadingPairs>
  <TitlesOfParts>
    <vt:vector size="142" baseType="lpstr">
      <vt:lpstr>Arial</vt:lpstr>
      <vt:lpstr>Arial Narrow</vt:lpstr>
      <vt:lpstr>Calibri</vt:lpstr>
      <vt:lpstr>Century Gothic</vt:lpstr>
      <vt:lpstr>Courier New</vt:lpstr>
      <vt:lpstr>Garamond</vt:lpstr>
      <vt:lpstr>Open Sans</vt:lpstr>
      <vt:lpstr>Tahoma</vt:lpstr>
      <vt:lpstr>Times New Roman</vt:lpstr>
      <vt:lpstr>Verdana</vt:lpstr>
      <vt:lpstr>Wingdings</vt:lpstr>
      <vt:lpstr>plantilla-INAP</vt:lpstr>
      <vt:lpstr>Diseño personalizado</vt:lpstr>
      <vt:lpstr>Document</vt:lpstr>
      <vt:lpstr>Gráfico</vt:lpstr>
      <vt:lpstr>Diseño, Evaluación y Gestión de Proyectos de Interés Público</vt:lpstr>
      <vt:lpstr>1.- MACROECONOMÍA Y PRESUPUESTO – RELACIÓN ENTRE INVERSIÓN PÚBLICA Y CRECIMIENTO 1960-2000</vt:lpstr>
      <vt:lpstr>1.- MACROECONOMÍA Y PRESUPUESTO </vt:lpstr>
      <vt:lpstr>1.- MACROECONOMIA Y PRESUPUESTO – CLASIFICACIÓN DEL GASTO</vt:lpstr>
      <vt:lpstr>1.- MACROECONOMIA Y PRESUPUESTO - DATOS DEL GASTO PÚBLICO (PPT0 2022)</vt:lpstr>
      <vt:lpstr>2.- ROL DE LA INVERSION EN LA ECONOMÍA</vt:lpstr>
      <vt:lpstr>Presentación de PowerPoint</vt:lpstr>
      <vt:lpstr>Presentación de PowerPoint</vt:lpstr>
      <vt:lpstr>2.- ROL DE LA INVERSION EN LA ECONOMÍA </vt:lpstr>
      <vt:lpstr>3.- CONTINGENCIA SANITARIA – MUERTES AL 10 DE OCTUBRE DE 2021</vt:lpstr>
      <vt:lpstr>3.- CONTINGENCIA SANITARIA</vt:lpstr>
      <vt:lpstr>Presentación de PowerPoint</vt:lpstr>
      <vt:lpstr>Presentación de PowerPoint</vt:lpstr>
      <vt:lpstr>3.- CONTINGENCIA SANITARIA</vt:lpstr>
      <vt:lpstr>3.- CONTINGENCIA SANITARIA</vt:lpstr>
      <vt:lpstr>3.- CONTINGENCIA SANITARIA</vt:lpstr>
      <vt:lpstr>3.- CONTINGENCIA SANITARIA</vt:lpstr>
      <vt:lpstr>4.-FONDO DE EMERGENCIA TRANSITORIO - FET</vt:lpstr>
      <vt:lpstr>4.-FONDO DE EMERGENCIA TRANSITORIO - FET</vt:lpstr>
      <vt:lpstr>4.-FONDO DE EMERGENCIA TRANSITORIO - FET</vt:lpstr>
      <vt:lpstr>4.-FONDO DE EMERGENCIA TRANSITORIO - FET</vt:lpstr>
      <vt:lpstr>Presentación de PowerPoint</vt:lpstr>
      <vt:lpstr>5.-RECORDATORIO – EJECUCIÓN PRESUPUESTARIA</vt:lpstr>
      <vt:lpstr>5.1. Programación anual del Presupuesto</vt:lpstr>
      <vt:lpstr>Presentación de PowerPoint</vt:lpstr>
      <vt:lpstr>5.2. ¿Cómo se programa la ejecución del    Presupuesto?</vt:lpstr>
      <vt:lpstr>Durante el año se pueden modificar los presupuestos, de acuerdo con las normas de flexibilidad presupuestaria</vt:lpstr>
      <vt:lpstr>Presentación de PowerPoint</vt:lpstr>
      <vt:lpstr>Los proyectos de inversión deben: </vt:lpstr>
      <vt:lpstr>6-FINANCIAMIENTO PÚBLICO</vt:lpstr>
      <vt:lpstr>Presentación de PowerPoint</vt:lpstr>
      <vt:lpstr>Presentación de PowerPoint</vt:lpstr>
      <vt:lpstr>FONDO NACIONAL DE DESARROLLO REGIONAL</vt:lpstr>
      <vt:lpstr>Presentación de PowerPoint</vt:lpstr>
      <vt:lpstr>7.1. FONDO NACIONAL DE DESARROLLO REGIONAL</vt:lpstr>
      <vt:lpstr>7.1. FONDO NACIONAL DE DESARROLLO REGIONAL</vt:lpstr>
      <vt:lpstr>Presentación de PowerPoint</vt:lpstr>
      <vt:lpstr>Presentación de PowerPoint</vt:lpstr>
      <vt:lpstr>7.1. FONDO NACIONAL DE DESARROLLO REGIONAL</vt:lpstr>
      <vt:lpstr>Presentación de PowerPoint</vt:lpstr>
      <vt:lpstr>Presentación de PowerPoint</vt:lpstr>
      <vt:lpstr>Presentación de PowerPoint</vt:lpstr>
      <vt:lpstr>7.1. FONDO NACIONAL DE DESARROLLO REGIONAL (2020)</vt:lpstr>
      <vt:lpstr>7.1. FONDO NACIONAL DE DESARROLLO REGIONAL</vt:lpstr>
      <vt:lpstr>7.1. FONDO NACIONAL DE DESARROLLO REGIONAL</vt:lpstr>
      <vt:lpstr>8.Plan Especial de Zonas Extremas</vt:lpstr>
      <vt:lpstr>9. GLOSAS COMUNES GOBIERNOS REGIONALES</vt:lpstr>
      <vt:lpstr>9. GLOSAS COMUNES GOBIERNOS REGIONALES</vt:lpstr>
      <vt:lpstr>9. GLOSAS COMUNES GOBIERNOS REGIONALES</vt:lpstr>
      <vt:lpstr>9. GLOSAS COMUNES GOBIERNOS REGIONALES</vt:lpstr>
      <vt:lpstr>9. GLOSAS COMUNES GOBIERNOS REGIONALES</vt:lpstr>
      <vt:lpstr>9. GLOSAS COMUNES GOBIERNOS REGIONALES</vt:lpstr>
      <vt:lpstr>9. GLOSAS COMUNES GOBIERNOS REGIONALES </vt:lpstr>
      <vt:lpstr>10. DÓNDE Y CÓMO SE ACCEDE A LOS RECURSOS DEL FNDR</vt:lpstr>
      <vt:lpstr>10. DÓNDE Y CÓMO SE ACCEDE A LOS RECURSOS DEL FNDR</vt:lpstr>
      <vt:lpstr>10. DÓNDE Y CÓMO SE ACCEDE A LOS RECURSOS DEL FNDR</vt:lpstr>
      <vt:lpstr>Presentación de PowerPoint</vt:lpstr>
      <vt:lpstr>Presentación de PowerPoint</vt:lpstr>
      <vt:lpstr>11. FONDO DE APOYO REGIONAL FAR </vt:lpstr>
      <vt:lpstr>Presentación de PowerPoint</vt:lpstr>
      <vt:lpstr>12. CONVENIOS DE PROGRAMACIÓN </vt:lpstr>
      <vt:lpstr>Presentación de PowerPoint</vt:lpstr>
      <vt:lpstr>Presentación de PowerPoint</vt:lpstr>
      <vt:lpstr>Presentación de PowerPoint</vt:lpstr>
      <vt:lpstr>13. GOBIERNOS REGIONALES Y MUNICIPALIDADES  </vt:lpstr>
      <vt:lpstr>Presentación de PowerPoint</vt:lpstr>
      <vt:lpstr>14. MUNICIPALIDADES </vt:lpstr>
      <vt:lpstr>14. MUNICIPALIDADES  </vt:lpstr>
      <vt:lpstr>14.1 FINANCIAMIENTO DE LAS MUNICIPALIDADES EN CHILE</vt:lpstr>
      <vt:lpstr>14.1 FINANCIAMIENTO DE LAS MUNICIPALIDADES EN CHILE</vt:lpstr>
      <vt:lpstr>14.1 FINANCIAMIENTO DE LAS MUNICIPALIDADES EN CHILE</vt:lpstr>
      <vt:lpstr>14.2 FONDO COMÚN MUNICIPAL</vt:lpstr>
      <vt:lpstr>14.2 FONDO COMÚN MUNICIPAL</vt:lpstr>
      <vt:lpstr>14.2 FONDO COMÚN MUNICIPAL  DISTRIBUCIÓN DEL FONDO COMÚN MUNICIPAL </vt:lpstr>
      <vt:lpstr>14.2 FONDO COMÚN MUNICIPAL  DEPENDENCIA DEL FCM</vt:lpstr>
      <vt:lpstr>14.2 FONDO COMÚN MUNICIPAL MAYORES APORTANTES AL FONDO COMÚN MUNICIPAL</vt:lpstr>
      <vt:lpstr>14.3 AUTORIZACIONES DEL MINISTERIO DE HACIENDA</vt:lpstr>
      <vt:lpstr>PROGRAMAS EN SUBDERE</vt:lpstr>
      <vt:lpstr>15.1 PROGRAMA DE MEJORAMIENTO URBANO</vt:lpstr>
      <vt:lpstr>Presentación de PowerPoint</vt:lpstr>
      <vt:lpstr>Programa de mejoramiento urbano (PMU) Construcción Portal Acceso Villa Rio Serrano</vt:lpstr>
      <vt:lpstr>Presentación de PowerPoint</vt:lpstr>
      <vt:lpstr>Programa de mejoramiento urbano (PMU) Construcción Portal Acceso Villa Rio Serrano</vt:lpstr>
      <vt:lpstr>15.1 PROGRAMA DE MEJORAMIENTO URBANO</vt:lpstr>
      <vt:lpstr>15.1 PROGRAMA DE MEJORAMIENTO URBANO</vt:lpstr>
      <vt:lpstr>CARTERA DE PROYECTOS APROBADOS 2020 al 09-10-2020</vt:lpstr>
      <vt:lpstr>15.2 PROGRAMA DE MEJORAMIENTO DE BARRIOS</vt:lpstr>
      <vt:lpstr>15.2 PROGRAMA DE MEJORAMIENTO DE BARRIOS</vt:lpstr>
      <vt:lpstr>15.2 PROGRAMA DE MEJORAMIENTO DE BARRIOS</vt:lpstr>
      <vt:lpstr>15.2 PROGRAMA DE MEJORAMIENTO DE BARRIOS</vt:lpstr>
      <vt:lpstr>15.2 PROGRAMA DE MEJORAMIENTO DE BARRIOS</vt:lpstr>
      <vt:lpstr>15.2 PROGRAMA DE MEJORAMIENTO DE BARRIOS</vt:lpstr>
      <vt:lpstr>CARTERA DE PROYECTOS APROBADOS 2020 al 09-10-2020</vt:lpstr>
      <vt:lpstr>Mejoramiento de infraestructura sanitaria para diferentes sectores de la ciudad de Puerto Natales </vt:lpstr>
      <vt:lpstr>Mejoramiento de infraestructura sanitaria para diferentes sectores de la ciudad de Puerto Natales </vt:lpstr>
      <vt:lpstr>Mejoramiento de infraestructura sanitaria para diferentes sectores de la ciudad de Puerto Natales </vt:lpstr>
      <vt:lpstr>15.3 PROGRAMA FONDO RECUPERACIÓN DE CIUDADES</vt:lpstr>
      <vt:lpstr>15.3 PROGRAMA FONDO RECUPERACIÓN DE CIUDADES</vt:lpstr>
      <vt:lpstr>Presentación de PowerPoint</vt:lpstr>
      <vt:lpstr>15.3 PROGRAMA FONDO RECUPERACIÓN DE CIUDADES</vt:lpstr>
      <vt:lpstr>FONDO DE DESARROLLO MUNICIPAL</vt:lpstr>
      <vt:lpstr>FONDO DE DESARROLLO MUNICIPAL</vt:lpstr>
      <vt:lpstr>15.4 PROGRAMA REVITALIZACIÓN DE BARRIOS</vt:lpstr>
      <vt:lpstr>15.4 PROGRAMA REVITALIZACIÓN DE BARRIOS</vt:lpstr>
      <vt:lpstr>15.4 PROGRAMA REVITALIZACIÓN DE BARRIOS</vt:lpstr>
      <vt:lpstr>Presentación de PowerPoint</vt:lpstr>
      <vt:lpstr>16.-MINISTERIO DEL INTERIOR-FONDO SOCIAL</vt:lpstr>
      <vt:lpstr>16.-MINISTERIO DEL INTERIOR-FONDO SOCIAL</vt:lpstr>
      <vt:lpstr>16.-MINISTERIO DEL INTERIOR-FONDO SOCIAL</vt:lpstr>
      <vt:lpstr>16.-MINISTERIO DEL INTERIOR-FONDO SOCIAL</vt:lpstr>
      <vt:lpstr>16.-MINISTERIO DEL INTERIOR-FONDO SOCIAL</vt:lpstr>
      <vt:lpstr>16.-MINISTERIO DEL INTERIOR-FONDO SOCIAL</vt:lpstr>
      <vt:lpstr>17.- MINISTERIO DEL INTERIOR-FONDO NACIONAL DE SEGURIDAD PÚBLICA</vt:lpstr>
      <vt:lpstr>17.- MINISTERIO DEL INTERIOR-FONDO NACIONAL DE SEGURIDAD PÚBLICA</vt:lpstr>
      <vt:lpstr>17.- MINISTERIO DEL INTERIOR-FONDO NACIONAL DE SEGURIDAD PÚBLICA</vt:lpstr>
      <vt:lpstr>17.- MINISTERIO DEL INTERIOR-FONDO NACIONAL DE SEGURIDAD PÚBLICA</vt:lpstr>
      <vt:lpstr>18.-OTROS</vt:lpstr>
      <vt:lpstr>19.-LEY DE CONCESIONES</vt:lpstr>
      <vt:lpstr>19.-LEY DE CONCESIONES</vt:lpstr>
      <vt:lpstr>19.-LEY DE CONCESIONES</vt:lpstr>
      <vt:lpstr>19.-LEY DE CONCESIONES</vt:lpstr>
      <vt:lpstr>19.-LEY DE CONCESIONES</vt:lpstr>
      <vt:lpstr>Presentación de PowerPoint</vt:lpstr>
      <vt:lpstr>19.-LEY DE CONCESIONES</vt:lpstr>
      <vt:lpstr>19.-LEY DE CONCESIONES</vt:lpstr>
      <vt:lpstr>19.-LEY DE CONCESIONES</vt:lpstr>
      <vt:lpstr>19.-LEY DE CONCESIONES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Diseño, Evaluación y Gestión de Proyectos de Interés Público</dc:title>
  <dc:creator>Josefa Riquelme</dc:creator>
  <cp:lastModifiedBy>Luis Riquelme C</cp:lastModifiedBy>
  <cp:revision>34</cp:revision>
  <cp:lastPrinted>2021-11-19T20:30:20Z</cp:lastPrinted>
  <dcterms:created xsi:type="dcterms:W3CDTF">2020-10-26T23:30:04Z</dcterms:created>
  <dcterms:modified xsi:type="dcterms:W3CDTF">2021-11-25T23:42:04Z</dcterms:modified>
</cp:coreProperties>
</file>