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5" r:id="rId19"/>
    <p:sldId id="274" r:id="rId20"/>
    <p:sldId id="272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520B-D514-44C1-8D90-491372218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A3694E-F709-4A26-8FC3-C09B25239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39053-6F81-4FD8-B77D-355A0162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FFCD0-F90D-4E7A-AE16-ABABC36B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78A69F-35A0-4D12-B6D2-CBC77F8D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36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B80CA-EEA1-457E-8B71-AAC2C5D5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1B9D90-25CB-476C-8BBB-E51E148A5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A25A1-6EA2-44AD-8608-EECA2C9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AA606F-231E-4D30-B3B0-357DF231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A5D7EE-96D6-4C25-82E5-EED05542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90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2FD45-9674-47C9-A4A5-433445D46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C4C27F-206C-4ABD-8864-16D9AB9A5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AB0E6-38D7-446F-A94B-8AD56F6A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93440-0AB9-4F60-BC00-BEF90EE0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C2FCBB-D98D-458D-B259-9B18EACA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19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8D40D-0331-47D3-8D5D-918AB13D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353C7F-9EA3-4092-A70D-48775411E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70119-6F30-4C44-AD04-161431A9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1F4E8-2C22-4FBF-A8A1-67D5C8F5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85E5A-BCA9-4DEE-8D5A-5692CB2E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48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AF046-07A0-4986-8B07-4A05A1D8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2A0C2D-AD00-45E0-A22F-D6232218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A7515-63C5-4D29-95C0-D0D25586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704635-2FB1-40A4-BB74-A2D8997B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A43B9-E235-4F42-88D9-9E171F29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52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A35D2-791C-40DD-8513-4310ACFE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C864DA-29FA-4A01-9359-7DB523AC9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E5C3EF-30D4-4BC3-BCE5-40A96DC8F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CF4E1-0955-4441-98C9-933E1ABF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C8E6E6-7ABF-43A5-945A-1C133C9E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4C73C8-2C65-4C26-884D-662BA002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5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438DD-9616-4C28-8564-545CF159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478FBD-FBAE-46B8-8DD9-BC04E4CB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9FE2-84B1-4FA1-AAC0-5F90F8E2D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0800BC-418C-47BA-B8CD-C5F112838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840D9B-3959-4160-95A6-C824B9819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4DDA79-028B-45CE-91A5-F427A75B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8B9953-EDAD-4A2C-BDDB-DADA56C5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647B63-9E99-4AD9-8108-302D4054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16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7E1E4-DC6C-4ADD-BDD8-9EE76692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04DA73-88C4-427D-BA0D-60983135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5149E3-A37E-4D26-9E60-6525AEB2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C8A3E2-D75A-4F17-9F68-76E5D58D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1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D4A71A-B1D7-4F9D-9888-C06680BB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3D5F82-3CC5-4A4B-A4BA-96CC40DD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91E82C-D782-4A7F-A080-177BAEA8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34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5D1CD-E676-44DA-BB3B-501627E9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E6A07-05F0-4EE5-AB7C-717A804B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646C70-702C-4BBD-B115-6DBB8CEA6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2F51CB-7A87-4C17-A930-3B768448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5CEF6-3D2E-456B-A52C-F9CFCAFC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990D2F-3ABD-43C7-9F72-4DBAD40C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22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81DBC-5901-492C-B15E-E69CC111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404ED8-51C2-4880-933A-B39CB0E27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5156DF-1CFC-42A2-A671-8F9EC045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65B44C-181F-4F3E-B36E-D3596040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89CD5E-5429-4917-B5B8-F9D7B9B2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4FB005-AF86-475F-87D8-5A267DB4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50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F7FDAE-A689-4BE6-9E77-48DE46D2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B8E8FF-5C92-4DDA-A3CB-EFCE2320A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62E1E-2E39-495B-8253-FBAA6CB18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0A1A-EB02-4579-B439-07AAD085C632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B4EE3-0288-4FA0-8CD6-884F79C6C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DECA0-E715-4876-87E8-B11C37E96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61E9-E8D1-4197-8B74-036A35DC83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29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ma.gob.cl/wp-content/uploads/2015/02/Plan_Adaptacion_CC_S_Silvoagropecuario.pdf" TargetMode="External"/><Relationship Id="rId2" Type="http://schemas.openxmlformats.org/officeDocument/2006/relationships/hyperlink" Target="https://www.paiscircular.cl/wp-content/uploads/2020/01/Cuarto-Reporte-Plan-Nacional-de-Adaptaci%C3%B3n-C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2.cl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uch.cl/wp-content/uploads/2018/02/ESTUDIO-CAMBIO-CLIM%C3%81TICO_-Comunas-y-desaf%C3%ADos-para-la-acci%C3%B3n-local.pdf(Obligatorio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FBDE52-9EBF-4721-AAB8-4CE31DBC4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ELECTIVO ÁMBITO IV: DESARROLLO SOSTENIBLE Y CAMBIO CLIMÁTICO EN LA POLÍTICA MEDIOAMBIENTAL CHILENA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054427-6021-460C-9B49-9E92D981A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r>
              <a:rPr lang="es-CL" dirty="0">
                <a:solidFill>
                  <a:srgbClr val="FFFFFF"/>
                </a:solidFill>
              </a:rPr>
              <a:t>Profesor: René Saa Vidal</a:t>
            </a:r>
          </a:p>
          <a:p>
            <a:r>
              <a:rPr lang="es-CL" dirty="0">
                <a:solidFill>
                  <a:srgbClr val="FFFFFF"/>
                </a:solidFill>
              </a:rPr>
              <a:t>2021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45DB0B-9EBA-41D9-BC5A-C62A28D5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s-CL" sz="43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Bibliografía recomendada y obligatoria para este módulo</a:t>
            </a:r>
            <a:br>
              <a:rPr lang="en-US" sz="43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43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907E63-FEB9-443A-9BC8-2B16E61C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717" y="518400"/>
            <a:ext cx="5644445" cy="5837949"/>
          </a:xfr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800" dirty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del Medio Ambiente “Cuarto reporte plan nacional de adaptación al cambio climático PNACC, 2019 </a:t>
            </a:r>
            <a:r>
              <a:rPr lang="es-CL" sz="1800" u="sng" dirty="0">
                <a:solidFill>
                  <a:srgbClr val="0563C1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https://www.paiscircular.cl/wp-content/uploads/2020/01/Cuarto-Reporte-Plan-Nacional-de-Adaptaci%C3%B3n-CC.pdf</a:t>
            </a:r>
            <a:r>
              <a:rPr lang="es-CL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(obligatorio)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Agricultura “Plan de adaptación al cambio climático del sector silvoagropecuario</a:t>
            </a:r>
            <a:r>
              <a:rPr lang="es-CL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s-C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https://mma.gob.cl/wp-content/uploads/2015/02/Plan_Adaptacion_CC_S_Silvoagropecuario.pdf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800" dirty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del Medio Ambiente</a:t>
            </a:r>
            <a:r>
              <a:rPr lang="es-CL" sz="1800" dirty="0">
                <a:solidFill>
                  <a:srgbClr val="0070C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dirty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“Planes sectoriales de CC </a:t>
            </a:r>
            <a:r>
              <a:rPr lang="es-CL" sz="1800" dirty="0">
                <a:solidFill>
                  <a:srgbClr val="0070C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“https://mma.gob.cl/</a:t>
            </a:r>
            <a:r>
              <a:rPr lang="es-CL" sz="1800" dirty="0" err="1">
                <a:solidFill>
                  <a:srgbClr val="0070C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wp-content</a:t>
            </a:r>
            <a:r>
              <a:rPr lang="es-CL" sz="1800" dirty="0">
                <a:solidFill>
                  <a:srgbClr val="0070C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CL" sz="1800" dirty="0" err="1">
                <a:solidFill>
                  <a:srgbClr val="0070C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uploads</a:t>
            </a:r>
            <a:r>
              <a:rPr lang="es-CL" sz="1800" dirty="0">
                <a:solidFill>
                  <a:srgbClr val="0070C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/2015/02/</a:t>
            </a:r>
            <a:r>
              <a:rPr lang="es-CL" sz="1800" dirty="0" err="1">
                <a:solidFill>
                  <a:srgbClr val="0070C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Plan_Adaptacion_CC</a:t>
            </a:r>
            <a:r>
              <a:rPr lang="es-CL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(Obligatorio)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800" dirty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Galilea, Sergio (2019). Cambio climático y desastres naturales. Acciones claves para enfrentar las catástrofes en Chile. Santiago: Instituto de Asuntos Públicos</a:t>
            </a:r>
            <a:r>
              <a:rPr lang="es-C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Galilea, Sergio. (2019). La tormenta de fuego y la nueva Santa Olga. Santiago: Instituto de Asuntos Públicos, Universidad de Chile.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Pilar Moraga “</a:t>
            </a: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Gobernanza </a:t>
            </a: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Cambio Climático” Centro de la Ciencia del Clima y la Resiliencia </a:t>
            </a:r>
            <a:r>
              <a:rPr lang="es-C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www.cr2.cl</a:t>
            </a: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4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BE38DB-FDDE-46FC-9287-16F8C1BA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31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MODULO III: INSTRUMENTOS MUNICIPALES PARA ABORDAR EL CAMBIO CLIMÁTICO (6 HORAS)</a:t>
            </a:r>
            <a:br>
              <a:rPr lang="en-US" sz="31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31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2E78E-28FF-410F-8A01-CBB80E1F6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717" y="123826"/>
            <a:ext cx="5644445" cy="6232524"/>
          </a:xfrm>
        </p:spPr>
        <p:txBody>
          <a:bodyPr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C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módulo identifica y analiza los instrumentos municipales existentes con los cuales es posible diseñar, adoptar o aplicar medidas de adaptación o mitigación al cambio climático</a:t>
            </a: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CL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Instrumentos de Planificación Territorial.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planes de desarrollo comunal y las acciones de adaptación al cambio climático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Experiencias de Gobiernos locales y medidas de adaptación al cambio climático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planes sectoriales nacionales de cambio climático y su expresión regional y local: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Silvo</a:t>
            </a: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-agropecuario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Biodiversidad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Pesca y acuicultura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 salud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Ciudades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Energía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Turismo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Medidas, iniciativas, programas y proyectos de mitigación o adaptación al cambio climático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conclusiones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6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116479-7B61-47DF-98D5-69E67405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s-CL" sz="43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Bibliografía recomendada y obligatoria para este módulo</a:t>
            </a:r>
            <a:br>
              <a:rPr lang="en-US" sz="43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43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093DBF-AE05-4649-9E77-C240443F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Ley y ordenanza general de urbanismo y construcciones</a:t>
            </a:r>
            <a:b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https://www.bcn.cl/leychile/navegar?idNorma=13560</a:t>
            </a:r>
            <a:endParaRPr lang="en-U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Ley Orgánica Constitucional de Municipalidades</a:t>
            </a:r>
            <a:b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https://www.bcn.cl/leychile/navegar?idNorma=251693</a:t>
            </a:r>
            <a:endParaRPr lang="en-U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Asociación Chilena de Municipalidades, 2018. Cambio Climático, Comunas y desafíos para la acción local. </a:t>
            </a:r>
            <a:r>
              <a:rPr lang="es-CL" sz="1700" u="sng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http://www.amuch.cl/wp-content/uploads/2018/02/ESTUDIO-CAMBIO-CLIM%C3%81TICO_-Comunas-y-desaf%C3%ADos-para-la-acci%C3%B3n-local.pdf</a:t>
            </a:r>
            <a:r>
              <a:rPr lang="es-CL" sz="1700" u="sng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(Obligatorio)</a:t>
            </a:r>
            <a:endParaRPr lang="en-U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Comité Científico del Cambio Climático “Biodiversidad y cambio climático en Chile: Evidencia científica para la toma de decisiones”</a:t>
            </a:r>
            <a:endParaRPr lang="en-U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0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68EFE4-AE3C-49C5-B797-E308F461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27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MODULO IV</a:t>
            </a:r>
            <a:r>
              <a:rPr lang="es-CL" sz="27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7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DE CERTIFICACIÓN AMBIENTAL PARA MUNICIPALIDADES (SCAM): (5 HORAS)</a:t>
            </a:r>
            <a:br>
              <a:rPr lang="en-US" sz="27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27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1DD8E-1053-4C56-B9F3-C0346558E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973" y="180976"/>
            <a:ext cx="5947699" cy="6175374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módulo desarrolla los lineamientos del proceso de certificación ambiental municipal (SCAM) como herramienta para la acción climática en el territorio.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Antecedentes y estructura del Sistema de Certificación Ambiental Municipal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SCAM-Niveles básico a superiores. Revisión de las exigencias y auditorías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Homologación del diagnóstico</a:t>
            </a: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el plan de riesgo ambiental con el proceso de elaboración del Plan Local de Cambio Climático. Explicación de la metodología del PLCC.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Casos de estudio</a:t>
            </a: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 comunas adscritas al sistema)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Impactos del SCAM en la gestión ambiental de los municipios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Desafíos y oportunidades del SCAM para la gestión climática local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D4F77-AED3-4035-BEB9-0BFDE10D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s-CL" sz="43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Bibliografía recomendada y obligatoria para este módulo</a:t>
            </a:r>
            <a:br>
              <a:rPr lang="en-US" sz="43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43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3DB217-DF24-4C28-8D46-23245ADC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5" y="518400"/>
            <a:ext cx="5742188" cy="5837949"/>
          </a:xfrm>
        </p:spPr>
        <p:txBody>
          <a:bodyPr anchor="ctr">
            <a:normAutofit/>
          </a:bodyPr>
          <a:lstStyle/>
          <a:p>
            <a:pPr algn="just">
              <a:lnSpc>
                <a:spcPts val="1500"/>
              </a:lnSpc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Medio Ambiente “Guía Técnica del Modelo de Madurez para determinación de las metas de vocación ambiental” (2020)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Medio Ambiente “Gobernanza Ambiental-Climática Comunal. Etapas 2 y3” (2019)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Chile “Hacia un modelo de gestión local del cambio climático” (2019)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sz="1800" dirty="0" err="1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</a:t>
            </a:r>
            <a:r>
              <a:rPr lang="es-CL" sz="1800" dirty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-Chile “Guía para la elaboración de planes locales de cambio climático” (2018) (Obligatorio)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Medio Ambiente “Manual del Sistema de Certificación Ambiental Municipal” (2017) Ministerio de Medio Ambiente “Gestión e información ambiental local: Diagnóstico y desafíos” (2016)</a:t>
            </a: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(Obligatorio)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09652A-5031-42EF-8E85-440EE175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3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MODULO V: PROYECTO DE INVESTIGACION Y PRESENTACIÓN (7 HORAS)</a:t>
            </a:r>
            <a:br>
              <a:rPr lang="en-US" sz="3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3100" dirty="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18704-36C4-40E9-B30B-6F45BA82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alumnos en grupos de dos o individualmente elaboraran un proyecto de investigación sobre un tema relacionado con el cambio climático, la institucionalidad ambiental, experiencias locales o individuales.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Estos temas podrán ser tomados de un listado que entregara el profesor o bien temas  propuesto por los alumnos o alumno en acuerdo con el profesor.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trabajo consistirá en elaborar una “</a:t>
            </a:r>
            <a:r>
              <a:rPr lang="es-C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paper</a:t>
            </a: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de no mas de 4500 palabras y la elaboración de un PP con el desarrollo del tema a ser presentado al resto del curso en una presentación grabada de máximo 10 minutos.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Detalles de esta presentación serán comunicadas por el profesor a lo menos un mes antes del término del curso. El 2 y 6 de julio se harán las presentaciones y las notas finales del cursos se entregarán el 13 del mismo mes.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6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ABA4E-10CC-400E-A98E-F8A3E768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7" y="365125"/>
            <a:ext cx="11449879" cy="1145623"/>
          </a:xfrm>
        </p:spPr>
        <p:txBody>
          <a:bodyPr/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de  trabajos y presentaciones  anteriores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4AC6476-7F24-4122-8D3B-290842D9C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817" y="1700214"/>
            <a:ext cx="10628658" cy="43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2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4508-B59A-4E4D-A15A-6E88D6C9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de  trabajos y presentaciones  anteriores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DCB90E1-4633-4C9C-8E56-5E77B88A4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762" y="1799003"/>
            <a:ext cx="3901638" cy="20313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8C1A0C-8858-4F1F-962E-F75A4109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799003"/>
            <a:ext cx="3525520" cy="20313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09C38B-E147-497D-89D0-E95B5909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280" y="1690688"/>
            <a:ext cx="3657600" cy="21396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C7DABF-FA7A-4647-BE08-B91B91C1D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2" y="4216400"/>
            <a:ext cx="4003238" cy="21234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B1E937C-B2F0-4582-8359-E11DC20FA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20" y="4064680"/>
            <a:ext cx="3241039" cy="22751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DA1A8D-3835-4828-9E37-56A51DB60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400" y="4064681"/>
            <a:ext cx="3881122" cy="22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0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278D0-4E4B-4FFF-9489-5C9E51B2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365125"/>
            <a:ext cx="10903225" cy="1325563"/>
          </a:xfrm>
        </p:spPr>
        <p:txBody>
          <a:bodyPr/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de  trabajos y presentaciones  anteriores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153E6D0-1EC5-4E90-9C17-27DD0918F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690688"/>
            <a:ext cx="10429875" cy="25098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8CEE28-4050-4B84-AC77-C8C207CDC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4329113"/>
            <a:ext cx="10429875" cy="216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9C7AE-4FFA-4AC8-9556-A2A45C96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365125"/>
            <a:ext cx="10982739" cy="1325563"/>
          </a:xfrm>
        </p:spPr>
        <p:txBody>
          <a:bodyPr/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de  trabajos y presentaciones  anteriores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F804B-8FBE-4213-8CB4-15994278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13" y="1934955"/>
            <a:ext cx="10515600" cy="4557920"/>
          </a:xfrm>
        </p:spPr>
        <p:txBody>
          <a:bodyPr>
            <a:normAutofit lnSpcReduction="10000"/>
          </a:bodyPr>
          <a:lstStyle/>
          <a:p>
            <a:r>
              <a:rPr lang="es-C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y evaluación en torno al cambio climático y sus consecuencias la producción de frutos de carozos en el país.</a:t>
            </a:r>
          </a:p>
          <a:p>
            <a:r>
              <a:rPr lang="es-C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Katherin</a:t>
            </a:r>
            <a:endParaRPr lang="es-CL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2000" b="1" cap="small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Impactos del cambio climático en la disponibilidad de agua para el riego en la agricultura</a:t>
            </a:r>
            <a:endParaRPr lang="en-US" sz="2000" b="1" dirty="0">
              <a:solidFill>
                <a:srgbClr val="2E74B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s-CL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Abigail Espinoza</a:t>
            </a:r>
            <a:endParaRPr lang="en-US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chilena orientada a descarbonizar la matriz energética del país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MX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Catalina Zumelzú Neira  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Humedales altoandinos: </a:t>
            </a:r>
            <a:r>
              <a:rPr lang="es-C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su importancia en la conservación de la biodiversidad, el aporte en el desarrollo humano y el impacto de la intervención humana en los humedales</a:t>
            </a:r>
          </a:p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Sergio Durán Toloza</a:t>
            </a:r>
            <a:endParaRPr lang="en-US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886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369CF8-C92F-4120-8541-54AC9A2C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FFFFFF"/>
                </a:solidFill>
              </a:rPr>
              <a:t>PROGRAMA DEL CURSO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408335-B8BE-486F-A790-3723E0ECD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739" y="2444620"/>
            <a:ext cx="10356979" cy="3918858"/>
          </a:xfrm>
        </p:spPr>
      </p:pic>
    </p:spTree>
    <p:extLst>
      <p:ext uri="{BB962C8B-B14F-4D97-AF65-F5344CB8AC3E}">
        <p14:creationId xmlns:p14="http://schemas.microsoft.com/office/powerpoint/2010/main" val="235850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E7D69E-793E-4E3C-BB8E-E616FE34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5600" dirty="0">
                <a:solidFill>
                  <a:srgbClr val="FFFFFF"/>
                </a:solidFill>
              </a:rPr>
              <a:t>Preguntas o Inquietudes</a:t>
            </a:r>
            <a:endParaRPr lang="es-ES" sz="5600" dirty="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58C57-7446-46EB-8B12-AB259932A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endParaRPr lang="es-E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8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0DCD45-3C0D-49EC-B323-28942E06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Estrategia Metodológica del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9B0520-0678-4B22-B86C-F1D0C2D9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290" y="352338"/>
            <a:ext cx="5826368" cy="5680162"/>
          </a:xfrm>
        </p:spPr>
        <p:txBody>
          <a:bodyPr anchor="ctr">
            <a:normAutofit/>
          </a:bodyPr>
          <a:lstStyle/>
          <a:p>
            <a:r>
              <a:rPr lang="es-CL" sz="2400" dirty="0">
                <a:solidFill>
                  <a:srgbClr val="000000"/>
                </a:solidFill>
              </a:rPr>
              <a:t>•	El curso está estructurado en módulos que se desarrollarán por clases acompañadas de material audio visual, presentación de </a:t>
            </a:r>
            <a:r>
              <a:rPr lang="es-CL" sz="2400" dirty="0" err="1">
                <a:solidFill>
                  <a:srgbClr val="000000"/>
                </a:solidFill>
              </a:rPr>
              <a:t>power</a:t>
            </a:r>
            <a:r>
              <a:rPr lang="es-CL" sz="2400" dirty="0">
                <a:solidFill>
                  <a:srgbClr val="000000"/>
                </a:solidFill>
              </a:rPr>
              <a:t> </a:t>
            </a:r>
            <a:r>
              <a:rPr lang="es-CL" sz="2400" dirty="0" err="1">
                <a:solidFill>
                  <a:srgbClr val="000000"/>
                </a:solidFill>
              </a:rPr>
              <a:t>point</a:t>
            </a:r>
            <a:r>
              <a:rPr lang="es-CL" sz="2400" dirty="0">
                <a:solidFill>
                  <a:srgbClr val="000000"/>
                </a:solidFill>
              </a:rPr>
              <a:t>, videos seleccionados y lecturas </a:t>
            </a:r>
          </a:p>
          <a:p>
            <a:r>
              <a:rPr lang="es-CL" sz="2400" dirty="0">
                <a:solidFill>
                  <a:srgbClr val="000000"/>
                </a:solidFill>
              </a:rPr>
              <a:t>•	Realización de un trabajo de investigación sobre el tema, redacción de un informe y preparación de una presentación de 10 min. al resto de los estudiantes (as).</a:t>
            </a:r>
          </a:p>
          <a:p>
            <a:r>
              <a:rPr lang="es-CL" sz="2400" dirty="0">
                <a:solidFill>
                  <a:srgbClr val="000000"/>
                </a:solidFill>
              </a:rPr>
              <a:t>•	Cada contenido será abordado en clases que se impartirán durante los días hábiles indicados, a razón de 2 horas en la semana.</a:t>
            </a:r>
          </a:p>
          <a:p>
            <a:endParaRPr lang="es-CL" sz="2400" dirty="0">
              <a:solidFill>
                <a:srgbClr val="000000"/>
              </a:solidFill>
            </a:endParaRPr>
          </a:p>
          <a:p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0225F8-7A13-45B7-86F6-A135AACB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54" y="1289765"/>
            <a:ext cx="4188519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5600" dirty="0">
                <a:solidFill>
                  <a:srgbClr val="FFFFFF"/>
                </a:solidFill>
              </a:rPr>
              <a:t>Herramientas virtuales por utilizarse en el curso</a:t>
            </a:r>
            <a:endParaRPr lang="es-ES" sz="5600" dirty="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7A894-061E-4918-B795-6ACCC4EA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Charlas en videoconferencia.</a:t>
            </a: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Clases audiovisuales (PPT, más relato del profesor) para ser vistas en diferido.</a:t>
            </a: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Videos con contenido.</a:t>
            </a: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Glosario de conceptos</a:t>
            </a:r>
            <a:endParaRPr lang="es-ES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5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9E083-8C74-4F10-A62E-4AD94982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10" y="1289765"/>
            <a:ext cx="4346064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5600" dirty="0">
                <a:solidFill>
                  <a:srgbClr val="FFFFFF"/>
                </a:solidFill>
              </a:rPr>
              <a:t>Instrumentos de evaluación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AF7EE-1706-4916-AE3D-07704D1F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374394"/>
            <a:ext cx="4771607" cy="5599023"/>
          </a:xfrm>
        </p:spPr>
        <p:txBody>
          <a:bodyPr anchor="ctr">
            <a:normAutofit/>
          </a:bodyPr>
          <a:lstStyle/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en foros </a:t>
            </a: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de selección</a:t>
            </a:r>
          </a:p>
          <a:p>
            <a:pPr marL="0" lvl="0" indent="0" algn="just">
              <a:lnSpc>
                <a:spcPts val="1500"/>
              </a:lnSpc>
              <a:buNone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múltiple.</a:t>
            </a: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de verdadero o</a:t>
            </a:r>
          </a:p>
          <a:p>
            <a:pPr marL="0" lvl="0" indent="0" algn="just">
              <a:lnSpc>
                <a:spcPts val="1500"/>
              </a:lnSpc>
              <a:buNone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falso.</a:t>
            </a: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preguntas</a:t>
            </a:r>
          </a:p>
          <a:p>
            <a:pPr marL="0" lvl="0" indent="0" algn="just">
              <a:lnSpc>
                <a:spcPts val="1500"/>
              </a:lnSpc>
              <a:buNone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relativas a las clases o</a:t>
            </a:r>
          </a:p>
          <a:p>
            <a:pPr marL="0" lvl="0" indent="0" algn="just">
              <a:lnSpc>
                <a:spcPts val="1500"/>
              </a:lnSpc>
              <a:buNone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lecturas seleccionadas.</a:t>
            </a: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Trabajos individuales y en</a:t>
            </a:r>
          </a:p>
          <a:p>
            <a:pPr marL="0" lvl="0" indent="0" algn="just">
              <a:lnSpc>
                <a:spcPts val="1500"/>
              </a:lnSpc>
              <a:buNone/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grupo.</a:t>
            </a:r>
          </a:p>
          <a:p>
            <a:pPr marL="342900" lvl="0" indent="-342900" algn="just">
              <a:lnSpc>
                <a:spcPts val="1500"/>
              </a:lnSpc>
              <a:buFont typeface="Symbol" panose="05050102010706020507" pitchFamily="18" charset="2"/>
              <a:buChar char=""/>
              <a:tabLst>
                <a:tab pos="139700" algn="l"/>
                <a:tab pos="457200" algn="l"/>
              </a:tabLst>
            </a:pP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ts val="1500"/>
              </a:lnSpc>
              <a:spcAft>
                <a:spcPts val="800"/>
              </a:spcAft>
              <a:tabLst>
                <a:tab pos="139700" algn="l"/>
                <a:tab pos="457200" algn="l"/>
              </a:tabLst>
            </a:pPr>
            <a:r>
              <a:rPr lang="es-C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4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496111-F87D-4B4F-BCE9-6023E947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Cuerpo docente</a:t>
            </a:r>
            <a:br>
              <a:rPr lang="es-ES" sz="3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35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electivo será dictado por Profesores del Centro de Análisis de Políticas Públicas (CAPP) del INAP</a:t>
            </a:r>
            <a:endParaRPr lang="es-ES" sz="35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75D97-2F17-4B95-B8CF-013699E27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CL" sz="1700" b="1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René Saa Vidal</a:t>
            </a: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Prof. adjunto del INAP, M.A. en Geografía Universidades de Chile y de Colorado USA.</a:t>
            </a:r>
            <a:endParaRPr lang="es-E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CL" sz="1700" b="1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</a:t>
            </a:r>
            <a:r>
              <a:rPr lang="es-CL" sz="1700" b="1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Brzovic</a:t>
            </a:r>
            <a:r>
              <a:rPr lang="es-CL" sz="1700" b="1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700" b="1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Parilo</a:t>
            </a: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Prof. adjunto del INAP, Ing. Agrónomo, U. de Chile</a:t>
            </a:r>
            <a:endParaRPr lang="es-E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CL" sz="1700" b="1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Cesar Morales</a:t>
            </a: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investigador del CAPP, Ing. Agrónomo, consultor internacional.</a:t>
            </a:r>
            <a:endParaRPr lang="es-E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CL" sz="1700" b="1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Gerardo Francisco Ubilla Bravo</a:t>
            </a: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Prof. </a:t>
            </a:r>
            <a:r>
              <a:rPr lang="es-CL" sz="17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</a:t>
            </a:r>
            <a:r>
              <a:rPr lang="es-CL" sz="17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 Agronomía, Dr. y Magister en Proyectos Urbano Regionales (2014). Pontificia Universidad Católica de Valparaíso. (Master de investigación en Desarrollo Sustentable y Ordenamiento, especialidad Territorialidades y Desarrollos) (2016). Universidad Paul-Valéry (Montpellier, Francia)</a:t>
            </a:r>
            <a:endParaRPr lang="es-E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700" b="1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Otros profesores invitados</a:t>
            </a:r>
            <a:endParaRPr lang="es-ES" sz="17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86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DF3B9A-F1E8-4533-BE25-1397DEB1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marL="90170" algn="ctr">
              <a:spcAft>
                <a:spcPts val="800"/>
              </a:spcAft>
            </a:pPr>
            <a:r>
              <a:rPr lang="es-CL" sz="2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MÓDULO I: CONCEPTOS BÁSICOS DEL CAMBIO CLIMÁTICO  (7 HORAS)</a:t>
            </a:r>
            <a:br>
              <a:rPr lang="es-ES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2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Presentación, análisis discusión y ejemplos de los conceptos básicos del Cambio Climático (CC)</a:t>
            </a:r>
            <a:br>
              <a:rPr lang="es-ES" sz="2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200" dirty="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05E97-775E-425F-8220-E5532A19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004" y="276226"/>
            <a:ext cx="5742189" cy="7058852"/>
          </a:xfrm>
        </p:spPr>
        <p:txBody>
          <a:bodyPr anchor="ctr"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¿Que entendemos por Cambio Climático? 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Cambio climático y variaciones del clima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 es la variabilidad climática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Definiciones del CC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gases de efecto invernadero (GEI)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que consiste el efecto invernadero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conceptos de Adaptación y Mitigación. Ejemplos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fenómeno del Niño y la Niña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Impactos de cambio climático en Chile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mega sequia;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biodiversidad;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salud;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infraestructura;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generación de energía;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sector </a:t>
            </a:r>
            <a:r>
              <a:rPr lang="es-CL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silvo</a:t>
            </a: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agropecuario;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pesca y acuicultura;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turismo y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C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las ciudades.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CL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88F0BE-A1AE-4A55-AD59-4A61BF23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3" y="1727200"/>
            <a:ext cx="3215168" cy="3606800"/>
          </a:xfrm>
        </p:spPr>
        <p:txBody>
          <a:bodyPr anchor="ctr">
            <a:normAutofit fontScale="90000"/>
          </a:bodyPr>
          <a:lstStyle/>
          <a:p>
            <a:pPr marL="457200" algn="ctr">
              <a:spcAft>
                <a:spcPts val="800"/>
              </a:spcAft>
            </a:pPr>
            <a:r>
              <a:rPr lang="es-CL" sz="39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Bibliografía recomendada y obligatoria para este módulo</a:t>
            </a:r>
            <a:br>
              <a:rPr lang="en-US" sz="39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39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336112-F0CA-413D-BC0D-BB668E321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241" y="597219"/>
            <a:ext cx="6778509" cy="5976301"/>
          </a:xfrm>
        </p:spPr>
      </p:pic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8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00F981-DAA0-45C4-894F-5A9DC671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3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MODULO II: MARCO JURÍDICO INTERNACIONAL Y NACIONAL DEL CAMBIO CLIMÁTICO (7 HORAS)</a:t>
            </a:r>
            <a:endParaRPr lang="es-CL" sz="3100" dirty="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B070CB-06C2-4B9B-AEAD-804CA8DB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717" y="264161"/>
            <a:ext cx="5742185" cy="6265208"/>
          </a:xfrm>
        </p:spPr>
        <p:txBody>
          <a:bodyPr anchor="ctr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módulo contextualiza el marco jurídico internacional y nacional vigente aplicado a temas del cambio climático (7 horas)</a:t>
            </a:r>
            <a:r>
              <a:rPr lang="es-E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(((66 horas)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Convención Marco de Naciones Unidas sobre Cambio Climático</a:t>
            </a:r>
            <a:r>
              <a:rPr lang="es-C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(La Convención)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Protocolo de Kioto (1957). Propósito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Acuerdo de París (2015)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Compromisos y responsabilidades de Chile respecto de los acuerdos internacionales en cambio climático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marco normativo e institucional vigente sobre cambio climático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Desastres naturales en Chile y cambio climático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discusión sobre las medidas de adaptación o mitigación al CC a nivel local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826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1527</Words>
  <Application>Microsoft Office PowerPoint</Application>
  <PresentationFormat>Panorámica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Symbol</vt:lpstr>
      <vt:lpstr>Times New Roman</vt:lpstr>
      <vt:lpstr>Tema de Office</vt:lpstr>
      <vt:lpstr>ELECTIVO ÁMBITO IV: DESARROLLO SOSTENIBLE Y CAMBIO CLIMÁTICO EN LA POLÍTICA MEDIOAMBIENTAL CHILENA</vt:lpstr>
      <vt:lpstr>PROGRAMA DEL CURSO</vt:lpstr>
      <vt:lpstr>Estrategia Metodológica del curso</vt:lpstr>
      <vt:lpstr>Herramientas virtuales por utilizarse en el curso</vt:lpstr>
      <vt:lpstr>Instrumentos de evaluación </vt:lpstr>
      <vt:lpstr>Cuerpo docente Este electivo será dictado por Profesores del Centro de Análisis de Políticas Públicas (CAPP) del INAP</vt:lpstr>
      <vt:lpstr>MÓDULO I: CONCEPTOS BÁSICOS DEL CAMBIO CLIMÁTICO  (7 HORAS) Presentación, análisis discusión y ejemplos de los conceptos básicos del Cambio Climático (CC) </vt:lpstr>
      <vt:lpstr>Bibliografía recomendada y obligatoria para este módulo </vt:lpstr>
      <vt:lpstr>MODULO II: MARCO JURÍDICO INTERNACIONAL Y NACIONAL DEL CAMBIO CLIMÁTICO (7 HORAS)</vt:lpstr>
      <vt:lpstr>Bibliografía recomendada y obligatoria para este módulo </vt:lpstr>
      <vt:lpstr>MODULO III: INSTRUMENTOS MUNICIPALES PARA ABORDAR EL CAMBIO CLIMÁTICO (6 HORAS) </vt:lpstr>
      <vt:lpstr>Bibliografía recomendada y obligatoria para este módulo </vt:lpstr>
      <vt:lpstr>MODULO IV EL SISTEMA DE CERTIFICACIÓN AMBIENTAL PARA MUNICIPALIDADES (SCAM): (5 HORAS) </vt:lpstr>
      <vt:lpstr>Bibliografía recomendada y obligatoria para este módulo </vt:lpstr>
      <vt:lpstr>MODULO V: PROYECTO DE INVESTIGACION Y PRESENTACIÓN (7 HORAS) </vt:lpstr>
      <vt:lpstr>Ejemplo de  trabajos y presentaciones  anteriores</vt:lpstr>
      <vt:lpstr>Ejemplo de  trabajos y presentaciones  anteriores</vt:lpstr>
      <vt:lpstr>Ejemplo de  trabajos y presentaciones  anteriores</vt:lpstr>
      <vt:lpstr>Ejemplo de  trabajos y presentaciones  anteriores</vt:lpstr>
      <vt:lpstr>Preguntas o Inquietudes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ELECTIVO ÁMBITO IV: DESARROLLO SOSTENIBLE Y CAMBIO CLIMÁTICO EN LA POLÍTICA MEDIOAMBIENTAL CHILENA</dc:title>
  <dc:creator>Ana Maria Painemal Marileo (apainema)</dc:creator>
  <cp:lastModifiedBy>Rene</cp:lastModifiedBy>
  <cp:revision>12</cp:revision>
  <dcterms:created xsi:type="dcterms:W3CDTF">2021-02-05T13:37:38Z</dcterms:created>
  <dcterms:modified xsi:type="dcterms:W3CDTF">2021-03-16T17:16:32Z</dcterms:modified>
</cp:coreProperties>
</file>