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60" r:id="rId6"/>
    <p:sldId id="261" r:id="rId7"/>
    <p:sldId id="266" r:id="rId8"/>
    <p:sldId id="267" r:id="rId9"/>
    <p:sldId id="262" r:id="rId10"/>
    <p:sldId id="263" r:id="rId11"/>
    <p:sldId id="264" r:id="rId12"/>
    <p:sldId id="265" r:id="rId13"/>
    <p:sldId id="301" r:id="rId14"/>
    <p:sldId id="256"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6" r:id="rId28"/>
    <p:sldId id="295" r:id="rId29"/>
    <p:sldId id="297" r:id="rId30"/>
    <p:sldId id="298" r:id="rId31"/>
    <p:sldId id="274" r:id="rId32"/>
    <p:sldId id="299" r:id="rId33"/>
    <p:sldId id="276" r:id="rId34"/>
    <p:sldId id="300" r:id="rId35"/>
    <p:sldId id="277" r:id="rId36"/>
    <p:sldId id="268" r:id="rId37"/>
    <p:sldId id="269" r:id="rId38"/>
    <p:sldId id="270" r:id="rId39"/>
    <p:sldId id="272" r:id="rId40"/>
    <p:sldId id="271" r:id="rId41"/>
    <p:sldId id="273" r:id="rId42"/>
    <p:sldId id="278" r:id="rId43"/>
    <p:sldId id="279" r:id="rId44"/>
    <p:sldId id="280" r:id="rId45"/>
    <p:sldId id="281" r:id="rId46"/>
    <p:sldId id="282" r:id="rId4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initials="U" lastIdx="1" clrIdx="0">
    <p:extLst>
      <p:ext uri="{19B8F6BF-5375-455C-9EA6-DF929625EA0E}">
        <p15:presenceInfo xmlns:p15="http://schemas.microsoft.com/office/powerpoint/2012/main" userId="USUAR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5" d="100"/>
          <a:sy n="75" d="100"/>
        </p:scale>
        <p:origin x="82"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4-20T08:42:07.312" idx="1">
    <p:pos x="7125" y="861"/>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6C631C-8C3C-4C17-B04F-55ADCD8305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CFA44B6-09DF-42A6-8A9B-D0D4FE2E4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00AE057-1E72-4929-ADC9-BB132DC94E5E}"/>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5" name="Marcador de pie de página 4">
            <a:extLst>
              <a:ext uri="{FF2B5EF4-FFF2-40B4-BE49-F238E27FC236}">
                <a16:creationId xmlns:a16="http://schemas.microsoft.com/office/drawing/2014/main" id="{9A549D8C-AEC6-4829-A0A1-551088FDE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A2D13-8A74-49C8-BAC8-D82F81803AEB}"/>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53399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F40FD9-11DC-461E-8A80-267735257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E538A04-6C48-422F-B3E6-AAD2D6F98C1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0A57B2-8966-4DC0-9F2F-CDBB30C64E4B}"/>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5" name="Marcador de pie de página 4">
            <a:extLst>
              <a:ext uri="{FF2B5EF4-FFF2-40B4-BE49-F238E27FC236}">
                <a16:creationId xmlns:a16="http://schemas.microsoft.com/office/drawing/2014/main" id="{BEA8FE51-1F8D-437C-A1B8-BF8184D82C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B6638F-A475-43EF-ADA6-CD61DFD5559E}"/>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3291531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FE86F5B-211E-4DFF-ADB8-9B773CCC312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68B7024-6EED-4B10-886F-B2E4F38B32D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3FCF1D-B2F4-4893-843A-090D9E879DB7}"/>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5" name="Marcador de pie de página 4">
            <a:extLst>
              <a:ext uri="{FF2B5EF4-FFF2-40B4-BE49-F238E27FC236}">
                <a16:creationId xmlns:a16="http://schemas.microsoft.com/office/drawing/2014/main" id="{375F80DF-6780-4704-BCAC-B88B692BE40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A19427-8FC7-410A-A68C-79225A74C378}"/>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1079944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E94FF0-5EB0-46B9-9386-A972E04E3B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E15D9B1-BFC4-4A5C-809F-BF48CF87E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894B5DEE-1416-46B0-B4F4-FA78D0585D94}"/>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5" name="Marcador de pie de página 4">
            <a:extLst>
              <a:ext uri="{FF2B5EF4-FFF2-40B4-BE49-F238E27FC236}">
                <a16:creationId xmlns:a16="http://schemas.microsoft.com/office/drawing/2014/main" id="{1056194B-71F3-4209-B685-4B8275399A2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D901734-A522-42D2-973D-B7F2B75F6045}"/>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3677338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EC7B4-D68D-4FC7-9D98-B05D7A8EA29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0A1C5B1-3D7C-4C81-9E79-1DC6B25E1B9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42791E0A-6321-4044-A88C-EBDD174F3D5B}"/>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5" name="Marcador de pie de página 4">
            <a:extLst>
              <a:ext uri="{FF2B5EF4-FFF2-40B4-BE49-F238E27FC236}">
                <a16:creationId xmlns:a16="http://schemas.microsoft.com/office/drawing/2014/main" id="{9054F24A-6DB3-4E44-933F-59836DD3F3A5}"/>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0571D83-7E0E-4F47-9BE0-BFBE703A93BC}"/>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2213633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66A371-1F44-4518-AB61-A7957CE3BAC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D9493CE-AAB5-4661-9FC0-8C6304CFB3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C1C2370-F566-4FAA-98C4-E3A13BA904F2}"/>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5" name="Marcador de pie de página 4">
            <a:extLst>
              <a:ext uri="{FF2B5EF4-FFF2-40B4-BE49-F238E27FC236}">
                <a16:creationId xmlns:a16="http://schemas.microsoft.com/office/drawing/2014/main" id="{3A270B9A-E89B-42F2-BAF8-46F2186AD3E1}"/>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7283EB-6598-4812-8B87-958149E2A498}"/>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2604746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F63183-CF93-4CE0-A6BE-C5DE80C9D63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9527B35-8FA3-4FBC-9366-B2389C07951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37E0F2A3-F880-4ED2-B44F-66BCE5053BB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86C73738-B366-48E0-B29A-CAC59463AD91}"/>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6" name="Marcador de pie de página 5">
            <a:extLst>
              <a:ext uri="{FF2B5EF4-FFF2-40B4-BE49-F238E27FC236}">
                <a16:creationId xmlns:a16="http://schemas.microsoft.com/office/drawing/2014/main" id="{61C9B9A2-DB39-4A36-AEEE-A5D544DCE37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D75874C-7A9C-45B4-BD0E-930B1BC1B62E}"/>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1075662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3B8676-F872-400E-BEF7-FC49AAC7FF8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C63F31C-A173-4B7F-8369-D29D2A6A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A167055-4BA3-4F67-ADB5-FAF145ED931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B1AAA36C-97D7-47A4-A323-E1FCC5A6D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2C9FE72-1274-4CF4-AF88-7E45EDD6BF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BA5548F7-953E-4756-9F1E-E8BE120B698A}"/>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8" name="Marcador de pie de página 7">
            <a:extLst>
              <a:ext uri="{FF2B5EF4-FFF2-40B4-BE49-F238E27FC236}">
                <a16:creationId xmlns:a16="http://schemas.microsoft.com/office/drawing/2014/main" id="{8D1BE2D8-7A95-41B9-935D-6086B2EA887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11D56230-F9BE-4540-A838-98B57CE7DDBC}"/>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2256363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7C703F-1B53-4C84-9672-769C9C3163D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66E5486E-1E80-408F-BE65-00463CDBC147}"/>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4" name="Marcador de pie de página 3">
            <a:extLst>
              <a:ext uri="{FF2B5EF4-FFF2-40B4-BE49-F238E27FC236}">
                <a16:creationId xmlns:a16="http://schemas.microsoft.com/office/drawing/2014/main" id="{17B717D2-49B3-4198-A675-F8D67A08311F}"/>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30F700E6-DA24-48E1-A333-BE27AF7373F0}"/>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851371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8DA08A9-4CF0-4722-A36E-400A02BB3D32}"/>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3" name="Marcador de pie de página 2">
            <a:extLst>
              <a:ext uri="{FF2B5EF4-FFF2-40B4-BE49-F238E27FC236}">
                <a16:creationId xmlns:a16="http://schemas.microsoft.com/office/drawing/2014/main" id="{58CD60EE-9C4F-4D5A-97FB-9E523AC05B62}"/>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B799EA18-CDF9-48FF-89EB-DE5D78327B8D}"/>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643107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593691-2060-4631-83D7-50FF4D9284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C277909-035B-45DF-83D0-64E99C17D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1C01D4CF-0FE7-4AB1-90E4-CE420BE42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338DDFF-C62F-4DD2-85FF-C5FB01BD416A}"/>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6" name="Marcador de pie de página 5">
            <a:extLst>
              <a:ext uri="{FF2B5EF4-FFF2-40B4-BE49-F238E27FC236}">
                <a16:creationId xmlns:a16="http://schemas.microsoft.com/office/drawing/2014/main" id="{272DE630-DB7A-47DD-9848-8C4EBD08447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D3D4546-CDAE-4D54-A041-2F6AA0D9733F}"/>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31124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2497D0-82BA-490A-996B-67FCEF7C6E1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4C0FAF4-409F-4EF9-8D52-FBEA5800D28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6ECE5A-CBF4-47E4-A75D-63CB692178ED}"/>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5" name="Marcador de pie de página 4">
            <a:extLst>
              <a:ext uri="{FF2B5EF4-FFF2-40B4-BE49-F238E27FC236}">
                <a16:creationId xmlns:a16="http://schemas.microsoft.com/office/drawing/2014/main" id="{1AA034DF-D8D1-41AA-A1B2-AC18E38E58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66437-D5E0-49F6-B523-510E2A15C3AD}"/>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3349682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D2ADC-B0A9-4BAC-9C2D-F227D86C5F2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E7DD3B18-DAFE-4DA7-B1CE-FCF2933A79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2548086F-1949-4129-BE1E-0F974E84D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EFD570-8F86-42F8-A52F-AFC06C21BF38}"/>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6" name="Marcador de pie de página 5">
            <a:extLst>
              <a:ext uri="{FF2B5EF4-FFF2-40B4-BE49-F238E27FC236}">
                <a16:creationId xmlns:a16="http://schemas.microsoft.com/office/drawing/2014/main" id="{81F3A284-B696-4CD9-BC93-06E6EEB509E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CCB2308-35EB-4719-81F5-865C0A29DA19}"/>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25070400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3457E-402E-4988-B9FC-E28CE1C5000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C6D91237-4114-46CC-8D47-6E52A9FA43C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2600F88-3143-40F3-94A9-EB1898704EF2}"/>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5" name="Marcador de pie de página 4">
            <a:extLst>
              <a:ext uri="{FF2B5EF4-FFF2-40B4-BE49-F238E27FC236}">
                <a16:creationId xmlns:a16="http://schemas.microsoft.com/office/drawing/2014/main" id="{29496639-7F5E-4742-B21F-785D5604D32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4293C42-8F8D-4B99-BA5A-90E898C2E436}"/>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885490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FF8141-902F-4FBB-A01D-0FA60D37D7C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2AB8C24-AD5F-4775-8C6A-C6473778399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C119EF2-A571-4DB6-A850-3ECB10121764}"/>
              </a:ext>
            </a:extLst>
          </p:cNvPr>
          <p:cNvSpPr>
            <a:spLocks noGrp="1"/>
          </p:cNvSpPr>
          <p:nvPr>
            <p:ph type="dt" sz="half" idx="10"/>
          </p:nvPr>
        </p:nvSpPr>
        <p:spPr/>
        <p:txBody>
          <a:bodyPr/>
          <a:lstStyle/>
          <a:p>
            <a:fld id="{EDA12F0D-D5E4-4EF7-A0DD-4FD989D54BA8}" type="datetimeFigureOut">
              <a:rPr lang="es-CL" smtClean="0"/>
              <a:t>22-04-2021</a:t>
            </a:fld>
            <a:endParaRPr lang="es-CL"/>
          </a:p>
        </p:txBody>
      </p:sp>
      <p:sp>
        <p:nvSpPr>
          <p:cNvPr id="5" name="Marcador de pie de página 4">
            <a:extLst>
              <a:ext uri="{FF2B5EF4-FFF2-40B4-BE49-F238E27FC236}">
                <a16:creationId xmlns:a16="http://schemas.microsoft.com/office/drawing/2014/main" id="{33D4A57F-B413-4191-B877-459FF5D6D8F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25C6653-E2C2-44F0-8CE8-B9ADEBB9A308}"/>
              </a:ext>
            </a:extLst>
          </p:cNvPr>
          <p:cNvSpPr>
            <a:spLocks noGrp="1"/>
          </p:cNvSpPr>
          <p:nvPr>
            <p:ph type="sldNum" sz="quarter" idx="12"/>
          </p:nvPr>
        </p:nvSpPr>
        <p:spPr/>
        <p:txBody>
          <a:bodyPr/>
          <a:lstStyle/>
          <a:p>
            <a:fld id="{71C50D34-30AC-4B60-8AEB-5B86463B50CB}" type="slidenum">
              <a:rPr lang="es-CL" smtClean="0"/>
              <a:t>‹Nº›</a:t>
            </a:fld>
            <a:endParaRPr lang="es-CL"/>
          </a:p>
        </p:txBody>
      </p:sp>
    </p:spTree>
    <p:extLst>
      <p:ext uri="{BB962C8B-B14F-4D97-AF65-F5344CB8AC3E}">
        <p14:creationId xmlns:p14="http://schemas.microsoft.com/office/powerpoint/2010/main" val="281765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2E7E64-21FE-4B41-AB8E-13E31E4AB34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5C4489-EBF5-4631-AFC8-08DBF9C91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419ABD1-6543-4822-A3F5-4BFB2CEEB6ED}"/>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5" name="Marcador de pie de página 4">
            <a:extLst>
              <a:ext uri="{FF2B5EF4-FFF2-40B4-BE49-F238E27FC236}">
                <a16:creationId xmlns:a16="http://schemas.microsoft.com/office/drawing/2014/main" id="{864F7276-1CF9-4B93-95BC-5C75CCF22A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E23AAF-92F3-474A-A08C-E63C315CD3CA}"/>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380451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D6A59-A552-4D49-87F1-39106057004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BC59E6F-BA16-4105-BDF6-8E283042D54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A7445C6-3ED2-4393-906C-E7966DF2BC4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E94384E-A299-47DE-9159-452F9F28EC9E}"/>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6" name="Marcador de pie de página 5">
            <a:extLst>
              <a:ext uri="{FF2B5EF4-FFF2-40B4-BE49-F238E27FC236}">
                <a16:creationId xmlns:a16="http://schemas.microsoft.com/office/drawing/2014/main" id="{FAB2F4EE-5250-4885-843C-20FF679579E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F16A05-7F6C-43D7-B456-7BDEE1D4F581}"/>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347337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45238-39BA-4E53-B848-E573E1DB023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EA3D2C-F8D4-4448-89AD-C9F6D8740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9F5D2A8-E9AA-49C4-993C-CF1A893BFEC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5934CF-0C8A-46D9-9A51-E19CA14D5D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172D3E-CC31-4714-9176-6681668359B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90C673-D910-4248-AF77-C53771B471A1}"/>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8" name="Marcador de pie de página 7">
            <a:extLst>
              <a:ext uri="{FF2B5EF4-FFF2-40B4-BE49-F238E27FC236}">
                <a16:creationId xmlns:a16="http://schemas.microsoft.com/office/drawing/2014/main" id="{18F82EED-ED88-4625-BF60-CBBCDBDE452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FE179E0-8780-4D25-A790-34D673CD2AD4}"/>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198830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52FA44-FCDB-43BB-BB4D-B7EB4BC391B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4144DE3-721E-4D8E-87C6-EF84C0B77B11}"/>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4" name="Marcador de pie de página 3">
            <a:extLst>
              <a:ext uri="{FF2B5EF4-FFF2-40B4-BE49-F238E27FC236}">
                <a16:creationId xmlns:a16="http://schemas.microsoft.com/office/drawing/2014/main" id="{B21CD8EF-679C-4F65-8DF6-5241D3463A1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2AFDCD3-5F1B-472E-A46F-8597D4AD1596}"/>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2051534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36706C-294D-431D-AF75-1FF99F87046F}"/>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3" name="Marcador de pie de página 2">
            <a:extLst>
              <a:ext uri="{FF2B5EF4-FFF2-40B4-BE49-F238E27FC236}">
                <a16:creationId xmlns:a16="http://schemas.microsoft.com/office/drawing/2014/main" id="{853C0FB4-650D-4F40-BE3D-F00BA21364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0BC0AA-6C5C-48E6-8CE4-489CE618993D}"/>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46355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19241-F17B-4429-BDFC-D2CF09B460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A04860-1B89-44B3-B857-9684788F6A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F67B196-E3AC-4BB1-B716-44C8B7355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8C94FD-FCF1-49C3-9BDE-FF8F266754B9}"/>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6" name="Marcador de pie de página 5">
            <a:extLst>
              <a:ext uri="{FF2B5EF4-FFF2-40B4-BE49-F238E27FC236}">
                <a16:creationId xmlns:a16="http://schemas.microsoft.com/office/drawing/2014/main" id="{FE810966-CC35-4D52-B484-B73C92CC77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24687F7-48DE-4B95-977D-4D729F990F7B}"/>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100411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21BCB8-3B31-406C-8FAB-8EE67C6F64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E7BF205-84A0-424D-B80D-7E41E0F4B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D9F4281-C579-4B7F-BED5-ADB321AEC5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8BD02EC-1A3F-463D-85FF-C2D6506BBABB}"/>
              </a:ext>
            </a:extLst>
          </p:cNvPr>
          <p:cNvSpPr>
            <a:spLocks noGrp="1"/>
          </p:cNvSpPr>
          <p:nvPr>
            <p:ph type="dt" sz="half" idx="10"/>
          </p:nvPr>
        </p:nvSpPr>
        <p:spPr/>
        <p:txBody>
          <a:bodyPr/>
          <a:lstStyle/>
          <a:p>
            <a:fld id="{C448D6AC-2BB8-4962-9819-6CAB5E049649}" type="datetimeFigureOut">
              <a:rPr lang="es-ES" smtClean="0"/>
              <a:t>22/04/2021</a:t>
            </a:fld>
            <a:endParaRPr lang="es-ES"/>
          </a:p>
        </p:txBody>
      </p:sp>
      <p:sp>
        <p:nvSpPr>
          <p:cNvPr id="6" name="Marcador de pie de página 5">
            <a:extLst>
              <a:ext uri="{FF2B5EF4-FFF2-40B4-BE49-F238E27FC236}">
                <a16:creationId xmlns:a16="http://schemas.microsoft.com/office/drawing/2014/main" id="{A63E4097-C0DA-4D79-88F8-64A84F2FCE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364DF30-FCDB-4B00-9F0B-A50E5E3B7BF5}"/>
              </a:ext>
            </a:extLst>
          </p:cNvPr>
          <p:cNvSpPr>
            <a:spLocks noGrp="1"/>
          </p:cNvSpPr>
          <p:nvPr>
            <p:ph type="sldNum" sz="quarter" idx="12"/>
          </p:nvPr>
        </p:nvSpPr>
        <p:spPr/>
        <p:txBody>
          <a:bodyPr/>
          <a:lstStyle/>
          <a:p>
            <a:fld id="{78E90C72-21A2-417A-A150-2BDC7DC5C31B}" type="slidenum">
              <a:rPr lang="es-ES" smtClean="0"/>
              <a:t>‹Nº›</a:t>
            </a:fld>
            <a:endParaRPr lang="es-ES"/>
          </a:p>
        </p:txBody>
      </p:sp>
    </p:spTree>
    <p:extLst>
      <p:ext uri="{BB962C8B-B14F-4D97-AF65-F5344CB8AC3E}">
        <p14:creationId xmlns:p14="http://schemas.microsoft.com/office/powerpoint/2010/main" val="1158615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4B15457-B84F-4905-BC2C-8D3D8E4F7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FF096A-C19F-4C0C-BFF0-BCB4ACFD7D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1B4D8E-D309-42E5-BD0B-43C8C866F1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48D6AC-2BB8-4962-9819-6CAB5E049649}" type="datetimeFigureOut">
              <a:rPr lang="es-ES" smtClean="0"/>
              <a:t>22/04/2021</a:t>
            </a:fld>
            <a:endParaRPr lang="es-ES"/>
          </a:p>
        </p:txBody>
      </p:sp>
      <p:sp>
        <p:nvSpPr>
          <p:cNvPr id="5" name="Marcador de pie de página 4">
            <a:extLst>
              <a:ext uri="{FF2B5EF4-FFF2-40B4-BE49-F238E27FC236}">
                <a16:creationId xmlns:a16="http://schemas.microsoft.com/office/drawing/2014/main" id="{4D873265-1949-4407-A284-D008FA4637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E6E7A06-EC41-44CA-AD54-F8B7F522D8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90C72-21A2-417A-A150-2BDC7DC5C31B}" type="slidenum">
              <a:rPr lang="es-ES" smtClean="0"/>
              <a:t>‹Nº›</a:t>
            </a:fld>
            <a:endParaRPr lang="es-ES"/>
          </a:p>
        </p:txBody>
      </p:sp>
    </p:spTree>
    <p:extLst>
      <p:ext uri="{BB962C8B-B14F-4D97-AF65-F5344CB8AC3E}">
        <p14:creationId xmlns:p14="http://schemas.microsoft.com/office/powerpoint/2010/main" val="2795731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C7C4E5-D6F6-4476-AB36-917EB32C1A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1D141CF-3EE5-4C2F-A155-E53E955982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700AD4A-07B1-46BF-B93E-C60213AF4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12F0D-D5E4-4EF7-A0DD-4FD989D54BA8}" type="datetimeFigureOut">
              <a:rPr lang="es-CL" smtClean="0"/>
              <a:t>22-04-2021</a:t>
            </a:fld>
            <a:endParaRPr lang="es-CL"/>
          </a:p>
        </p:txBody>
      </p:sp>
      <p:sp>
        <p:nvSpPr>
          <p:cNvPr id="5" name="Marcador de pie de página 4">
            <a:extLst>
              <a:ext uri="{FF2B5EF4-FFF2-40B4-BE49-F238E27FC236}">
                <a16:creationId xmlns:a16="http://schemas.microsoft.com/office/drawing/2014/main" id="{91C560E2-01B0-4343-B800-1EB999E71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803C4D5F-26A1-478B-BD64-08FFB3C51A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C50D34-30AC-4B60-8AEB-5B86463B50CB}" type="slidenum">
              <a:rPr lang="es-CL" smtClean="0"/>
              <a:t>‹Nº›</a:t>
            </a:fld>
            <a:endParaRPr lang="es-CL"/>
          </a:p>
        </p:txBody>
      </p:sp>
    </p:spTree>
    <p:extLst>
      <p:ext uri="{BB962C8B-B14F-4D97-AF65-F5344CB8AC3E}">
        <p14:creationId xmlns:p14="http://schemas.microsoft.com/office/powerpoint/2010/main" val="1076448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601F65AB-43BD-49E1-9068-015E920ACC0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b="1" kern="1200" dirty="0">
                <a:solidFill>
                  <a:srgbClr val="FFFFFF"/>
                </a:solidFill>
                <a:latin typeface="+mj-lt"/>
                <a:ea typeface="+mj-ea"/>
                <a:cs typeface="+mj-cs"/>
              </a:rPr>
              <a:t>ELECTIVO IV CLASE 4</a:t>
            </a:r>
          </a:p>
        </p:txBody>
      </p:sp>
      <p:pic>
        <p:nvPicPr>
          <p:cNvPr id="4" name="Marcador de contenido 3">
            <a:extLst>
              <a:ext uri="{FF2B5EF4-FFF2-40B4-BE49-F238E27FC236}">
                <a16:creationId xmlns:a16="http://schemas.microsoft.com/office/drawing/2014/main" id="{631533EB-37B5-4F2D-8D22-8D8BB921975E}"/>
              </a:ext>
            </a:extLst>
          </p:cNvPr>
          <p:cNvPicPr>
            <a:picLocks noGrp="1" noChangeAspect="1"/>
          </p:cNvPicPr>
          <p:nvPr>
            <p:ph idx="1"/>
          </p:nvPr>
        </p:nvPicPr>
        <p:blipFill>
          <a:blip r:embed="rId2"/>
          <a:stretch>
            <a:fillRect/>
          </a:stretch>
        </p:blipFill>
        <p:spPr>
          <a:xfrm>
            <a:off x="4207933" y="1362993"/>
            <a:ext cx="7347537" cy="4132990"/>
          </a:xfrm>
          <a:prstGeom prst="rect">
            <a:avLst/>
          </a:prstGeom>
        </p:spPr>
      </p:pic>
    </p:spTree>
    <p:extLst>
      <p:ext uri="{BB962C8B-B14F-4D97-AF65-F5344CB8AC3E}">
        <p14:creationId xmlns:p14="http://schemas.microsoft.com/office/powerpoint/2010/main" val="48233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63336EF-0CE2-41A6-839C-7AC3F6B2D87F}"/>
              </a:ext>
            </a:extLst>
          </p:cNvPr>
          <p:cNvSpPr>
            <a:spLocks noGrp="1"/>
          </p:cNvSpPr>
          <p:nvPr>
            <p:ph type="title"/>
          </p:nvPr>
        </p:nvSpPr>
        <p:spPr>
          <a:xfrm>
            <a:off x="838200" y="365125"/>
            <a:ext cx="10515600" cy="1325563"/>
          </a:xfrm>
        </p:spPr>
        <p:txBody>
          <a:bodyPr>
            <a:normAutofit/>
          </a:bodyPr>
          <a:lstStyle/>
          <a:p>
            <a:r>
              <a:rPr lang="es-ES" sz="4300" b="1" kern="0">
                <a:solidFill>
                  <a:srgbClr val="FFFFFF"/>
                </a:solidFill>
                <a:effectLst/>
                <a:latin typeface="Calibri" panose="020F0502020204030204" pitchFamily="34" charset="0"/>
              </a:rPr>
              <a:t>.- Políticas públicas para enfrentar la sequía</a:t>
            </a:r>
            <a:br>
              <a:rPr lang="en-US" sz="4300" b="1" kern="0">
                <a:solidFill>
                  <a:srgbClr val="FFFFFF"/>
                </a:solidFill>
                <a:effectLst/>
                <a:latin typeface="Arial" panose="020B0604020202020204" pitchFamily="34" charset="0"/>
              </a:rPr>
            </a:br>
            <a:endParaRPr lang="es-CL" sz="4300">
              <a:solidFill>
                <a:srgbClr val="FFFFFF"/>
              </a:solidFill>
            </a:endParaRPr>
          </a:p>
        </p:txBody>
      </p:sp>
      <p:sp>
        <p:nvSpPr>
          <p:cNvPr id="3" name="Marcador de contenido 2">
            <a:extLst>
              <a:ext uri="{FF2B5EF4-FFF2-40B4-BE49-F238E27FC236}">
                <a16:creationId xmlns:a16="http://schemas.microsoft.com/office/drawing/2014/main" id="{FF8760FB-0F8B-45B0-A274-FE92E4C77804}"/>
              </a:ext>
            </a:extLst>
          </p:cNvPr>
          <p:cNvSpPr>
            <a:spLocks noGrp="1"/>
          </p:cNvSpPr>
          <p:nvPr>
            <p:ph idx="1"/>
          </p:nvPr>
        </p:nvSpPr>
        <p:spPr>
          <a:xfrm>
            <a:off x="180975" y="2162175"/>
            <a:ext cx="11944350" cy="4514850"/>
          </a:xfrm>
        </p:spPr>
        <p:txBody>
          <a:bodyPr>
            <a:normAutofit lnSpcReduction="10000"/>
          </a:bodyPr>
          <a:lstStyle/>
          <a:p>
            <a:r>
              <a:rPr lang="es-ES" sz="2000" dirty="0">
                <a:effectLst/>
                <a:latin typeface="Calibri" panose="020F0502020204030204" pitchFamily="34" charset="0"/>
                <a:ea typeface="Arial" panose="020B0604020202020204" pitchFamily="34" charset="0"/>
              </a:rPr>
              <a:t>En el caso de la </a:t>
            </a:r>
            <a:r>
              <a:rPr lang="es-ES" sz="2000" b="1" dirty="0">
                <a:effectLst/>
                <a:latin typeface="Calibri" panose="020F0502020204030204" pitchFamily="34" charset="0"/>
                <a:ea typeface="Arial" panose="020B0604020202020204" pitchFamily="34" charset="0"/>
              </a:rPr>
              <a:t>generación de energía</a:t>
            </a:r>
            <a:r>
              <a:rPr lang="es-ES" sz="2000" dirty="0">
                <a:effectLst/>
                <a:latin typeface="Calibri" panose="020F0502020204030204" pitchFamily="34" charset="0"/>
                <a:ea typeface="Arial" panose="020B0604020202020204" pitchFamily="34" charset="0"/>
              </a:rPr>
              <a:t>, ésta podría ser más costosa por la menor disponibilidad de agua, y en el caso del agua potable, una de las cuencas más afectadas sería del río Maipo que abastece de agua potable a la mayor concentración poblacional del país</a:t>
            </a:r>
          </a:p>
          <a:p>
            <a:r>
              <a:rPr lang="es-ES" sz="2000" dirty="0">
                <a:effectLst/>
                <a:latin typeface="Calibri" panose="020F0502020204030204" pitchFamily="34" charset="0"/>
                <a:ea typeface="Arial" panose="020B0604020202020204" pitchFamily="34" charset="0"/>
              </a:rPr>
              <a:t>La Organización para la Cooperación y el Desarrollo Económicos (OCDE) en el año 2017 menciona que Chile debe “</a:t>
            </a:r>
            <a:r>
              <a:rPr lang="es-ES" sz="2000" b="1" dirty="0">
                <a:effectLst/>
                <a:latin typeface="Calibri" panose="020F0502020204030204" pitchFamily="34" charset="0"/>
                <a:ea typeface="Arial" panose="020B0604020202020204" pitchFamily="34" charset="0"/>
              </a:rPr>
              <a:t>prepararse ante los desastres naturales; gestionar los riesgos derivados del exceso o la falta de agua o de su contaminación</a:t>
            </a:r>
            <a:r>
              <a:rPr lang="es-ES" sz="2000" dirty="0">
                <a:effectLst/>
                <a:latin typeface="Calibri" panose="020F0502020204030204" pitchFamily="34" charset="0"/>
                <a:ea typeface="Arial" panose="020B0604020202020204" pitchFamily="34" charset="0"/>
              </a:rPr>
              <a:t>”. </a:t>
            </a:r>
          </a:p>
          <a:p>
            <a:r>
              <a:rPr lang="es-ES" sz="2000" dirty="0">
                <a:effectLst/>
                <a:latin typeface="Calibri" panose="020F0502020204030204" pitchFamily="34" charset="0"/>
                <a:ea typeface="Arial" panose="020B0604020202020204" pitchFamily="34" charset="0"/>
              </a:rPr>
              <a:t>I</a:t>
            </a:r>
            <a:r>
              <a:rPr lang="es-ES" sz="2000" b="1" dirty="0">
                <a:effectLst/>
                <a:latin typeface="Calibri" panose="020F0502020204030204" pitchFamily="34" charset="0"/>
                <a:ea typeface="Arial" panose="020B0604020202020204" pitchFamily="34" charset="0"/>
              </a:rPr>
              <a:t>dentificar los territorios vulne</a:t>
            </a:r>
            <a:r>
              <a:rPr lang="es-ES" sz="2000" dirty="0">
                <a:effectLst/>
                <a:latin typeface="Calibri" panose="020F0502020204030204" pitchFamily="34" charset="0"/>
                <a:ea typeface="Arial" panose="020B0604020202020204" pitchFamily="34" charset="0"/>
              </a:rPr>
              <a:t>rables donde existen potenciales amenazas a las personas, al medio ambiente y al desarrollo productivo del país constituye un primer paso para la identificación de soluciones óptimas y proyectar las principales oportunidades para el futuro del país.</a:t>
            </a:r>
            <a:endParaRPr lang="en-US" sz="2000" dirty="0">
              <a:effectLst/>
              <a:latin typeface="Arial" panose="020B0604020202020204" pitchFamily="34" charset="0"/>
              <a:ea typeface="Arial" panose="020B0604020202020204" pitchFamily="34" charset="0"/>
            </a:endParaRPr>
          </a:p>
          <a:p>
            <a:r>
              <a:rPr lang="es-ES" sz="2000" dirty="0">
                <a:effectLst/>
                <a:latin typeface="Calibri" panose="020F0502020204030204" pitchFamily="34" charset="0"/>
                <a:ea typeface="Arial" panose="020B0604020202020204" pitchFamily="34" charset="0"/>
              </a:rPr>
              <a:t>En 2011, la OECD publicó un estudio en el que reconoce a Chile como el país con </a:t>
            </a:r>
            <a:r>
              <a:rPr lang="es-ES" sz="2000" b="1" dirty="0">
                <a:effectLst/>
                <a:latin typeface="Calibri" panose="020F0502020204030204" pitchFamily="34" charset="0"/>
                <a:ea typeface="Arial" panose="020B0604020202020204" pitchFamily="34" charset="0"/>
              </a:rPr>
              <a:t>la mayor diversidad de autoridades administrativas involucradas en la gestión del recurso hídrico</a:t>
            </a:r>
            <a:r>
              <a:rPr lang="es-ES" sz="2000" dirty="0">
                <a:effectLst/>
                <a:latin typeface="Calibri" panose="020F0502020204030204" pitchFamily="34" charset="0"/>
                <a:ea typeface="Arial" panose="020B0604020202020204" pitchFamily="34" charset="0"/>
              </a:rPr>
              <a:t>, lo que acarrea dificultades para planificar coordinadamente su desarrollo.</a:t>
            </a:r>
            <a:r>
              <a:rPr lang="es-CL" sz="2000" dirty="0">
                <a:effectLst/>
                <a:latin typeface="Calibri" panose="020F0502020204030204" pitchFamily="34" charset="0"/>
                <a:ea typeface="Arial" panose="020B0604020202020204" pitchFamily="34" charset="0"/>
              </a:rPr>
              <a:t> (MOP, 2012).</a:t>
            </a:r>
          </a:p>
          <a:p>
            <a:r>
              <a:rPr lang="es-ES" sz="2000" dirty="0">
                <a:effectLst/>
                <a:latin typeface="Calibri" panose="020F0502020204030204" pitchFamily="34" charset="0"/>
                <a:ea typeface="Arial" panose="020B0604020202020204" pitchFamily="34" charset="0"/>
              </a:rPr>
              <a:t>De tales instituciones han emanado al menos  quince instrumentos formales para abordar el cambio climático, el primero de los cuales se publicó en el año 2006.</a:t>
            </a:r>
            <a:endParaRPr lang="en-US" sz="2000" dirty="0">
              <a:effectLst/>
              <a:latin typeface="Arial" panose="020B0604020202020204" pitchFamily="34" charset="0"/>
              <a:ea typeface="Arial" panose="020B0604020202020204" pitchFamily="34" charset="0"/>
            </a:endParaRPr>
          </a:p>
          <a:p>
            <a:r>
              <a:rPr lang="es-ES" sz="1800" dirty="0">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endParaRPr lang="es-CL" sz="1800" dirty="0"/>
          </a:p>
        </p:txBody>
      </p:sp>
    </p:spTree>
    <p:extLst>
      <p:ext uri="{BB962C8B-B14F-4D97-AF65-F5344CB8AC3E}">
        <p14:creationId xmlns:p14="http://schemas.microsoft.com/office/powerpoint/2010/main" val="118251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100" y="349250"/>
            <a:ext cx="11099800" cy="1803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522CF6D-FB6A-457C-9331-362502CBD454}"/>
              </a:ext>
            </a:extLst>
          </p:cNvPr>
          <p:cNvSpPr>
            <a:spLocks noGrp="1"/>
          </p:cNvSpPr>
          <p:nvPr>
            <p:ph type="title"/>
          </p:nvPr>
        </p:nvSpPr>
        <p:spPr>
          <a:xfrm>
            <a:off x="838200" y="588168"/>
            <a:ext cx="10515600" cy="1325563"/>
          </a:xfrm>
        </p:spPr>
        <p:txBody>
          <a:bodyPr>
            <a:normAutofit/>
          </a:bodyPr>
          <a:lstStyle/>
          <a:p>
            <a:pPr algn="ctr"/>
            <a:r>
              <a:rPr lang="es-CL" sz="4600" dirty="0">
                <a:solidFill>
                  <a:srgbClr val="FFFFFF"/>
                </a:solidFill>
              </a:rPr>
              <a:t>ACCIONES DE POLITICA (1)</a:t>
            </a:r>
          </a:p>
        </p:txBody>
      </p:sp>
      <p:sp>
        <p:nvSpPr>
          <p:cNvPr id="3" name="Marcador de contenido 2">
            <a:extLst>
              <a:ext uri="{FF2B5EF4-FFF2-40B4-BE49-F238E27FC236}">
                <a16:creationId xmlns:a16="http://schemas.microsoft.com/office/drawing/2014/main" id="{21CE9664-F8AE-499A-AA74-EA1B772383BE}"/>
              </a:ext>
            </a:extLst>
          </p:cNvPr>
          <p:cNvSpPr>
            <a:spLocks noGrp="1"/>
          </p:cNvSpPr>
          <p:nvPr>
            <p:ph idx="1"/>
          </p:nvPr>
        </p:nvSpPr>
        <p:spPr>
          <a:xfrm>
            <a:off x="1" y="2391568"/>
            <a:ext cx="12100264" cy="4466432"/>
          </a:xfrm>
        </p:spPr>
        <p:txBody>
          <a:bodyPr anchor="ctr">
            <a:noAutofit/>
          </a:bodyPr>
          <a:lstStyle/>
          <a:p>
            <a:pPr marL="342900" lvl="0" indent="-342900">
              <a:buFont typeface="Symbol" panose="05050102010706020507" pitchFamily="18" charset="2"/>
              <a:buChar char="-"/>
            </a:pPr>
            <a:r>
              <a:rPr lang="es-ES" sz="2000" b="1" u="none" strike="noStrike" dirty="0">
                <a:effectLst/>
                <a:latin typeface="Calibri" panose="020F0502020204030204" pitchFamily="34" charset="0"/>
                <a:ea typeface="Arial" panose="020B0604020202020204" pitchFamily="34" charset="0"/>
              </a:rPr>
              <a:t>Estrategia Nacional de Recursos Hídricos 2012-2025</a:t>
            </a:r>
            <a:r>
              <a:rPr lang="es-ES" sz="2000" u="none" strike="noStrike" dirty="0">
                <a:effectLst/>
                <a:latin typeface="Calibri" panose="020F0502020204030204" pitchFamily="34" charset="0"/>
                <a:ea typeface="Arial" panose="020B0604020202020204" pitchFamily="34" charset="0"/>
              </a:rPr>
              <a:t>: Las propuestas que se destacan tienen que ver con cambios en el marco jurídico e institucional que requiere el país, con especial énfasis en la </a:t>
            </a:r>
            <a:r>
              <a:rPr lang="es-ES" sz="2000" b="1" u="none" strike="noStrike" dirty="0">
                <a:effectLst/>
                <a:latin typeface="Calibri" panose="020F0502020204030204" pitchFamily="34" charset="0"/>
                <a:ea typeface="Arial" panose="020B0604020202020204" pitchFamily="34" charset="0"/>
              </a:rPr>
              <a:t>reforma del Código de A</a:t>
            </a:r>
            <a:r>
              <a:rPr lang="es-ES" sz="2000" u="none" strike="noStrike" dirty="0">
                <a:effectLst/>
                <a:latin typeface="Calibri" panose="020F0502020204030204" pitchFamily="34" charset="0"/>
                <a:ea typeface="Arial" panose="020B0604020202020204" pitchFamily="34" charset="0"/>
              </a:rPr>
              <a:t>guas; y la </a:t>
            </a:r>
            <a:r>
              <a:rPr lang="es-ES" sz="2000" b="1" u="none" strike="noStrike" dirty="0">
                <a:effectLst/>
                <a:latin typeface="Calibri" panose="020F0502020204030204" pitchFamily="34" charset="0"/>
                <a:ea typeface="Arial" panose="020B0604020202020204" pitchFamily="34" charset="0"/>
              </a:rPr>
              <a:t>recolección, </a:t>
            </a:r>
            <a:r>
              <a:rPr lang="es-ES" sz="2000" b="1" u="none" strike="noStrike" dirty="0" err="1">
                <a:effectLst/>
                <a:latin typeface="Calibri" panose="020F0502020204030204" pitchFamily="34" charset="0"/>
                <a:ea typeface="Arial" panose="020B0604020202020204" pitchFamily="34" charset="0"/>
              </a:rPr>
              <a:t>re-uso</a:t>
            </a:r>
            <a:r>
              <a:rPr lang="es-ES" sz="2000" b="1" u="none" strike="noStrike" dirty="0">
                <a:effectLst/>
                <a:latin typeface="Calibri" panose="020F0502020204030204" pitchFamily="34" charset="0"/>
                <a:ea typeface="Arial" panose="020B0604020202020204" pitchFamily="34" charset="0"/>
              </a:rPr>
              <a:t> y disposición de aguas grises</a:t>
            </a:r>
            <a:r>
              <a:rPr lang="es-ES" sz="2000" u="none" strike="noStrike" dirty="0">
                <a:effectLst/>
                <a:latin typeface="Calibri" panose="020F0502020204030204" pitchFamily="34" charset="0"/>
                <a:ea typeface="Arial" panose="020B0604020202020204" pitchFamily="34" charset="0"/>
              </a:rPr>
              <a:t>, la mayor coordinación institucional y la necesidad de un </a:t>
            </a:r>
            <a:r>
              <a:rPr lang="es-ES" sz="2000" b="1" u="none" strike="noStrike" dirty="0">
                <a:effectLst/>
                <a:latin typeface="Calibri" panose="020F0502020204030204" pitchFamily="34" charset="0"/>
                <a:ea typeface="Arial" panose="020B0604020202020204" pitchFamily="34" charset="0"/>
              </a:rPr>
              <a:t>organismo con las atribuciones y autonomía para la toma de decisiones en materia de aguas</a:t>
            </a:r>
            <a:r>
              <a:rPr lang="es-ES" sz="2000" u="none" strike="noStrike" dirty="0">
                <a:effectLst/>
                <a:latin typeface="Calibri" panose="020F0502020204030204" pitchFamily="34" charset="0"/>
                <a:ea typeface="Arial" panose="020B0604020202020204" pitchFamily="34" charset="0"/>
              </a:rPr>
              <a:t>. También se presentan recomendaciones para abordar el problema de escasez hídrica, cuyas acciones han ido avanzando de forma disímil y gradualmente (</a:t>
            </a:r>
            <a:r>
              <a:rPr lang="es-ES" sz="2000" b="1" u="none" strike="noStrike" dirty="0">
                <a:effectLst/>
                <a:latin typeface="Calibri" panose="020F0502020204030204" pitchFamily="34" charset="0"/>
                <a:ea typeface="Arial" panose="020B0604020202020204" pitchFamily="34" charset="0"/>
              </a:rPr>
              <a:t>cosecha de aguas a baja escala, recuperación y construcción de embalses, recarga de acuíferos, ahorro de agua, mejores prácticas productivas en sectores que usan el recurso, aprovechamiento de aguas residuales, desalación de agua de mar, entre otros)</a:t>
            </a:r>
            <a:r>
              <a:rPr lang="es-ES" sz="2000" u="none" strike="noStrike" dirty="0">
                <a:effectLst/>
                <a:latin typeface="Calibri" panose="020F0502020204030204" pitchFamily="34" charset="0"/>
                <a:ea typeface="Arial" panose="020B0604020202020204" pitchFamily="34" charset="0"/>
              </a:rPr>
              <a:t> y mejorar los planes comunicacionales y educacionales para concientizar a la comunidad sobre los problemas relativos a nuestras aguas. Además, se plantea avanzar en el mejor monitoreo y transmisión de datos provenientes de las fuentes de agua para gestionar mejor el recurso. Se sugiere, en las citadas Política y Estrategia Nacional, tender hacia una Gestión Integrada de los Recursos Hídricos a nivel de cuencas. </a:t>
            </a:r>
            <a:r>
              <a:rPr lang="es-CL" sz="2000" u="none" strike="noStrike" dirty="0">
                <a:effectLst/>
                <a:latin typeface="Calibri" panose="020F0502020204030204" pitchFamily="34" charset="0"/>
                <a:ea typeface="Arial" panose="020B0604020202020204" pitchFamily="34" charset="0"/>
              </a:rPr>
              <a:t>(Baeza Gómez, 2018)</a:t>
            </a:r>
            <a:endParaRPr lang="en-US" sz="2000" u="none" strike="noStrike" dirty="0">
              <a:effectLst/>
              <a:latin typeface="Arial" panose="020B0604020202020204" pitchFamily="34" charset="0"/>
              <a:ea typeface="Arial" panose="020B0604020202020204" pitchFamily="34" charset="0"/>
            </a:endParaRPr>
          </a:p>
          <a:p>
            <a:pPr marL="342900" lvl="0" indent="-342900">
              <a:buFont typeface="Symbol" panose="05050102010706020507" pitchFamily="18" charset="2"/>
              <a:buChar char="-"/>
            </a:pPr>
            <a:r>
              <a:rPr lang="es-ES" sz="2000" u="none" strike="noStrike" dirty="0">
                <a:effectLst/>
                <a:latin typeface="Calibri" panose="020F0502020204030204" pitchFamily="34" charset="0"/>
                <a:ea typeface="Arial" panose="020B0604020202020204" pitchFamily="34" charset="0"/>
              </a:rPr>
              <a:t> </a:t>
            </a:r>
            <a:endParaRPr lang="es-CL" sz="2000" dirty="0"/>
          </a:p>
        </p:txBody>
      </p:sp>
    </p:spTree>
    <p:extLst>
      <p:ext uri="{BB962C8B-B14F-4D97-AF65-F5344CB8AC3E}">
        <p14:creationId xmlns:p14="http://schemas.microsoft.com/office/powerpoint/2010/main" val="1718526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1412B3-A38C-4C83-A467-2BCD0318B02C}"/>
              </a:ext>
            </a:extLst>
          </p:cNvPr>
          <p:cNvSpPr>
            <a:spLocks noGrp="1"/>
          </p:cNvSpPr>
          <p:nvPr>
            <p:ph type="title"/>
          </p:nvPr>
        </p:nvSpPr>
        <p:spPr>
          <a:xfrm>
            <a:off x="838200" y="365126"/>
            <a:ext cx="10515600" cy="842238"/>
          </a:xfrm>
        </p:spPr>
        <p:txBody>
          <a:bodyPr/>
          <a:lstStyle/>
          <a:p>
            <a:pPr algn="ctr"/>
            <a:r>
              <a:rPr lang="es-MX" dirty="0">
                <a:highlight>
                  <a:srgbClr val="00FFFF"/>
                </a:highlight>
              </a:rPr>
              <a:t>ACCIONES DE POLITICA (2)</a:t>
            </a:r>
          </a:p>
        </p:txBody>
      </p:sp>
      <p:sp>
        <p:nvSpPr>
          <p:cNvPr id="3" name="Marcador de contenido 2">
            <a:extLst>
              <a:ext uri="{FF2B5EF4-FFF2-40B4-BE49-F238E27FC236}">
                <a16:creationId xmlns:a16="http://schemas.microsoft.com/office/drawing/2014/main" id="{8DC9CAAC-4457-4532-9A3A-212CE3DE9050}"/>
              </a:ext>
            </a:extLst>
          </p:cNvPr>
          <p:cNvSpPr>
            <a:spLocks noGrp="1"/>
          </p:cNvSpPr>
          <p:nvPr>
            <p:ph idx="1"/>
          </p:nvPr>
        </p:nvSpPr>
        <p:spPr>
          <a:xfrm>
            <a:off x="426128" y="1305016"/>
            <a:ext cx="11469950" cy="5415379"/>
          </a:xfrm>
        </p:spPr>
        <p:txBody>
          <a:bodyPr>
            <a:normAutofit fontScale="70000" lnSpcReduction="20000"/>
          </a:bodyPr>
          <a:lstStyle/>
          <a:p>
            <a:pPr marL="342900" lvl="0" indent="-342900">
              <a:buFont typeface="Symbol" panose="05050102010706020507" pitchFamily="18" charset="2"/>
              <a:buChar char="-"/>
            </a:pPr>
            <a:r>
              <a:rPr lang="es-ES" sz="2800" b="1" u="none" strike="noStrike" dirty="0">
                <a:effectLst/>
                <a:latin typeface="Calibri" panose="020F0502020204030204" pitchFamily="34" charset="0"/>
                <a:ea typeface="Arial" panose="020B0604020202020204" pitchFamily="34" charset="0"/>
              </a:rPr>
              <a:t>Política Nacional para Recursos Hídricos</a:t>
            </a:r>
            <a:r>
              <a:rPr lang="es-ES" sz="2800" u="none" strike="noStrike" dirty="0">
                <a:effectLst/>
                <a:latin typeface="Calibri" panose="020F0502020204030204" pitchFamily="34" charset="0"/>
                <a:ea typeface="Arial" panose="020B0604020202020204" pitchFamily="34" charset="0"/>
              </a:rPr>
              <a:t> (2015): </a:t>
            </a:r>
            <a:r>
              <a:rPr lang="es-ES" sz="2800" b="1" u="none" strike="noStrike" dirty="0">
                <a:effectLst/>
                <a:latin typeface="Calibri" panose="020F0502020204030204" pitchFamily="34" charset="0"/>
                <a:ea typeface="Arial" panose="020B0604020202020204" pitchFamily="34" charset="0"/>
              </a:rPr>
              <a:t>Busca garantizar a las generaciones actuales y futuras, la disponibilidad y acceso al agua en estándares de calidad y cantidad adecuados mediante el uso racional y sustentable de los recursos hídricos, privilegiando en primer lugar el consumo humano</a:t>
            </a:r>
            <a:r>
              <a:rPr lang="es-ES" sz="2800" u="none" strike="noStrike" dirty="0">
                <a:effectLst/>
                <a:latin typeface="Calibri" panose="020F0502020204030204" pitchFamily="34" charset="0"/>
                <a:ea typeface="Arial" panose="020B0604020202020204" pitchFamily="34" charset="0"/>
              </a:rPr>
              <a:t>.</a:t>
            </a:r>
          </a:p>
          <a:p>
            <a:pPr marL="342900" lvl="0" indent="-342900">
              <a:buFont typeface="Symbol" panose="05050102010706020507" pitchFamily="18" charset="2"/>
              <a:buChar char="-"/>
            </a:pPr>
            <a:r>
              <a:rPr lang="es-ES" sz="2800" u="none" strike="noStrike" dirty="0">
                <a:effectLst/>
                <a:latin typeface="Calibri" panose="020F0502020204030204" pitchFamily="34" charset="0"/>
                <a:ea typeface="Arial" panose="020B0604020202020204" pitchFamily="34" charset="0"/>
              </a:rPr>
              <a:t> Dentro de las líneas de acción, se establece como condición necesaria contar con </a:t>
            </a:r>
            <a:r>
              <a:rPr lang="es-ES" sz="2800" b="1" u="none" strike="noStrike" dirty="0">
                <a:effectLst/>
                <a:latin typeface="Calibri" panose="020F0502020204030204" pitchFamily="34" charset="0"/>
                <a:ea typeface="Arial" panose="020B0604020202020204" pitchFamily="34" charset="0"/>
              </a:rPr>
              <a:t>la mejor capacidad técnica en las instituciones públicas vinculadas con los recursos hídricos</a:t>
            </a:r>
            <a:r>
              <a:rPr lang="es-ES" sz="2800" u="none" strike="noStrike" dirty="0">
                <a:effectLst/>
                <a:latin typeface="Calibri" panose="020F0502020204030204" pitchFamily="34" charset="0"/>
                <a:ea typeface="Arial" panose="020B0604020202020204" pitchFamily="34" charset="0"/>
              </a:rPr>
              <a:t>. De igual modo, se requiere disponer </a:t>
            </a:r>
            <a:r>
              <a:rPr lang="es-ES" sz="2800" b="1" u="none" strike="noStrike" dirty="0">
                <a:effectLst/>
                <a:latin typeface="Calibri" panose="020F0502020204030204" pitchFamily="34" charset="0"/>
                <a:ea typeface="Arial" panose="020B0604020202020204" pitchFamily="34" charset="0"/>
              </a:rPr>
              <a:t>de información científica, técnica, estadística, clara y oportuna acerca de los recursos hídricos</a:t>
            </a:r>
            <a:r>
              <a:rPr lang="es-ES" sz="2800" u="none" strike="noStrike" dirty="0">
                <a:effectLst/>
                <a:latin typeface="Calibri" panose="020F0502020204030204" pitchFamily="34" charset="0"/>
                <a:ea typeface="Arial" panose="020B0604020202020204" pitchFamily="34" charset="0"/>
              </a:rPr>
              <a:t>, de las instituciones involucradas y de los instrumentos disponibles en materias de agua.</a:t>
            </a:r>
          </a:p>
          <a:p>
            <a:pPr marL="342900" lvl="0" indent="-342900">
              <a:buFont typeface="Symbol" panose="05050102010706020507" pitchFamily="18" charset="2"/>
              <a:buChar char="-"/>
            </a:pPr>
            <a:r>
              <a:rPr lang="es-ES" sz="2800" u="none" strike="noStrike" dirty="0">
                <a:effectLst/>
                <a:latin typeface="Calibri" panose="020F0502020204030204" pitchFamily="34" charset="0"/>
                <a:ea typeface="Arial" panose="020B0604020202020204" pitchFamily="34" charset="0"/>
              </a:rPr>
              <a:t> </a:t>
            </a:r>
            <a:r>
              <a:rPr lang="es-ES" sz="2800" b="1" u="none" strike="noStrike" dirty="0">
                <a:effectLst/>
                <a:latin typeface="Calibri" panose="020F0502020204030204" pitchFamily="34" charset="0"/>
                <a:ea typeface="Arial" panose="020B0604020202020204" pitchFamily="34" charset="0"/>
              </a:rPr>
              <a:t>En la actualidad, Chile posee más de 42 instituciones que tienen relación directa con la gestión de los recursos hídricos</a:t>
            </a:r>
            <a:r>
              <a:rPr lang="es-ES" sz="2800" u="none" strike="noStrike" dirty="0">
                <a:effectLst/>
                <a:latin typeface="Calibri" panose="020F0502020204030204" pitchFamily="34" charset="0"/>
                <a:ea typeface="Arial" panose="020B0604020202020204" pitchFamily="34" charset="0"/>
              </a:rPr>
              <a:t>. Esta situación ha provocado serios problemas de coordinación y ha obstaculizado una adecuada priorización de los recursos e instrumentos destinados a una mejor gestión y administración de los recursos hídricos </a:t>
            </a:r>
            <a:r>
              <a:rPr lang="es-CL" sz="2800" u="none" strike="noStrike" dirty="0">
                <a:effectLst/>
                <a:latin typeface="Calibri" panose="020F0502020204030204" pitchFamily="34" charset="0"/>
                <a:ea typeface="Arial" panose="020B0604020202020204" pitchFamily="34" charset="0"/>
              </a:rPr>
              <a:t>(Ministerio del Interior, 2015)</a:t>
            </a:r>
            <a:r>
              <a:rPr lang="es-ES" sz="2800" u="none" strike="noStrike" dirty="0">
                <a:effectLst/>
                <a:latin typeface="Calibri" panose="020F0502020204030204" pitchFamily="34" charset="0"/>
                <a:ea typeface="Arial" panose="020B0604020202020204" pitchFamily="34" charset="0"/>
              </a:rPr>
              <a:t>.</a:t>
            </a:r>
            <a:endParaRPr lang="en-US" sz="2800" u="none" strike="noStrike" dirty="0">
              <a:effectLst/>
              <a:latin typeface="Arial" panose="020B0604020202020204" pitchFamily="34" charset="0"/>
              <a:ea typeface="Arial" panose="020B0604020202020204" pitchFamily="34" charset="0"/>
            </a:endParaRPr>
          </a:p>
          <a:p>
            <a:pPr indent="0">
              <a:buNone/>
            </a:pPr>
            <a:r>
              <a:rPr lang="es-ES" sz="2800" dirty="0">
                <a:effectLst/>
                <a:latin typeface="Calibri" panose="020F0502020204030204" pitchFamily="34" charset="0"/>
                <a:ea typeface="Arial" panose="020B0604020202020204" pitchFamily="34" charset="0"/>
              </a:rPr>
              <a:t> Recientemente (2017-2018), se han aprobado leyes </a:t>
            </a:r>
            <a:r>
              <a:rPr lang="es-ES" sz="2800" b="1" dirty="0">
                <a:effectLst/>
                <a:latin typeface="Calibri" panose="020F0502020204030204" pitchFamily="34" charset="0"/>
                <a:ea typeface="Arial" panose="020B0604020202020204" pitchFamily="34" charset="0"/>
              </a:rPr>
              <a:t>que regulan los servicios sanitarios rurales; la información</a:t>
            </a:r>
            <a:r>
              <a:rPr lang="es-ES" sz="2800" dirty="0">
                <a:effectLst/>
                <a:latin typeface="Calibri" panose="020F0502020204030204" pitchFamily="34" charset="0"/>
                <a:ea typeface="Arial" panose="020B0604020202020204" pitchFamily="34" charset="0"/>
              </a:rPr>
              <a:t>, fiscalización y sanciones en materia de aguas (implicó reformar el Código de Aguas.</a:t>
            </a:r>
            <a:endParaRPr lang="en-US" sz="2800" dirty="0">
              <a:effectLst/>
              <a:latin typeface="Arial" panose="020B0604020202020204" pitchFamily="34" charset="0"/>
              <a:ea typeface="Arial" panose="020B0604020202020204" pitchFamily="34" charset="0"/>
            </a:endParaRPr>
          </a:p>
          <a:p>
            <a:r>
              <a:rPr lang="es-ES" sz="2800" dirty="0">
                <a:effectLst/>
                <a:latin typeface="Calibri" panose="020F0502020204030204" pitchFamily="34" charset="0"/>
                <a:ea typeface="Arial" panose="020B0604020202020204" pitchFamily="34" charset="0"/>
              </a:rPr>
              <a:t>Otra medida que ha subyacido de los insumos antes mencionados es la iniciativa “</a:t>
            </a:r>
            <a:r>
              <a:rPr lang="es-ES" sz="2800" b="1" dirty="0">
                <a:effectLst/>
                <a:latin typeface="Calibri" panose="020F0502020204030204" pitchFamily="34" charset="0"/>
                <a:ea typeface="Arial" panose="020B0604020202020204" pitchFamily="34" charset="0"/>
              </a:rPr>
              <a:t>Escenarios Hídricos 2030</a:t>
            </a:r>
            <a:r>
              <a:rPr lang="es-ES" sz="2800" dirty="0">
                <a:effectLst/>
                <a:latin typeface="Calibri" panose="020F0502020204030204" pitchFamily="34" charset="0"/>
                <a:ea typeface="Arial" panose="020B0604020202020204" pitchFamily="34" charset="0"/>
              </a:rPr>
              <a:t>”, enfocada en una tarea que se vuelve necesaria y urgente: construir colectivamente diferentes escenarios hídricos al 2030 y 2050, que movilicen soluciones conducentes a dar seguridad y sustentabilidad al uso del recurso. </a:t>
            </a:r>
            <a:r>
              <a:rPr lang="es-ES" sz="2800" b="1" dirty="0">
                <a:effectLst/>
                <a:latin typeface="Calibri" panose="020F0502020204030204" pitchFamily="34" charset="0"/>
                <a:ea typeface="Arial" panose="020B0604020202020204" pitchFamily="34" charset="0"/>
              </a:rPr>
              <a:t>En el caso de esta iniciativa, se busca generar hojas de ruta en distintos territorios, como aporte a la discusión nacional, orientando a los tomadores de decisión para designar recursos, atención y energía emprendedora para las soluciones, instando al sector público, privado, académicos e i</a:t>
            </a:r>
            <a:r>
              <a:rPr lang="es-ES" sz="2800" dirty="0">
                <a:effectLst/>
                <a:latin typeface="Calibri" panose="020F0502020204030204" pitchFamily="34" charset="0"/>
                <a:ea typeface="Arial" panose="020B0604020202020204" pitchFamily="34" charset="0"/>
              </a:rPr>
              <a:t>nvestigadores. </a:t>
            </a:r>
            <a:r>
              <a:rPr lang="es-CL" sz="2800" dirty="0">
                <a:effectLst/>
                <a:latin typeface="Calibri" panose="020F0502020204030204" pitchFamily="34" charset="0"/>
                <a:ea typeface="Arial" panose="020B0604020202020204" pitchFamily="34" charset="0"/>
              </a:rPr>
              <a:t>(Fundación Chile, 2018)</a:t>
            </a:r>
            <a:endParaRPr lang="es-CL" sz="2800" dirty="0"/>
          </a:p>
          <a:p>
            <a:endParaRPr lang="es-MX" dirty="0"/>
          </a:p>
        </p:txBody>
      </p:sp>
    </p:spTree>
    <p:extLst>
      <p:ext uri="{BB962C8B-B14F-4D97-AF65-F5344CB8AC3E}">
        <p14:creationId xmlns:p14="http://schemas.microsoft.com/office/powerpoint/2010/main" val="3472611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98AF8D3-0C8C-4239-8DAE-053428008C87}"/>
              </a:ext>
            </a:extLst>
          </p:cNvPr>
          <p:cNvSpPr>
            <a:spLocks noGrp="1"/>
          </p:cNvSpPr>
          <p:nvPr>
            <p:ph type="ctrTitle"/>
          </p:nvPr>
        </p:nvSpPr>
        <p:spPr>
          <a:xfrm>
            <a:off x="3045368" y="2043663"/>
            <a:ext cx="6105194" cy="1014169"/>
          </a:xfrm>
        </p:spPr>
        <p:txBody>
          <a:bodyPr>
            <a:normAutofit/>
          </a:bodyPr>
          <a:lstStyle/>
          <a:p>
            <a:r>
              <a:rPr lang="es-CL" dirty="0">
                <a:solidFill>
                  <a:srgbClr val="FFFFFF"/>
                </a:solidFill>
              </a:rPr>
              <a:t>LA BIODIVERSIDAD</a:t>
            </a:r>
          </a:p>
        </p:txBody>
      </p:sp>
      <p:sp>
        <p:nvSpPr>
          <p:cNvPr id="3" name="Subtítulo 2">
            <a:extLst>
              <a:ext uri="{FF2B5EF4-FFF2-40B4-BE49-F238E27FC236}">
                <a16:creationId xmlns:a16="http://schemas.microsoft.com/office/drawing/2014/main" id="{A218AB7E-B717-4D5F-92C1-312DEB85896E}"/>
              </a:ext>
            </a:extLst>
          </p:cNvPr>
          <p:cNvSpPr>
            <a:spLocks noGrp="1"/>
          </p:cNvSpPr>
          <p:nvPr>
            <p:ph type="subTitle" idx="1"/>
          </p:nvPr>
        </p:nvSpPr>
        <p:spPr>
          <a:xfrm>
            <a:off x="3045368" y="3205316"/>
            <a:ext cx="6105194" cy="2143432"/>
          </a:xfrm>
        </p:spPr>
        <p:txBody>
          <a:bodyPr>
            <a:normAutofit/>
          </a:bodyPr>
          <a:lstStyle/>
          <a:p>
            <a:r>
              <a:rPr lang="es-CL" b="1" dirty="0">
                <a:solidFill>
                  <a:srgbClr val="FFFFFF"/>
                </a:solidFill>
              </a:rPr>
              <a:t>LA ESTRATEGIA NACIONAL DE BIODIVERSIDAD 2017-2030</a:t>
            </a:r>
          </a:p>
          <a:p>
            <a:r>
              <a:rPr lang="es-ES" b="1" dirty="0">
                <a:solidFill>
                  <a:srgbClr val="FFFFFF"/>
                </a:solidFill>
              </a:rPr>
              <a:t>PLAN DE ADAPTACIÓN AL CAMBIO CLIMÁTICO EN BIODIVERSIDAD</a:t>
            </a:r>
            <a:endParaRPr lang="en-US" b="1" dirty="0">
              <a:solidFill>
                <a:srgbClr val="FFFFFF"/>
              </a:solidFill>
            </a:endParaRPr>
          </a:p>
          <a:p>
            <a:endParaRPr lang="es-CL" sz="1500" dirty="0">
              <a:solidFill>
                <a:srgbClr val="FFFFFF"/>
              </a:solidFill>
            </a:endParaRPr>
          </a:p>
        </p:txBody>
      </p:sp>
    </p:spTree>
    <p:extLst>
      <p:ext uri="{BB962C8B-B14F-4D97-AF65-F5344CB8AC3E}">
        <p14:creationId xmlns:p14="http://schemas.microsoft.com/office/powerpoint/2010/main" val="326949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B2EA145-17EF-4621-9715-49C6C8A8354A}"/>
              </a:ext>
            </a:extLst>
          </p:cNvPr>
          <p:cNvSpPr>
            <a:spLocks noGrp="1"/>
          </p:cNvSpPr>
          <p:nvPr>
            <p:ph type="title"/>
          </p:nvPr>
        </p:nvSpPr>
        <p:spPr>
          <a:xfrm>
            <a:off x="6585882" y="3038475"/>
            <a:ext cx="4805996" cy="2630805"/>
          </a:xfrm>
        </p:spPr>
        <p:txBody>
          <a:bodyPr vert="horz" lIns="91440" tIns="45720" rIns="91440" bIns="45720" rtlCol="0" anchor="t">
            <a:normAutofit/>
          </a:bodyPr>
          <a:lstStyle/>
          <a:p>
            <a:r>
              <a:rPr lang="en-US" b="1" dirty="0">
                <a:solidFill>
                  <a:srgbClr val="0070C0"/>
                </a:solidFill>
              </a:rPr>
              <a:t>LA ESTRATEGIA NACIONAL DE BIODIVERSIDAD</a:t>
            </a:r>
          </a:p>
        </p:txBody>
      </p:sp>
      <p:sp>
        <p:nvSpPr>
          <p:cNvPr id="13"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Marcador de contenido 3">
            <a:extLst>
              <a:ext uri="{FF2B5EF4-FFF2-40B4-BE49-F238E27FC236}">
                <a16:creationId xmlns:a16="http://schemas.microsoft.com/office/drawing/2014/main" id="{8E14B0BE-5494-4160-8391-B23AB6729CBF}"/>
              </a:ext>
            </a:extLst>
          </p:cNvPr>
          <p:cNvPicPr>
            <a:picLocks noGrp="1" noChangeAspect="1"/>
          </p:cNvPicPr>
          <p:nvPr>
            <p:ph idx="1"/>
          </p:nvPr>
        </p:nvPicPr>
        <p:blipFill rotWithShape="1">
          <a:blip r:embed="rId3">
            <a:alphaModFix/>
          </a:blip>
          <a:srcRect t="7413" r="3" b="3407"/>
          <a:stretch/>
        </p:blipFill>
        <p:spPr>
          <a:xfrm>
            <a:off x="89701" y="590635"/>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002950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D2059-5008-4C54-844D-2C0118A20C8B}"/>
              </a:ext>
            </a:extLst>
          </p:cNvPr>
          <p:cNvSpPr>
            <a:spLocks noGrp="1"/>
          </p:cNvSpPr>
          <p:nvPr>
            <p:ph type="title"/>
          </p:nvPr>
        </p:nvSpPr>
        <p:spPr>
          <a:xfrm>
            <a:off x="94129" y="71121"/>
            <a:ext cx="11443447" cy="883920"/>
          </a:xfrm>
        </p:spPr>
        <p:txBody>
          <a:bodyPr>
            <a:normAutofit fontScale="90000"/>
          </a:bodyPr>
          <a:lstStyle/>
          <a:p>
            <a:pPr algn="ctr"/>
            <a:r>
              <a:rPr lang="es-CL" b="1" dirty="0"/>
              <a:t>Estado de conservación  de los ecosistemas terrestres del país</a:t>
            </a:r>
          </a:p>
        </p:txBody>
      </p:sp>
      <p:pic>
        <p:nvPicPr>
          <p:cNvPr id="4" name="Marcador de contenido 3">
            <a:extLst>
              <a:ext uri="{FF2B5EF4-FFF2-40B4-BE49-F238E27FC236}">
                <a16:creationId xmlns:a16="http://schemas.microsoft.com/office/drawing/2014/main" id="{B8D078CF-96E0-4BCD-8D36-2C89886F3884}"/>
              </a:ext>
            </a:extLst>
          </p:cNvPr>
          <p:cNvPicPr>
            <a:picLocks noGrp="1" noChangeAspect="1"/>
          </p:cNvPicPr>
          <p:nvPr>
            <p:ph idx="1"/>
          </p:nvPr>
        </p:nvPicPr>
        <p:blipFill>
          <a:blip r:embed="rId2"/>
          <a:stretch>
            <a:fillRect/>
          </a:stretch>
        </p:blipFill>
        <p:spPr>
          <a:xfrm>
            <a:off x="934720" y="1259841"/>
            <a:ext cx="11257280" cy="5669280"/>
          </a:xfrm>
          <a:prstGeom prst="rect">
            <a:avLst/>
          </a:prstGeom>
        </p:spPr>
      </p:pic>
    </p:spTree>
    <p:extLst>
      <p:ext uri="{BB962C8B-B14F-4D97-AF65-F5344CB8AC3E}">
        <p14:creationId xmlns:p14="http://schemas.microsoft.com/office/powerpoint/2010/main" val="1247099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AD1008B-9876-4226-81B9-E2FBC5D63E4E}"/>
              </a:ext>
            </a:extLst>
          </p:cNvPr>
          <p:cNvSpPr>
            <a:spLocks noGrp="1"/>
          </p:cNvSpPr>
          <p:nvPr>
            <p:ph type="title"/>
          </p:nvPr>
        </p:nvSpPr>
        <p:spPr>
          <a:xfrm>
            <a:off x="640079" y="2053641"/>
            <a:ext cx="3669161" cy="2760098"/>
          </a:xfrm>
        </p:spPr>
        <p:txBody>
          <a:bodyPr>
            <a:normAutofit/>
          </a:bodyPr>
          <a:lstStyle/>
          <a:p>
            <a:r>
              <a:rPr lang="es-CL" dirty="0">
                <a:solidFill>
                  <a:srgbClr val="FFFFFF"/>
                </a:solidFill>
              </a:rPr>
              <a:t>VISION</a:t>
            </a:r>
          </a:p>
        </p:txBody>
      </p:sp>
      <p:sp>
        <p:nvSpPr>
          <p:cNvPr id="3" name="Marcador de contenido 2">
            <a:extLst>
              <a:ext uri="{FF2B5EF4-FFF2-40B4-BE49-F238E27FC236}">
                <a16:creationId xmlns:a16="http://schemas.microsoft.com/office/drawing/2014/main" id="{3FB0C7E3-DFE9-4C40-8B01-A93786DEB5DA}"/>
              </a:ext>
            </a:extLst>
          </p:cNvPr>
          <p:cNvSpPr>
            <a:spLocks noGrp="1"/>
          </p:cNvSpPr>
          <p:nvPr>
            <p:ph idx="1"/>
          </p:nvPr>
        </p:nvSpPr>
        <p:spPr>
          <a:xfrm>
            <a:off x="6090574" y="801866"/>
            <a:ext cx="5306084" cy="5230634"/>
          </a:xfrm>
        </p:spPr>
        <p:txBody>
          <a:bodyPr anchor="ctr">
            <a:normAutofit/>
          </a:bodyPr>
          <a:lstStyle/>
          <a:p>
            <a:r>
              <a:rPr lang="es-ES" sz="2400" dirty="0">
                <a:solidFill>
                  <a:srgbClr val="000000"/>
                </a:solidFill>
              </a:rPr>
              <a:t>La sociedad chilena comprende, valora, respeta e integra la biodiversidad y los servicios ecosistémicos del país como fuente de su propio bienestar, deteniendo su pérdida y degradación, restaurándolos, protegiéndolos, usándolos de manera sustentable y distribuyendo los beneficios de la biodiversidad de manera justa y equitativa, manteniendo las posibilidades de satisfacer las necesidades de las generaciones futuras</a:t>
            </a:r>
            <a:endParaRPr lang="es-CL" sz="2400" dirty="0">
              <a:solidFill>
                <a:srgbClr val="000000"/>
              </a:solidFill>
            </a:endParaRPr>
          </a:p>
        </p:txBody>
      </p:sp>
    </p:spTree>
    <p:extLst>
      <p:ext uri="{BB962C8B-B14F-4D97-AF65-F5344CB8AC3E}">
        <p14:creationId xmlns:p14="http://schemas.microsoft.com/office/powerpoint/2010/main" val="196106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EF41F44-22DC-4331-9309-A11336D0D357}"/>
              </a:ext>
            </a:extLst>
          </p:cNvPr>
          <p:cNvSpPr>
            <a:spLocks noGrp="1"/>
          </p:cNvSpPr>
          <p:nvPr>
            <p:ph type="title"/>
          </p:nvPr>
        </p:nvSpPr>
        <p:spPr>
          <a:xfrm>
            <a:off x="6094105" y="200025"/>
            <a:ext cx="4977976" cy="1190625"/>
          </a:xfrm>
        </p:spPr>
        <p:txBody>
          <a:bodyPr>
            <a:normAutofit fontScale="90000"/>
          </a:bodyPr>
          <a:lstStyle/>
          <a:p>
            <a:pPr algn="ctr"/>
            <a:r>
              <a:rPr lang="es-CL" b="1" dirty="0">
                <a:solidFill>
                  <a:srgbClr val="000000"/>
                </a:solidFill>
              </a:rPr>
              <a:t>Visión global de la biodiversidad</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067C86A2-FBCA-46DD-9923-EBF46F7732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Marcador de contenido 2">
            <a:extLst>
              <a:ext uri="{FF2B5EF4-FFF2-40B4-BE49-F238E27FC236}">
                <a16:creationId xmlns:a16="http://schemas.microsoft.com/office/drawing/2014/main" id="{CDC041CD-94BC-4D84-960B-6165493F3B20}"/>
              </a:ext>
            </a:extLst>
          </p:cNvPr>
          <p:cNvSpPr>
            <a:spLocks noGrp="1"/>
          </p:cNvSpPr>
          <p:nvPr>
            <p:ph idx="1"/>
          </p:nvPr>
        </p:nvSpPr>
        <p:spPr>
          <a:xfrm>
            <a:off x="5000438" y="1390651"/>
            <a:ext cx="7064315" cy="5007672"/>
          </a:xfrm>
        </p:spPr>
        <p:txBody>
          <a:bodyPr anchor="ctr">
            <a:normAutofit/>
          </a:bodyPr>
          <a:lstStyle/>
          <a:p>
            <a:r>
              <a:rPr lang="es-ES" sz="2000" dirty="0">
                <a:solidFill>
                  <a:srgbClr val="000000"/>
                </a:solidFill>
              </a:rPr>
              <a:t>Pérdida de biodiversidad y bienestar humano a escala global y regional.</a:t>
            </a:r>
          </a:p>
          <a:p>
            <a:r>
              <a:rPr lang="es-ES" sz="2000" dirty="0">
                <a:solidFill>
                  <a:srgbClr val="000000"/>
                </a:solidFill>
              </a:rPr>
              <a:t> </a:t>
            </a:r>
            <a:r>
              <a:rPr lang="es-ES" sz="2000" b="1" dirty="0">
                <a:solidFill>
                  <a:srgbClr val="000000"/>
                </a:solidFill>
              </a:rPr>
              <a:t>A nivel global el deterioro agregado de biodive</a:t>
            </a:r>
            <a:r>
              <a:rPr lang="es-ES" sz="2000" dirty="0">
                <a:solidFill>
                  <a:srgbClr val="000000"/>
                </a:solidFill>
              </a:rPr>
              <a:t>rsidad y de los beneficios de los ecosistemas de bosques, se estiman </a:t>
            </a:r>
            <a:r>
              <a:rPr lang="es-ES" sz="2000" b="1" dirty="0">
                <a:solidFill>
                  <a:srgbClr val="000000"/>
                </a:solidFill>
              </a:rPr>
              <a:t>entre 2 y 5 billones de dólares cada a</a:t>
            </a:r>
            <a:r>
              <a:rPr lang="es-ES" sz="2000" dirty="0">
                <a:solidFill>
                  <a:srgbClr val="000000"/>
                </a:solidFill>
              </a:rPr>
              <a:t>ño .</a:t>
            </a:r>
          </a:p>
          <a:p>
            <a:r>
              <a:rPr lang="es-ES" sz="2000" dirty="0">
                <a:solidFill>
                  <a:srgbClr val="000000"/>
                </a:solidFill>
              </a:rPr>
              <a:t>A nivel regional, América Latina y el Caribe tiene la </a:t>
            </a:r>
            <a:r>
              <a:rPr lang="es-ES" sz="2000" b="1" dirty="0">
                <a:solidFill>
                  <a:srgbClr val="000000"/>
                </a:solidFill>
              </a:rPr>
              <a:t>segunda tasa más alta de deforestación a nivel mundial</a:t>
            </a:r>
            <a:r>
              <a:rPr lang="es-ES" sz="2000" dirty="0">
                <a:solidFill>
                  <a:srgbClr val="000000"/>
                </a:solidFill>
              </a:rPr>
              <a:t>; </a:t>
            </a:r>
            <a:r>
              <a:rPr lang="es-ES" sz="2000" b="1" dirty="0">
                <a:solidFill>
                  <a:srgbClr val="000000"/>
                </a:solidFill>
              </a:rPr>
              <a:t>sufre del 14% de la degradación mundial de suelos; y ha duplicado la extracción de agua en las últimas tres décadas.</a:t>
            </a:r>
          </a:p>
          <a:p>
            <a:r>
              <a:rPr lang="es-ES" sz="2000" dirty="0">
                <a:solidFill>
                  <a:srgbClr val="000000"/>
                </a:solidFill>
              </a:rPr>
              <a:t>Esto amenaza la preservación de los recursos naturales que sostienen la seguridad alimentaria, especialmente si se considera que la región posee:</a:t>
            </a:r>
          </a:p>
          <a:p>
            <a:pPr lvl="1"/>
            <a:r>
              <a:rPr lang="es-ES" sz="2000" b="1" dirty="0">
                <a:solidFill>
                  <a:srgbClr val="000000"/>
                </a:solidFill>
              </a:rPr>
              <a:t>23% de las tierras potencialmente cultivables a nivel mundial </a:t>
            </a:r>
          </a:p>
          <a:p>
            <a:pPr lvl="1"/>
            <a:r>
              <a:rPr lang="es-ES" sz="2000" b="1" dirty="0">
                <a:solidFill>
                  <a:srgbClr val="000000"/>
                </a:solidFill>
              </a:rPr>
              <a:t>y aporta alrededor del 10% de la producción agrícola mundial.</a:t>
            </a:r>
            <a:endParaRPr lang="es-CL" sz="2000" b="1" dirty="0">
              <a:solidFill>
                <a:srgbClr val="000000"/>
              </a:solidFill>
            </a:endParaRPr>
          </a:p>
        </p:txBody>
      </p:sp>
    </p:spTree>
    <p:extLst>
      <p:ext uri="{BB962C8B-B14F-4D97-AF65-F5344CB8AC3E}">
        <p14:creationId xmlns:p14="http://schemas.microsoft.com/office/powerpoint/2010/main" val="2320119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2B82855-5BA4-4635-8D35-BDB8A1564AAC}"/>
              </a:ext>
            </a:extLst>
          </p:cNvPr>
          <p:cNvSpPr>
            <a:spLocks noGrp="1"/>
          </p:cNvSpPr>
          <p:nvPr>
            <p:ph type="title"/>
          </p:nvPr>
        </p:nvSpPr>
        <p:spPr>
          <a:xfrm>
            <a:off x="640079" y="2053641"/>
            <a:ext cx="3447827" cy="2760098"/>
          </a:xfrm>
        </p:spPr>
        <p:txBody>
          <a:bodyPr>
            <a:normAutofit/>
          </a:bodyPr>
          <a:lstStyle/>
          <a:p>
            <a:r>
              <a:rPr lang="es-CL" b="1" dirty="0">
                <a:solidFill>
                  <a:srgbClr val="FFFFFF"/>
                </a:solidFill>
              </a:rPr>
              <a:t>LOS ECOSISTEMAS DEL PAÌS (1)</a:t>
            </a:r>
          </a:p>
        </p:txBody>
      </p:sp>
      <p:sp>
        <p:nvSpPr>
          <p:cNvPr id="3" name="Marcador de contenido 2">
            <a:extLst>
              <a:ext uri="{FF2B5EF4-FFF2-40B4-BE49-F238E27FC236}">
                <a16:creationId xmlns:a16="http://schemas.microsoft.com/office/drawing/2014/main" id="{CB656C6F-4A74-4B3F-B668-2D9D75C3DBBE}"/>
              </a:ext>
            </a:extLst>
          </p:cNvPr>
          <p:cNvSpPr>
            <a:spLocks noGrp="1"/>
          </p:cNvSpPr>
          <p:nvPr>
            <p:ph idx="1"/>
          </p:nvPr>
        </p:nvSpPr>
        <p:spPr>
          <a:xfrm>
            <a:off x="5314549" y="284085"/>
            <a:ext cx="6563773" cy="6161103"/>
          </a:xfrm>
        </p:spPr>
        <p:txBody>
          <a:bodyPr anchor="ctr">
            <a:noAutofit/>
          </a:bodyPr>
          <a:lstStyle/>
          <a:p>
            <a:r>
              <a:rPr lang="en-US" sz="2400" b="1" dirty="0" err="1">
                <a:solidFill>
                  <a:srgbClr val="000000"/>
                </a:solidFill>
              </a:rPr>
              <a:t>Ecosistemas</a:t>
            </a:r>
            <a:r>
              <a:rPr lang="en-US" sz="2400" b="1" dirty="0">
                <a:solidFill>
                  <a:srgbClr val="000000"/>
                </a:solidFill>
              </a:rPr>
              <a:t> </a:t>
            </a:r>
            <a:r>
              <a:rPr lang="en-US" sz="2400" b="1" dirty="0" err="1">
                <a:solidFill>
                  <a:srgbClr val="000000"/>
                </a:solidFill>
              </a:rPr>
              <a:t>terrestres</a:t>
            </a:r>
            <a:endParaRPr lang="en-US" sz="2400" b="1" dirty="0">
              <a:solidFill>
                <a:srgbClr val="000000"/>
              </a:solidFill>
            </a:endParaRPr>
          </a:p>
          <a:p>
            <a:pPr lvl="1"/>
            <a:r>
              <a:rPr lang="es-ES" dirty="0">
                <a:solidFill>
                  <a:srgbClr val="000000"/>
                </a:solidFill>
              </a:rPr>
              <a:t>Los espacios terrestres con vegetación nativa corresponden alrededor de un </a:t>
            </a:r>
            <a:r>
              <a:rPr lang="es-ES" b="1" dirty="0">
                <a:solidFill>
                  <a:srgbClr val="000000"/>
                </a:solidFill>
              </a:rPr>
              <a:t>76% del total de la superficie </a:t>
            </a:r>
            <a:r>
              <a:rPr lang="es-ES" dirty="0">
                <a:solidFill>
                  <a:srgbClr val="000000"/>
                </a:solidFill>
              </a:rPr>
              <a:t>de nuestro territorio continental, de éstos alrededor de un 22% es bosque nativo .</a:t>
            </a:r>
          </a:p>
          <a:p>
            <a:pPr lvl="1"/>
            <a:r>
              <a:rPr lang="es-ES" dirty="0">
                <a:solidFill>
                  <a:srgbClr val="000000"/>
                </a:solidFill>
              </a:rPr>
              <a:t>Desde la zona </a:t>
            </a:r>
            <a:r>
              <a:rPr lang="es-ES" b="1" dirty="0">
                <a:solidFill>
                  <a:srgbClr val="000000"/>
                </a:solidFill>
              </a:rPr>
              <a:t>centro norte hasta la zona sur</a:t>
            </a:r>
            <a:r>
              <a:rPr lang="es-ES" dirty="0">
                <a:solidFill>
                  <a:srgbClr val="000000"/>
                </a:solidFill>
              </a:rPr>
              <a:t>, las principales causas atribuidas históricamente a la pérdida de ecosistemas han sido:</a:t>
            </a:r>
          </a:p>
          <a:p>
            <a:pPr lvl="2"/>
            <a:r>
              <a:rPr lang="es-ES" sz="2400" dirty="0">
                <a:solidFill>
                  <a:srgbClr val="000000"/>
                </a:solidFill>
              </a:rPr>
              <a:t> la agricultura intensiva, </a:t>
            </a:r>
          </a:p>
          <a:p>
            <a:pPr lvl="2"/>
            <a:r>
              <a:rPr lang="es-ES" sz="2400" dirty="0">
                <a:solidFill>
                  <a:srgbClr val="000000"/>
                </a:solidFill>
              </a:rPr>
              <a:t>el uso de vegetación para leña, </a:t>
            </a:r>
          </a:p>
          <a:p>
            <a:pPr lvl="2"/>
            <a:r>
              <a:rPr lang="es-ES" sz="2400" dirty="0">
                <a:solidFill>
                  <a:srgbClr val="000000"/>
                </a:solidFill>
              </a:rPr>
              <a:t>el sobrepastoreo;</a:t>
            </a:r>
          </a:p>
          <a:p>
            <a:pPr lvl="2"/>
            <a:r>
              <a:rPr lang="es-ES" sz="2400" dirty="0">
                <a:solidFill>
                  <a:srgbClr val="000000"/>
                </a:solidFill>
              </a:rPr>
              <a:t> la explotación minera,</a:t>
            </a:r>
          </a:p>
          <a:p>
            <a:pPr lvl="2"/>
            <a:r>
              <a:rPr lang="es-ES" sz="2400" dirty="0">
                <a:solidFill>
                  <a:srgbClr val="000000"/>
                </a:solidFill>
              </a:rPr>
              <a:t> los incendios forestales,</a:t>
            </a:r>
          </a:p>
          <a:p>
            <a:pPr lvl="2"/>
            <a:r>
              <a:rPr lang="es-ES" sz="2400" dirty="0">
                <a:solidFill>
                  <a:srgbClr val="000000"/>
                </a:solidFill>
              </a:rPr>
              <a:t>las plantaciones con especies exóticas, y </a:t>
            </a:r>
          </a:p>
          <a:p>
            <a:pPr lvl="2"/>
            <a:r>
              <a:rPr lang="es-ES" sz="2400" dirty="0">
                <a:solidFill>
                  <a:srgbClr val="000000"/>
                </a:solidFill>
              </a:rPr>
              <a:t>la contaminación de aguas </a:t>
            </a:r>
            <a:endParaRPr lang="es-CL" sz="2400" dirty="0">
              <a:solidFill>
                <a:srgbClr val="000000"/>
              </a:solidFill>
            </a:endParaRPr>
          </a:p>
        </p:txBody>
      </p:sp>
    </p:spTree>
    <p:extLst>
      <p:ext uri="{BB962C8B-B14F-4D97-AF65-F5344CB8AC3E}">
        <p14:creationId xmlns:p14="http://schemas.microsoft.com/office/powerpoint/2010/main" val="170783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9F02D58-D9E8-494A-BF28-0DECE75474DB}"/>
              </a:ext>
            </a:extLst>
          </p:cNvPr>
          <p:cNvSpPr>
            <a:spLocks noGrp="1"/>
          </p:cNvSpPr>
          <p:nvPr>
            <p:ph type="title"/>
          </p:nvPr>
        </p:nvSpPr>
        <p:spPr>
          <a:xfrm>
            <a:off x="640079" y="2053641"/>
            <a:ext cx="3669161" cy="2760098"/>
          </a:xfrm>
        </p:spPr>
        <p:txBody>
          <a:bodyPr>
            <a:normAutofit/>
          </a:bodyPr>
          <a:lstStyle/>
          <a:p>
            <a:r>
              <a:rPr lang="es-CL" b="1" dirty="0">
                <a:solidFill>
                  <a:srgbClr val="FFFFFF"/>
                </a:solidFill>
              </a:rPr>
              <a:t>LOS ECOSISTEMAS DEL PAÍS (2)</a:t>
            </a:r>
            <a:endParaRPr lang="es-CL" dirty="0">
              <a:solidFill>
                <a:srgbClr val="FFFFFF"/>
              </a:solidFill>
            </a:endParaRPr>
          </a:p>
        </p:txBody>
      </p:sp>
      <p:sp>
        <p:nvSpPr>
          <p:cNvPr id="3" name="Marcador de contenido 2">
            <a:extLst>
              <a:ext uri="{FF2B5EF4-FFF2-40B4-BE49-F238E27FC236}">
                <a16:creationId xmlns:a16="http://schemas.microsoft.com/office/drawing/2014/main" id="{6CD0D4FC-0551-4DDB-A110-97CAAAF0487C}"/>
              </a:ext>
            </a:extLst>
          </p:cNvPr>
          <p:cNvSpPr>
            <a:spLocks noGrp="1"/>
          </p:cNvSpPr>
          <p:nvPr>
            <p:ph idx="1"/>
          </p:nvPr>
        </p:nvSpPr>
        <p:spPr>
          <a:xfrm>
            <a:off x="5242560" y="325120"/>
            <a:ext cx="6847840" cy="6350000"/>
          </a:xfrm>
        </p:spPr>
        <p:txBody>
          <a:bodyPr anchor="ctr">
            <a:normAutofit lnSpcReduction="10000"/>
          </a:bodyPr>
          <a:lstStyle/>
          <a:p>
            <a:r>
              <a:rPr lang="en-US" sz="2400" b="1" dirty="0" err="1">
                <a:solidFill>
                  <a:srgbClr val="000000"/>
                </a:solidFill>
              </a:rPr>
              <a:t>Ecosistemas</a:t>
            </a:r>
            <a:r>
              <a:rPr lang="en-US" sz="2400" b="1" dirty="0">
                <a:solidFill>
                  <a:srgbClr val="000000"/>
                </a:solidFill>
              </a:rPr>
              <a:t> de </a:t>
            </a:r>
            <a:r>
              <a:rPr lang="en-US" sz="2400" b="1" dirty="0" err="1">
                <a:solidFill>
                  <a:srgbClr val="000000"/>
                </a:solidFill>
              </a:rPr>
              <a:t>montaña</a:t>
            </a:r>
            <a:endParaRPr lang="en-US" sz="2400" b="1" dirty="0">
              <a:solidFill>
                <a:srgbClr val="000000"/>
              </a:solidFill>
            </a:endParaRPr>
          </a:p>
          <a:p>
            <a:pPr lvl="1"/>
            <a:r>
              <a:rPr lang="es-ES" dirty="0">
                <a:solidFill>
                  <a:srgbClr val="000000"/>
                </a:solidFill>
              </a:rPr>
              <a:t>Chile es el segundo país de la Macrozona Andina con </a:t>
            </a:r>
            <a:r>
              <a:rPr lang="es-ES" b="1" dirty="0">
                <a:solidFill>
                  <a:srgbClr val="000000"/>
                </a:solidFill>
              </a:rPr>
              <a:t>mayor superficie relativa de montañas, puesto que ésta corresponde a un 63% aproximadamente de la superficie nacional. </a:t>
            </a:r>
          </a:p>
          <a:p>
            <a:pPr lvl="1"/>
            <a:r>
              <a:rPr lang="es-ES" dirty="0">
                <a:solidFill>
                  <a:srgbClr val="000000"/>
                </a:solidFill>
              </a:rPr>
              <a:t>Las grandes extensiones de </a:t>
            </a:r>
            <a:r>
              <a:rPr lang="es-ES" b="1" dirty="0">
                <a:solidFill>
                  <a:srgbClr val="000000"/>
                </a:solidFill>
              </a:rPr>
              <a:t>altiplanos y valles interiores a las montañas, dan origen a una rica biodiversidad de flora y fauna silvestre, que han desarrollado mecanismos de adaptación a temperaturas extremas, a condiciones de altura y ambientes desfavorables</a:t>
            </a:r>
          </a:p>
          <a:p>
            <a:pPr lvl="1"/>
            <a:r>
              <a:rPr lang="es-ES" dirty="0">
                <a:solidFill>
                  <a:srgbClr val="000000"/>
                </a:solidFill>
              </a:rPr>
              <a:t>El aprovisionamiento de agua es un servicio ecosistémico dependiente de la conectividad funcional del ciclo hidrológico y, por ende, íntimamente ligado a las montañas. </a:t>
            </a:r>
          </a:p>
          <a:p>
            <a:pPr lvl="1"/>
            <a:r>
              <a:rPr lang="es-ES" dirty="0">
                <a:solidFill>
                  <a:srgbClr val="000000"/>
                </a:solidFill>
              </a:rPr>
              <a:t>Chile posee </a:t>
            </a:r>
            <a:r>
              <a:rPr lang="es-ES" b="1" dirty="0">
                <a:solidFill>
                  <a:srgbClr val="000000"/>
                </a:solidFill>
              </a:rPr>
              <a:t>1.835 glaciares que abarcan 20.900 km2 , los cuales corresponden aproximadamente al 77% de la superficie de glaciares de toda la Cordillera de los Andes</a:t>
            </a:r>
            <a:r>
              <a:rPr lang="es-ES" sz="2000" b="1" dirty="0">
                <a:solidFill>
                  <a:srgbClr val="000000"/>
                </a:solidFill>
              </a:rPr>
              <a:t>.</a:t>
            </a:r>
            <a:endParaRPr lang="es-CL" sz="2000" b="1" dirty="0">
              <a:solidFill>
                <a:srgbClr val="000000"/>
              </a:solidFill>
            </a:endParaRPr>
          </a:p>
        </p:txBody>
      </p:sp>
    </p:spTree>
    <p:extLst>
      <p:ext uri="{BB962C8B-B14F-4D97-AF65-F5344CB8AC3E}">
        <p14:creationId xmlns:p14="http://schemas.microsoft.com/office/powerpoint/2010/main" val="409699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C1E4096-890B-4202-A00F-85124F704C48}"/>
              </a:ext>
            </a:extLst>
          </p:cNvPr>
          <p:cNvSpPr>
            <a:spLocks noGrp="1"/>
          </p:cNvSpPr>
          <p:nvPr>
            <p:ph type="title"/>
          </p:nvPr>
        </p:nvSpPr>
        <p:spPr>
          <a:xfrm>
            <a:off x="466722" y="586855"/>
            <a:ext cx="3201366" cy="3387497"/>
          </a:xfrm>
        </p:spPr>
        <p:txBody>
          <a:bodyPr anchor="b">
            <a:normAutofit/>
          </a:bodyPr>
          <a:lstStyle/>
          <a:p>
            <a:pPr algn="r"/>
            <a:r>
              <a:rPr lang="es-CL" sz="4000" dirty="0">
                <a:solidFill>
                  <a:srgbClr val="FFFFFF"/>
                </a:solidFill>
              </a:rPr>
              <a:t>TEMAS A DESARROLLAR  EN ESTA CLASE</a:t>
            </a:r>
            <a:endParaRPr lang="es-ES" sz="4000" dirty="0">
              <a:solidFill>
                <a:srgbClr val="FFFFFF"/>
              </a:solidFill>
            </a:endParaRPr>
          </a:p>
        </p:txBody>
      </p:sp>
      <p:sp>
        <p:nvSpPr>
          <p:cNvPr id="3" name="Marcador de contenido 2">
            <a:extLst>
              <a:ext uri="{FF2B5EF4-FFF2-40B4-BE49-F238E27FC236}">
                <a16:creationId xmlns:a16="http://schemas.microsoft.com/office/drawing/2014/main" id="{3243EFB3-3842-4D3B-A7BA-4F0C554C318F}"/>
              </a:ext>
            </a:extLst>
          </p:cNvPr>
          <p:cNvSpPr>
            <a:spLocks noGrp="1"/>
          </p:cNvSpPr>
          <p:nvPr>
            <p:ph idx="1"/>
          </p:nvPr>
        </p:nvSpPr>
        <p:spPr>
          <a:xfrm>
            <a:off x="4810259" y="649480"/>
            <a:ext cx="6555347" cy="5546047"/>
          </a:xfrm>
        </p:spPr>
        <p:txBody>
          <a:bodyPr anchor="ctr">
            <a:normAutofit/>
          </a:bodyPr>
          <a:lstStyle/>
          <a:p>
            <a:pPr marL="342900" marR="0" lvl="0" indent="-342900" defTabSz="914400" rtl="0" eaLnBrk="1" fontAlgn="auto" latinLnBrk="0" hangingPunct="1">
              <a:spcBef>
                <a:spcPts val="1000"/>
              </a:spcBef>
              <a:spcAft>
                <a:spcPts val="0"/>
              </a:spcAft>
              <a:buClrTx/>
              <a:buSzTx/>
              <a:buFont typeface="Symbol" panose="05050102010706020507" pitchFamily="18" charset="2"/>
              <a:buChar char=""/>
              <a:tabLst/>
              <a:defRPr/>
            </a:pPr>
            <a:r>
              <a:rPr kumimoji="0" lang="es-CL" sz="2000" b="1"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Impactos de cambio climático en Chile </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la mega sequia;</a:t>
            </a:r>
            <a:endParaRPr kumimoji="0" lang="es-ES" sz="2000" b="0" i="0" u="none" strike="noStrike" kern="1200" cap="none" spc="0" normalizeH="0" baseline="0" noProof="0" dirty="0">
              <a:ln>
                <a:noFill/>
              </a:ln>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highlight>
                  <a:srgbClr val="FFFF00"/>
                </a:highlight>
                <a:uLnTx/>
                <a:uFillTx/>
                <a:latin typeface="Times New Roman" panose="02020603050405020304" pitchFamily="18" charset="0"/>
                <a:ea typeface="Calibri" panose="020F0502020204030204" pitchFamily="34" charset="0"/>
                <a:cs typeface="Times New Roman" panose="02020603050405020304" pitchFamily="18" charset="0"/>
              </a:rPr>
              <a:t>la biodiversidad</a:t>
            </a: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la salud;</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la infraestructura; </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en la generación de energía; </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en el sector </a:t>
            </a:r>
            <a:r>
              <a:rPr kumimoji="0" lang="es-CL" sz="2000" b="0" i="0" u="none" strike="noStrike" kern="1200" cap="none" spc="0" normalizeH="0" baseline="0" noProof="0" dirty="0" err="1">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silvo</a:t>
            </a: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agropecuario; </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en la pesca y acuicultura; </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turismo y</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defTabSz="914400" rtl="0" eaLnBrk="1" fontAlgn="auto" latinLnBrk="0" hangingPunct="1">
              <a:spcBef>
                <a:spcPts val="500"/>
              </a:spcBef>
              <a:spcAft>
                <a:spcPts val="0"/>
              </a:spcAft>
              <a:buClrTx/>
              <a:buSzTx/>
              <a:buFont typeface="Courier New" panose="02070309020205020404" pitchFamily="49" charset="0"/>
              <a:buChar char="o"/>
              <a:tabLst/>
              <a:defRPr/>
            </a:pPr>
            <a:r>
              <a:rPr kumimoji="0" lang="es-CL" sz="20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rPr>
              <a:t> en las ciudades.</a:t>
            </a:r>
            <a:endParaRPr kumimoji="0" lang="es-ES"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s-ES" sz="2000" dirty="0"/>
          </a:p>
        </p:txBody>
      </p:sp>
    </p:spTree>
    <p:extLst>
      <p:ext uri="{BB962C8B-B14F-4D97-AF65-F5344CB8AC3E}">
        <p14:creationId xmlns:p14="http://schemas.microsoft.com/office/powerpoint/2010/main" val="3093861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CEED939-A9AF-426C-8257-418538F6DDD3}"/>
              </a:ext>
            </a:extLst>
          </p:cNvPr>
          <p:cNvSpPr>
            <a:spLocks noGrp="1"/>
          </p:cNvSpPr>
          <p:nvPr>
            <p:ph type="title"/>
          </p:nvPr>
        </p:nvSpPr>
        <p:spPr>
          <a:xfrm>
            <a:off x="640079" y="2053641"/>
            <a:ext cx="3669161" cy="2760098"/>
          </a:xfrm>
        </p:spPr>
        <p:txBody>
          <a:bodyPr>
            <a:normAutofit/>
          </a:bodyPr>
          <a:lstStyle/>
          <a:p>
            <a:r>
              <a:rPr lang="es-CL" b="1" dirty="0">
                <a:solidFill>
                  <a:srgbClr val="FFFFFF"/>
                </a:solidFill>
              </a:rPr>
              <a:t>LOS ECOSISTEMAS DEL PAÍS(3)</a:t>
            </a:r>
          </a:p>
        </p:txBody>
      </p:sp>
      <p:sp>
        <p:nvSpPr>
          <p:cNvPr id="3" name="Marcador de contenido 2">
            <a:extLst>
              <a:ext uri="{FF2B5EF4-FFF2-40B4-BE49-F238E27FC236}">
                <a16:creationId xmlns:a16="http://schemas.microsoft.com/office/drawing/2014/main" id="{A6594728-5BB6-4072-8C47-C10761BBF3AB}"/>
              </a:ext>
            </a:extLst>
          </p:cNvPr>
          <p:cNvSpPr>
            <a:spLocks noGrp="1"/>
          </p:cNvSpPr>
          <p:nvPr>
            <p:ph idx="1"/>
          </p:nvPr>
        </p:nvSpPr>
        <p:spPr>
          <a:xfrm>
            <a:off x="5177117" y="242047"/>
            <a:ext cx="6750423" cy="6441141"/>
          </a:xfrm>
        </p:spPr>
        <p:txBody>
          <a:bodyPr anchor="ctr">
            <a:noAutofit/>
          </a:bodyPr>
          <a:lstStyle/>
          <a:p>
            <a:r>
              <a:rPr lang="pt-BR" sz="2400" b="1" dirty="0" err="1">
                <a:solidFill>
                  <a:srgbClr val="000000"/>
                </a:solidFill>
              </a:rPr>
              <a:t>Ecosistemas</a:t>
            </a:r>
            <a:r>
              <a:rPr lang="pt-BR" sz="2400" b="1" dirty="0">
                <a:solidFill>
                  <a:srgbClr val="000000"/>
                </a:solidFill>
              </a:rPr>
              <a:t> </a:t>
            </a:r>
            <a:r>
              <a:rPr lang="pt-BR" sz="2400" b="1" dirty="0" err="1">
                <a:solidFill>
                  <a:srgbClr val="000000"/>
                </a:solidFill>
              </a:rPr>
              <a:t>acuáticos</a:t>
            </a:r>
            <a:r>
              <a:rPr lang="pt-BR" sz="2400" b="1" dirty="0">
                <a:solidFill>
                  <a:srgbClr val="000000"/>
                </a:solidFill>
              </a:rPr>
              <a:t> </a:t>
            </a:r>
            <a:r>
              <a:rPr lang="pt-BR" sz="2400" b="1" dirty="0" err="1">
                <a:solidFill>
                  <a:srgbClr val="000000"/>
                </a:solidFill>
              </a:rPr>
              <a:t>continentales</a:t>
            </a:r>
            <a:r>
              <a:rPr lang="pt-BR" sz="2400" b="1" dirty="0">
                <a:solidFill>
                  <a:srgbClr val="000000"/>
                </a:solidFill>
              </a:rPr>
              <a:t> e insulares</a:t>
            </a:r>
          </a:p>
          <a:p>
            <a:pPr lvl="1"/>
            <a:r>
              <a:rPr lang="es-ES" dirty="0">
                <a:solidFill>
                  <a:srgbClr val="000000"/>
                </a:solidFill>
              </a:rPr>
              <a:t>Las variadas condiciones climáticas y geológicas que presenta Chile, permiten la expresión de más de </a:t>
            </a:r>
            <a:r>
              <a:rPr lang="es-ES" b="1" dirty="0">
                <a:solidFill>
                  <a:srgbClr val="000000"/>
                </a:solidFill>
              </a:rPr>
              <a:t>20 tipos de ecosistemas acuáticos</a:t>
            </a:r>
            <a:r>
              <a:rPr lang="es-ES" dirty="0">
                <a:solidFill>
                  <a:srgbClr val="000000"/>
                </a:solidFill>
              </a:rPr>
              <a:t>. De acuerdo al Inventario Nacional de Humedales, se han </a:t>
            </a:r>
            <a:r>
              <a:rPr lang="es-ES" b="1" dirty="0">
                <a:solidFill>
                  <a:srgbClr val="000000"/>
                </a:solidFill>
              </a:rPr>
              <a:t>catastrado un total de 40.378 humedales, correspondientes a 1.317.704 ha . </a:t>
            </a:r>
          </a:p>
          <a:p>
            <a:pPr lvl="1"/>
            <a:r>
              <a:rPr lang="es-ES" dirty="0">
                <a:solidFill>
                  <a:srgbClr val="000000"/>
                </a:solidFill>
              </a:rPr>
              <a:t>A partir del siglo XIX, los ríos, lagos y humedales se han considerado erróneamente recursos, que se podían explotar sin ninguna limitación ambiental. Desde esa época se han secado una gran cantidad.</a:t>
            </a:r>
            <a:endParaRPr lang="es-ES" b="1" dirty="0">
              <a:solidFill>
                <a:srgbClr val="000000"/>
              </a:solidFill>
            </a:endParaRPr>
          </a:p>
          <a:p>
            <a:pPr lvl="1"/>
            <a:r>
              <a:rPr lang="es-ES" dirty="0">
                <a:solidFill>
                  <a:srgbClr val="000000"/>
                </a:solidFill>
              </a:rPr>
              <a:t>También, desde el siglo XIX los </a:t>
            </a:r>
            <a:r>
              <a:rPr lang="es-ES" b="1" dirty="0">
                <a:solidFill>
                  <a:srgbClr val="000000"/>
                </a:solidFill>
              </a:rPr>
              <a:t>desechos industriales han favorecido la contaminación</a:t>
            </a:r>
            <a:r>
              <a:rPr lang="es-ES" dirty="0">
                <a:solidFill>
                  <a:srgbClr val="000000"/>
                </a:solidFill>
              </a:rPr>
              <a:t>, a la vez que se han </a:t>
            </a:r>
            <a:r>
              <a:rPr lang="es-ES" b="1" dirty="0">
                <a:solidFill>
                  <a:srgbClr val="000000"/>
                </a:solidFill>
              </a:rPr>
              <a:t>introducido masivamente especies exóticas a ríos y lagos, </a:t>
            </a:r>
            <a:r>
              <a:rPr lang="es-ES" dirty="0">
                <a:solidFill>
                  <a:srgbClr val="000000"/>
                </a:solidFill>
              </a:rPr>
              <a:t>comprometiendo seriamente </a:t>
            </a:r>
            <a:r>
              <a:rPr lang="es-ES" b="1" dirty="0">
                <a:solidFill>
                  <a:srgbClr val="000000"/>
                </a:solidFill>
              </a:rPr>
              <a:t>la existencia de las especies acuáticas nativas.</a:t>
            </a:r>
            <a:endParaRPr lang="es-CL" b="1" dirty="0">
              <a:solidFill>
                <a:srgbClr val="000000"/>
              </a:solidFill>
            </a:endParaRPr>
          </a:p>
        </p:txBody>
      </p:sp>
    </p:spTree>
    <p:extLst>
      <p:ext uri="{BB962C8B-B14F-4D97-AF65-F5344CB8AC3E}">
        <p14:creationId xmlns:p14="http://schemas.microsoft.com/office/powerpoint/2010/main" val="3976415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EEFF41DC-5157-4B26-BB76-B17E54A2C118}"/>
              </a:ext>
            </a:extLst>
          </p:cNvPr>
          <p:cNvSpPr>
            <a:spLocks noGrp="1"/>
          </p:cNvSpPr>
          <p:nvPr>
            <p:ph type="title"/>
          </p:nvPr>
        </p:nvSpPr>
        <p:spPr>
          <a:xfrm>
            <a:off x="1179226" y="523782"/>
            <a:ext cx="9833548" cy="1526959"/>
          </a:xfrm>
        </p:spPr>
        <p:txBody>
          <a:bodyPr>
            <a:normAutofit/>
          </a:bodyPr>
          <a:lstStyle/>
          <a:p>
            <a:pPr algn="ctr"/>
            <a:r>
              <a:rPr lang="es-CL" sz="4000" b="1">
                <a:solidFill>
                  <a:srgbClr val="FFFFFF"/>
                </a:solidFill>
              </a:rPr>
              <a:t>LOS ECOSISTEMAS DEL PAÍS (4)</a:t>
            </a:r>
          </a:p>
        </p:txBody>
      </p:sp>
      <p:sp>
        <p:nvSpPr>
          <p:cNvPr id="3" name="Marcador de contenido 2">
            <a:extLst>
              <a:ext uri="{FF2B5EF4-FFF2-40B4-BE49-F238E27FC236}">
                <a16:creationId xmlns:a16="http://schemas.microsoft.com/office/drawing/2014/main" id="{8EAD2FED-F12D-423F-8013-4920891AF8E2}"/>
              </a:ext>
            </a:extLst>
          </p:cNvPr>
          <p:cNvSpPr>
            <a:spLocks noGrp="1"/>
          </p:cNvSpPr>
          <p:nvPr>
            <p:ph idx="1"/>
          </p:nvPr>
        </p:nvSpPr>
        <p:spPr>
          <a:xfrm>
            <a:off x="0" y="2753935"/>
            <a:ext cx="11836095" cy="3971329"/>
          </a:xfrm>
        </p:spPr>
        <p:txBody>
          <a:bodyPr>
            <a:noAutofit/>
          </a:bodyPr>
          <a:lstStyle/>
          <a:p>
            <a:r>
              <a:rPr lang="en-US" sz="1400" b="1" dirty="0" err="1">
                <a:solidFill>
                  <a:srgbClr val="000000"/>
                </a:solidFill>
              </a:rPr>
              <a:t>Ecosistemas</a:t>
            </a:r>
            <a:r>
              <a:rPr lang="en-US" sz="1400" b="1" dirty="0">
                <a:solidFill>
                  <a:srgbClr val="000000"/>
                </a:solidFill>
              </a:rPr>
              <a:t> </a:t>
            </a:r>
            <a:r>
              <a:rPr lang="en-US" sz="1400" b="1" dirty="0" err="1">
                <a:solidFill>
                  <a:srgbClr val="000000"/>
                </a:solidFill>
              </a:rPr>
              <a:t>marinos</a:t>
            </a:r>
            <a:r>
              <a:rPr lang="en-US" sz="1400" b="1" dirty="0">
                <a:solidFill>
                  <a:srgbClr val="000000"/>
                </a:solidFill>
              </a:rPr>
              <a:t>, </a:t>
            </a:r>
            <a:r>
              <a:rPr lang="en-US" sz="1400" b="1" dirty="0" err="1">
                <a:solidFill>
                  <a:srgbClr val="000000"/>
                </a:solidFill>
              </a:rPr>
              <a:t>costeros</a:t>
            </a:r>
            <a:r>
              <a:rPr lang="en-US" sz="1400" b="1" dirty="0">
                <a:solidFill>
                  <a:srgbClr val="000000"/>
                </a:solidFill>
              </a:rPr>
              <a:t> e </a:t>
            </a:r>
            <a:r>
              <a:rPr lang="en-US" sz="1400" b="1" dirty="0" err="1">
                <a:solidFill>
                  <a:srgbClr val="000000"/>
                </a:solidFill>
              </a:rPr>
              <a:t>islas</a:t>
            </a:r>
            <a:r>
              <a:rPr lang="en-US" sz="1400" b="1" dirty="0">
                <a:solidFill>
                  <a:srgbClr val="000000"/>
                </a:solidFill>
              </a:rPr>
              <a:t> </a:t>
            </a:r>
            <a:r>
              <a:rPr lang="en-US" sz="1400" b="1" dirty="0" err="1">
                <a:solidFill>
                  <a:srgbClr val="000000"/>
                </a:solidFill>
              </a:rPr>
              <a:t>oceánicas</a:t>
            </a:r>
            <a:endParaRPr lang="en-US" sz="1400" b="1" dirty="0">
              <a:solidFill>
                <a:srgbClr val="000000"/>
              </a:solidFill>
            </a:endParaRPr>
          </a:p>
          <a:p>
            <a:pPr lvl="1"/>
            <a:r>
              <a:rPr lang="es-ES" sz="1400" dirty="0">
                <a:solidFill>
                  <a:srgbClr val="000000"/>
                </a:solidFill>
              </a:rPr>
              <a:t>Chile posee una línea de costa de aproximadamente 83.850 km, considerando el perímetro de todos sus territorios insulares del sur y oceánicos. La superficie total de sus </a:t>
            </a:r>
            <a:r>
              <a:rPr lang="es-ES" sz="1400" b="1" dirty="0">
                <a:solidFill>
                  <a:srgbClr val="000000"/>
                </a:solidFill>
              </a:rPr>
              <a:t>200 millas marinas, o Zona Económica Exclusiva (ZEE), es de 3.409.122 km2</a:t>
            </a:r>
            <a:r>
              <a:rPr lang="es-ES" sz="1400" dirty="0">
                <a:solidFill>
                  <a:srgbClr val="000000"/>
                </a:solidFill>
              </a:rPr>
              <a:t> aproximadamente , alojando intereses de conservación y aprovechamiento de recursos naturales en los mares antárticos. </a:t>
            </a:r>
          </a:p>
          <a:p>
            <a:pPr lvl="1"/>
            <a:r>
              <a:rPr lang="es-ES" sz="1400" dirty="0">
                <a:solidFill>
                  <a:srgbClr val="000000"/>
                </a:solidFill>
              </a:rPr>
              <a:t>En el ámbito marino y costero, </a:t>
            </a:r>
            <a:r>
              <a:rPr lang="es-ES" sz="1400" b="1" dirty="0">
                <a:solidFill>
                  <a:srgbClr val="000000"/>
                </a:solidFill>
              </a:rPr>
              <a:t>no se cuenta con información suficiente de su biodiversidad</a:t>
            </a:r>
            <a:r>
              <a:rPr lang="es-ES" sz="1400" dirty="0">
                <a:solidFill>
                  <a:srgbClr val="000000"/>
                </a:solidFill>
              </a:rPr>
              <a:t>, que permita dar cuenta de la pérdida y/o alteración de estos ecosistemas.</a:t>
            </a:r>
          </a:p>
          <a:p>
            <a:pPr lvl="1"/>
            <a:r>
              <a:rPr lang="es-ES" sz="1400" b="1" dirty="0">
                <a:solidFill>
                  <a:srgbClr val="000000"/>
                </a:solidFill>
              </a:rPr>
              <a:t>Las ecorregiones marinas costeras frente a Chile continental</a:t>
            </a:r>
            <a:r>
              <a:rPr lang="es-ES" sz="1400" dirty="0">
                <a:solidFill>
                  <a:srgbClr val="000000"/>
                </a:solidFill>
              </a:rPr>
              <a:t>, tienen condiciones relativamente similares en cuanto a </a:t>
            </a:r>
            <a:r>
              <a:rPr lang="es-ES" sz="1400" b="1" dirty="0">
                <a:solidFill>
                  <a:srgbClr val="000000"/>
                </a:solidFill>
              </a:rPr>
              <a:t>degradación o modificación de sus ecosistemas</a:t>
            </a:r>
            <a:r>
              <a:rPr lang="es-ES" sz="1400" dirty="0">
                <a:solidFill>
                  <a:srgbClr val="000000"/>
                </a:solidFill>
              </a:rPr>
              <a:t>. </a:t>
            </a:r>
          </a:p>
          <a:p>
            <a:pPr lvl="1"/>
            <a:r>
              <a:rPr lang="es-ES" sz="1400" dirty="0">
                <a:solidFill>
                  <a:srgbClr val="000000"/>
                </a:solidFill>
              </a:rPr>
              <a:t>Los factores que provocan los cambios en la zona litoral, se deben a varias razones y externalidades, entre las cuales la literatura científica expone las siguientes: </a:t>
            </a:r>
          </a:p>
          <a:p>
            <a:pPr lvl="1"/>
            <a:r>
              <a:rPr lang="es-ES" sz="1400" b="1" dirty="0">
                <a:solidFill>
                  <a:srgbClr val="000000"/>
                </a:solidFill>
              </a:rPr>
              <a:t>Una intensa explotación pesquera</a:t>
            </a:r>
            <a:r>
              <a:rPr lang="es-ES" sz="1400" dirty="0">
                <a:solidFill>
                  <a:srgbClr val="000000"/>
                </a:solidFill>
              </a:rPr>
              <a:t>; </a:t>
            </a:r>
          </a:p>
          <a:p>
            <a:pPr lvl="1"/>
            <a:r>
              <a:rPr lang="es-ES" sz="1400" dirty="0">
                <a:solidFill>
                  <a:srgbClr val="000000"/>
                </a:solidFill>
              </a:rPr>
              <a:t>Señales de </a:t>
            </a:r>
            <a:r>
              <a:rPr lang="es-ES" sz="1400" b="1" dirty="0">
                <a:solidFill>
                  <a:srgbClr val="000000"/>
                </a:solidFill>
              </a:rPr>
              <a:t>enriquecimiento metalogénico de grado moderado a severo</a:t>
            </a:r>
            <a:r>
              <a:rPr lang="es-ES" sz="1400" dirty="0">
                <a:solidFill>
                  <a:srgbClr val="000000"/>
                </a:solidFill>
              </a:rPr>
              <a:t>, identificado en la zona norte, asociado con faenas históricamente relacionadas con la minería y la actividad portuaria, como en Iquique y Chañaral.</a:t>
            </a:r>
          </a:p>
          <a:p>
            <a:pPr lvl="1"/>
            <a:r>
              <a:rPr lang="es-ES" sz="1400" dirty="0">
                <a:solidFill>
                  <a:srgbClr val="000000"/>
                </a:solidFill>
              </a:rPr>
              <a:t>Las </a:t>
            </a:r>
            <a:r>
              <a:rPr lang="es-ES" sz="1400" b="1" dirty="0">
                <a:solidFill>
                  <a:srgbClr val="000000"/>
                </a:solidFill>
              </a:rPr>
              <a:t>descargas al mar de residuos urbanos y del procesamiento de productos marinos con escaso o nulo tratamiento.</a:t>
            </a:r>
          </a:p>
          <a:p>
            <a:pPr lvl="1"/>
            <a:r>
              <a:rPr lang="es-ES" sz="1400" dirty="0">
                <a:solidFill>
                  <a:srgbClr val="000000"/>
                </a:solidFill>
              </a:rPr>
              <a:t>La </a:t>
            </a:r>
            <a:r>
              <a:rPr lang="es-ES" sz="1400" b="1" dirty="0">
                <a:solidFill>
                  <a:srgbClr val="000000"/>
                </a:solidFill>
              </a:rPr>
              <a:t>actividad agrícola es un aporte a los cursos y cuerpos de aguas y zonas estu</a:t>
            </a:r>
            <a:r>
              <a:rPr lang="es-ES" sz="1400" dirty="0">
                <a:solidFill>
                  <a:srgbClr val="000000"/>
                </a:solidFill>
              </a:rPr>
              <a:t>arinas, que finalmente desembocan en el mar. </a:t>
            </a:r>
          </a:p>
          <a:p>
            <a:pPr lvl="1"/>
            <a:r>
              <a:rPr lang="es-ES" sz="1400" dirty="0">
                <a:solidFill>
                  <a:srgbClr val="000000"/>
                </a:solidFill>
              </a:rPr>
              <a:t>Del Maule a Puerto Montt se agregan </a:t>
            </a:r>
            <a:r>
              <a:rPr lang="es-ES" sz="1400" b="1" dirty="0">
                <a:solidFill>
                  <a:srgbClr val="000000"/>
                </a:solidFill>
              </a:rPr>
              <a:t>descargas de plantas industriales </a:t>
            </a:r>
            <a:r>
              <a:rPr lang="es-ES" sz="1400" dirty="0">
                <a:solidFill>
                  <a:srgbClr val="000000"/>
                </a:solidFill>
              </a:rPr>
              <a:t>y, </a:t>
            </a:r>
          </a:p>
          <a:p>
            <a:pPr lvl="1"/>
            <a:r>
              <a:rPr lang="es-ES" sz="1400" dirty="0">
                <a:solidFill>
                  <a:srgbClr val="000000"/>
                </a:solidFill>
              </a:rPr>
              <a:t>En la zona de los fiordos, hasta el Cabo de Hornos, existe </a:t>
            </a:r>
            <a:r>
              <a:rPr lang="es-ES" sz="1400" b="1" dirty="0">
                <a:solidFill>
                  <a:srgbClr val="000000"/>
                </a:solidFill>
              </a:rPr>
              <a:t>actividad acuícola e intensa explotación de recursos bentónicos </a:t>
            </a:r>
            <a:endParaRPr lang="es-CL" sz="1400" b="1" dirty="0">
              <a:solidFill>
                <a:srgbClr val="000000"/>
              </a:solidFill>
            </a:endParaRPr>
          </a:p>
        </p:txBody>
      </p:sp>
    </p:spTree>
    <p:extLst>
      <p:ext uri="{BB962C8B-B14F-4D97-AF65-F5344CB8AC3E}">
        <p14:creationId xmlns:p14="http://schemas.microsoft.com/office/powerpoint/2010/main" val="2873218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8ABC2E9E-E3D5-4509-A863-CA30964B04A3}"/>
              </a:ext>
            </a:extLst>
          </p:cNvPr>
          <p:cNvSpPr>
            <a:spLocks noGrp="1"/>
          </p:cNvSpPr>
          <p:nvPr>
            <p:ph type="title"/>
          </p:nvPr>
        </p:nvSpPr>
        <p:spPr>
          <a:xfrm>
            <a:off x="1179226" y="826680"/>
            <a:ext cx="9833548" cy="1325563"/>
          </a:xfrm>
        </p:spPr>
        <p:txBody>
          <a:bodyPr>
            <a:normAutofit/>
          </a:bodyPr>
          <a:lstStyle/>
          <a:p>
            <a:pPr algn="ctr"/>
            <a:r>
              <a:rPr lang="es-CL" sz="4000" b="1">
                <a:solidFill>
                  <a:srgbClr val="FFFFFF"/>
                </a:solidFill>
              </a:rPr>
              <a:t>OTRAS CARACTERISTICAS DE LA BIODIVERSIDAD EN CHILE (1)</a:t>
            </a:r>
          </a:p>
        </p:txBody>
      </p:sp>
      <p:sp>
        <p:nvSpPr>
          <p:cNvPr id="3" name="Marcador de contenido 2">
            <a:extLst>
              <a:ext uri="{FF2B5EF4-FFF2-40B4-BE49-F238E27FC236}">
                <a16:creationId xmlns:a16="http://schemas.microsoft.com/office/drawing/2014/main" id="{62E8E337-C248-4E30-9FF5-28B247539040}"/>
              </a:ext>
            </a:extLst>
          </p:cNvPr>
          <p:cNvSpPr>
            <a:spLocks noGrp="1"/>
          </p:cNvSpPr>
          <p:nvPr>
            <p:ph idx="1"/>
          </p:nvPr>
        </p:nvSpPr>
        <p:spPr>
          <a:xfrm>
            <a:off x="206477" y="2585883"/>
            <a:ext cx="11405420" cy="4168877"/>
          </a:xfrm>
        </p:spPr>
        <p:txBody>
          <a:bodyPr>
            <a:noAutofit/>
          </a:bodyPr>
          <a:lstStyle/>
          <a:p>
            <a:r>
              <a:rPr lang="en-US" sz="2400" b="1" dirty="0" err="1">
                <a:solidFill>
                  <a:srgbClr val="000000"/>
                </a:solidFill>
              </a:rPr>
              <a:t>Diversidad</a:t>
            </a:r>
            <a:r>
              <a:rPr lang="en-US" sz="2400" b="1" dirty="0">
                <a:solidFill>
                  <a:srgbClr val="000000"/>
                </a:solidFill>
              </a:rPr>
              <a:t> de </a:t>
            </a:r>
            <a:r>
              <a:rPr lang="en-US" sz="2400" b="1" dirty="0" err="1">
                <a:solidFill>
                  <a:srgbClr val="000000"/>
                </a:solidFill>
              </a:rPr>
              <a:t>especies</a:t>
            </a:r>
            <a:r>
              <a:rPr lang="en-US" sz="2400" b="1" dirty="0">
                <a:solidFill>
                  <a:srgbClr val="000000"/>
                </a:solidFill>
              </a:rPr>
              <a:t> </a:t>
            </a:r>
            <a:r>
              <a:rPr lang="en-US" sz="2400" b="1" dirty="0" err="1">
                <a:solidFill>
                  <a:srgbClr val="000000"/>
                </a:solidFill>
              </a:rPr>
              <a:t>nativas</a:t>
            </a:r>
            <a:endParaRPr lang="en-US" sz="2400" b="1" dirty="0">
              <a:solidFill>
                <a:srgbClr val="000000"/>
              </a:solidFill>
            </a:endParaRPr>
          </a:p>
          <a:p>
            <a:pPr lvl="1"/>
            <a:r>
              <a:rPr lang="es-ES" dirty="0">
                <a:solidFill>
                  <a:srgbClr val="000000"/>
                </a:solidFill>
              </a:rPr>
              <a:t>Chile presenta un alto porcentaje de especies endémicas debido a su aislamiento geográfico. </a:t>
            </a:r>
          </a:p>
          <a:p>
            <a:pPr lvl="1"/>
            <a:r>
              <a:rPr lang="es-ES" dirty="0">
                <a:solidFill>
                  <a:srgbClr val="000000"/>
                </a:solidFill>
              </a:rPr>
              <a:t>Se ha evaluado el estado de conservación de </a:t>
            </a:r>
            <a:r>
              <a:rPr lang="es-ES" b="1" dirty="0">
                <a:solidFill>
                  <a:srgbClr val="000000"/>
                </a:solidFill>
              </a:rPr>
              <a:t>1.111 especies</a:t>
            </a:r>
            <a:r>
              <a:rPr lang="es-ES" dirty="0">
                <a:solidFill>
                  <a:srgbClr val="000000"/>
                </a:solidFill>
              </a:rPr>
              <a:t>, </a:t>
            </a:r>
            <a:r>
              <a:rPr lang="es-ES" b="1" dirty="0">
                <a:solidFill>
                  <a:srgbClr val="000000"/>
                </a:solidFill>
              </a:rPr>
              <a:t>clasificándose 729 de ellas como amenazadas</a:t>
            </a:r>
            <a:r>
              <a:rPr lang="es-ES" dirty="0">
                <a:solidFill>
                  <a:srgbClr val="000000"/>
                </a:solidFill>
              </a:rPr>
              <a:t>. Los grupos más amenazados son </a:t>
            </a:r>
            <a:r>
              <a:rPr lang="es-ES" b="1" dirty="0">
                <a:solidFill>
                  <a:srgbClr val="000000"/>
                </a:solidFill>
              </a:rPr>
              <a:t>los peces de aguas continentales y los anfibios.</a:t>
            </a:r>
          </a:p>
          <a:p>
            <a:pPr lvl="1"/>
            <a:r>
              <a:rPr lang="es-ES" dirty="0">
                <a:solidFill>
                  <a:srgbClr val="000000"/>
                </a:solidFill>
              </a:rPr>
              <a:t>Los grupos taxonómicos que les siguen en grado de amenaza son los </a:t>
            </a:r>
            <a:r>
              <a:rPr lang="es-ES" b="1" dirty="0">
                <a:solidFill>
                  <a:srgbClr val="000000"/>
                </a:solidFill>
              </a:rPr>
              <a:t>mamíferos y reptiles</a:t>
            </a:r>
            <a:r>
              <a:rPr lang="es-ES" dirty="0">
                <a:solidFill>
                  <a:srgbClr val="000000"/>
                </a:solidFill>
              </a:rPr>
              <a:t>. En general, los factores que mayormente amenazan la extinción de las especies nativas son la </a:t>
            </a:r>
            <a:r>
              <a:rPr lang="es-ES" b="1" dirty="0">
                <a:solidFill>
                  <a:srgbClr val="000000"/>
                </a:solidFill>
              </a:rPr>
              <a:t>modificación de hábitat</a:t>
            </a:r>
            <a:r>
              <a:rPr lang="es-ES" dirty="0">
                <a:solidFill>
                  <a:srgbClr val="000000"/>
                </a:solidFill>
              </a:rPr>
              <a:t>, asociado a la pérdida </a:t>
            </a:r>
            <a:r>
              <a:rPr lang="es-ES" b="1" dirty="0">
                <a:solidFill>
                  <a:srgbClr val="000000"/>
                </a:solidFill>
              </a:rPr>
              <a:t>de vegetación nativa</a:t>
            </a:r>
            <a:r>
              <a:rPr lang="es-ES" dirty="0">
                <a:solidFill>
                  <a:srgbClr val="000000"/>
                </a:solidFill>
              </a:rPr>
              <a:t>; la fragmentación por cambio de uso de suelo; y el </a:t>
            </a:r>
            <a:r>
              <a:rPr lang="es-ES" b="1" dirty="0">
                <a:solidFill>
                  <a:srgbClr val="000000"/>
                </a:solidFill>
              </a:rPr>
              <a:t>impacto de especies exóticas invasoras </a:t>
            </a:r>
            <a:r>
              <a:rPr lang="es-ES" dirty="0">
                <a:solidFill>
                  <a:srgbClr val="000000"/>
                </a:solidFill>
              </a:rPr>
              <a:t>.</a:t>
            </a:r>
            <a:endParaRPr lang="es-CL" b="1" dirty="0">
              <a:solidFill>
                <a:srgbClr val="000000"/>
              </a:solidFill>
            </a:endParaRPr>
          </a:p>
        </p:txBody>
      </p:sp>
    </p:spTree>
    <p:extLst>
      <p:ext uri="{BB962C8B-B14F-4D97-AF65-F5344CB8AC3E}">
        <p14:creationId xmlns:p14="http://schemas.microsoft.com/office/powerpoint/2010/main" val="3141698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5180D2B-4B09-4F67-B1A5-84C31C82AF37}"/>
              </a:ext>
            </a:extLst>
          </p:cNvPr>
          <p:cNvSpPr>
            <a:spLocks noGrp="1"/>
          </p:cNvSpPr>
          <p:nvPr>
            <p:ph type="title"/>
          </p:nvPr>
        </p:nvSpPr>
        <p:spPr>
          <a:xfrm>
            <a:off x="1179226" y="826680"/>
            <a:ext cx="9833548" cy="1325563"/>
          </a:xfrm>
        </p:spPr>
        <p:txBody>
          <a:bodyPr>
            <a:normAutofit/>
          </a:bodyPr>
          <a:lstStyle/>
          <a:p>
            <a:pPr algn="ctr"/>
            <a:r>
              <a:rPr lang="es-CL" sz="4000" b="1">
                <a:solidFill>
                  <a:srgbClr val="FFFFFF"/>
                </a:solidFill>
              </a:rPr>
              <a:t>OTRAS CARACTERISTICAS DE LA BIODIVERSIDAD EN CHILE (2)</a:t>
            </a:r>
            <a:endParaRPr lang="es-CL" sz="4000">
              <a:solidFill>
                <a:srgbClr val="FFFFFF"/>
              </a:solidFill>
            </a:endParaRPr>
          </a:p>
        </p:txBody>
      </p:sp>
      <p:sp>
        <p:nvSpPr>
          <p:cNvPr id="3" name="Marcador de contenido 2">
            <a:extLst>
              <a:ext uri="{FF2B5EF4-FFF2-40B4-BE49-F238E27FC236}">
                <a16:creationId xmlns:a16="http://schemas.microsoft.com/office/drawing/2014/main" id="{973B1037-E0BF-419E-A2F2-A3664267F294}"/>
              </a:ext>
            </a:extLst>
          </p:cNvPr>
          <p:cNvSpPr>
            <a:spLocks noGrp="1"/>
          </p:cNvSpPr>
          <p:nvPr>
            <p:ph idx="1"/>
          </p:nvPr>
        </p:nvSpPr>
        <p:spPr>
          <a:xfrm>
            <a:off x="510974" y="2753936"/>
            <a:ext cx="11384115" cy="3435649"/>
          </a:xfrm>
        </p:spPr>
        <p:txBody>
          <a:bodyPr>
            <a:normAutofit/>
          </a:bodyPr>
          <a:lstStyle/>
          <a:p>
            <a:r>
              <a:rPr lang="en-US" sz="2400" b="1" dirty="0" err="1">
                <a:solidFill>
                  <a:srgbClr val="000000"/>
                </a:solidFill>
              </a:rPr>
              <a:t>Diversidad</a:t>
            </a:r>
            <a:r>
              <a:rPr lang="en-US" sz="2400" b="1" dirty="0">
                <a:solidFill>
                  <a:srgbClr val="000000"/>
                </a:solidFill>
              </a:rPr>
              <a:t> </a:t>
            </a:r>
            <a:r>
              <a:rPr lang="en-US" sz="2400" b="1" dirty="0" err="1">
                <a:solidFill>
                  <a:srgbClr val="000000"/>
                </a:solidFill>
              </a:rPr>
              <a:t>genética</a:t>
            </a:r>
            <a:endParaRPr lang="en-US" sz="2400" b="1" dirty="0">
              <a:solidFill>
                <a:srgbClr val="000000"/>
              </a:solidFill>
            </a:endParaRPr>
          </a:p>
          <a:p>
            <a:pPr lvl="1"/>
            <a:r>
              <a:rPr lang="es-ES" dirty="0">
                <a:solidFill>
                  <a:srgbClr val="000000"/>
                </a:solidFill>
              </a:rPr>
              <a:t>La diversidad genética es la diversidad de genes presentes dentro de una misma especie. </a:t>
            </a:r>
          </a:p>
          <a:p>
            <a:pPr lvl="1"/>
            <a:r>
              <a:rPr lang="es-ES" dirty="0">
                <a:solidFill>
                  <a:srgbClr val="000000"/>
                </a:solidFill>
              </a:rPr>
              <a:t>En el ámbito nacional, no se dispone de estimaciones sobre la pérdida de diversidad genética, ni de series históricas que permitan un diagnóstico sobre su estado actual</a:t>
            </a:r>
          </a:p>
          <a:p>
            <a:pPr lvl="1"/>
            <a:r>
              <a:rPr lang="es-ES" dirty="0">
                <a:solidFill>
                  <a:srgbClr val="000000"/>
                </a:solidFill>
              </a:rPr>
              <a:t>Los recursos genéticos más valiosos son los endémicos, puesto que constituyen un patrimonio único y exclusivo en el mundo. Al respecto, casi el 25% de las especies nativas de Chile son endémicas</a:t>
            </a:r>
            <a:r>
              <a:rPr lang="es-ES" sz="2000" dirty="0">
                <a:solidFill>
                  <a:srgbClr val="000000"/>
                </a:solidFill>
              </a:rPr>
              <a:t>.</a:t>
            </a:r>
            <a:endParaRPr lang="es-CL" sz="2000" b="1" dirty="0">
              <a:solidFill>
                <a:srgbClr val="000000"/>
              </a:solidFill>
            </a:endParaRPr>
          </a:p>
        </p:txBody>
      </p:sp>
    </p:spTree>
    <p:extLst>
      <p:ext uri="{BB962C8B-B14F-4D97-AF65-F5344CB8AC3E}">
        <p14:creationId xmlns:p14="http://schemas.microsoft.com/office/powerpoint/2010/main" val="4246152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07BF725-6843-4547-9B46-61A1108EBD49}"/>
              </a:ext>
            </a:extLst>
          </p:cNvPr>
          <p:cNvSpPr>
            <a:spLocks noGrp="1"/>
          </p:cNvSpPr>
          <p:nvPr>
            <p:ph type="title"/>
          </p:nvPr>
        </p:nvSpPr>
        <p:spPr>
          <a:xfrm>
            <a:off x="1179226" y="826680"/>
            <a:ext cx="9833548" cy="1325563"/>
          </a:xfrm>
        </p:spPr>
        <p:txBody>
          <a:bodyPr>
            <a:normAutofit/>
          </a:bodyPr>
          <a:lstStyle/>
          <a:p>
            <a:pPr algn="ctr"/>
            <a:r>
              <a:rPr lang="es-CL" sz="4000" b="1">
                <a:solidFill>
                  <a:srgbClr val="FFFFFF"/>
                </a:solidFill>
              </a:rPr>
              <a:t>OTRAS CARACTERISTICAS DE LA BIODIVERSIDAD EN CHILE (3)</a:t>
            </a:r>
            <a:endParaRPr lang="es-CL" sz="4000">
              <a:solidFill>
                <a:srgbClr val="FFFFFF"/>
              </a:solidFill>
            </a:endParaRPr>
          </a:p>
        </p:txBody>
      </p:sp>
      <p:sp>
        <p:nvSpPr>
          <p:cNvPr id="3" name="Marcador de contenido 2">
            <a:extLst>
              <a:ext uri="{FF2B5EF4-FFF2-40B4-BE49-F238E27FC236}">
                <a16:creationId xmlns:a16="http://schemas.microsoft.com/office/drawing/2014/main" id="{8450F112-AC93-4993-8CC8-BD968E526A7D}"/>
              </a:ext>
            </a:extLst>
          </p:cNvPr>
          <p:cNvSpPr>
            <a:spLocks noGrp="1"/>
          </p:cNvSpPr>
          <p:nvPr>
            <p:ph idx="1"/>
          </p:nvPr>
        </p:nvSpPr>
        <p:spPr>
          <a:xfrm>
            <a:off x="355601" y="2566218"/>
            <a:ext cx="11580760" cy="4291781"/>
          </a:xfrm>
        </p:spPr>
        <p:txBody>
          <a:bodyPr>
            <a:normAutofit/>
          </a:bodyPr>
          <a:lstStyle/>
          <a:p>
            <a:r>
              <a:rPr lang="es-ES" sz="1600" b="1" dirty="0">
                <a:solidFill>
                  <a:srgbClr val="000000"/>
                </a:solidFill>
              </a:rPr>
              <a:t>Servicios ecosistémicos </a:t>
            </a:r>
          </a:p>
          <a:p>
            <a:r>
              <a:rPr lang="es-ES" sz="1600" dirty="0">
                <a:solidFill>
                  <a:srgbClr val="000000"/>
                </a:solidFill>
              </a:rPr>
              <a:t>Es la </a:t>
            </a:r>
            <a:r>
              <a:rPr lang="es-ES" sz="1600" b="1" dirty="0">
                <a:solidFill>
                  <a:srgbClr val="000000"/>
                </a:solidFill>
              </a:rPr>
              <a:t>contribución directa e indirecta de los ecosistemas al bienestar humano</a:t>
            </a:r>
            <a:r>
              <a:rPr lang="es-ES" sz="1600" dirty="0">
                <a:solidFill>
                  <a:srgbClr val="000000"/>
                </a:solidFill>
              </a:rPr>
              <a:t>. </a:t>
            </a:r>
          </a:p>
          <a:p>
            <a:r>
              <a:rPr lang="es-ES" sz="1600" dirty="0">
                <a:solidFill>
                  <a:srgbClr val="000000"/>
                </a:solidFill>
              </a:rPr>
              <a:t>Estos servicios se clasifican en cuatro componentes :</a:t>
            </a:r>
          </a:p>
          <a:p>
            <a:pPr marL="457200" lvl="1" indent="0">
              <a:buNone/>
            </a:pPr>
            <a:r>
              <a:rPr lang="es-ES" sz="1600" dirty="0">
                <a:solidFill>
                  <a:srgbClr val="000000"/>
                </a:solidFill>
              </a:rPr>
              <a:t>• </a:t>
            </a:r>
            <a:r>
              <a:rPr lang="es-ES" sz="1600" b="1" dirty="0">
                <a:solidFill>
                  <a:srgbClr val="000000"/>
                </a:solidFill>
              </a:rPr>
              <a:t>Servicios de aprovisionamiento</a:t>
            </a:r>
            <a:r>
              <a:rPr lang="es-ES" sz="1600" dirty="0">
                <a:solidFill>
                  <a:srgbClr val="000000"/>
                </a:solidFill>
              </a:rPr>
              <a:t>: productos o bienes tangibles que se obtienen de los ecosistemas y que en su mayoría presentan un mercado estructurado. Ejemplo de estos bienes son: alimentos, agua, combustibles, fibras, materias primas, recursos genéticos, bioquímicos, entre otros. </a:t>
            </a:r>
          </a:p>
          <a:p>
            <a:pPr marL="457200" lvl="1" indent="0">
              <a:buNone/>
            </a:pPr>
            <a:r>
              <a:rPr lang="es-ES" sz="1600" dirty="0">
                <a:solidFill>
                  <a:srgbClr val="000000"/>
                </a:solidFill>
              </a:rPr>
              <a:t>• </a:t>
            </a:r>
            <a:r>
              <a:rPr lang="es-ES" sz="1600" b="1" dirty="0">
                <a:solidFill>
                  <a:srgbClr val="000000"/>
                </a:solidFill>
              </a:rPr>
              <a:t>Servicios de regulación</a:t>
            </a:r>
            <a:r>
              <a:rPr lang="es-ES" sz="1600" dirty="0">
                <a:solidFill>
                  <a:srgbClr val="000000"/>
                </a:solidFill>
              </a:rPr>
              <a:t>: servicios relacionados con los procesos ecosistémicos y con su aporte a la regulación del sistema natural. Ejemplo de ellos son: la regulación climática, la purificación del agua, la polinización, la regulación de enfermedades, el control biológico, la protección contra riesgos naturales, regulación de la erosión, entre otros. </a:t>
            </a:r>
          </a:p>
          <a:p>
            <a:pPr marL="457200" lvl="1" indent="0">
              <a:buNone/>
            </a:pPr>
            <a:r>
              <a:rPr lang="es-ES" sz="1600" dirty="0">
                <a:solidFill>
                  <a:srgbClr val="000000"/>
                </a:solidFill>
              </a:rPr>
              <a:t>• </a:t>
            </a:r>
            <a:r>
              <a:rPr lang="es-ES" sz="1600" b="1" dirty="0">
                <a:solidFill>
                  <a:srgbClr val="000000"/>
                </a:solidFill>
              </a:rPr>
              <a:t>Servicios de soporte</a:t>
            </a:r>
            <a:r>
              <a:rPr lang="es-ES" sz="1600" dirty="0">
                <a:solidFill>
                  <a:srgbClr val="000000"/>
                </a:solidFill>
              </a:rPr>
              <a:t>: servicios necesarios para el funcionamiento del ecosistema y la adecuada producción de servicios ecosistémicos. Su efecto sobre el bienestar de las personas y la sociedad se manifiesta en el largo plazo a través del impacto en la provisión de otros bienes y servicios ecosistémicos. Ejemplos de este tipo de servicio son: la producción primaria, provisión de hábitats, ciclo de nutrientes, ciclo del agua, entre otros. </a:t>
            </a:r>
          </a:p>
          <a:p>
            <a:pPr marL="457200" lvl="1" indent="0">
              <a:buNone/>
            </a:pPr>
            <a:r>
              <a:rPr lang="es-ES" sz="1600" dirty="0">
                <a:solidFill>
                  <a:srgbClr val="000000"/>
                </a:solidFill>
              </a:rPr>
              <a:t>• </a:t>
            </a:r>
            <a:r>
              <a:rPr lang="es-ES" sz="1600" b="1" dirty="0">
                <a:solidFill>
                  <a:srgbClr val="000000"/>
                </a:solidFill>
              </a:rPr>
              <a:t>Servicios culturales</a:t>
            </a:r>
            <a:r>
              <a:rPr lang="es-ES" sz="1600" dirty="0">
                <a:solidFill>
                  <a:srgbClr val="000000"/>
                </a:solidFill>
              </a:rPr>
              <a:t>: servicios no materiales que el ser humano obtiene de los ecosistemas y que están muy ligados a los valores humanos, su identidad y su comportamiento. Ejemplos de este tipo de servicio son el enriquecimiento espiritual, inspiración, desarrollo cognitivo, recreación, valores estéticos, educación, sistemas de conocimiento, entre otros.</a:t>
            </a:r>
            <a:endParaRPr lang="es-CL" sz="1600" dirty="0">
              <a:solidFill>
                <a:srgbClr val="000000"/>
              </a:solidFill>
            </a:endParaRPr>
          </a:p>
        </p:txBody>
      </p:sp>
    </p:spTree>
    <p:extLst>
      <p:ext uri="{BB962C8B-B14F-4D97-AF65-F5344CB8AC3E}">
        <p14:creationId xmlns:p14="http://schemas.microsoft.com/office/powerpoint/2010/main" val="208218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DE36791D-617C-4885-90D6-CD5D917B099B}"/>
              </a:ext>
            </a:extLst>
          </p:cNvPr>
          <p:cNvSpPr>
            <a:spLocks noGrp="1"/>
          </p:cNvSpPr>
          <p:nvPr>
            <p:ph type="title"/>
          </p:nvPr>
        </p:nvSpPr>
        <p:spPr>
          <a:xfrm>
            <a:off x="1179226" y="826680"/>
            <a:ext cx="9833548" cy="1325563"/>
          </a:xfrm>
        </p:spPr>
        <p:txBody>
          <a:bodyPr>
            <a:normAutofit/>
          </a:bodyPr>
          <a:lstStyle/>
          <a:p>
            <a:pPr algn="ctr"/>
            <a:r>
              <a:rPr lang="es-CL" sz="4000" b="1">
                <a:solidFill>
                  <a:srgbClr val="FFFFFF"/>
                </a:solidFill>
              </a:rPr>
              <a:t>OTRAS CARACTERISTICAS DE LA BIODIVERSIDAD EN CHILE (4)</a:t>
            </a:r>
            <a:endParaRPr lang="es-CL" sz="4000">
              <a:solidFill>
                <a:srgbClr val="FFFFFF"/>
              </a:solidFill>
            </a:endParaRPr>
          </a:p>
        </p:txBody>
      </p:sp>
      <p:sp>
        <p:nvSpPr>
          <p:cNvPr id="3" name="Marcador de contenido 2">
            <a:extLst>
              <a:ext uri="{FF2B5EF4-FFF2-40B4-BE49-F238E27FC236}">
                <a16:creationId xmlns:a16="http://schemas.microsoft.com/office/drawing/2014/main" id="{A7353FE8-D040-43B6-8579-95B5647F3B27}"/>
              </a:ext>
            </a:extLst>
          </p:cNvPr>
          <p:cNvSpPr>
            <a:spLocks noGrp="1"/>
          </p:cNvSpPr>
          <p:nvPr>
            <p:ph idx="1"/>
          </p:nvPr>
        </p:nvSpPr>
        <p:spPr>
          <a:xfrm>
            <a:off x="1179226" y="3092970"/>
            <a:ext cx="9833548" cy="2693976"/>
          </a:xfrm>
        </p:spPr>
        <p:txBody>
          <a:bodyPr>
            <a:normAutofit/>
          </a:bodyPr>
          <a:lstStyle/>
          <a:p>
            <a:r>
              <a:rPr lang="es-ES" sz="2000" b="1">
                <a:solidFill>
                  <a:srgbClr val="000000"/>
                </a:solidFill>
              </a:rPr>
              <a:t>Aporte económico de los servicios ecosistémicos</a:t>
            </a:r>
          </a:p>
          <a:p>
            <a:endParaRPr lang="es-ES" sz="2000" b="1">
              <a:solidFill>
                <a:srgbClr val="000000"/>
              </a:solidFill>
            </a:endParaRPr>
          </a:p>
          <a:p>
            <a:pPr lvl="1"/>
            <a:r>
              <a:rPr lang="es-ES" sz="2000">
                <a:solidFill>
                  <a:srgbClr val="000000"/>
                </a:solidFill>
              </a:rPr>
              <a:t>Se calcula que el valor del aporte de los servicios ecosistémicos de las áreas protegidas en Chile al bienestar humano fluctúa entre </a:t>
            </a:r>
            <a:r>
              <a:rPr lang="es-ES" sz="2000" b="1">
                <a:solidFill>
                  <a:srgbClr val="000000"/>
                </a:solidFill>
              </a:rPr>
              <a:t>USD 1.368 millones anuales y USD 2.049 millones anuales.</a:t>
            </a:r>
          </a:p>
        </p:txBody>
      </p:sp>
    </p:spTree>
    <p:extLst>
      <p:ext uri="{BB962C8B-B14F-4D97-AF65-F5344CB8AC3E}">
        <p14:creationId xmlns:p14="http://schemas.microsoft.com/office/powerpoint/2010/main" val="2674192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4E7B0C0B-5591-473F-8C52-5A8920EE450B}"/>
              </a:ext>
            </a:extLst>
          </p:cNvPr>
          <p:cNvSpPr>
            <a:spLocks noGrp="1"/>
          </p:cNvSpPr>
          <p:nvPr>
            <p:ph type="title"/>
          </p:nvPr>
        </p:nvSpPr>
        <p:spPr>
          <a:xfrm>
            <a:off x="1179226" y="826680"/>
            <a:ext cx="9833548" cy="1325563"/>
          </a:xfrm>
        </p:spPr>
        <p:txBody>
          <a:bodyPr>
            <a:normAutofit/>
          </a:bodyPr>
          <a:lstStyle/>
          <a:p>
            <a:pPr algn="ctr"/>
            <a:r>
              <a:rPr lang="es-ES" sz="4000" b="1" dirty="0">
                <a:solidFill>
                  <a:srgbClr val="FFFFFF"/>
                </a:solidFill>
              </a:rPr>
              <a:t>INSTRUMENTOS PARA LA CONSERVACIÓN Y PROTECCIÓN DE LA BIODIVERSIDAD</a:t>
            </a:r>
            <a:endParaRPr lang="es-CL" sz="4000" b="1" dirty="0">
              <a:solidFill>
                <a:srgbClr val="FFFFFF"/>
              </a:solidFill>
            </a:endParaRPr>
          </a:p>
        </p:txBody>
      </p:sp>
      <p:sp>
        <p:nvSpPr>
          <p:cNvPr id="3" name="Marcador de contenido 2">
            <a:extLst>
              <a:ext uri="{FF2B5EF4-FFF2-40B4-BE49-F238E27FC236}">
                <a16:creationId xmlns:a16="http://schemas.microsoft.com/office/drawing/2014/main" id="{49F8FD1C-450D-4F69-B4AE-190A7CF27D6E}"/>
              </a:ext>
            </a:extLst>
          </p:cNvPr>
          <p:cNvSpPr>
            <a:spLocks noGrp="1"/>
          </p:cNvSpPr>
          <p:nvPr>
            <p:ph idx="1"/>
          </p:nvPr>
        </p:nvSpPr>
        <p:spPr>
          <a:xfrm>
            <a:off x="1179226" y="3092970"/>
            <a:ext cx="9833548" cy="2693976"/>
          </a:xfrm>
        </p:spPr>
        <p:txBody>
          <a:bodyPr>
            <a:normAutofit/>
          </a:bodyPr>
          <a:lstStyle/>
          <a:p>
            <a:r>
              <a:rPr lang="en-US" sz="1900" b="1" dirty="0" err="1">
                <a:solidFill>
                  <a:srgbClr val="000000"/>
                </a:solidFill>
              </a:rPr>
              <a:t>Gestión</a:t>
            </a:r>
            <a:r>
              <a:rPr lang="en-US" sz="1900" b="1" dirty="0">
                <a:solidFill>
                  <a:srgbClr val="000000"/>
                </a:solidFill>
              </a:rPr>
              <a:t> de </a:t>
            </a:r>
            <a:r>
              <a:rPr lang="en-US" sz="1900" b="1" dirty="0" err="1">
                <a:solidFill>
                  <a:srgbClr val="000000"/>
                </a:solidFill>
              </a:rPr>
              <a:t>ecosistemas</a:t>
            </a:r>
            <a:endParaRPr lang="en-US" sz="1900" b="1" dirty="0">
              <a:solidFill>
                <a:srgbClr val="000000"/>
              </a:solidFill>
            </a:endParaRPr>
          </a:p>
          <a:p>
            <a:pPr lvl="1"/>
            <a:r>
              <a:rPr lang="es-ES" sz="1900" dirty="0">
                <a:solidFill>
                  <a:srgbClr val="000000"/>
                </a:solidFill>
              </a:rPr>
              <a:t>Lo más destacado de </a:t>
            </a:r>
            <a:r>
              <a:rPr lang="es-ES" sz="1900" b="1" dirty="0">
                <a:solidFill>
                  <a:srgbClr val="000000"/>
                </a:solidFill>
              </a:rPr>
              <a:t>protección de nuestra biodiversidad son las áreas protegidas</a:t>
            </a:r>
            <a:r>
              <a:rPr lang="es-ES" sz="1900" dirty="0">
                <a:solidFill>
                  <a:srgbClr val="000000"/>
                </a:solidFill>
              </a:rPr>
              <a:t>, trabajo que partió en 1907 con la creación de la primera área protegida del Estado chileno.</a:t>
            </a:r>
          </a:p>
          <a:p>
            <a:pPr lvl="1"/>
            <a:r>
              <a:rPr lang="es-ES" sz="1900" dirty="0">
                <a:solidFill>
                  <a:srgbClr val="000000"/>
                </a:solidFill>
              </a:rPr>
              <a:t>En la actualidad, las áreas protegidas abarcan una superficie cercana a las </a:t>
            </a:r>
            <a:r>
              <a:rPr lang="es-ES" sz="1900" b="1" dirty="0">
                <a:solidFill>
                  <a:srgbClr val="000000"/>
                </a:solidFill>
              </a:rPr>
              <a:t>61.450.000 ha, </a:t>
            </a:r>
            <a:r>
              <a:rPr lang="es-ES" sz="1900" dirty="0">
                <a:solidFill>
                  <a:srgbClr val="000000"/>
                </a:solidFill>
              </a:rPr>
              <a:t>distribuidas en un total de 173 áreas en distintas categorías de protección, </a:t>
            </a:r>
            <a:r>
              <a:rPr lang="es-ES" sz="1900" b="1" dirty="0">
                <a:solidFill>
                  <a:srgbClr val="000000"/>
                </a:solidFill>
              </a:rPr>
              <a:t>emplazadas en ambientes terrestres y marinos.</a:t>
            </a:r>
          </a:p>
          <a:p>
            <a:pPr lvl="1"/>
            <a:r>
              <a:rPr lang="es-ES" sz="1900" dirty="0">
                <a:solidFill>
                  <a:srgbClr val="000000"/>
                </a:solidFill>
              </a:rPr>
              <a:t>Existen </a:t>
            </a:r>
            <a:r>
              <a:rPr lang="es-ES" sz="1900" b="1" dirty="0">
                <a:solidFill>
                  <a:srgbClr val="000000"/>
                </a:solidFill>
              </a:rPr>
              <a:t>232 Iniciativas de Conservación Privada </a:t>
            </a:r>
            <a:r>
              <a:rPr lang="es-ES" sz="1900" dirty="0">
                <a:solidFill>
                  <a:srgbClr val="000000"/>
                </a:solidFill>
              </a:rPr>
              <a:t>(ICP) en el país, equivalentes a </a:t>
            </a:r>
            <a:r>
              <a:rPr lang="es-ES" sz="1900" b="1" dirty="0">
                <a:solidFill>
                  <a:srgbClr val="000000"/>
                </a:solidFill>
              </a:rPr>
              <a:t>1.255.341 ha. </a:t>
            </a:r>
            <a:endParaRPr lang="es-CL" sz="1900" b="1" dirty="0">
              <a:solidFill>
                <a:srgbClr val="000000"/>
              </a:solidFill>
            </a:endParaRPr>
          </a:p>
        </p:txBody>
      </p:sp>
    </p:spTree>
    <p:extLst>
      <p:ext uri="{BB962C8B-B14F-4D97-AF65-F5344CB8AC3E}">
        <p14:creationId xmlns:p14="http://schemas.microsoft.com/office/powerpoint/2010/main" val="3917601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5C5A7DB-3510-4DD9-94F8-9DD14E3518F7}"/>
              </a:ext>
            </a:extLst>
          </p:cNvPr>
          <p:cNvSpPr>
            <a:spLocks noGrp="1"/>
          </p:cNvSpPr>
          <p:nvPr>
            <p:ph type="title"/>
          </p:nvPr>
        </p:nvSpPr>
        <p:spPr>
          <a:xfrm>
            <a:off x="1179226" y="826680"/>
            <a:ext cx="9833548" cy="1051281"/>
          </a:xfrm>
        </p:spPr>
        <p:txBody>
          <a:bodyPr>
            <a:normAutofit/>
          </a:bodyPr>
          <a:lstStyle/>
          <a:p>
            <a:pPr algn="ctr"/>
            <a:r>
              <a:rPr lang="en-US" sz="4000" b="1" dirty="0">
                <a:solidFill>
                  <a:srgbClr val="FFFFFF"/>
                </a:solidFill>
              </a:rPr>
              <a:t>BIODIVERSIDAD Y CAMBIO CLIMÁTICO</a:t>
            </a:r>
            <a:endParaRPr lang="es-CL" sz="4000" b="1" dirty="0">
              <a:solidFill>
                <a:srgbClr val="FFFFFF"/>
              </a:solidFill>
            </a:endParaRPr>
          </a:p>
        </p:txBody>
      </p:sp>
      <p:sp>
        <p:nvSpPr>
          <p:cNvPr id="3" name="Marcador de contenido 2">
            <a:extLst>
              <a:ext uri="{FF2B5EF4-FFF2-40B4-BE49-F238E27FC236}">
                <a16:creationId xmlns:a16="http://schemas.microsoft.com/office/drawing/2014/main" id="{6C539FC3-07B6-4158-8539-FFBA3603B2E5}"/>
              </a:ext>
            </a:extLst>
          </p:cNvPr>
          <p:cNvSpPr>
            <a:spLocks noGrp="1"/>
          </p:cNvSpPr>
          <p:nvPr>
            <p:ph idx="1"/>
          </p:nvPr>
        </p:nvSpPr>
        <p:spPr>
          <a:xfrm>
            <a:off x="1179226" y="3092970"/>
            <a:ext cx="9833548" cy="2693976"/>
          </a:xfrm>
        </p:spPr>
        <p:txBody>
          <a:bodyPr>
            <a:normAutofit/>
          </a:bodyPr>
          <a:lstStyle/>
          <a:p>
            <a:r>
              <a:rPr lang="es-ES" sz="1900" dirty="0">
                <a:solidFill>
                  <a:srgbClr val="000000"/>
                </a:solidFill>
              </a:rPr>
              <a:t>Chile es parte de los países especialmente vulnerables al cambio climático, por cumplir con </a:t>
            </a:r>
            <a:r>
              <a:rPr lang="es-ES" sz="1900" b="1" dirty="0">
                <a:solidFill>
                  <a:srgbClr val="000000"/>
                </a:solidFill>
              </a:rPr>
              <a:t>siete de las nueve </a:t>
            </a:r>
            <a:r>
              <a:rPr lang="es-ES" sz="1900" dirty="0">
                <a:solidFill>
                  <a:srgbClr val="000000"/>
                </a:solidFill>
              </a:rPr>
              <a:t>características de vulnerabilidad.</a:t>
            </a:r>
          </a:p>
          <a:p>
            <a:r>
              <a:rPr lang="es-ES" sz="1900" dirty="0">
                <a:solidFill>
                  <a:srgbClr val="000000"/>
                </a:solidFill>
              </a:rPr>
              <a:t> De las características de nuestro país, </a:t>
            </a:r>
            <a:r>
              <a:rPr lang="es-ES" sz="1900" b="1" dirty="0">
                <a:solidFill>
                  <a:srgbClr val="000000"/>
                </a:solidFill>
              </a:rPr>
              <a:t>dos de ellas corresponden al contexto ecosistémico:</a:t>
            </a:r>
            <a:r>
              <a:rPr lang="es-ES" sz="1900" dirty="0">
                <a:solidFill>
                  <a:srgbClr val="000000"/>
                </a:solidFill>
              </a:rPr>
              <a:t> poseer </a:t>
            </a:r>
            <a:r>
              <a:rPr lang="es-ES" sz="1900" b="1" dirty="0">
                <a:solidFill>
                  <a:srgbClr val="000000"/>
                </a:solidFill>
              </a:rPr>
              <a:t>zonas áridas y semiáridas, zonas con cobertura forestal y zonas expuestas al deterioro forestal y poseer ecosistemas frágiles, incluidos los ecosistemas montañosos. </a:t>
            </a:r>
          </a:p>
          <a:p>
            <a:r>
              <a:rPr lang="es-ES" sz="1900" dirty="0">
                <a:solidFill>
                  <a:srgbClr val="000000"/>
                </a:solidFill>
              </a:rPr>
              <a:t>Los cambios acelerados podrían modificar los patrones de </a:t>
            </a:r>
            <a:r>
              <a:rPr lang="es-ES" sz="1900" b="1" dirty="0">
                <a:solidFill>
                  <a:srgbClr val="000000"/>
                </a:solidFill>
              </a:rPr>
              <a:t>temperatura y precipitaciones, probablemente más allá de los umbrales de tolerancia biológica que hasta ahora los ecosistemas y especies han enfrentado.</a:t>
            </a:r>
            <a:endParaRPr lang="es-CL" sz="1900" b="1" dirty="0">
              <a:solidFill>
                <a:srgbClr val="000000"/>
              </a:solidFill>
            </a:endParaRPr>
          </a:p>
        </p:txBody>
      </p:sp>
    </p:spTree>
    <p:extLst>
      <p:ext uri="{BB962C8B-B14F-4D97-AF65-F5344CB8AC3E}">
        <p14:creationId xmlns:p14="http://schemas.microsoft.com/office/powerpoint/2010/main" val="1880479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060E78E2-B4F9-44D6-BD1F-079E2C31746A}"/>
              </a:ext>
            </a:extLst>
          </p:cNvPr>
          <p:cNvSpPr>
            <a:spLocks noGrp="1"/>
          </p:cNvSpPr>
          <p:nvPr>
            <p:ph type="title"/>
          </p:nvPr>
        </p:nvSpPr>
        <p:spPr>
          <a:xfrm>
            <a:off x="1179226" y="826680"/>
            <a:ext cx="9833548" cy="1325563"/>
          </a:xfrm>
        </p:spPr>
        <p:txBody>
          <a:bodyPr>
            <a:normAutofit/>
          </a:bodyPr>
          <a:lstStyle/>
          <a:p>
            <a:pPr algn="ctr"/>
            <a:r>
              <a:rPr lang="es-CL" sz="4000" b="1">
                <a:solidFill>
                  <a:srgbClr val="FFFFFF"/>
                </a:solidFill>
              </a:rPr>
              <a:t>CONSERVACIÓN DE  BIODIVERSIDAD  (1)</a:t>
            </a:r>
          </a:p>
        </p:txBody>
      </p:sp>
      <p:sp>
        <p:nvSpPr>
          <p:cNvPr id="3" name="Marcador de contenido 2">
            <a:extLst>
              <a:ext uri="{FF2B5EF4-FFF2-40B4-BE49-F238E27FC236}">
                <a16:creationId xmlns:a16="http://schemas.microsoft.com/office/drawing/2014/main" id="{15A4CEE3-5353-4CC4-B969-3EAACD567A95}"/>
              </a:ext>
            </a:extLst>
          </p:cNvPr>
          <p:cNvSpPr>
            <a:spLocks noGrp="1"/>
          </p:cNvSpPr>
          <p:nvPr>
            <p:ph idx="1"/>
          </p:nvPr>
        </p:nvSpPr>
        <p:spPr>
          <a:xfrm>
            <a:off x="1179226" y="3092970"/>
            <a:ext cx="9833548" cy="2693976"/>
          </a:xfrm>
        </p:spPr>
        <p:txBody>
          <a:bodyPr>
            <a:normAutofit/>
          </a:bodyPr>
          <a:lstStyle/>
          <a:p>
            <a:r>
              <a:rPr lang="es-ES" sz="1900">
                <a:solidFill>
                  <a:srgbClr val="000000"/>
                </a:solidFill>
              </a:rPr>
              <a:t>En cuanto a la representatividad de los ecosistemas terrestres en áreas protegidas, y asemejando los 127 pisos vegetacionales reconocidos como ecosistemas terrestres, puede decirse que 13 de ellos (11%) no se encuentran incluidos en alguna categoría de área protegida. </a:t>
            </a:r>
          </a:p>
          <a:p>
            <a:r>
              <a:rPr lang="es-ES" sz="1900">
                <a:solidFill>
                  <a:srgbClr val="000000"/>
                </a:solidFill>
              </a:rPr>
              <a:t>Otros 27 (22%) poseen menos del 1% de su superficie bajo alguna categoría de protección. </a:t>
            </a:r>
          </a:p>
          <a:p>
            <a:r>
              <a:rPr lang="es-ES" sz="1900">
                <a:solidFill>
                  <a:srgbClr val="000000"/>
                </a:solidFill>
              </a:rPr>
              <a:t>Asimismo, sólo 37 ecosistemas terrestres (29%) sí alcanzan la Meta N°11 de Aichi de proteger del 17% de los ecosistemas terrestres y de aguas continentales.</a:t>
            </a:r>
          </a:p>
          <a:p>
            <a:pPr lvl="1"/>
            <a:r>
              <a:rPr lang="es-ES" sz="1900">
                <a:solidFill>
                  <a:srgbClr val="000000"/>
                </a:solidFill>
              </a:rPr>
              <a:t> Plan Estratégico para la Diversidad Biológica (más conocido como los objetivos o las metas </a:t>
            </a:r>
            <a:r>
              <a:rPr lang="es-ES" sz="1900" b="1">
                <a:solidFill>
                  <a:srgbClr val="000000"/>
                </a:solidFill>
              </a:rPr>
              <a:t>Aichi</a:t>
            </a:r>
            <a:r>
              <a:rPr lang="es-ES" sz="1900">
                <a:solidFill>
                  <a:srgbClr val="000000"/>
                </a:solidFill>
              </a:rPr>
              <a:t>),</a:t>
            </a:r>
            <a:endParaRPr lang="es-CL" sz="1900">
              <a:solidFill>
                <a:srgbClr val="000000"/>
              </a:solidFill>
            </a:endParaRPr>
          </a:p>
        </p:txBody>
      </p:sp>
    </p:spTree>
    <p:extLst>
      <p:ext uri="{BB962C8B-B14F-4D97-AF65-F5344CB8AC3E}">
        <p14:creationId xmlns:p14="http://schemas.microsoft.com/office/powerpoint/2010/main" val="701348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77C9C0C5-541A-4BC3-82C7-925324E4D94F}"/>
              </a:ext>
            </a:extLst>
          </p:cNvPr>
          <p:cNvSpPr>
            <a:spLocks noGrp="1"/>
          </p:cNvSpPr>
          <p:nvPr>
            <p:ph type="title"/>
          </p:nvPr>
        </p:nvSpPr>
        <p:spPr>
          <a:xfrm>
            <a:off x="1179226" y="826680"/>
            <a:ext cx="9833548" cy="1325563"/>
          </a:xfrm>
        </p:spPr>
        <p:txBody>
          <a:bodyPr>
            <a:normAutofit/>
          </a:bodyPr>
          <a:lstStyle/>
          <a:p>
            <a:pPr algn="ctr"/>
            <a:r>
              <a:rPr lang="es-CL" sz="4000" b="1" dirty="0">
                <a:solidFill>
                  <a:srgbClr val="FFFFFF"/>
                </a:solidFill>
              </a:rPr>
              <a:t>CONSERVACIÓN DE  BIODIVERSIDAD  (2)</a:t>
            </a:r>
            <a:endParaRPr lang="es-CL" sz="4000" dirty="0">
              <a:solidFill>
                <a:srgbClr val="FFFFFF"/>
              </a:solidFill>
            </a:endParaRPr>
          </a:p>
        </p:txBody>
      </p:sp>
      <p:sp>
        <p:nvSpPr>
          <p:cNvPr id="3" name="Marcador de contenido 2">
            <a:extLst>
              <a:ext uri="{FF2B5EF4-FFF2-40B4-BE49-F238E27FC236}">
                <a16:creationId xmlns:a16="http://schemas.microsoft.com/office/drawing/2014/main" id="{DBE7C142-3506-471C-B8CF-F5E75BA1C70A}"/>
              </a:ext>
            </a:extLst>
          </p:cNvPr>
          <p:cNvSpPr>
            <a:spLocks noGrp="1"/>
          </p:cNvSpPr>
          <p:nvPr>
            <p:ph idx="1"/>
          </p:nvPr>
        </p:nvSpPr>
        <p:spPr>
          <a:xfrm>
            <a:off x="355601" y="2753936"/>
            <a:ext cx="11285793" cy="3667432"/>
          </a:xfrm>
        </p:spPr>
        <p:txBody>
          <a:bodyPr>
            <a:normAutofit/>
          </a:bodyPr>
          <a:lstStyle/>
          <a:p>
            <a:r>
              <a:rPr lang="es-ES" sz="1800" b="1">
                <a:solidFill>
                  <a:srgbClr val="000000"/>
                </a:solidFill>
              </a:rPr>
              <a:t>En los ecosistemas acuáticos continentales</a:t>
            </a:r>
          </a:p>
          <a:p>
            <a:pPr lvl="1"/>
            <a:r>
              <a:rPr lang="es-ES" sz="1800">
                <a:solidFill>
                  <a:srgbClr val="000000"/>
                </a:solidFill>
              </a:rPr>
              <a:t>Existe aproximadamente un 8% (106.078 ha) de humedales en áreas protegidas.</a:t>
            </a:r>
          </a:p>
          <a:p>
            <a:pPr lvl="1"/>
            <a:r>
              <a:rPr lang="es-ES" sz="1800">
                <a:solidFill>
                  <a:srgbClr val="000000"/>
                </a:solidFill>
              </a:rPr>
              <a:t>Chile también posee 13 sitios Ramsar, de los cuales 8 corresponden a humedales alto andinos y 5 corresponden a humedales costeros. </a:t>
            </a:r>
          </a:p>
          <a:p>
            <a:pPr lvl="1"/>
            <a:r>
              <a:rPr lang="es-ES" sz="1800">
                <a:solidFill>
                  <a:srgbClr val="000000"/>
                </a:solidFill>
              </a:rPr>
              <a:t>Los 13 sitios cubren una superficie de 361.761 ha, representando aproximadamente un 27% de la superficie total de humedales. </a:t>
            </a:r>
          </a:p>
          <a:p>
            <a:r>
              <a:rPr lang="es-ES" sz="1800" b="1">
                <a:solidFill>
                  <a:srgbClr val="000000"/>
                </a:solidFill>
              </a:rPr>
              <a:t>En los ecosistemas marinos y costeros</a:t>
            </a:r>
            <a:r>
              <a:rPr lang="es-ES" sz="1800">
                <a:solidFill>
                  <a:srgbClr val="000000"/>
                </a:solidFill>
              </a:rPr>
              <a:t> </a:t>
            </a:r>
          </a:p>
          <a:p>
            <a:pPr lvl="1"/>
            <a:r>
              <a:rPr lang="es-ES" sz="1800">
                <a:solidFill>
                  <a:srgbClr val="000000"/>
                </a:solidFill>
              </a:rPr>
              <a:t>Aproximadamente el 13% de la superficie de nuestra Zona Económica Exclusiva se encuentra protegida. </a:t>
            </a:r>
          </a:p>
          <a:p>
            <a:pPr lvl="1"/>
            <a:r>
              <a:rPr lang="es-ES" sz="1800">
                <a:solidFill>
                  <a:srgbClr val="000000"/>
                </a:solidFill>
              </a:rPr>
              <a:t>Sin embargo, sólo 2 de las 7 ecorregiones marinas tienen protección sobre el 1%, siendo éstas la Ecorregión de Isla de Pascua (19%), y la Ecorregión Juan Fernández y Desventuradas</a:t>
            </a:r>
            <a:endParaRPr lang="es-CL" sz="1800" dirty="0">
              <a:solidFill>
                <a:srgbClr val="000000"/>
              </a:solidFill>
            </a:endParaRPr>
          </a:p>
        </p:txBody>
      </p:sp>
    </p:spTree>
    <p:extLst>
      <p:ext uri="{BB962C8B-B14F-4D97-AF65-F5344CB8AC3E}">
        <p14:creationId xmlns:p14="http://schemas.microsoft.com/office/powerpoint/2010/main" val="151444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8D1E443-3A4C-4A41-B305-25E1CB937168}"/>
              </a:ext>
            </a:extLst>
          </p:cNvPr>
          <p:cNvSpPr>
            <a:spLocks noGrp="1"/>
          </p:cNvSpPr>
          <p:nvPr>
            <p:ph type="title"/>
          </p:nvPr>
        </p:nvSpPr>
        <p:spPr>
          <a:xfrm>
            <a:off x="466722" y="586855"/>
            <a:ext cx="3201366" cy="3387497"/>
          </a:xfrm>
        </p:spPr>
        <p:txBody>
          <a:bodyPr anchor="b">
            <a:normAutofit/>
          </a:bodyPr>
          <a:lstStyle/>
          <a:p>
            <a:pPr algn="r"/>
            <a:r>
              <a:rPr lang="es-CL" sz="3400" b="1">
                <a:solidFill>
                  <a:srgbClr val="FFFFFF"/>
                </a:solidFill>
                <a:latin typeface="Times New Roman" panose="02020603050405020304" pitchFamily="18" charset="0"/>
                <a:cs typeface="Times New Roman" panose="02020603050405020304" pitchFamily="18" charset="0"/>
              </a:rPr>
              <a:t>LA MEGASEQUIA EN CHILE</a:t>
            </a:r>
            <a:endParaRPr lang="es-ES" sz="3400" b="1">
              <a:solidFill>
                <a:srgbClr val="FFFFFF"/>
              </a:solidFill>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8BCE71F5-7577-4FAE-BD18-5843CDCDBE12}"/>
              </a:ext>
            </a:extLst>
          </p:cNvPr>
          <p:cNvSpPr>
            <a:spLocks noGrp="1"/>
          </p:cNvSpPr>
          <p:nvPr>
            <p:ph idx="1"/>
          </p:nvPr>
        </p:nvSpPr>
        <p:spPr>
          <a:xfrm>
            <a:off x="4810259" y="649480"/>
            <a:ext cx="6555347" cy="5546047"/>
          </a:xfrm>
        </p:spPr>
        <p:txBody>
          <a:bodyPr anchor="ctr">
            <a:normAutofit/>
          </a:bodyPr>
          <a:lstStyle/>
          <a:p>
            <a:r>
              <a:rPr lang="es-CL" dirty="0"/>
              <a:t>Que es la mega sequia</a:t>
            </a:r>
          </a:p>
          <a:p>
            <a:r>
              <a:rPr lang="es-CL" dirty="0"/>
              <a:t>Tipos de mega sequia</a:t>
            </a:r>
          </a:p>
          <a:p>
            <a:r>
              <a:rPr lang="es-CL" dirty="0"/>
              <a:t>Historia de sequias en Chile</a:t>
            </a:r>
          </a:p>
          <a:p>
            <a:r>
              <a:rPr lang="es-CL" dirty="0"/>
              <a:t>Impactos de la mega sequia</a:t>
            </a:r>
          </a:p>
          <a:p>
            <a:r>
              <a:rPr lang="es-CL" dirty="0"/>
              <a:t>Adaptación a los impactos de una mega sequía</a:t>
            </a:r>
            <a:endParaRPr lang="es-ES" dirty="0"/>
          </a:p>
        </p:txBody>
      </p:sp>
    </p:spTree>
    <p:extLst>
      <p:ext uri="{BB962C8B-B14F-4D97-AF65-F5344CB8AC3E}">
        <p14:creationId xmlns:p14="http://schemas.microsoft.com/office/powerpoint/2010/main" val="816229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6F0B657-A75D-47C0-8A67-D471A0ECCAC2}"/>
              </a:ext>
            </a:extLst>
          </p:cNvPr>
          <p:cNvSpPr>
            <a:spLocks noGrp="1"/>
          </p:cNvSpPr>
          <p:nvPr>
            <p:ph type="title"/>
          </p:nvPr>
        </p:nvSpPr>
        <p:spPr>
          <a:xfrm>
            <a:off x="1179226" y="826680"/>
            <a:ext cx="9833548" cy="1325563"/>
          </a:xfrm>
        </p:spPr>
        <p:txBody>
          <a:bodyPr>
            <a:normAutofit/>
          </a:bodyPr>
          <a:lstStyle/>
          <a:p>
            <a:pPr algn="ctr"/>
            <a:r>
              <a:rPr lang="es-CL" sz="4000" b="1">
                <a:solidFill>
                  <a:srgbClr val="FFFFFF"/>
                </a:solidFill>
              </a:rPr>
              <a:t>CONSERVACION DE LA BIODIVERSIDAD (3)</a:t>
            </a:r>
          </a:p>
        </p:txBody>
      </p:sp>
      <p:sp>
        <p:nvSpPr>
          <p:cNvPr id="3" name="Marcador de contenido 2">
            <a:extLst>
              <a:ext uri="{FF2B5EF4-FFF2-40B4-BE49-F238E27FC236}">
                <a16:creationId xmlns:a16="http://schemas.microsoft.com/office/drawing/2014/main" id="{D994D420-209F-457C-B5E2-06ADDEDAF526}"/>
              </a:ext>
            </a:extLst>
          </p:cNvPr>
          <p:cNvSpPr>
            <a:spLocks noGrp="1"/>
          </p:cNvSpPr>
          <p:nvPr>
            <p:ph idx="1"/>
          </p:nvPr>
        </p:nvSpPr>
        <p:spPr>
          <a:xfrm>
            <a:off x="521110" y="2753936"/>
            <a:ext cx="10491664" cy="3725522"/>
          </a:xfrm>
        </p:spPr>
        <p:txBody>
          <a:bodyPr>
            <a:normAutofit/>
          </a:bodyPr>
          <a:lstStyle/>
          <a:p>
            <a:r>
              <a:rPr lang="en-US" b="1" dirty="0" err="1">
                <a:solidFill>
                  <a:srgbClr val="000000"/>
                </a:solidFill>
              </a:rPr>
              <a:t>Gestión</a:t>
            </a:r>
            <a:r>
              <a:rPr lang="en-US" b="1" dirty="0">
                <a:solidFill>
                  <a:srgbClr val="000000"/>
                </a:solidFill>
              </a:rPr>
              <a:t> de </a:t>
            </a:r>
            <a:r>
              <a:rPr lang="en-US" b="1" dirty="0" err="1">
                <a:solidFill>
                  <a:srgbClr val="000000"/>
                </a:solidFill>
              </a:rPr>
              <a:t>especies</a:t>
            </a:r>
            <a:endParaRPr lang="en-US" b="1" dirty="0">
              <a:solidFill>
                <a:srgbClr val="000000"/>
              </a:solidFill>
            </a:endParaRPr>
          </a:p>
          <a:p>
            <a:pPr lvl="1"/>
            <a:r>
              <a:rPr lang="es-ES" sz="2800" dirty="0">
                <a:solidFill>
                  <a:srgbClr val="000000"/>
                </a:solidFill>
              </a:rPr>
              <a:t>En 2010 la Ley No 20.417 crea la figura de los Planes de Recuperación, Conservación y Gestión de Especies Silvestres (planes RECOGE). </a:t>
            </a:r>
          </a:p>
          <a:p>
            <a:pPr lvl="1"/>
            <a:r>
              <a:rPr lang="es-ES" sz="2800" dirty="0">
                <a:solidFill>
                  <a:srgbClr val="000000"/>
                </a:solidFill>
              </a:rPr>
              <a:t>Existen cinco planes RECOGE con resolución que da inicio al proceso de elaboración del plan, y que corresponden a </a:t>
            </a:r>
            <a:r>
              <a:rPr lang="es-ES" sz="2800" dirty="0" err="1">
                <a:solidFill>
                  <a:srgbClr val="000000"/>
                </a:solidFill>
              </a:rPr>
              <a:t>lucumillo</a:t>
            </a:r>
            <a:r>
              <a:rPr lang="es-ES" sz="2800" dirty="0">
                <a:solidFill>
                  <a:srgbClr val="000000"/>
                </a:solidFill>
              </a:rPr>
              <a:t>, </a:t>
            </a:r>
            <a:r>
              <a:rPr lang="es-ES" sz="2800" dirty="0" err="1">
                <a:solidFill>
                  <a:srgbClr val="000000"/>
                </a:solidFill>
              </a:rPr>
              <a:t>ruil</a:t>
            </a:r>
            <a:r>
              <a:rPr lang="es-ES" sz="2800" dirty="0">
                <a:solidFill>
                  <a:srgbClr val="000000"/>
                </a:solidFill>
              </a:rPr>
              <a:t>, flora costera del norte de Chile, chinchilla de cola corta y garra de león.</a:t>
            </a:r>
            <a:endParaRPr lang="es-CL" sz="2800" dirty="0">
              <a:solidFill>
                <a:srgbClr val="000000"/>
              </a:solidFill>
            </a:endParaRPr>
          </a:p>
        </p:txBody>
      </p:sp>
    </p:spTree>
    <p:extLst>
      <p:ext uri="{BB962C8B-B14F-4D97-AF65-F5344CB8AC3E}">
        <p14:creationId xmlns:p14="http://schemas.microsoft.com/office/powerpoint/2010/main" val="2406893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97A804D-925C-4501-BA77-4DB58BA47F7A}"/>
              </a:ext>
            </a:extLst>
          </p:cNvPr>
          <p:cNvSpPr>
            <a:spLocks noGrp="1"/>
          </p:cNvSpPr>
          <p:nvPr>
            <p:ph type="title"/>
          </p:nvPr>
        </p:nvSpPr>
        <p:spPr>
          <a:xfrm>
            <a:off x="1179226" y="826680"/>
            <a:ext cx="9833548" cy="1325563"/>
          </a:xfrm>
        </p:spPr>
        <p:txBody>
          <a:bodyPr>
            <a:normAutofit/>
          </a:bodyPr>
          <a:lstStyle/>
          <a:p>
            <a:pPr algn="ctr"/>
            <a:r>
              <a:rPr lang="en-US" sz="4000" b="1">
                <a:solidFill>
                  <a:srgbClr val="FFFFFF"/>
                </a:solidFill>
              </a:rPr>
              <a:t>RESTAURACIÓN DE LA BIODIVERSIDAD</a:t>
            </a:r>
            <a:endParaRPr lang="es-CL" sz="4000" b="1">
              <a:solidFill>
                <a:srgbClr val="FFFFFF"/>
              </a:solidFill>
            </a:endParaRPr>
          </a:p>
        </p:txBody>
      </p:sp>
      <p:sp>
        <p:nvSpPr>
          <p:cNvPr id="3" name="Marcador de contenido 2">
            <a:extLst>
              <a:ext uri="{FF2B5EF4-FFF2-40B4-BE49-F238E27FC236}">
                <a16:creationId xmlns:a16="http://schemas.microsoft.com/office/drawing/2014/main" id="{109674AC-38E9-4918-B4C0-96E366D901D1}"/>
              </a:ext>
            </a:extLst>
          </p:cNvPr>
          <p:cNvSpPr>
            <a:spLocks noGrp="1"/>
          </p:cNvSpPr>
          <p:nvPr>
            <p:ph idx="1"/>
          </p:nvPr>
        </p:nvSpPr>
        <p:spPr>
          <a:xfrm>
            <a:off x="530941" y="3092970"/>
            <a:ext cx="10953135" cy="2693976"/>
          </a:xfrm>
        </p:spPr>
        <p:txBody>
          <a:bodyPr>
            <a:noAutofit/>
          </a:bodyPr>
          <a:lstStyle/>
          <a:p>
            <a:r>
              <a:rPr lang="es-ES" sz="2000" dirty="0">
                <a:solidFill>
                  <a:srgbClr val="000000"/>
                </a:solidFill>
              </a:rPr>
              <a:t>El objetivo de restauración de ecosistemas degradados debe ser abordado de manera </a:t>
            </a:r>
            <a:r>
              <a:rPr lang="es-ES" sz="2000" b="1" dirty="0">
                <a:solidFill>
                  <a:srgbClr val="000000"/>
                </a:solidFill>
              </a:rPr>
              <a:t>sistémica</a:t>
            </a:r>
            <a:r>
              <a:rPr lang="es-ES" sz="2000" dirty="0">
                <a:solidFill>
                  <a:srgbClr val="000000"/>
                </a:solidFill>
              </a:rPr>
              <a:t>. Eso supone, primeramente identificar las áreas con potencial de restauración. </a:t>
            </a:r>
          </a:p>
          <a:p>
            <a:r>
              <a:rPr lang="es-ES" sz="2000" dirty="0">
                <a:solidFill>
                  <a:srgbClr val="000000"/>
                </a:solidFill>
              </a:rPr>
              <a:t>Por ello, el MMA ha impulsado, en el contexto de la </a:t>
            </a:r>
            <a:r>
              <a:rPr lang="es-ES" sz="2000" b="1" dirty="0">
                <a:solidFill>
                  <a:srgbClr val="000000"/>
                </a:solidFill>
              </a:rPr>
              <a:t>planificación ecológica y zonificación de la infraestructura ecológica, la identificación de objetivos ambientales zonificados con potencial de restauración. </a:t>
            </a:r>
          </a:p>
          <a:p>
            <a:r>
              <a:rPr lang="es-ES" sz="2000" dirty="0">
                <a:solidFill>
                  <a:srgbClr val="000000"/>
                </a:solidFill>
              </a:rPr>
              <a:t>Los incendios son una de las causas más importantes de degradación en los ecosistemas en Chile. </a:t>
            </a:r>
          </a:p>
          <a:p>
            <a:r>
              <a:rPr lang="es-ES" sz="2000" dirty="0">
                <a:solidFill>
                  <a:srgbClr val="000000"/>
                </a:solidFill>
              </a:rPr>
              <a:t>Más allá de las acciones de educación, monitoreo, gestión y logística que se puedan tomar para prevenir o reducir los daños que este tipo de eventos generan, también se precisa </a:t>
            </a:r>
            <a:r>
              <a:rPr lang="es-ES" sz="2000" b="1" dirty="0">
                <a:solidFill>
                  <a:srgbClr val="000000"/>
                </a:solidFill>
              </a:rPr>
              <a:t>restaurar los ecosistemas degradados, en particular cuando éstos han perdido resiliencia</a:t>
            </a:r>
            <a:endParaRPr lang="es-CL" sz="2000" b="1" dirty="0">
              <a:solidFill>
                <a:srgbClr val="000000"/>
              </a:solidFill>
            </a:endParaRPr>
          </a:p>
        </p:txBody>
      </p:sp>
    </p:spTree>
    <p:extLst>
      <p:ext uri="{BB962C8B-B14F-4D97-AF65-F5344CB8AC3E}">
        <p14:creationId xmlns:p14="http://schemas.microsoft.com/office/powerpoint/2010/main" val="4222543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5C9F2A-381A-443C-BA7F-A0D721D75505}"/>
              </a:ext>
            </a:extLst>
          </p:cNvPr>
          <p:cNvSpPr>
            <a:spLocks noGrp="1"/>
          </p:cNvSpPr>
          <p:nvPr>
            <p:ph type="title"/>
          </p:nvPr>
        </p:nvSpPr>
        <p:spPr>
          <a:xfrm>
            <a:off x="838200" y="88490"/>
            <a:ext cx="10515600" cy="1032388"/>
          </a:xfrm>
        </p:spPr>
        <p:txBody>
          <a:bodyPr>
            <a:normAutofit fontScale="90000"/>
          </a:bodyPr>
          <a:lstStyle/>
          <a:p>
            <a:pPr algn="ctr"/>
            <a:r>
              <a:rPr lang="es-CL" b="1" dirty="0"/>
              <a:t>ESTRATEGIA NACIONAL DE BIODIVERSIDAD 2017-2030</a:t>
            </a:r>
            <a:endParaRPr lang="es-CL" dirty="0"/>
          </a:p>
        </p:txBody>
      </p:sp>
      <p:pic>
        <p:nvPicPr>
          <p:cNvPr id="4" name="Marcador de contenido 3">
            <a:extLst>
              <a:ext uri="{FF2B5EF4-FFF2-40B4-BE49-F238E27FC236}">
                <a16:creationId xmlns:a16="http://schemas.microsoft.com/office/drawing/2014/main" id="{6482E092-428F-4799-A1B7-0F935BB93399}"/>
              </a:ext>
            </a:extLst>
          </p:cNvPr>
          <p:cNvPicPr>
            <a:picLocks noGrp="1" noChangeAspect="1"/>
          </p:cNvPicPr>
          <p:nvPr>
            <p:ph idx="1"/>
          </p:nvPr>
        </p:nvPicPr>
        <p:blipFill>
          <a:blip r:embed="rId2"/>
          <a:stretch>
            <a:fillRect/>
          </a:stretch>
        </p:blipFill>
        <p:spPr>
          <a:xfrm>
            <a:off x="380595" y="1120878"/>
            <a:ext cx="11631561" cy="5417574"/>
          </a:xfrm>
          <a:prstGeom prst="rect">
            <a:avLst/>
          </a:prstGeom>
        </p:spPr>
      </p:pic>
    </p:spTree>
    <p:extLst>
      <p:ext uri="{BB962C8B-B14F-4D97-AF65-F5344CB8AC3E}">
        <p14:creationId xmlns:p14="http://schemas.microsoft.com/office/powerpoint/2010/main" val="2366372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1E50BD-4CB0-4AE8-8ACB-CF428A56DD1D}"/>
              </a:ext>
            </a:extLst>
          </p:cNvPr>
          <p:cNvSpPr>
            <a:spLocks noGrp="1"/>
          </p:cNvSpPr>
          <p:nvPr>
            <p:ph type="title"/>
          </p:nvPr>
        </p:nvSpPr>
        <p:spPr>
          <a:xfrm>
            <a:off x="838200" y="88491"/>
            <a:ext cx="10515600" cy="1317522"/>
          </a:xfrm>
        </p:spPr>
        <p:txBody>
          <a:bodyPr/>
          <a:lstStyle/>
          <a:p>
            <a:pPr algn="ctr"/>
            <a:r>
              <a:rPr lang="es-ES" b="1" dirty="0"/>
              <a:t>ROLES DE LOS ACTORES INVOLUCRADOS EN LA IMPLEMENTACIÓN</a:t>
            </a:r>
            <a:r>
              <a:rPr lang="es-ES" dirty="0"/>
              <a:t>:</a:t>
            </a:r>
            <a:endParaRPr lang="es-CL" dirty="0"/>
          </a:p>
        </p:txBody>
      </p:sp>
      <p:sp>
        <p:nvSpPr>
          <p:cNvPr id="3" name="Marcador de contenido 2">
            <a:extLst>
              <a:ext uri="{FF2B5EF4-FFF2-40B4-BE49-F238E27FC236}">
                <a16:creationId xmlns:a16="http://schemas.microsoft.com/office/drawing/2014/main" id="{56AC21F8-AA47-4E56-B2C8-7783A1B49B7B}"/>
              </a:ext>
            </a:extLst>
          </p:cNvPr>
          <p:cNvSpPr>
            <a:spLocks noGrp="1"/>
          </p:cNvSpPr>
          <p:nvPr>
            <p:ph idx="1"/>
          </p:nvPr>
        </p:nvSpPr>
        <p:spPr>
          <a:xfrm>
            <a:off x="226142" y="1494503"/>
            <a:ext cx="11720052" cy="4682460"/>
          </a:xfrm>
        </p:spPr>
        <p:txBody>
          <a:bodyPr>
            <a:normAutofit fontScale="85000" lnSpcReduction="20000"/>
          </a:bodyPr>
          <a:lstStyle/>
          <a:p>
            <a:r>
              <a:rPr lang="es-ES" b="1" dirty="0"/>
              <a:t>Consejo de Ministros para Sustentabilidad </a:t>
            </a:r>
            <a:r>
              <a:rPr lang="es-ES" dirty="0"/>
              <a:t>(CMS): El CMS propone, entre otros, la política ambiental del Gobierno en materia de biodiversidad. El CMS recibirá anualmente del MMA un reporte sobre el estado de la implementación del Plan de Acción de la ENB 2017-2030 y demás actividades en esta materia. </a:t>
            </a:r>
          </a:p>
          <a:p>
            <a:r>
              <a:rPr lang="es-ES" b="1" dirty="0"/>
              <a:t>Ministerio del Medio Ambiente (MMA):</a:t>
            </a:r>
          </a:p>
          <a:p>
            <a:pPr lvl="1"/>
            <a:r>
              <a:rPr lang="es-ES" b="1" dirty="0"/>
              <a:t> El MMA encarga a su División de Recursos Naturales y Biodiversidad </a:t>
            </a:r>
            <a:r>
              <a:rPr lang="es-ES" dirty="0"/>
              <a:t>la implementación y seguimiento en materia de biodiversidad y asigna el presupuesto necesario. </a:t>
            </a:r>
          </a:p>
          <a:p>
            <a:pPr lvl="1"/>
            <a:r>
              <a:rPr lang="es-ES" b="1" dirty="0"/>
              <a:t>El MMA designa en sus Secretarías Regionales Ministeriales de Medio Ambiente </a:t>
            </a:r>
            <a:r>
              <a:rPr lang="es-ES" dirty="0"/>
              <a:t>a los encargados de Recursos Naturales y Biodiversidad como enlaces con la División. División de Recursos Naturales y Biodiversidad del MMA: </a:t>
            </a:r>
          </a:p>
          <a:p>
            <a:pPr lvl="1"/>
            <a:r>
              <a:rPr lang="es-ES" dirty="0"/>
              <a:t>La División es la entidad, que en coordinación con otras instituciones públicas, lidera los procesos de elaboración e implementación de planes, acciones, desarrolla agendas, capacitación y apoyo para gestionar las actividades en biodiversidad. </a:t>
            </a:r>
          </a:p>
          <a:p>
            <a:pPr lvl="1"/>
            <a:r>
              <a:rPr lang="es-ES" b="1" dirty="0"/>
              <a:t>Comité Operativo Nacional de Biodiversidad (CONB</a:t>
            </a:r>
            <a:r>
              <a:rPr lang="es-ES" dirty="0"/>
              <a:t>) : Esta instancia, creada y aprobada por el Consejo Directivo de CONAMA en el Acuerdo 272/2005 y liderada por el MMA en virtud de las facultades que le entrega la Ley, es un órgano que impulsará y facilitará el logro de los objetivos y metas la ENB 2017-2030 e instrumentos asociados, considerando como</a:t>
            </a:r>
            <a:endParaRPr lang="es-CL" dirty="0"/>
          </a:p>
        </p:txBody>
      </p:sp>
    </p:spTree>
    <p:extLst>
      <p:ext uri="{BB962C8B-B14F-4D97-AF65-F5344CB8AC3E}">
        <p14:creationId xmlns:p14="http://schemas.microsoft.com/office/powerpoint/2010/main" val="2927997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1DBA2-0957-4D2C-8FD5-814E727B2959}"/>
              </a:ext>
            </a:extLst>
          </p:cNvPr>
          <p:cNvSpPr>
            <a:spLocks noGrp="1"/>
          </p:cNvSpPr>
          <p:nvPr>
            <p:ph type="title"/>
          </p:nvPr>
        </p:nvSpPr>
        <p:spPr/>
        <p:txBody>
          <a:bodyPr/>
          <a:lstStyle/>
          <a:p>
            <a:pPr algn="ctr"/>
            <a:r>
              <a:rPr lang="es-CL" b="1" dirty="0"/>
              <a:t>ARREGLOS INSTITUCIONALES PARA LA ENB 2017-20130</a:t>
            </a:r>
          </a:p>
        </p:txBody>
      </p:sp>
      <p:pic>
        <p:nvPicPr>
          <p:cNvPr id="5" name="Marcador de contenido 4" descr="Imagen que contiene texto&#10;&#10;Descripción generada automáticamente">
            <a:extLst>
              <a:ext uri="{FF2B5EF4-FFF2-40B4-BE49-F238E27FC236}">
                <a16:creationId xmlns:a16="http://schemas.microsoft.com/office/drawing/2014/main" id="{A12716ED-06F8-444F-AD11-D7711EB715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025" y="1777847"/>
            <a:ext cx="10176387" cy="5167312"/>
          </a:xfrm>
        </p:spPr>
      </p:pic>
    </p:spTree>
    <p:extLst>
      <p:ext uri="{BB962C8B-B14F-4D97-AF65-F5344CB8AC3E}">
        <p14:creationId xmlns:p14="http://schemas.microsoft.com/office/powerpoint/2010/main" val="3250989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B266E20F-494B-4FF1-B62E-7440C50B1D33}"/>
              </a:ext>
            </a:extLst>
          </p:cNvPr>
          <p:cNvSpPr>
            <a:spLocks noGrp="1"/>
          </p:cNvSpPr>
          <p:nvPr>
            <p:ph type="title"/>
          </p:nvPr>
        </p:nvSpPr>
        <p:spPr>
          <a:xfrm>
            <a:off x="466722" y="586855"/>
            <a:ext cx="3201366" cy="3387497"/>
          </a:xfrm>
        </p:spPr>
        <p:txBody>
          <a:bodyPr anchor="b">
            <a:normAutofit/>
          </a:bodyPr>
          <a:lstStyle/>
          <a:p>
            <a:pPr algn="r"/>
            <a:r>
              <a:rPr lang="es-MX" sz="4000" dirty="0">
                <a:solidFill>
                  <a:srgbClr val="FFFFFF"/>
                </a:solidFill>
              </a:rPr>
              <a:t>Impactos del CC en la biodiversidad en Chile</a:t>
            </a:r>
          </a:p>
        </p:txBody>
      </p:sp>
      <p:sp>
        <p:nvSpPr>
          <p:cNvPr id="3" name="Marcador de contenido 2">
            <a:extLst>
              <a:ext uri="{FF2B5EF4-FFF2-40B4-BE49-F238E27FC236}">
                <a16:creationId xmlns:a16="http://schemas.microsoft.com/office/drawing/2014/main" id="{77F0E621-A094-48D0-8FAA-843EBD6DEE8D}"/>
              </a:ext>
            </a:extLst>
          </p:cNvPr>
          <p:cNvSpPr>
            <a:spLocks noGrp="1"/>
          </p:cNvSpPr>
          <p:nvPr>
            <p:ph idx="1"/>
          </p:nvPr>
        </p:nvSpPr>
        <p:spPr>
          <a:xfrm>
            <a:off x="4810259" y="649480"/>
            <a:ext cx="6555347" cy="5546047"/>
          </a:xfrm>
        </p:spPr>
        <p:txBody>
          <a:bodyPr anchor="ctr">
            <a:normAutofit/>
          </a:bodyPr>
          <a:lstStyle/>
          <a:p>
            <a:r>
              <a:rPr lang="es-MX" sz="2000" b="0" i="0" dirty="0">
                <a:effectLst/>
                <a:latin typeface="arial" panose="020B0604020202020204" pitchFamily="34" charset="0"/>
              </a:rPr>
              <a:t>¿Qué es la biodiversidad en Chile?</a:t>
            </a:r>
          </a:p>
          <a:p>
            <a:r>
              <a:rPr lang="es-MX" sz="2000" b="1" i="0" dirty="0">
                <a:effectLst/>
                <a:latin typeface="arial" panose="020B0604020202020204" pitchFamily="34" charset="0"/>
              </a:rPr>
              <a:t>Chile</a:t>
            </a:r>
            <a:r>
              <a:rPr lang="es-MX" sz="2000" b="0" i="0" dirty="0">
                <a:effectLst/>
                <a:latin typeface="arial" panose="020B0604020202020204" pitchFamily="34" charset="0"/>
              </a:rPr>
              <a:t> es un país con características geográficas que lo dotan de una rica </a:t>
            </a:r>
            <a:r>
              <a:rPr lang="es-MX" sz="2000" b="1" i="0" dirty="0">
                <a:effectLst/>
                <a:latin typeface="arial" panose="020B0604020202020204" pitchFamily="34" charset="0"/>
              </a:rPr>
              <a:t>biodiversidad</a:t>
            </a:r>
            <a:r>
              <a:rPr lang="es-MX" sz="2000" b="0" i="0" dirty="0">
                <a:effectLst/>
                <a:latin typeface="arial" panose="020B0604020202020204" pitchFamily="34" charset="0"/>
              </a:rPr>
              <a:t> al presentar distintos </a:t>
            </a:r>
            <a:r>
              <a:rPr lang="es-MX" sz="2000" b="1" i="0" dirty="0">
                <a:effectLst/>
                <a:latin typeface="arial" panose="020B0604020202020204" pitchFamily="34" charset="0"/>
              </a:rPr>
              <a:t>tipos de climas que favorecen el surgimiento de especies únicas y endémicas</a:t>
            </a:r>
            <a:r>
              <a:rPr lang="es-MX" sz="2000" b="0" i="0" dirty="0">
                <a:effectLst/>
                <a:latin typeface="arial" panose="020B0604020202020204" pitchFamily="34" charset="0"/>
              </a:rPr>
              <a:t>, contando con </a:t>
            </a:r>
            <a:r>
              <a:rPr lang="es-MX" sz="2000" b="1" i="0" dirty="0">
                <a:effectLst/>
                <a:latin typeface="arial" panose="020B0604020202020204" pitchFamily="34" charset="0"/>
              </a:rPr>
              <a:t>aproximadamente 31.000 especies nativas[i], entre plantas, animales, algas, hongos y bacterias, que se despliegan por  el país</a:t>
            </a:r>
            <a:r>
              <a:rPr lang="es-MX" sz="2000" b="0" i="0" dirty="0">
                <a:effectLst/>
                <a:latin typeface="arial" panose="020B0604020202020204" pitchFamily="34" charset="0"/>
              </a:rPr>
              <a:t>.</a:t>
            </a:r>
          </a:p>
          <a:p>
            <a:r>
              <a:rPr lang="es-MX" sz="2000" b="0" i="0" dirty="0">
                <a:effectLst/>
                <a:latin typeface="Source Sans Pro" panose="020B0604020202020204" pitchFamily="34" charset="0"/>
              </a:rPr>
              <a:t>Debido a su alto </a:t>
            </a:r>
            <a:r>
              <a:rPr lang="es-MX" sz="2000" b="1" i="0" dirty="0">
                <a:effectLst/>
                <a:latin typeface="Source Sans Pro" panose="020B0604020202020204" pitchFamily="34" charset="0"/>
              </a:rPr>
              <a:t>endemismo</a:t>
            </a:r>
            <a:r>
              <a:rPr lang="es-MX" sz="2000" b="0" i="0" dirty="0">
                <a:effectLst/>
                <a:latin typeface="Source Sans Pro" panose="020B0604020202020204" pitchFamily="34" charset="0"/>
              </a:rPr>
              <a:t> en la zona centro y sur del país se le ha denominado a esta zona como punto caliente o </a:t>
            </a:r>
            <a:r>
              <a:rPr lang="es-MX" sz="2000" b="0" i="0" dirty="0" err="1">
                <a:effectLst/>
                <a:latin typeface="Source Sans Pro" panose="020B0604020202020204" pitchFamily="34" charset="0"/>
              </a:rPr>
              <a:t>hotspot</a:t>
            </a:r>
            <a:r>
              <a:rPr lang="es-MX" sz="2000" b="0" i="0" dirty="0">
                <a:effectLst/>
                <a:latin typeface="Source Sans Pro" panose="020B0604020202020204" pitchFamily="34" charset="0"/>
              </a:rPr>
              <a:t>, cuyo término alude a un territorio con una importante concentración de biodiversidad, siendo </a:t>
            </a:r>
            <a:r>
              <a:rPr lang="es-MX" sz="2000" b="1" i="0" dirty="0">
                <a:effectLst/>
                <a:latin typeface="Source Sans Pro" panose="020B0604020202020204" pitchFamily="34" charset="0"/>
              </a:rPr>
              <a:t>1 de los 35 </a:t>
            </a:r>
            <a:r>
              <a:rPr lang="es-MX" sz="2000" b="1" i="0" dirty="0" err="1">
                <a:effectLst/>
                <a:latin typeface="Source Sans Pro" panose="020B0604020202020204" pitchFamily="34" charset="0"/>
              </a:rPr>
              <a:t>hotspots</a:t>
            </a:r>
            <a:r>
              <a:rPr lang="es-MX" sz="2000" b="1" i="0" dirty="0">
                <a:effectLst/>
                <a:latin typeface="Source Sans Pro" panose="020B0604020202020204" pitchFamily="34" charset="0"/>
              </a:rPr>
              <a:t> mundiales de biodiversidad  </a:t>
            </a:r>
            <a:r>
              <a:rPr lang="es-MX" sz="2000" b="0" i="0" dirty="0">
                <a:effectLst/>
                <a:latin typeface="Source Sans Pro" panose="020B0604020202020204" pitchFamily="34" charset="0"/>
              </a:rPr>
              <a:t>según el Ministerio del Medio Ambiente MMA (2017: 17).</a:t>
            </a:r>
            <a:endParaRPr lang="es-MX" sz="2000" dirty="0"/>
          </a:p>
        </p:txBody>
      </p:sp>
    </p:spTree>
    <p:extLst>
      <p:ext uri="{BB962C8B-B14F-4D97-AF65-F5344CB8AC3E}">
        <p14:creationId xmlns:p14="http://schemas.microsoft.com/office/powerpoint/2010/main" val="729374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C8EAB-22A9-439F-81F3-161D7B0587B5}"/>
              </a:ext>
            </a:extLst>
          </p:cNvPr>
          <p:cNvSpPr>
            <a:spLocks noGrp="1"/>
          </p:cNvSpPr>
          <p:nvPr>
            <p:ph type="title"/>
          </p:nvPr>
        </p:nvSpPr>
        <p:spPr/>
        <p:txBody>
          <a:bodyPr/>
          <a:lstStyle/>
          <a:p>
            <a:r>
              <a:rPr lang="es-MX" dirty="0"/>
              <a:t>Biodiversidad en Chile</a:t>
            </a:r>
          </a:p>
        </p:txBody>
      </p:sp>
      <p:pic>
        <p:nvPicPr>
          <p:cNvPr id="4" name="Marcador de contenido 3">
            <a:extLst>
              <a:ext uri="{FF2B5EF4-FFF2-40B4-BE49-F238E27FC236}">
                <a16:creationId xmlns:a16="http://schemas.microsoft.com/office/drawing/2014/main" id="{DC583AB9-D10F-427B-92C4-C0FD39C7CDF7}"/>
              </a:ext>
            </a:extLst>
          </p:cNvPr>
          <p:cNvPicPr>
            <a:picLocks noGrp="1" noChangeAspect="1"/>
          </p:cNvPicPr>
          <p:nvPr>
            <p:ph idx="1"/>
          </p:nvPr>
        </p:nvPicPr>
        <p:blipFill>
          <a:blip r:embed="rId2"/>
          <a:stretch>
            <a:fillRect/>
          </a:stretch>
        </p:blipFill>
        <p:spPr>
          <a:xfrm>
            <a:off x="609600" y="1825625"/>
            <a:ext cx="10744199" cy="4351338"/>
          </a:xfrm>
          <a:prstGeom prst="rect">
            <a:avLst/>
          </a:prstGeom>
        </p:spPr>
      </p:pic>
    </p:spTree>
    <p:extLst>
      <p:ext uri="{BB962C8B-B14F-4D97-AF65-F5344CB8AC3E}">
        <p14:creationId xmlns:p14="http://schemas.microsoft.com/office/powerpoint/2010/main" val="257020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1EEEC88-DD27-4261-9E42-01876D9CB47A}"/>
              </a:ext>
            </a:extLst>
          </p:cNvPr>
          <p:cNvSpPr>
            <a:spLocks noGrp="1"/>
          </p:cNvSpPr>
          <p:nvPr>
            <p:ph type="title"/>
          </p:nvPr>
        </p:nvSpPr>
        <p:spPr>
          <a:xfrm>
            <a:off x="838200" y="171162"/>
            <a:ext cx="2840182" cy="3010188"/>
          </a:xfrm>
        </p:spPr>
        <p:txBody>
          <a:bodyPr vert="horz" lIns="91440" tIns="45720" rIns="91440" bIns="45720" rtlCol="0" anchor="ctr">
            <a:normAutofit/>
          </a:bodyPr>
          <a:lstStyle/>
          <a:p>
            <a:r>
              <a:rPr lang="en-US" sz="3200" kern="1200" dirty="0" err="1">
                <a:solidFill>
                  <a:srgbClr val="FFFFFF"/>
                </a:solidFill>
                <a:latin typeface="+mj-lt"/>
                <a:ea typeface="+mj-ea"/>
                <a:cs typeface="+mj-cs"/>
              </a:rPr>
              <a:t>Especies</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Nativas</a:t>
            </a:r>
            <a:r>
              <a:rPr lang="en-US" sz="3200" kern="1200" dirty="0">
                <a:solidFill>
                  <a:srgbClr val="FFFFFF"/>
                </a:solidFill>
                <a:latin typeface="+mj-lt"/>
                <a:ea typeface="+mj-ea"/>
                <a:cs typeface="+mj-cs"/>
              </a:rPr>
              <a:t> </a:t>
            </a:r>
            <a:r>
              <a:rPr lang="en-US" sz="3200" kern="1200" dirty="0" err="1">
                <a:solidFill>
                  <a:srgbClr val="FFFFFF"/>
                </a:solidFill>
                <a:latin typeface="+mj-lt"/>
                <a:ea typeface="+mj-ea"/>
                <a:cs typeface="+mj-cs"/>
              </a:rPr>
              <a:t>en</a:t>
            </a:r>
            <a:r>
              <a:rPr lang="en-US" sz="3200" kern="1200" dirty="0">
                <a:solidFill>
                  <a:srgbClr val="FFFFFF"/>
                </a:solidFill>
                <a:latin typeface="+mj-lt"/>
                <a:ea typeface="+mj-ea"/>
                <a:cs typeface="+mj-cs"/>
              </a:rPr>
              <a:t> Chile</a:t>
            </a:r>
          </a:p>
        </p:txBody>
      </p:sp>
      <p:pic>
        <p:nvPicPr>
          <p:cNvPr id="4" name="Marcador de contenido 3">
            <a:extLst>
              <a:ext uri="{FF2B5EF4-FFF2-40B4-BE49-F238E27FC236}">
                <a16:creationId xmlns:a16="http://schemas.microsoft.com/office/drawing/2014/main" id="{E55D8274-2C41-46C8-9091-73F5B649F5CA}"/>
              </a:ext>
            </a:extLst>
          </p:cNvPr>
          <p:cNvPicPr>
            <a:picLocks noGrp="1" noChangeAspect="1"/>
          </p:cNvPicPr>
          <p:nvPr>
            <p:ph idx="1"/>
          </p:nvPr>
        </p:nvPicPr>
        <p:blipFill>
          <a:blip r:embed="rId2"/>
          <a:stretch>
            <a:fillRect/>
          </a:stretch>
        </p:blipFill>
        <p:spPr>
          <a:xfrm>
            <a:off x="4152900" y="-1"/>
            <a:ext cx="7772400" cy="6981825"/>
          </a:xfrm>
          <a:prstGeom prst="rect">
            <a:avLst/>
          </a:prstGeom>
        </p:spPr>
      </p:pic>
    </p:spTree>
    <p:extLst>
      <p:ext uri="{BB962C8B-B14F-4D97-AF65-F5344CB8AC3E}">
        <p14:creationId xmlns:p14="http://schemas.microsoft.com/office/powerpoint/2010/main" val="3287750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367FA0-E5D8-4B75-9FB8-4983811E1BFC}"/>
              </a:ext>
            </a:extLst>
          </p:cNvPr>
          <p:cNvSpPr>
            <a:spLocks noGrp="1"/>
          </p:cNvSpPr>
          <p:nvPr>
            <p:ph type="title"/>
          </p:nvPr>
        </p:nvSpPr>
        <p:spPr/>
        <p:txBody>
          <a:bodyPr/>
          <a:lstStyle/>
          <a:p>
            <a:pPr algn="ctr"/>
            <a:r>
              <a:rPr lang="es-MX" dirty="0"/>
              <a:t>PLAN DE ADAPTACIÓN AL CAMBIO CLIMÁTICO EN BIODIVERSIDAD</a:t>
            </a:r>
          </a:p>
        </p:txBody>
      </p:sp>
      <p:sp>
        <p:nvSpPr>
          <p:cNvPr id="3" name="Marcador de contenido 2">
            <a:extLst>
              <a:ext uri="{FF2B5EF4-FFF2-40B4-BE49-F238E27FC236}">
                <a16:creationId xmlns:a16="http://schemas.microsoft.com/office/drawing/2014/main" id="{01FFD96C-6B25-4869-9E1A-40179E8C901F}"/>
              </a:ext>
            </a:extLst>
          </p:cNvPr>
          <p:cNvSpPr>
            <a:spLocks noGrp="1"/>
          </p:cNvSpPr>
          <p:nvPr>
            <p:ph idx="1"/>
          </p:nvPr>
        </p:nvSpPr>
        <p:spPr/>
        <p:txBody>
          <a:bodyPr>
            <a:normAutofit lnSpcReduction="10000"/>
          </a:bodyPr>
          <a:lstStyle/>
          <a:p>
            <a:pPr marL="2957195" marR="709295">
              <a:lnSpc>
                <a:spcPct val="103000"/>
              </a:lnSpc>
              <a:spcBef>
                <a:spcPts val="660"/>
              </a:spcBef>
              <a:spcAft>
                <a:spcPts val="0"/>
              </a:spcAft>
            </a:pPr>
            <a:r>
              <a:rPr lang="es-ES" sz="1800" b="1" dirty="0">
                <a:solidFill>
                  <a:srgbClr val="4B4B4D"/>
                </a:solidFill>
                <a:effectLst/>
                <a:latin typeface="Arial" panose="020B0604020202020204" pitchFamily="34" charset="0"/>
                <a:ea typeface="Arial" panose="020B0604020202020204" pitchFamily="34" charset="0"/>
              </a:rPr>
              <a:t>Elaborado</a:t>
            </a:r>
            <a:r>
              <a:rPr lang="es-ES" sz="1800" b="1" spc="-70"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en</a:t>
            </a:r>
            <a:r>
              <a:rPr lang="es-ES" sz="1800" b="1" spc="-6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el</a:t>
            </a:r>
            <a:r>
              <a:rPr lang="es-ES" sz="1800" b="1" spc="-70"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marco</a:t>
            </a:r>
            <a:r>
              <a:rPr lang="es-ES" sz="1800" b="1" spc="-6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del</a:t>
            </a:r>
            <a:r>
              <a:rPr lang="es-ES" sz="1800" b="1" spc="-70"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Plan</a:t>
            </a:r>
            <a:r>
              <a:rPr lang="es-ES" sz="1800" b="1" spc="-6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de</a:t>
            </a:r>
            <a:r>
              <a:rPr lang="es-ES" sz="1800" b="1" spc="-120"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Acción</a:t>
            </a:r>
            <a:r>
              <a:rPr lang="es-ES" sz="1800" b="1" spc="-6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Nacional de</a:t>
            </a:r>
            <a:r>
              <a:rPr lang="es-ES" sz="1800" b="1" spc="-310"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Cambio</a:t>
            </a:r>
            <a:r>
              <a:rPr lang="es-ES" sz="1800" b="1" spc="-30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Climático</a:t>
            </a:r>
            <a:r>
              <a:rPr lang="es-ES" sz="1800" b="1" spc="-30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y</a:t>
            </a:r>
            <a:r>
              <a:rPr lang="es-ES" sz="1800" b="1" spc="-30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de</a:t>
            </a:r>
            <a:r>
              <a:rPr lang="es-ES" sz="1800" b="1" spc="-310"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la</a:t>
            </a:r>
            <a:r>
              <a:rPr lang="es-ES" sz="1800" b="1" spc="-30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actualización</a:t>
            </a:r>
            <a:r>
              <a:rPr lang="es-ES" sz="1800" b="1" spc="-30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de</a:t>
            </a:r>
            <a:r>
              <a:rPr lang="es-ES" sz="1800" b="1" spc="-30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la Estrategia</a:t>
            </a:r>
            <a:r>
              <a:rPr lang="es-ES" sz="1800" b="1" spc="-160"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Nacional</a:t>
            </a:r>
            <a:r>
              <a:rPr lang="es-ES" sz="1800" b="1" spc="-15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de</a:t>
            </a:r>
            <a:r>
              <a:rPr lang="es-ES" sz="1800" b="1" spc="-155" dirty="0">
                <a:solidFill>
                  <a:srgbClr val="4B4B4D"/>
                </a:solidFill>
                <a:effectLst/>
                <a:latin typeface="Arial" panose="020B0604020202020204" pitchFamily="34" charset="0"/>
                <a:ea typeface="Arial" panose="020B0604020202020204" pitchFamily="34" charset="0"/>
              </a:rPr>
              <a:t> </a:t>
            </a:r>
            <a:r>
              <a:rPr lang="es-ES" sz="1800" b="1" dirty="0">
                <a:solidFill>
                  <a:srgbClr val="4B4B4D"/>
                </a:solidFill>
                <a:effectLst/>
                <a:latin typeface="Arial" panose="020B0604020202020204" pitchFamily="34" charset="0"/>
                <a:ea typeface="Arial" panose="020B0604020202020204" pitchFamily="34" charset="0"/>
              </a:rPr>
              <a:t>Biodiversidad</a:t>
            </a:r>
            <a:endParaRPr lang="es-MX" sz="1800" b="1" dirty="0">
              <a:effectLst/>
              <a:latin typeface="Arial" panose="020B0604020202020204" pitchFamily="34" charset="0"/>
              <a:ea typeface="Arial" panose="020B0604020202020204" pitchFamily="34" charset="0"/>
            </a:endParaRPr>
          </a:p>
          <a:p>
            <a:r>
              <a:rPr lang="es-ES" sz="1800" dirty="0">
                <a:effectLst/>
                <a:latin typeface="Arial" panose="020B0604020202020204" pitchFamily="34" charset="0"/>
                <a:ea typeface="Arial" panose="020B0604020202020204" pitchFamily="34" charset="0"/>
              </a:rPr>
              <a:t> </a:t>
            </a:r>
            <a:endParaRPr lang="es-MX" sz="1800" dirty="0">
              <a:effectLst/>
              <a:latin typeface="Arial" panose="020B0604020202020204" pitchFamily="34" charset="0"/>
              <a:ea typeface="Arial" panose="020B0604020202020204" pitchFamily="34" charset="0"/>
            </a:endParaRPr>
          </a:p>
          <a:p>
            <a:r>
              <a:rPr lang="es-ES" sz="1800" dirty="0">
                <a:effectLst/>
                <a:latin typeface="Arial" panose="020B0604020202020204" pitchFamily="34" charset="0"/>
                <a:ea typeface="Arial" panose="020B0604020202020204" pitchFamily="34" charset="0"/>
              </a:rPr>
              <a:t> </a:t>
            </a:r>
            <a:endParaRPr lang="es-MX" sz="1800" dirty="0">
              <a:effectLst/>
              <a:latin typeface="Arial" panose="020B0604020202020204" pitchFamily="34" charset="0"/>
              <a:ea typeface="Arial" panose="020B0604020202020204" pitchFamily="34" charset="0"/>
            </a:endParaRPr>
          </a:p>
          <a:p>
            <a:pPr marL="2957195" marR="1132205">
              <a:lnSpc>
                <a:spcPct val="103000"/>
              </a:lnSpc>
              <a:spcAft>
                <a:spcPts val="0"/>
              </a:spcAft>
            </a:pPr>
            <a:r>
              <a:rPr lang="es-ES" sz="1800" dirty="0">
                <a:solidFill>
                  <a:srgbClr val="4B4B4D"/>
                </a:solidFill>
                <a:effectLst/>
                <a:latin typeface="Arial" panose="020B0604020202020204" pitchFamily="34" charset="0"/>
                <a:ea typeface="Arial" panose="020B0604020202020204" pitchFamily="34" charset="0"/>
              </a:rPr>
              <a:t>Aprobado por el Consejo de Ministros para la Sustentabilidad y el Cambio Climático</a:t>
            </a:r>
            <a:endParaRPr lang="es-MX" sz="1800" dirty="0">
              <a:effectLst/>
              <a:latin typeface="Arial" panose="020B0604020202020204" pitchFamily="34" charset="0"/>
              <a:ea typeface="Arial" panose="020B0604020202020204" pitchFamily="34" charset="0"/>
            </a:endParaRPr>
          </a:p>
          <a:p>
            <a:pPr marL="2957195">
              <a:spcBef>
                <a:spcPts val="15"/>
              </a:spcBef>
              <a:spcAft>
                <a:spcPts val="0"/>
              </a:spcAft>
            </a:pPr>
            <a:r>
              <a:rPr lang="es-ES" sz="1800" dirty="0">
                <a:solidFill>
                  <a:srgbClr val="4B4B4D"/>
                </a:solidFill>
                <a:effectLst/>
                <a:latin typeface="Arial" panose="020B0604020202020204" pitchFamily="34" charset="0"/>
                <a:ea typeface="Arial" panose="020B0604020202020204" pitchFamily="34" charset="0"/>
              </a:rPr>
              <a:t>el 21 de julio de 2014</a:t>
            </a:r>
          </a:p>
          <a:p>
            <a:pPr marL="2957195">
              <a:spcBef>
                <a:spcPts val="15"/>
              </a:spcBef>
              <a:spcAft>
                <a:spcPts val="0"/>
              </a:spcAft>
            </a:pPr>
            <a:endParaRPr lang="es-ES" sz="1800" dirty="0">
              <a:solidFill>
                <a:srgbClr val="4B4B4D"/>
              </a:solidFill>
              <a:latin typeface="Arial" panose="020B0604020202020204" pitchFamily="34" charset="0"/>
              <a:ea typeface="Arial" panose="020B0604020202020204" pitchFamily="34" charset="0"/>
            </a:endParaRPr>
          </a:p>
          <a:p>
            <a:pPr marL="2957195">
              <a:spcBef>
                <a:spcPts val="15"/>
              </a:spcBef>
              <a:spcAft>
                <a:spcPts val="0"/>
              </a:spcAft>
            </a:pPr>
            <a:r>
              <a:rPr lang="es-ES" sz="1800" dirty="0">
                <a:effectLst/>
                <a:latin typeface="Arial" panose="020B0604020202020204" pitchFamily="34" charset="0"/>
                <a:ea typeface="Arial" panose="020B0604020202020204" pitchFamily="34" charset="0"/>
              </a:rPr>
              <a:t>La</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Comisión</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Nacional</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del</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Medio</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Ambiente</a:t>
            </a:r>
            <a:r>
              <a:rPr lang="es-ES" sz="1800" spc="-12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(CONAMA)</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formuló</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en</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el</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2008</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la</a:t>
            </a:r>
            <a:r>
              <a:rPr lang="es-ES" sz="1800" spc="-125" dirty="0">
                <a:effectLst/>
                <a:latin typeface="Arial" panose="020B0604020202020204" pitchFamily="34" charset="0"/>
                <a:ea typeface="Arial" panose="020B0604020202020204" pitchFamily="34" charset="0"/>
              </a:rPr>
              <a:t> </a:t>
            </a:r>
            <a:r>
              <a:rPr lang="es-ES" sz="1800" dirty="0" err="1">
                <a:effectLst/>
                <a:latin typeface="Arial" panose="020B0604020202020204" pitchFamily="34" charset="0"/>
                <a:ea typeface="Arial" panose="020B0604020202020204" pitchFamily="34" charset="0"/>
              </a:rPr>
              <a:t>Estrate</a:t>
            </a:r>
            <a:r>
              <a:rPr lang="es-ES" sz="1800" dirty="0">
                <a:effectLst/>
                <a:latin typeface="Arial" panose="020B0604020202020204" pitchFamily="34" charset="0"/>
                <a:ea typeface="Arial" panose="020B0604020202020204" pitchFamily="34" charset="0"/>
              </a:rPr>
              <a:t>- </a:t>
            </a:r>
            <a:r>
              <a:rPr lang="es-ES" sz="1800" dirty="0" err="1">
                <a:effectLst/>
                <a:latin typeface="Arial" panose="020B0604020202020204" pitchFamily="34" charset="0"/>
                <a:ea typeface="Arial" panose="020B0604020202020204" pitchFamily="34" charset="0"/>
              </a:rPr>
              <a:t>gia</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Nacional</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Cambio</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Climático</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y</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el</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Plan</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Acción</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Nacional</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Cambio</a:t>
            </a:r>
            <a:r>
              <a:rPr lang="es-ES" sz="1800" spc="-1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Climático: 2008-2012,</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el</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incluye</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como</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una</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sus</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líneas</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estratégicas</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prioritarias</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el</a:t>
            </a:r>
            <a:r>
              <a:rPr lang="es-ES" sz="1800" spc="-1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análisis de</a:t>
            </a:r>
            <a:r>
              <a:rPr lang="es-ES" sz="1800" spc="-6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los</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potenciales</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efectos</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del</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cambio</a:t>
            </a:r>
            <a:r>
              <a:rPr lang="es-ES" sz="1800" spc="-6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climático</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sobre</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la</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biodiversidad</a:t>
            </a:r>
            <a:r>
              <a:rPr lang="es-ES" sz="1800" spc="-6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con</a:t>
            </a:r>
            <a:r>
              <a:rPr lang="es-ES" sz="1800" spc="-6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especial atención</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en</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aquellos</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ecosistemas</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y</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especies</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potencialmente</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más</a:t>
            </a:r>
            <a:r>
              <a:rPr lang="es-ES" sz="1800" spc="-1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vulnerables</a:t>
            </a:r>
            <a:r>
              <a:rPr lang="es-ES" sz="1800" spc="-9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a:t>
            </a:r>
            <a:r>
              <a:rPr lang="es-ES" sz="1800" spc="-100" dirty="0">
                <a:effectLst/>
                <a:latin typeface="Arial" panose="020B0604020202020204" pitchFamily="34" charset="0"/>
                <a:ea typeface="Arial" panose="020B0604020202020204" pitchFamily="34" charset="0"/>
              </a:rPr>
              <a:t> </a:t>
            </a:r>
            <a:r>
              <a:rPr lang="es-ES" sz="1800" spc="-20" dirty="0">
                <a:effectLst/>
                <a:latin typeface="Arial" panose="020B0604020202020204" pitchFamily="34" charset="0"/>
                <a:ea typeface="Arial" panose="020B0604020202020204" pitchFamily="34" charset="0"/>
              </a:rPr>
              <a:t>los </a:t>
            </a:r>
            <a:r>
              <a:rPr lang="es-ES" sz="1800" dirty="0">
                <a:effectLst/>
                <a:latin typeface="Arial" panose="020B0604020202020204" pitchFamily="34" charset="0"/>
                <a:ea typeface="Arial" panose="020B0604020202020204" pitchFamily="34" charset="0"/>
              </a:rPr>
              <a:t>posibles cambios del clima durante el siglo</a:t>
            </a:r>
            <a:r>
              <a:rPr lang="es-ES" sz="1800" spc="-9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XXI</a:t>
            </a:r>
            <a:endParaRPr lang="es-MX" sz="1800" dirty="0">
              <a:effectLst/>
              <a:latin typeface="Arial" panose="020B0604020202020204" pitchFamily="34" charset="0"/>
              <a:ea typeface="Arial" panose="020B0604020202020204" pitchFamily="34" charset="0"/>
            </a:endParaRPr>
          </a:p>
          <a:p>
            <a:endParaRPr lang="es-MX" dirty="0"/>
          </a:p>
        </p:txBody>
      </p:sp>
    </p:spTree>
    <p:extLst>
      <p:ext uri="{BB962C8B-B14F-4D97-AF65-F5344CB8AC3E}">
        <p14:creationId xmlns:p14="http://schemas.microsoft.com/office/powerpoint/2010/main" val="3378371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50B7E14-9060-453A-8D8B-648C65E4395D}"/>
              </a:ext>
            </a:extLst>
          </p:cNvPr>
          <p:cNvSpPr>
            <a:spLocks noGrp="1"/>
          </p:cNvSpPr>
          <p:nvPr>
            <p:ph type="title"/>
          </p:nvPr>
        </p:nvSpPr>
        <p:spPr>
          <a:xfrm>
            <a:off x="1245072" y="1289765"/>
            <a:ext cx="3651101" cy="4270963"/>
          </a:xfrm>
        </p:spPr>
        <p:txBody>
          <a:bodyPr anchor="ctr">
            <a:normAutofit/>
          </a:bodyPr>
          <a:lstStyle/>
          <a:p>
            <a:pPr algn="ctr"/>
            <a:r>
              <a:rPr lang="es-MX" sz="5600">
                <a:solidFill>
                  <a:srgbClr val="FFFFFF"/>
                </a:solidFill>
              </a:rPr>
              <a:t>Objetivos del Plan</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B945457A-88B7-4BC9-AC08-5F6339E38198}"/>
              </a:ext>
            </a:extLst>
          </p:cNvPr>
          <p:cNvSpPr>
            <a:spLocks noGrp="1"/>
          </p:cNvSpPr>
          <p:nvPr>
            <p:ph idx="1"/>
          </p:nvPr>
        </p:nvSpPr>
        <p:spPr>
          <a:xfrm>
            <a:off x="5548973" y="247650"/>
            <a:ext cx="6277267" cy="6610350"/>
          </a:xfrm>
        </p:spPr>
        <p:txBody>
          <a:bodyPr anchor="ctr">
            <a:normAutofit lnSpcReduction="10000"/>
          </a:bodyPr>
          <a:lstStyle/>
          <a:p>
            <a:pPr marL="342900" marR="718820" lvl="0" indent="-342900">
              <a:spcAft>
                <a:spcPts val="0"/>
              </a:spcAft>
              <a:buClr>
                <a:srgbClr val="EF8214"/>
              </a:buClr>
              <a:buSzPts val="950"/>
              <a:buFont typeface="Arial" panose="020B0604020202020204" pitchFamily="34" charset="0"/>
              <a:buAutoNum type="arabicPeriod"/>
              <a:tabLst>
                <a:tab pos="627380" algn="l"/>
              </a:tabLst>
            </a:pPr>
            <a:r>
              <a:rPr lang="es-ES" sz="1600" spc="-130" dirty="0">
                <a:solidFill>
                  <a:schemeClr val="tx1">
                    <a:alpha val="80000"/>
                  </a:schemeClr>
                </a:solidFill>
                <a:effectLst/>
                <a:latin typeface="Arial" panose="020B0604020202020204" pitchFamily="34" charset="0"/>
                <a:ea typeface="Arial" panose="020B0604020202020204" pitchFamily="34" charset="0"/>
              </a:rPr>
              <a:t>	</a:t>
            </a:r>
            <a:r>
              <a:rPr lang="es-ES" sz="2000" b="1" spc="-130" dirty="0">
                <a:solidFill>
                  <a:schemeClr val="tx1">
                    <a:alpha val="80000"/>
                  </a:schemeClr>
                </a:solidFill>
                <a:effectLst/>
                <a:ea typeface="Arial" panose="020B0604020202020204" pitchFamily="34" charset="0"/>
              </a:rPr>
              <a:t>Investigación en biodiversidad </a:t>
            </a:r>
            <a:r>
              <a:rPr lang="es-ES" sz="2000" spc="-130" dirty="0">
                <a:solidFill>
                  <a:schemeClr val="tx1">
                    <a:alpha val="80000"/>
                  </a:schemeClr>
                </a:solidFill>
                <a:effectLst/>
                <a:ea typeface="Arial" panose="020B0604020202020204" pitchFamily="34" charset="0"/>
              </a:rPr>
              <a:t>y creación de capacidades en gestión, información y conciencia ambiental, a nivel nacional, regional y local. </a:t>
            </a:r>
            <a:r>
              <a:rPr lang="es-ES" sz="2000" spc="-20" dirty="0">
                <a:solidFill>
                  <a:schemeClr val="tx1">
                    <a:alpha val="80000"/>
                  </a:schemeClr>
                </a:solidFill>
                <a:effectLst/>
                <a:ea typeface="Arial" panose="020B0604020202020204" pitchFamily="34" charset="0"/>
              </a:rPr>
              <a:t>(12 </a:t>
            </a:r>
            <a:r>
              <a:rPr lang="es-ES" sz="2000" spc="-130" dirty="0">
                <a:solidFill>
                  <a:schemeClr val="tx1">
                    <a:alpha val="80000"/>
                  </a:schemeClr>
                </a:solidFill>
                <a:effectLst/>
                <a:ea typeface="Arial" panose="020B0604020202020204" pitchFamily="34" charset="0"/>
              </a:rPr>
              <a:t>fichas, 4 líneas</a:t>
            </a:r>
            <a:r>
              <a:rPr lang="es-ES" sz="2000" spc="-5" dirty="0">
                <a:solidFill>
                  <a:schemeClr val="tx1">
                    <a:alpha val="80000"/>
                  </a:schemeClr>
                </a:solidFill>
                <a:effectLst/>
                <a:ea typeface="Arial" panose="020B0604020202020204" pitchFamily="34" charset="0"/>
              </a:rPr>
              <a:t> </a:t>
            </a:r>
            <a:r>
              <a:rPr lang="es-ES" sz="2000" spc="-130" dirty="0">
                <a:solidFill>
                  <a:schemeClr val="tx1">
                    <a:alpha val="80000"/>
                  </a:schemeClr>
                </a:solidFill>
                <a:effectLst/>
                <a:ea typeface="Arial" panose="020B0604020202020204" pitchFamily="34" charset="0"/>
              </a:rPr>
              <a:t>estratégicas)</a:t>
            </a:r>
          </a:p>
          <a:p>
            <a:pPr marL="342900" marR="718820" lvl="0" indent="-342900">
              <a:spcAft>
                <a:spcPts val="0"/>
              </a:spcAft>
              <a:buClr>
                <a:srgbClr val="EF8214"/>
              </a:buClr>
              <a:buSzPts val="950"/>
              <a:buFont typeface="Arial" panose="020B0604020202020204" pitchFamily="34" charset="0"/>
              <a:buAutoNum type="arabicPeriod"/>
              <a:tabLst>
                <a:tab pos="627380" algn="l"/>
              </a:tabLst>
            </a:pPr>
            <a:endParaRPr lang="es-MX" sz="2000" spc="-130" dirty="0">
              <a:solidFill>
                <a:schemeClr val="tx1">
                  <a:alpha val="80000"/>
                </a:schemeClr>
              </a:solidFill>
              <a:effectLst/>
              <a:ea typeface="Arial" panose="020B0604020202020204" pitchFamily="34" charset="0"/>
            </a:endParaRPr>
          </a:p>
          <a:p>
            <a:pPr marL="342900" marR="718185" lvl="0" indent="-342900">
              <a:spcBef>
                <a:spcPts val="10"/>
              </a:spcBef>
              <a:spcAft>
                <a:spcPts val="0"/>
              </a:spcAft>
              <a:buClr>
                <a:srgbClr val="EF8214"/>
              </a:buClr>
              <a:buSzPts val="950"/>
              <a:buFont typeface="Arial" panose="020B0604020202020204" pitchFamily="34" charset="0"/>
              <a:buAutoNum type="arabicPeriod"/>
              <a:tabLst>
                <a:tab pos="570230" algn="l"/>
              </a:tabLst>
            </a:pPr>
            <a:r>
              <a:rPr lang="es-ES" sz="2000" b="1" spc="-130" dirty="0">
                <a:solidFill>
                  <a:schemeClr val="tx1">
                    <a:alpha val="80000"/>
                  </a:schemeClr>
                </a:solidFill>
                <a:effectLst/>
                <a:ea typeface="Arial" panose="020B0604020202020204" pitchFamily="34" charset="0"/>
              </a:rPr>
              <a:t>Promoción de prácticas productivas sustentables</a:t>
            </a:r>
            <a:r>
              <a:rPr lang="es-ES" sz="2000" spc="-130" dirty="0">
                <a:solidFill>
                  <a:schemeClr val="tx1">
                    <a:alpha val="80000"/>
                  </a:schemeClr>
                </a:solidFill>
                <a:effectLst/>
                <a:ea typeface="Arial" panose="020B0604020202020204" pitchFamily="34" charset="0"/>
              </a:rPr>
              <a:t> para la adaptación al cambio climático en biodiversidad y la mantención de los servicios ecosistémicos. </a:t>
            </a:r>
            <a:r>
              <a:rPr lang="es-ES" sz="2000" spc="-30" dirty="0">
                <a:solidFill>
                  <a:schemeClr val="tx1">
                    <a:alpha val="80000"/>
                  </a:schemeClr>
                </a:solidFill>
                <a:effectLst/>
                <a:ea typeface="Arial" panose="020B0604020202020204" pitchFamily="34" charset="0"/>
              </a:rPr>
              <a:t>(9 </a:t>
            </a:r>
            <a:r>
              <a:rPr lang="es-ES" sz="2000" spc="-130" dirty="0">
                <a:solidFill>
                  <a:schemeClr val="tx1">
                    <a:alpha val="80000"/>
                  </a:schemeClr>
                </a:solidFill>
                <a:effectLst/>
                <a:ea typeface="Arial" panose="020B0604020202020204" pitchFamily="34" charset="0"/>
              </a:rPr>
              <a:t>fichas, 3 líneas</a:t>
            </a:r>
            <a:r>
              <a:rPr lang="es-ES" sz="2000" spc="-5" dirty="0">
                <a:solidFill>
                  <a:schemeClr val="tx1">
                    <a:alpha val="80000"/>
                  </a:schemeClr>
                </a:solidFill>
                <a:effectLst/>
                <a:ea typeface="Arial" panose="020B0604020202020204" pitchFamily="34" charset="0"/>
              </a:rPr>
              <a:t> </a:t>
            </a:r>
            <a:r>
              <a:rPr lang="es-ES" sz="2000" spc="-130" dirty="0">
                <a:solidFill>
                  <a:schemeClr val="tx1">
                    <a:alpha val="80000"/>
                  </a:schemeClr>
                </a:solidFill>
                <a:effectLst/>
                <a:ea typeface="Arial" panose="020B0604020202020204" pitchFamily="34" charset="0"/>
              </a:rPr>
              <a:t>estratégicas)</a:t>
            </a:r>
          </a:p>
          <a:p>
            <a:pPr marL="342900" marR="718185" lvl="0" indent="-342900">
              <a:spcBef>
                <a:spcPts val="10"/>
              </a:spcBef>
              <a:spcAft>
                <a:spcPts val="0"/>
              </a:spcAft>
              <a:buClr>
                <a:srgbClr val="EF8214"/>
              </a:buClr>
              <a:buSzPts val="950"/>
              <a:buFont typeface="Arial" panose="020B0604020202020204" pitchFamily="34" charset="0"/>
              <a:buAutoNum type="arabicPeriod"/>
              <a:tabLst>
                <a:tab pos="570230" algn="l"/>
              </a:tabLst>
            </a:pPr>
            <a:endParaRPr lang="es-MX" sz="2000" spc="-130" dirty="0">
              <a:solidFill>
                <a:schemeClr val="tx1">
                  <a:alpha val="80000"/>
                </a:schemeClr>
              </a:solidFill>
              <a:effectLst/>
              <a:ea typeface="Arial" panose="020B0604020202020204" pitchFamily="34" charset="0"/>
            </a:endParaRPr>
          </a:p>
          <a:p>
            <a:pPr marL="342900" marR="718185" lvl="0" indent="-342900">
              <a:spcBef>
                <a:spcPts val="10"/>
              </a:spcBef>
              <a:spcAft>
                <a:spcPts val="0"/>
              </a:spcAft>
              <a:buClr>
                <a:srgbClr val="EF8214"/>
              </a:buClr>
              <a:buSzPts val="950"/>
              <a:buFont typeface="Arial" panose="020B0604020202020204" pitchFamily="34" charset="0"/>
              <a:buAutoNum type="arabicPeriod"/>
              <a:tabLst>
                <a:tab pos="559435" algn="l"/>
              </a:tabLst>
            </a:pPr>
            <a:r>
              <a:rPr lang="es-ES" sz="2000" b="1" spc="-130" dirty="0">
                <a:solidFill>
                  <a:schemeClr val="tx1">
                    <a:alpha val="80000"/>
                  </a:schemeClr>
                </a:solidFill>
                <a:effectLst/>
                <a:ea typeface="Arial" panose="020B0604020202020204" pitchFamily="34" charset="0"/>
              </a:rPr>
              <a:t>Consideración</a:t>
            </a:r>
            <a:r>
              <a:rPr lang="es-ES" sz="2000" b="1" spc="-8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de</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objetivos</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de</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biodiversidad</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en</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los</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instrumentos</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de</a:t>
            </a:r>
            <a:r>
              <a:rPr lang="es-ES" sz="2000" b="1" spc="-8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planificación territorial</a:t>
            </a:r>
            <a:r>
              <a:rPr lang="es-ES" sz="2000" b="1" spc="-6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urbana,</a:t>
            </a:r>
            <a:r>
              <a:rPr lang="es-ES" sz="2000" b="1" spc="-6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en</a:t>
            </a:r>
            <a:r>
              <a:rPr lang="es-ES" sz="2000" b="1" spc="-6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los</a:t>
            </a:r>
            <a:r>
              <a:rPr lang="es-ES" sz="2000" b="1" spc="-6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planes</a:t>
            </a:r>
            <a:r>
              <a:rPr lang="es-ES" sz="2000" b="1" spc="-6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regionales</a:t>
            </a:r>
            <a:r>
              <a:rPr lang="es-ES" sz="2000" b="1" spc="-6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de</a:t>
            </a:r>
            <a:r>
              <a:rPr lang="es-ES" sz="2000" b="1" spc="-6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ordenamiento</a:t>
            </a:r>
            <a:r>
              <a:rPr lang="es-ES" sz="2000" b="1" spc="-6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territorial</a:t>
            </a:r>
            <a:r>
              <a:rPr lang="es-ES" sz="2000" b="1" spc="-6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(PROT</a:t>
            </a:r>
            <a:r>
              <a:rPr lang="es-ES" sz="2000" spc="-130" dirty="0">
                <a:solidFill>
                  <a:schemeClr val="tx1">
                    <a:alpha val="80000"/>
                  </a:schemeClr>
                </a:solidFill>
                <a:effectLst/>
                <a:ea typeface="Arial" panose="020B0604020202020204" pitchFamily="34" charset="0"/>
              </a:rPr>
              <a:t>),</a:t>
            </a:r>
            <a:r>
              <a:rPr lang="es-ES" sz="2000" spc="-60" dirty="0">
                <a:solidFill>
                  <a:schemeClr val="tx1">
                    <a:alpha val="80000"/>
                  </a:schemeClr>
                </a:solidFill>
                <a:effectLst/>
                <a:ea typeface="Arial" panose="020B0604020202020204" pitchFamily="34" charset="0"/>
              </a:rPr>
              <a:t> </a:t>
            </a:r>
            <a:r>
              <a:rPr lang="es-ES" sz="2000" spc="-65" dirty="0">
                <a:solidFill>
                  <a:schemeClr val="tx1">
                    <a:alpha val="80000"/>
                  </a:schemeClr>
                </a:solidFill>
                <a:effectLst/>
                <a:ea typeface="Arial" panose="020B0604020202020204" pitchFamily="34" charset="0"/>
              </a:rPr>
              <a:t>u </a:t>
            </a:r>
            <a:r>
              <a:rPr lang="es-ES" sz="2000" spc="-130" dirty="0">
                <a:solidFill>
                  <a:schemeClr val="tx1">
                    <a:alpha val="80000"/>
                  </a:schemeClr>
                </a:solidFill>
                <a:effectLst/>
                <a:ea typeface="Arial" panose="020B0604020202020204" pitchFamily="34" charset="0"/>
              </a:rPr>
              <a:t>otros, como mecanismo de adaptación al cambio climático. (3 fichas, 2 </a:t>
            </a:r>
            <a:r>
              <a:rPr lang="es-ES" sz="2000" spc="-15" dirty="0">
                <a:solidFill>
                  <a:schemeClr val="tx1">
                    <a:alpha val="80000"/>
                  </a:schemeClr>
                </a:solidFill>
                <a:effectLst/>
                <a:ea typeface="Arial" panose="020B0604020202020204" pitchFamily="34" charset="0"/>
              </a:rPr>
              <a:t>líneas </a:t>
            </a:r>
            <a:r>
              <a:rPr lang="es-ES" sz="2000" spc="-130" dirty="0">
                <a:solidFill>
                  <a:schemeClr val="tx1">
                    <a:alpha val="80000"/>
                  </a:schemeClr>
                </a:solidFill>
                <a:effectLst/>
                <a:ea typeface="Arial" panose="020B0604020202020204" pitchFamily="34" charset="0"/>
              </a:rPr>
              <a:t>estratégicas).</a:t>
            </a:r>
          </a:p>
          <a:p>
            <a:pPr marL="342900" marR="718185" lvl="0" indent="-342900">
              <a:spcBef>
                <a:spcPts val="10"/>
              </a:spcBef>
              <a:spcAft>
                <a:spcPts val="0"/>
              </a:spcAft>
              <a:buClr>
                <a:srgbClr val="EF8214"/>
              </a:buClr>
              <a:buSzPts val="950"/>
              <a:buFont typeface="Arial" panose="020B0604020202020204" pitchFamily="34" charset="0"/>
              <a:buAutoNum type="arabicPeriod"/>
              <a:tabLst>
                <a:tab pos="559435" algn="l"/>
              </a:tabLst>
            </a:pPr>
            <a:endParaRPr lang="es-MX" sz="2000" spc="-130" dirty="0">
              <a:solidFill>
                <a:schemeClr val="tx1">
                  <a:alpha val="80000"/>
                </a:schemeClr>
              </a:solidFill>
              <a:effectLst/>
              <a:ea typeface="Arial" panose="020B0604020202020204" pitchFamily="34" charset="0"/>
            </a:endParaRPr>
          </a:p>
          <a:p>
            <a:pPr marL="342900" marR="718185" lvl="0" indent="-342900">
              <a:spcBef>
                <a:spcPts val="15"/>
              </a:spcBef>
              <a:spcAft>
                <a:spcPts val="0"/>
              </a:spcAft>
              <a:buClr>
                <a:srgbClr val="EF8214"/>
              </a:buClr>
              <a:buSzPts val="950"/>
              <a:buFont typeface="Arial" panose="020B0604020202020204" pitchFamily="34" charset="0"/>
              <a:buAutoNum type="arabicPeriod"/>
              <a:tabLst>
                <a:tab pos="565785" algn="l"/>
              </a:tabLst>
            </a:pPr>
            <a:r>
              <a:rPr lang="es-ES" sz="2000" b="1" spc="-130" dirty="0">
                <a:solidFill>
                  <a:schemeClr val="tx1">
                    <a:alpha val="80000"/>
                  </a:schemeClr>
                </a:solidFill>
                <a:effectLst/>
                <a:ea typeface="Arial" panose="020B0604020202020204" pitchFamily="34" charset="0"/>
              </a:rPr>
              <a:t>Fortalecimiento</a:t>
            </a:r>
            <a:r>
              <a:rPr lang="es-ES" sz="2000" b="1" spc="-7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del</a:t>
            </a:r>
            <a:r>
              <a:rPr lang="es-ES" sz="2000" b="1" spc="-7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Sistema</a:t>
            </a:r>
            <a:r>
              <a:rPr lang="es-ES" sz="2000" b="1" spc="-6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Nacional</a:t>
            </a:r>
            <a:r>
              <a:rPr lang="es-ES" sz="2000" b="1" spc="-7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de</a:t>
            </a:r>
            <a:r>
              <a:rPr lang="es-ES" sz="2000" b="1" spc="-6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Áreas</a:t>
            </a:r>
            <a:r>
              <a:rPr lang="es-ES" sz="2000" b="1" spc="-7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Protegidas</a:t>
            </a:r>
            <a:r>
              <a:rPr lang="es-ES" sz="2000" b="1" spc="130"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e</a:t>
            </a:r>
            <a:r>
              <a:rPr lang="es-ES" sz="2000" b="1" spc="-65" dirty="0">
                <a:solidFill>
                  <a:schemeClr val="tx1">
                    <a:alpha val="80000"/>
                  </a:schemeClr>
                </a:solidFill>
                <a:effectLst/>
                <a:ea typeface="Arial" panose="020B0604020202020204" pitchFamily="34" charset="0"/>
              </a:rPr>
              <a:t> </a:t>
            </a:r>
            <a:r>
              <a:rPr lang="es-ES" sz="2000" b="1" spc="-130" dirty="0">
                <a:solidFill>
                  <a:schemeClr val="tx1">
                    <a:alpha val="80000"/>
                  </a:schemeClr>
                </a:solidFill>
                <a:effectLst/>
                <a:ea typeface="Arial" panose="020B0604020202020204" pitchFamily="34" charset="0"/>
              </a:rPr>
              <a:t>implementación</a:t>
            </a:r>
            <a:r>
              <a:rPr lang="es-ES" sz="2000" b="1" spc="-70" dirty="0">
                <a:solidFill>
                  <a:schemeClr val="tx1">
                    <a:alpha val="80000"/>
                  </a:schemeClr>
                </a:solidFill>
                <a:effectLst/>
                <a:ea typeface="Arial" panose="020B0604020202020204" pitchFamily="34" charset="0"/>
              </a:rPr>
              <a:t> </a:t>
            </a:r>
            <a:r>
              <a:rPr lang="es-ES" sz="2000" b="1" spc="-35" dirty="0">
                <a:solidFill>
                  <a:schemeClr val="tx1">
                    <a:alpha val="80000"/>
                  </a:schemeClr>
                </a:solidFill>
                <a:effectLst/>
                <a:ea typeface="Arial" panose="020B0604020202020204" pitchFamily="34" charset="0"/>
              </a:rPr>
              <a:t>de </a:t>
            </a:r>
            <a:r>
              <a:rPr lang="es-ES" sz="2000" b="1" spc="-130" dirty="0">
                <a:solidFill>
                  <a:schemeClr val="tx1">
                    <a:alpha val="80000"/>
                  </a:schemeClr>
                </a:solidFill>
                <a:effectLst/>
                <a:ea typeface="Arial" panose="020B0604020202020204" pitchFamily="34" charset="0"/>
              </a:rPr>
              <a:t>medidas de adaptación al cambio climático a nivel de ecosistemas y especies</a:t>
            </a:r>
            <a:r>
              <a:rPr lang="es-ES" sz="2000" spc="-130" dirty="0">
                <a:solidFill>
                  <a:schemeClr val="tx1">
                    <a:alpha val="80000"/>
                  </a:schemeClr>
                </a:solidFill>
                <a:effectLst/>
                <a:ea typeface="Arial" panose="020B0604020202020204" pitchFamily="34" charset="0"/>
              </a:rPr>
              <a:t>, en ambientes tanto terrestres como marinos, costeros, de aguas continentales e islas oceánicas, tanto en espacios rurales como urbanos y periurbanos. </a:t>
            </a:r>
            <a:r>
              <a:rPr lang="es-ES" sz="2000" spc="-25" dirty="0">
                <a:solidFill>
                  <a:schemeClr val="tx1">
                    <a:alpha val="80000"/>
                  </a:schemeClr>
                </a:solidFill>
                <a:effectLst/>
                <a:ea typeface="Arial" panose="020B0604020202020204" pitchFamily="34" charset="0"/>
              </a:rPr>
              <a:t>(26 </a:t>
            </a:r>
            <a:r>
              <a:rPr lang="es-ES" sz="2000" spc="-130" dirty="0">
                <a:solidFill>
                  <a:schemeClr val="tx1">
                    <a:alpha val="80000"/>
                  </a:schemeClr>
                </a:solidFill>
                <a:effectLst/>
                <a:ea typeface="Arial" panose="020B0604020202020204" pitchFamily="34" charset="0"/>
              </a:rPr>
              <a:t>fichas, 9 líneas</a:t>
            </a:r>
            <a:r>
              <a:rPr lang="es-ES" sz="2000" spc="-5" dirty="0">
                <a:solidFill>
                  <a:schemeClr val="tx1">
                    <a:alpha val="80000"/>
                  </a:schemeClr>
                </a:solidFill>
                <a:effectLst/>
                <a:ea typeface="Arial" panose="020B0604020202020204" pitchFamily="34" charset="0"/>
              </a:rPr>
              <a:t> </a:t>
            </a:r>
            <a:r>
              <a:rPr lang="es-ES" sz="2000" spc="-130" dirty="0">
                <a:solidFill>
                  <a:schemeClr val="tx1">
                    <a:alpha val="80000"/>
                  </a:schemeClr>
                </a:solidFill>
                <a:effectLst/>
                <a:ea typeface="Arial" panose="020B0604020202020204" pitchFamily="34" charset="0"/>
              </a:rPr>
              <a:t>estratégicas).</a:t>
            </a:r>
            <a:endParaRPr lang="es-MX" sz="2000" spc="-130" dirty="0">
              <a:solidFill>
                <a:schemeClr val="tx1">
                  <a:alpha val="80000"/>
                </a:schemeClr>
              </a:solidFill>
              <a:effectLst/>
              <a:ea typeface="Arial" panose="020B0604020202020204" pitchFamily="34" charset="0"/>
            </a:endParaRPr>
          </a:p>
          <a:p>
            <a:pPr>
              <a:spcBef>
                <a:spcPts val="15"/>
              </a:spcBef>
            </a:pPr>
            <a:r>
              <a:rPr lang="es-ES" sz="2000" dirty="0">
                <a:solidFill>
                  <a:schemeClr val="tx1">
                    <a:alpha val="80000"/>
                  </a:schemeClr>
                </a:solidFill>
                <a:effectLst/>
                <a:latin typeface="Arial" panose="020B0604020202020204" pitchFamily="34" charset="0"/>
                <a:ea typeface="Arial" panose="020B0604020202020204" pitchFamily="34" charset="0"/>
              </a:rPr>
              <a:t> </a:t>
            </a:r>
            <a:endParaRPr lang="es-MX" sz="2000" dirty="0">
              <a:solidFill>
                <a:schemeClr val="tx1">
                  <a:alpha val="80000"/>
                </a:schemeClr>
              </a:solidFill>
              <a:effectLst/>
              <a:latin typeface="Arial" panose="020B0604020202020204" pitchFamily="34" charset="0"/>
              <a:ea typeface="Arial" panose="020B0604020202020204" pitchFamily="34" charset="0"/>
            </a:endParaRPr>
          </a:p>
          <a:p>
            <a:endParaRPr lang="es-MX" sz="16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86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Rectangle 2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50C43CB-92B1-443A-B14A-C4DFC6666607}"/>
              </a:ext>
            </a:extLst>
          </p:cNvPr>
          <p:cNvSpPr>
            <a:spLocks noGrp="1"/>
          </p:cNvSpPr>
          <p:nvPr>
            <p:ph type="title"/>
          </p:nvPr>
        </p:nvSpPr>
        <p:spPr>
          <a:xfrm>
            <a:off x="466722" y="586855"/>
            <a:ext cx="3201366" cy="3387497"/>
          </a:xfrm>
        </p:spPr>
        <p:txBody>
          <a:bodyPr anchor="b">
            <a:normAutofit/>
          </a:bodyPr>
          <a:lstStyle/>
          <a:p>
            <a:pPr algn="r"/>
            <a:r>
              <a:rPr lang="es-CL" sz="4000">
                <a:solidFill>
                  <a:srgbClr val="FFFFFF"/>
                </a:solidFill>
                <a:latin typeface="Times New Roman" panose="02020603050405020304" pitchFamily="18" charset="0"/>
                <a:cs typeface="Times New Roman" panose="02020603050405020304" pitchFamily="18" charset="0"/>
              </a:rPr>
              <a:t>DEFINICIÓN Y TIPOS DE SEQUIAS</a:t>
            </a:r>
            <a:endParaRPr lang="es-ES" sz="4000">
              <a:solidFill>
                <a:srgbClr val="FFFFFF"/>
              </a:solidFill>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CD1BB23B-1CD5-46CD-8364-5EAE098F32E3}"/>
              </a:ext>
            </a:extLst>
          </p:cNvPr>
          <p:cNvSpPr>
            <a:spLocks noGrp="1"/>
          </p:cNvSpPr>
          <p:nvPr>
            <p:ph idx="1"/>
          </p:nvPr>
        </p:nvSpPr>
        <p:spPr>
          <a:xfrm>
            <a:off x="4810259" y="649480"/>
            <a:ext cx="6555347" cy="5546047"/>
          </a:xfrm>
        </p:spPr>
        <p:txBody>
          <a:bodyPr anchor="ctr">
            <a:normAutofit/>
          </a:bodyPr>
          <a:lstStyle/>
          <a:p>
            <a:r>
              <a:rPr lang="es-CL" sz="2000" dirty="0"/>
              <a:t>“</a:t>
            </a:r>
            <a:r>
              <a:rPr lang="es-CL" dirty="0"/>
              <a:t>Un evento en que la </a:t>
            </a:r>
            <a:r>
              <a:rPr lang="es-CL" b="1" dirty="0"/>
              <a:t>demanda supera a la oferta de agua</a:t>
            </a:r>
            <a:r>
              <a:rPr lang="es-CL" dirty="0"/>
              <a:t>, generándose un </a:t>
            </a:r>
            <a:r>
              <a:rPr lang="es-CL" b="1" dirty="0"/>
              <a:t>déficit </a:t>
            </a:r>
            <a:r>
              <a:rPr lang="es-CL" dirty="0"/>
              <a:t>que tiene </a:t>
            </a:r>
            <a:r>
              <a:rPr lang="es-CL" b="1" dirty="0"/>
              <a:t>asociado un daño</a:t>
            </a:r>
            <a:r>
              <a:rPr lang="es-CL" dirty="0"/>
              <a:t>; si no hay daño, </a:t>
            </a:r>
            <a:r>
              <a:rPr lang="es-CL" b="1" dirty="0"/>
              <a:t>no se habla de sequía</a:t>
            </a:r>
            <a:r>
              <a:rPr lang="es-CL" dirty="0"/>
              <a:t>, aun cuando haya déficit” (Fernández, et al., 1999). </a:t>
            </a:r>
          </a:p>
          <a:p>
            <a:r>
              <a:rPr lang="es-CL" dirty="0"/>
              <a:t>Es posible identificar tres tipos básicos de sequía: </a:t>
            </a:r>
          </a:p>
          <a:p>
            <a:pPr lvl="1"/>
            <a:r>
              <a:rPr lang="es-CL" sz="2800" dirty="0"/>
              <a:t>meteorológica, </a:t>
            </a:r>
          </a:p>
          <a:p>
            <a:pPr lvl="1"/>
            <a:r>
              <a:rPr lang="es-CL" sz="2800" dirty="0"/>
              <a:t>hidrológica y </a:t>
            </a:r>
          </a:p>
          <a:p>
            <a:pPr lvl="1"/>
            <a:r>
              <a:rPr lang="es-CL" sz="2800" dirty="0"/>
              <a:t>agrícola</a:t>
            </a:r>
            <a:endParaRPr lang="es-ES" sz="2800" dirty="0"/>
          </a:p>
        </p:txBody>
      </p:sp>
    </p:spTree>
    <p:extLst>
      <p:ext uri="{BB962C8B-B14F-4D97-AF65-F5344CB8AC3E}">
        <p14:creationId xmlns:p14="http://schemas.microsoft.com/office/powerpoint/2010/main" val="8141565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8E96B5-9308-49D8-B6FB-1FA1F44CDCC7}"/>
              </a:ext>
            </a:extLst>
          </p:cNvPr>
          <p:cNvSpPr>
            <a:spLocks noGrp="1"/>
          </p:cNvSpPr>
          <p:nvPr>
            <p:ph type="title"/>
          </p:nvPr>
        </p:nvSpPr>
        <p:spPr>
          <a:xfrm>
            <a:off x="838200" y="72163"/>
            <a:ext cx="10515600" cy="993158"/>
          </a:xfrm>
        </p:spPr>
        <p:txBody>
          <a:bodyPr>
            <a:normAutofit fontScale="90000"/>
          </a:bodyPr>
          <a:lstStyle/>
          <a:p>
            <a:pPr algn="ctr"/>
            <a:r>
              <a:rPr lang="es-MX" dirty="0"/>
              <a:t>Estrategia para  enfrentar el CC sobre la diversidad</a:t>
            </a:r>
          </a:p>
        </p:txBody>
      </p:sp>
      <p:pic>
        <p:nvPicPr>
          <p:cNvPr id="4" name="Marcador de contenido 3">
            <a:extLst>
              <a:ext uri="{FF2B5EF4-FFF2-40B4-BE49-F238E27FC236}">
                <a16:creationId xmlns:a16="http://schemas.microsoft.com/office/drawing/2014/main" id="{664926CA-CA8D-4D94-ABBA-2ABFCD29680B}"/>
              </a:ext>
            </a:extLst>
          </p:cNvPr>
          <p:cNvPicPr>
            <a:picLocks noGrp="1" noChangeAspect="1"/>
          </p:cNvPicPr>
          <p:nvPr>
            <p:ph idx="1"/>
          </p:nvPr>
        </p:nvPicPr>
        <p:blipFill>
          <a:blip r:embed="rId2"/>
          <a:stretch>
            <a:fillRect/>
          </a:stretch>
        </p:blipFill>
        <p:spPr>
          <a:xfrm>
            <a:off x="797510" y="949912"/>
            <a:ext cx="10173809" cy="5566298"/>
          </a:xfrm>
          <a:prstGeom prst="rect">
            <a:avLst/>
          </a:prstGeom>
        </p:spPr>
      </p:pic>
    </p:spTree>
    <p:extLst>
      <p:ext uri="{BB962C8B-B14F-4D97-AF65-F5344CB8AC3E}">
        <p14:creationId xmlns:p14="http://schemas.microsoft.com/office/powerpoint/2010/main" val="2976154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65D57-E8EF-4C09-821A-FF53468DFEB4}"/>
              </a:ext>
            </a:extLst>
          </p:cNvPr>
          <p:cNvSpPr>
            <a:spLocks noGrp="1"/>
          </p:cNvSpPr>
          <p:nvPr>
            <p:ph type="title"/>
          </p:nvPr>
        </p:nvSpPr>
        <p:spPr>
          <a:xfrm>
            <a:off x="789689" y="214085"/>
            <a:ext cx="10415772" cy="922257"/>
          </a:xfrm>
        </p:spPr>
        <p:txBody>
          <a:bodyPr>
            <a:normAutofit/>
          </a:bodyPr>
          <a:lstStyle/>
          <a:p>
            <a:pPr algn="ctr"/>
            <a:r>
              <a:rPr lang="es-MX" b="1" dirty="0"/>
              <a:t>IMPACTOS Y AMENAZA</a:t>
            </a:r>
            <a:r>
              <a:rPr lang="es-MX" dirty="0"/>
              <a:t>S</a:t>
            </a:r>
          </a:p>
        </p:txBody>
      </p:sp>
      <p:sp>
        <p:nvSpPr>
          <p:cNvPr id="3" name="Marcador de texto 2">
            <a:extLst>
              <a:ext uri="{FF2B5EF4-FFF2-40B4-BE49-F238E27FC236}">
                <a16:creationId xmlns:a16="http://schemas.microsoft.com/office/drawing/2014/main" id="{4F5B1D8B-B376-4E30-8E15-2F837E616B88}"/>
              </a:ext>
            </a:extLst>
          </p:cNvPr>
          <p:cNvSpPr>
            <a:spLocks noGrp="1"/>
          </p:cNvSpPr>
          <p:nvPr>
            <p:ph type="body" idx="1"/>
          </p:nvPr>
        </p:nvSpPr>
        <p:spPr>
          <a:xfrm>
            <a:off x="862014" y="1092200"/>
            <a:ext cx="5157787" cy="924481"/>
          </a:xfrm>
        </p:spPr>
        <p:txBody>
          <a:bodyPr>
            <a:normAutofit/>
          </a:bodyPr>
          <a:lstStyle/>
          <a:p>
            <a:r>
              <a:rPr lang="es-ES" sz="2800" b="0" dirty="0">
                <a:effectLst/>
                <a:ea typeface="Arial" panose="020B0604020202020204" pitchFamily="34" charset="0"/>
              </a:rPr>
              <a:t>IMPACTOS Y AMENAZAS</a:t>
            </a:r>
            <a:endParaRPr lang="es-MX" sz="2800" b="0" dirty="0">
              <a:effectLst/>
              <a:ea typeface="Arial" panose="020B0604020202020204" pitchFamily="34" charset="0"/>
            </a:endParaRPr>
          </a:p>
          <a:p>
            <a:endParaRPr lang="es-MX" dirty="0"/>
          </a:p>
        </p:txBody>
      </p:sp>
      <p:sp>
        <p:nvSpPr>
          <p:cNvPr id="4" name="Marcador de contenido 3">
            <a:extLst>
              <a:ext uri="{FF2B5EF4-FFF2-40B4-BE49-F238E27FC236}">
                <a16:creationId xmlns:a16="http://schemas.microsoft.com/office/drawing/2014/main" id="{52FA75C4-CE21-4FAB-8EF2-1C481BF2950B}"/>
              </a:ext>
            </a:extLst>
          </p:cNvPr>
          <p:cNvSpPr>
            <a:spLocks noGrp="1"/>
          </p:cNvSpPr>
          <p:nvPr>
            <p:ph sz="half" idx="2"/>
          </p:nvPr>
        </p:nvSpPr>
        <p:spPr>
          <a:xfrm>
            <a:off x="839788" y="2237173"/>
            <a:ext cx="5157787" cy="3952490"/>
          </a:xfrm>
        </p:spPr>
        <p:txBody>
          <a:bodyPr>
            <a:normAutofit fontScale="55000" lnSpcReduction="20000"/>
          </a:bodyPr>
          <a:lstStyle/>
          <a:p>
            <a:endParaRPr lang="es-MX" dirty="0"/>
          </a:p>
          <a:p>
            <a:r>
              <a:rPr lang="es-MX" sz="3300" dirty="0">
                <a:highlight>
                  <a:srgbClr val="FFFF00"/>
                </a:highlight>
              </a:rPr>
              <a:t>1: Emisiones GEI a la atmósfera</a:t>
            </a:r>
          </a:p>
          <a:p>
            <a:endParaRPr lang="es-MX" sz="3300" dirty="0">
              <a:highlight>
                <a:srgbClr val="FFFF00"/>
              </a:highlight>
            </a:endParaRPr>
          </a:p>
          <a:p>
            <a:r>
              <a:rPr lang="es-MX" sz="3300" dirty="0">
                <a:highlight>
                  <a:srgbClr val="00FF00"/>
                </a:highlight>
              </a:rPr>
              <a:t>2: Alteración (contaminación etc.) de hábitats</a:t>
            </a:r>
          </a:p>
          <a:p>
            <a:r>
              <a:rPr lang="es-MX" sz="3300" dirty="0"/>
              <a:t>3</a:t>
            </a:r>
            <a:r>
              <a:rPr lang="es-MX" sz="3300" dirty="0">
                <a:highlight>
                  <a:srgbClr val="00FFFF"/>
                </a:highlight>
              </a:rPr>
              <a:t>: Competencia por recursos compartidos</a:t>
            </a:r>
          </a:p>
          <a:p>
            <a:endParaRPr lang="es-MX" sz="3300" dirty="0"/>
          </a:p>
          <a:p>
            <a:r>
              <a:rPr lang="es-MX" sz="3300" dirty="0">
                <a:highlight>
                  <a:srgbClr val="C0C0C0"/>
                </a:highlight>
              </a:rPr>
              <a:t>4: Explotación no controlada de especies</a:t>
            </a:r>
          </a:p>
          <a:p>
            <a:r>
              <a:rPr lang="es-MX" sz="3300" dirty="0">
                <a:highlight>
                  <a:srgbClr val="FF0000"/>
                </a:highlight>
              </a:rPr>
              <a:t>5: Introducción de especie invasoras</a:t>
            </a:r>
            <a:r>
              <a:rPr lang="es-MX" sz="3300" dirty="0"/>
              <a:t>	 </a:t>
            </a:r>
          </a:p>
          <a:p>
            <a:r>
              <a:rPr lang="es-MX" sz="3300" dirty="0">
                <a:highlight>
                  <a:srgbClr val="0000FF"/>
                </a:highlight>
              </a:rPr>
              <a:t> 6: Manejo inapropiado o insuficiente</a:t>
            </a:r>
          </a:p>
          <a:p>
            <a:r>
              <a:rPr lang="es-MX" sz="3300" dirty="0">
                <a:highlight>
                  <a:srgbClr val="FF00FF"/>
                </a:highlight>
              </a:rPr>
              <a:t>7: Estrés bioclimático (alteración de hábitats, estrés fisiológico)</a:t>
            </a:r>
          </a:p>
          <a:p>
            <a:r>
              <a:rPr lang="es-MX" sz="3300" dirty="0">
                <a:highlight>
                  <a:srgbClr val="FF00FF"/>
                </a:highlight>
              </a:rPr>
              <a:t> </a:t>
            </a:r>
          </a:p>
          <a:p>
            <a:endParaRPr lang="es-MX" dirty="0"/>
          </a:p>
        </p:txBody>
      </p:sp>
      <p:sp>
        <p:nvSpPr>
          <p:cNvPr id="5" name="Marcador de texto 4">
            <a:extLst>
              <a:ext uri="{FF2B5EF4-FFF2-40B4-BE49-F238E27FC236}">
                <a16:creationId xmlns:a16="http://schemas.microsoft.com/office/drawing/2014/main" id="{4EFEA579-9B29-4DA2-AA4E-A228513DA398}"/>
              </a:ext>
            </a:extLst>
          </p:cNvPr>
          <p:cNvSpPr>
            <a:spLocks noGrp="1"/>
          </p:cNvSpPr>
          <p:nvPr>
            <p:ph type="body" sz="quarter" idx="3"/>
          </p:nvPr>
        </p:nvSpPr>
        <p:spPr>
          <a:xfrm>
            <a:off x="6172200" y="1016000"/>
            <a:ext cx="5183188" cy="1221173"/>
          </a:xfrm>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solidFill>
                <a:effectLst/>
                <a:uLnTx/>
                <a:uFillTx/>
                <a:latin typeface="Calibri" panose="020F0502020204030204"/>
                <a:ea typeface="+mn-ea"/>
                <a:cs typeface="+mn-cs"/>
              </a:rPr>
              <a:t>ESTRATEGIAS DE ADAPTACIÓN (MITIGACIÓN*)</a:t>
            </a:r>
          </a:p>
          <a:p>
            <a:endParaRPr lang="es-MX" dirty="0"/>
          </a:p>
        </p:txBody>
      </p:sp>
      <p:sp>
        <p:nvSpPr>
          <p:cNvPr id="6" name="Marcador de contenido 5">
            <a:extLst>
              <a:ext uri="{FF2B5EF4-FFF2-40B4-BE49-F238E27FC236}">
                <a16:creationId xmlns:a16="http://schemas.microsoft.com/office/drawing/2014/main" id="{03CC492D-BAF7-46B7-B74C-C421C5C42A86}"/>
              </a:ext>
            </a:extLst>
          </p:cNvPr>
          <p:cNvSpPr>
            <a:spLocks noGrp="1"/>
          </p:cNvSpPr>
          <p:nvPr>
            <p:ph sz="quarter" idx="4"/>
          </p:nvPr>
        </p:nvSpPr>
        <p:spPr>
          <a:xfrm>
            <a:off x="6172200" y="2505075"/>
            <a:ext cx="5183188" cy="3684588"/>
          </a:xfrm>
        </p:spPr>
        <p:txBody>
          <a:bodyPr>
            <a:normAutofit fontScale="55000" lnSpcReduction="20000"/>
          </a:bodyPr>
          <a:lstStyle/>
          <a:p>
            <a:r>
              <a:rPr lang="es-MX" sz="3300" dirty="0">
                <a:highlight>
                  <a:srgbClr val="FFFF00"/>
                </a:highlight>
              </a:rPr>
              <a:t>Reducir las emisiones y aumentar la capacidad de su almacenamiento</a:t>
            </a:r>
            <a:r>
              <a:rPr lang="es-MX" sz="3300" dirty="0"/>
              <a:t>*</a:t>
            </a:r>
          </a:p>
          <a:p>
            <a:r>
              <a:rPr lang="es-MX" sz="3300" dirty="0"/>
              <a:t> </a:t>
            </a:r>
            <a:r>
              <a:rPr lang="es-MX" sz="3300" dirty="0">
                <a:highlight>
                  <a:srgbClr val="00FF00"/>
                </a:highlight>
              </a:rPr>
              <a:t>Protección de hábitats y restauración de hábitats degradados</a:t>
            </a:r>
          </a:p>
          <a:p>
            <a:r>
              <a:rPr lang="es-MX" sz="3300" dirty="0"/>
              <a:t> </a:t>
            </a:r>
            <a:r>
              <a:rPr lang="es-MX" sz="3300" dirty="0">
                <a:highlight>
                  <a:srgbClr val="00FFFF"/>
                </a:highlight>
              </a:rPr>
              <a:t>Protección de hábitats y restauración de hábitats degradados</a:t>
            </a:r>
          </a:p>
          <a:p>
            <a:r>
              <a:rPr lang="es-MX" sz="3300" dirty="0">
                <a:highlight>
                  <a:srgbClr val="C0C0C0"/>
                </a:highlight>
              </a:rPr>
              <a:t>Manejo sustentable y creación de áreas de protección y conservación</a:t>
            </a:r>
          </a:p>
          <a:p>
            <a:r>
              <a:rPr lang="es-MX" sz="3300" dirty="0"/>
              <a:t> </a:t>
            </a:r>
            <a:r>
              <a:rPr lang="es-MX" sz="3300" dirty="0">
                <a:highlight>
                  <a:srgbClr val="FF0000"/>
                </a:highlight>
              </a:rPr>
              <a:t>Protección contra especies invasoras</a:t>
            </a:r>
          </a:p>
          <a:p>
            <a:r>
              <a:rPr lang="es-MX" sz="3300" dirty="0">
                <a:highlight>
                  <a:srgbClr val="0000FF"/>
                </a:highlight>
              </a:rPr>
              <a:t>Investigación, monitoreo, información y capacitación</a:t>
            </a:r>
          </a:p>
          <a:p>
            <a:r>
              <a:rPr lang="es-MX" sz="3300" dirty="0">
                <a:highlight>
                  <a:srgbClr val="FF00FF"/>
                </a:highlight>
              </a:rPr>
              <a:t>Medidas directas in situ o ex situ de conservación o protección</a:t>
            </a:r>
          </a:p>
          <a:p>
            <a:endParaRPr lang="es-MX" dirty="0"/>
          </a:p>
        </p:txBody>
      </p:sp>
      <p:grpSp>
        <p:nvGrpSpPr>
          <p:cNvPr id="7" name="Group 4">
            <a:extLst>
              <a:ext uri="{FF2B5EF4-FFF2-40B4-BE49-F238E27FC236}">
                <a16:creationId xmlns:a16="http://schemas.microsoft.com/office/drawing/2014/main" id="{88BF884F-C126-47D5-9D77-F4B04BCC1A7F}"/>
              </a:ext>
            </a:extLst>
          </p:cNvPr>
          <p:cNvGrpSpPr>
            <a:grpSpLocks/>
          </p:cNvGrpSpPr>
          <p:nvPr/>
        </p:nvGrpSpPr>
        <p:grpSpPr bwMode="auto">
          <a:xfrm>
            <a:off x="2438400" y="777875"/>
            <a:ext cx="1973263" cy="31750"/>
            <a:chOff x="3600" y="264"/>
            <a:chExt cx="3108" cy="51"/>
          </a:xfrm>
        </p:grpSpPr>
        <p:sp>
          <p:nvSpPr>
            <p:cNvPr id="8" name="Line 6">
              <a:extLst>
                <a:ext uri="{FF2B5EF4-FFF2-40B4-BE49-F238E27FC236}">
                  <a16:creationId xmlns:a16="http://schemas.microsoft.com/office/drawing/2014/main" id="{DA1B4034-6D5C-4DC1-96DB-AF3701BAC233}"/>
                </a:ext>
              </a:extLst>
            </p:cNvPr>
            <p:cNvSpPr>
              <a:spLocks noChangeShapeType="1"/>
            </p:cNvSpPr>
            <p:nvPr/>
          </p:nvSpPr>
          <p:spPr bwMode="auto">
            <a:xfrm>
              <a:off x="3600" y="289"/>
              <a:ext cx="3090"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Freeform 5">
              <a:extLst>
                <a:ext uri="{FF2B5EF4-FFF2-40B4-BE49-F238E27FC236}">
                  <a16:creationId xmlns:a16="http://schemas.microsoft.com/office/drawing/2014/main" id="{BFBEDE16-2A17-4BAB-B5E8-88E376B5EBCB}"/>
                </a:ext>
              </a:extLst>
            </p:cNvPr>
            <p:cNvSpPr>
              <a:spLocks/>
            </p:cNvSpPr>
            <p:nvPr/>
          </p:nvSpPr>
          <p:spPr bwMode="auto">
            <a:xfrm>
              <a:off x="6660" y="263"/>
              <a:ext cx="48" cy="51"/>
            </a:xfrm>
            <a:custGeom>
              <a:avLst/>
              <a:gdLst>
                <a:gd name="T0" fmla="+- 0 6682 6660"/>
                <a:gd name="T1" fmla="*/ T0 w 48"/>
                <a:gd name="T2" fmla="+- 0 264 264"/>
                <a:gd name="T3" fmla="*/ 264 h 51"/>
                <a:gd name="T4" fmla="+- 0 6660 6660"/>
                <a:gd name="T5" fmla="*/ T4 w 48"/>
                <a:gd name="T6" fmla="+- 0 264 264"/>
                <a:gd name="T7" fmla="*/ 264 h 51"/>
                <a:gd name="T8" fmla="+- 0 6686 6660"/>
                <a:gd name="T9" fmla="*/ T8 w 48"/>
                <a:gd name="T10" fmla="+- 0 289 264"/>
                <a:gd name="T11" fmla="*/ 289 h 51"/>
                <a:gd name="T12" fmla="+- 0 6660 6660"/>
                <a:gd name="T13" fmla="*/ T12 w 48"/>
                <a:gd name="T14" fmla="+- 0 315 264"/>
                <a:gd name="T15" fmla="*/ 315 h 51"/>
                <a:gd name="T16" fmla="+- 0 6682 6660"/>
                <a:gd name="T17" fmla="*/ T16 w 48"/>
                <a:gd name="T18" fmla="+- 0 315 264"/>
                <a:gd name="T19" fmla="*/ 315 h 51"/>
                <a:gd name="T20" fmla="+- 0 6707 6660"/>
                <a:gd name="T21" fmla="*/ T20 w 48"/>
                <a:gd name="T22" fmla="+- 0 289 264"/>
                <a:gd name="T23" fmla="*/ 289 h 51"/>
                <a:gd name="T24" fmla="+- 0 6682 6660"/>
                <a:gd name="T25" fmla="*/ T24 w 48"/>
                <a:gd name="T26" fmla="+- 0 264 264"/>
                <a:gd name="T27" fmla="*/ 264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5"/>
                  </a:lnTo>
                  <a:lnTo>
                    <a:pt x="0" y="51"/>
                  </a:lnTo>
                  <a:lnTo>
                    <a:pt x="22" y="51"/>
                  </a:lnTo>
                  <a:lnTo>
                    <a:pt x="47" y="25"/>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10" name="Group 17">
            <a:extLst>
              <a:ext uri="{FF2B5EF4-FFF2-40B4-BE49-F238E27FC236}">
                <a16:creationId xmlns:a16="http://schemas.microsoft.com/office/drawing/2014/main" id="{14374B1D-759D-495E-833D-C61B2A02DC5F}"/>
              </a:ext>
            </a:extLst>
          </p:cNvPr>
          <p:cNvGrpSpPr>
            <a:grpSpLocks/>
          </p:cNvGrpSpPr>
          <p:nvPr/>
        </p:nvGrpSpPr>
        <p:grpSpPr bwMode="auto">
          <a:xfrm>
            <a:off x="2078038" y="666750"/>
            <a:ext cx="2333625" cy="31750"/>
            <a:chOff x="3033" y="91"/>
            <a:chExt cx="3675" cy="51"/>
          </a:xfrm>
        </p:grpSpPr>
        <p:sp>
          <p:nvSpPr>
            <p:cNvPr id="11" name="Line 19">
              <a:extLst>
                <a:ext uri="{FF2B5EF4-FFF2-40B4-BE49-F238E27FC236}">
                  <a16:creationId xmlns:a16="http://schemas.microsoft.com/office/drawing/2014/main" id="{7C6E8EEA-E9F1-4D1C-AEAB-AFE0AED4F772}"/>
                </a:ext>
              </a:extLst>
            </p:cNvPr>
            <p:cNvSpPr>
              <a:spLocks noChangeShapeType="1"/>
            </p:cNvSpPr>
            <p:nvPr/>
          </p:nvSpPr>
          <p:spPr bwMode="auto">
            <a:xfrm>
              <a:off x="3033" y="117"/>
              <a:ext cx="3657"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2" name="Freeform 18">
              <a:extLst>
                <a:ext uri="{FF2B5EF4-FFF2-40B4-BE49-F238E27FC236}">
                  <a16:creationId xmlns:a16="http://schemas.microsoft.com/office/drawing/2014/main" id="{C68F636D-F93E-4F69-920B-B539CB21D2E7}"/>
                </a:ext>
              </a:extLst>
            </p:cNvPr>
            <p:cNvSpPr>
              <a:spLocks/>
            </p:cNvSpPr>
            <p:nvPr/>
          </p:nvSpPr>
          <p:spPr bwMode="auto">
            <a:xfrm>
              <a:off x="6660" y="91"/>
              <a:ext cx="48" cy="51"/>
            </a:xfrm>
            <a:custGeom>
              <a:avLst/>
              <a:gdLst>
                <a:gd name="T0" fmla="+- 0 6682 6660"/>
                <a:gd name="T1" fmla="*/ T0 w 48"/>
                <a:gd name="T2" fmla="+- 0 91 91"/>
                <a:gd name="T3" fmla="*/ 91 h 51"/>
                <a:gd name="T4" fmla="+- 0 6660 6660"/>
                <a:gd name="T5" fmla="*/ T4 w 48"/>
                <a:gd name="T6" fmla="+- 0 91 91"/>
                <a:gd name="T7" fmla="*/ 91 h 51"/>
                <a:gd name="T8" fmla="+- 0 6686 6660"/>
                <a:gd name="T9" fmla="*/ T8 w 48"/>
                <a:gd name="T10" fmla="+- 0 117 91"/>
                <a:gd name="T11" fmla="*/ 117 h 51"/>
                <a:gd name="T12" fmla="+- 0 6660 6660"/>
                <a:gd name="T13" fmla="*/ T12 w 48"/>
                <a:gd name="T14" fmla="+- 0 142 91"/>
                <a:gd name="T15" fmla="*/ 142 h 51"/>
                <a:gd name="T16" fmla="+- 0 6682 6660"/>
                <a:gd name="T17" fmla="*/ T16 w 48"/>
                <a:gd name="T18" fmla="+- 0 142 91"/>
                <a:gd name="T19" fmla="*/ 142 h 51"/>
                <a:gd name="T20" fmla="+- 0 6707 6660"/>
                <a:gd name="T21" fmla="*/ T20 w 48"/>
                <a:gd name="T22" fmla="+- 0 117 91"/>
                <a:gd name="T23" fmla="*/ 117 h 51"/>
                <a:gd name="T24" fmla="+- 0 6682 6660"/>
                <a:gd name="T25" fmla="*/ T24 w 48"/>
                <a:gd name="T26" fmla="+- 0 91 91"/>
                <a:gd name="T27" fmla="*/ 91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6"/>
                  </a:lnTo>
                  <a:lnTo>
                    <a:pt x="0" y="51"/>
                  </a:lnTo>
                  <a:lnTo>
                    <a:pt x="22" y="51"/>
                  </a:lnTo>
                  <a:lnTo>
                    <a:pt x="47" y="26"/>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13" name="Group 14">
            <a:extLst>
              <a:ext uri="{FF2B5EF4-FFF2-40B4-BE49-F238E27FC236}">
                <a16:creationId xmlns:a16="http://schemas.microsoft.com/office/drawing/2014/main" id="{4EFE7735-03BD-4330-A7AF-EB215D2405A7}"/>
              </a:ext>
            </a:extLst>
          </p:cNvPr>
          <p:cNvGrpSpPr>
            <a:grpSpLocks/>
          </p:cNvGrpSpPr>
          <p:nvPr/>
        </p:nvGrpSpPr>
        <p:grpSpPr bwMode="auto">
          <a:xfrm>
            <a:off x="2528888" y="660400"/>
            <a:ext cx="1882775" cy="31750"/>
            <a:chOff x="3742" y="81"/>
            <a:chExt cx="2966" cy="51"/>
          </a:xfrm>
        </p:grpSpPr>
        <p:sp>
          <p:nvSpPr>
            <p:cNvPr id="14" name="Line 16">
              <a:extLst>
                <a:ext uri="{FF2B5EF4-FFF2-40B4-BE49-F238E27FC236}">
                  <a16:creationId xmlns:a16="http://schemas.microsoft.com/office/drawing/2014/main" id="{D218302C-4DCC-43D2-AEF7-7A2543ABB950}"/>
                </a:ext>
              </a:extLst>
            </p:cNvPr>
            <p:cNvSpPr>
              <a:spLocks noChangeShapeType="1"/>
            </p:cNvSpPr>
            <p:nvPr/>
          </p:nvSpPr>
          <p:spPr bwMode="auto">
            <a:xfrm>
              <a:off x="3742" y="107"/>
              <a:ext cx="2948"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5" name="Freeform 15">
              <a:extLst>
                <a:ext uri="{FF2B5EF4-FFF2-40B4-BE49-F238E27FC236}">
                  <a16:creationId xmlns:a16="http://schemas.microsoft.com/office/drawing/2014/main" id="{9ACE9C59-2268-4C09-8920-CA4D48F793A8}"/>
                </a:ext>
              </a:extLst>
            </p:cNvPr>
            <p:cNvSpPr>
              <a:spLocks/>
            </p:cNvSpPr>
            <p:nvPr/>
          </p:nvSpPr>
          <p:spPr bwMode="auto">
            <a:xfrm>
              <a:off x="6660" y="81"/>
              <a:ext cx="48" cy="51"/>
            </a:xfrm>
            <a:custGeom>
              <a:avLst/>
              <a:gdLst>
                <a:gd name="T0" fmla="+- 0 6682 6660"/>
                <a:gd name="T1" fmla="*/ T0 w 48"/>
                <a:gd name="T2" fmla="+- 0 81 81"/>
                <a:gd name="T3" fmla="*/ 81 h 51"/>
                <a:gd name="T4" fmla="+- 0 6660 6660"/>
                <a:gd name="T5" fmla="*/ T4 w 48"/>
                <a:gd name="T6" fmla="+- 0 81 81"/>
                <a:gd name="T7" fmla="*/ 81 h 51"/>
                <a:gd name="T8" fmla="+- 0 6686 6660"/>
                <a:gd name="T9" fmla="*/ T8 w 48"/>
                <a:gd name="T10" fmla="+- 0 107 81"/>
                <a:gd name="T11" fmla="*/ 107 h 51"/>
                <a:gd name="T12" fmla="+- 0 6660 6660"/>
                <a:gd name="T13" fmla="*/ T12 w 48"/>
                <a:gd name="T14" fmla="+- 0 132 81"/>
                <a:gd name="T15" fmla="*/ 132 h 51"/>
                <a:gd name="T16" fmla="+- 0 6682 6660"/>
                <a:gd name="T17" fmla="*/ T16 w 48"/>
                <a:gd name="T18" fmla="+- 0 132 81"/>
                <a:gd name="T19" fmla="*/ 132 h 51"/>
                <a:gd name="T20" fmla="+- 0 6707 6660"/>
                <a:gd name="T21" fmla="*/ T20 w 48"/>
                <a:gd name="T22" fmla="+- 0 107 81"/>
                <a:gd name="T23" fmla="*/ 107 h 51"/>
                <a:gd name="T24" fmla="+- 0 6682 6660"/>
                <a:gd name="T25" fmla="*/ T24 w 48"/>
                <a:gd name="T26" fmla="+- 0 81 81"/>
                <a:gd name="T27" fmla="*/ 81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6"/>
                  </a:lnTo>
                  <a:lnTo>
                    <a:pt x="0" y="51"/>
                  </a:lnTo>
                  <a:lnTo>
                    <a:pt x="22" y="51"/>
                  </a:lnTo>
                  <a:lnTo>
                    <a:pt x="47" y="26"/>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16" name="Group 11">
            <a:extLst>
              <a:ext uri="{FF2B5EF4-FFF2-40B4-BE49-F238E27FC236}">
                <a16:creationId xmlns:a16="http://schemas.microsoft.com/office/drawing/2014/main" id="{66CE8459-B713-4B7F-8D37-6180D456ED97}"/>
              </a:ext>
            </a:extLst>
          </p:cNvPr>
          <p:cNvGrpSpPr>
            <a:grpSpLocks/>
          </p:cNvGrpSpPr>
          <p:nvPr/>
        </p:nvGrpSpPr>
        <p:grpSpPr bwMode="auto">
          <a:xfrm>
            <a:off x="2528888" y="777875"/>
            <a:ext cx="1882775" cy="31750"/>
            <a:chOff x="3742" y="265"/>
            <a:chExt cx="2966" cy="51"/>
          </a:xfrm>
        </p:grpSpPr>
        <p:sp>
          <p:nvSpPr>
            <p:cNvPr id="17" name="Line 13">
              <a:extLst>
                <a:ext uri="{FF2B5EF4-FFF2-40B4-BE49-F238E27FC236}">
                  <a16:creationId xmlns:a16="http://schemas.microsoft.com/office/drawing/2014/main" id="{92516DB2-9376-45ED-B135-09ECE20F2BD4}"/>
                </a:ext>
              </a:extLst>
            </p:cNvPr>
            <p:cNvSpPr>
              <a:spLocks noChangeShapeType="1"/>
            </p:cNvSpPr>
            <p:nvPr/>
          </p:nvSpPr>
          <p:spPr bwMode="auto">
            <a:xfrm>
              <a:off x="3742" y="291"/>
              <a:ext cx="2948"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8" name="Freeform 12">
              <a:extLst>
                <a:ext uri="{FF2B5EF4-FFF2-40B4-BE49-F238E27FC236}">
                  <a16:creationId xmlns:a16="http://schemas.microsoft.com/office/drawing/2014/main" id="{87AAB0D1-990C-4F5F-9810-6A03D2609FDE}"/>
                </a:ext>
              </a:extLst>
            </p:cNvPr>
            <p:cNvSpPr>
              <a:spLocks/>
            </p:cNvSpPr>
            <p:nvPr/>
          </p:nvSpPr>
          <p:spPr bwMode="auto">
            <a:xfrm>
              <a:off x="6660" y="265"/>
              <a:ext cx="48" cy="51"/>
            </a:xfrm>
            <a:custGeom>
              <a:avLst/>
              <a:gdLst>
                <a:gd name="T0" fmla="+- 0 6682 6660"/>
                <a:gd name="T1" fmla="*/ T0 w 48"/>
                <a:gd name="T2" fmla="+- 0 265 265"/>
                <a:gd name="T3" fmla="*/ 265 h 51"/>
                <a:gd name="T4" fmla="+- 0 6660 6660"/>
                <a:gd name="T5" fmla="*/ T4 w 48"/>
                <a:gd name="T6" fmla="+- 0 265 265"/>
                <a:gd name="T7" fmla="*/ 265 h 51"/>
                <a:gd name="T8" fmla="+- 0 6686 6660"/>
                <a:gd name="T9" fmla="*/ T8 w 48"/>
                <a:gd name="T10" fmla="+- 0 291 265"/>
                <a:gd name="T11" fmla="*/ 291 h 51"/>
                <a:gd name="T12" fmla="+- 0 6660 6660"/>
                <a:gd name="T13" fmla="*/ T12 w 48"/>
                <a:gd name="T14" fmla="+- 0 316 265"/>
                <a:gd name="T15" fmla="*/ 316 h 51"/>
                <a:gd name="T16" fmla="+- 0 6682 6660"/>
                <a:gd name="T17" fmla="*/ T16 w 48"/>
                <a:gd name="T18" fmla="+- 0 316 265"/>
                <a:gd name="T19" fmla="*/ 316 h 51"/>
                <a:gd name="T20" fmla="+- 0 6707 6660"/>
                <a:gd name="T21" fmla="*/ T20 w 48"/>
                <a:gd name="T22" fmla="+- 0 291 265"/>
                <a:gd name="T23" fmla="*/ 291 h 51"/>
                <a:gd name="T24" fmla="+- 0 6682 6660"/>
                <a:gd name="T25" fmla="*/ T24 w 48"/>
                <a:gd name="T26" fmla="+- 0 265 265"/>
                <a:gd name="T27" fmla="*/ 265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6"/>
                  </a:lnTo>
                  <a:lnTo>
                    <a:pt x="0" y="51"/>
                  </a:lnTo>
                  <a:lnTo>
                    <a:pt x="22" y="51"/>
                  </a:lnTo>
                  <a:lnTo>
                    <a:pt x="47" y="26"/>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19" name="Group 8">
            <a:extLst>
              <a:ext uri="{FF2B5EF4-FFF2-40B4-BE49-F238E27FC236}">
                <a16:creationId xmlns:a16="http://schemas.microsoft.com/office/drawing/2014/main" id="{1D2FC4F7-E3F6-4AF3-9522-2E9F3BAA737E}"/>
              </a:ext>
            </a:extLst>
          </p:cNvPr>
          <p:cNvGrpSpPr>
            <a:grpSpLocks/>
          </p:cNvGrpSpPr>
          <p:nvPr/>
        </p:nvGrpSpPr>
        <p:grpSpPr bwMode="auto">
          <a:xfrm>
            <a:off x="2438400" y="654050"/>
            <a:ext cx="1973263" cy="31750"/>
            <a:chOff x="3600" y="70"/>
            <a:chExt cx="3108" cy="51"/>
          </a:xfrm>
        </p:grpSpPr>
        <p:sp>
          <p:nvSpPr>
            <p:cNvPr id="20" name="Line 10">
              <a:extLst>
                <a:ext uri="{FF2B5EF4-FFF2-40B4-BE49-F238E27FC236}">
                  <a16:creationId xmlns:a16="http://schemas.microsoft.com/office/drawing/2014/main" id="{6682AD02-4291-4645-8DB2-D255BE23A47A}"/>
                </a:ext>
              </a:extLst>
            </p:cNvPr>
            <p:cNvSpPr>
              <a:spLocks noChangeShapeType="1"/>
            </p:cNvSpPr>
            <p:nvPr/>
          </p:nvSpPr>
          <p:spPr bwMode="auto">
            <a:xfrm>
              <a:off x="3600" y="95"/>
              <a:ext cx="3090"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1" name="Freeform 9">
              <a:extLst>
                <a:ext uri="{FF2B5EF4-FFF2-40B4-BE49-F238E27FC236}">
                  <a16:creationId xmlns:a16="http://schemas.microsoft.com/office/drawing/2014/main" id="{4C31EDA8-161C-468E-8DE2-8342A3A4FBA4}"/>
                </a:ext>
              </a:extLst>
            </p:cNvPr>
            <p:cNvSpPr>
              <a:spLocks/>
            </p:cNvSpPr>
            <p:nvPr/>
          </p:nvSpPr>
          <p:spPr bwMode="auto">
            <a:xfrm>
              <a:off x="6660" y="70"/>
              <a:ext cx="48" cy="51"/>
            </a:xfrm>
            <a:custGeom>
              <a:avLst/>
              <a:gdLst>
                <a:gd name="T0" fmla="+- 0 6682 6660"/>
                <a:gd name="T1" fmla="*/ T0 w 48"/>
                <a:gd name="T2" fmla="+- 0 70 70"/>
                <a:gd name="T3" fmla="*/ 70 h 51"/>
                <a:gd name="T4" fmla="+- 0 6660 6660"/>
                <a:gd name="T5" fmla="*/ T4 w 48"/>
                <a:gd name="T6" fmla="+- 0 70 70"/>
                <a:gd name="T7" fmla="*/ 70 h 51"/>
                <a:gd name="T8" fmla="+- 0 6686 6660"/>
                <a:gd name="T9" fmla="*/ T8 w 48"/>
                <a:gd name="T10" fmla="+- 0 95 70"/>
                <a:gd name="T11" fmla="*/ 95 h 51"/>
                <a:gd name="T12" fmla="+- 0 6660 6660"/>
                <a:gd name="T13" fmla="*/ T12 w 48"/>
                <a:gd name="T14" fmla="+- 0 121 70"/>
                <a:gd name="T15" fmla="*/ 121 h 51"/>
                <a:gd name="T16" fmla="+- 0 6682 6660"/>
                <a:gd name="T17" fmla="*/ T16 w 48"/>
                <a:gd name="T18" fmla="+- 0 121 70"/>
                <a:gd name="T19" fmla="*/ 121 h 51"/>
                <a:gd name="T20" fmla="+- 0 6707 6660"/>
                <a:gd name="T21" fmla="*/ T20 w 48"/>
                <a:gd name="T22" fmla="+- 0 95 70"/>
                <a:gd name="T23" fmla="*/ 95 h 51"/>
                <a:gd name="T24" fmla="+- 0 6682 6660"/>
                <a:gd name="T25" fmla="*/ T24 w 48"/>
                <a:gd name="T26" fmla="+- 0 70 70"/>
                <a:gd name="T27" fmla="*/ 70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5"/>
                  </a:lnTo>
                  <a:lnTo>
                    <a:pt x="0" y="51"/>
                  </a:lnTo>
                  <a:lnTo>
                    <a:pt x="22" y="51"/>
                  </a:lnTo>
                  <a:lnTo>
                    <a:pt x="47" y="25"/>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sp>
        <p:nvSpPr>
          <p:cNvPr id="22" name="Freeform 7">
            <a:extLst>
              <a:ext uri="{FF2B5EF4-FFF2-40B4-BE49-F238E27FC236}">
                <a16:creationId xmlns:a16="http://schemas.microsoft.com/office/drawing/2014/main" id="{73677186-5032-48A7-84FE-8D698A33C440}"/>
              </a:ext>
            </a:extLst>
          </p:cNvPr>
          <p:cNvSpPr>
            <a:spLocks/>
          </p:cNvSpPr>
          <p:nvPr/>
        </p:nvSpPr>
        <p:spPr bwMode="auto">
          <a:xfrm>
            <a:off x="4381500" y="669925"/>
            <a:ext cx="30163" cy="31750"/>
          </a:xfrm>
          <a:custGeom>
            <a:avLst/>
            <a:gdLst>
              <a:gd name="T0" fmla="+- 0 6682 6660"/>
              <a:gd name="T1" fmla="*/ T0 w 48"/>
              <a:gd name="T2" fmla="+- 0 94 94"/>
              <a:gd name="T3" fmla="*/ 94 h 51"/>
              <a:gd name="T4" fmla="+- 0 6660 6660"/>
              <a:gd name="T5" fmla="*/ T4 w 48"/>
              <a:gd name="T6" fmla="+- 0 94 94"/>
              <a:gd name="T7" fmla="*/ 94 h 51"/>
              <a:gd name="T8" fmla="+- 0 6686 6660"/>
              <a:gd name="T9" fmla="*/ T8 w 48"/>
              <a:gd name="T10" fmla="+- 0 119 94"/>
              <a:gd name="T11" fmla="*/ 119 h 51"/>
              <a:gd name="T12" fmla="+- 0 6660 6660"/>
              <a:gd name="T13" fmla="*/ T12 w 48"/>
              <a:gd name="T14" fmla="+- 0 145 94"/>
              <a:gd name="T15" fmla="*/ 145 h 51"/>
              <a:gd name="T16" fmla="+- 0 6682 6660"/>
              <a:gd name="T17" fmla="*/ T16 w 48"/>
              <a:gd name="T18" fmla="+- 0 145 94"/>
              <a:gd name="T19" fmla="*/ 145 h 51"/>
              <a:gd name="T20" fmla="+- 0 6707 6660"/>
              <a:gd name="T21" fmla="*/ T20 w 48"/>
              <a:gd name="T22" fmla="+- 0 119 94"/>
              <a:gd name="T23" fmla="*/ 119 h 51"/>
              <a:gd name="T24" fmla="+- 0 6682 6660"/>
              <a:gd name="T25" fmla="*/ T24 w 48"/>
              <a:gd name="T26" fmla="+- 0 94 94"/>
              <a:gd name="T27" fmla="*/ 94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5"/>
                </a:lnTo>
                <a:lnTo>
                  <a:pt x="0" y="51"/>
                </a:lnTo>
                <a:lnTo>
                  <a:pt x="22" y="51"/>
                </a:lnTo>
                <a:lnTo>
                  <a:pt x="47" y="25"/>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nvGrpSpPr>
          <p:cNvPr id="23" name="Group 1">
            <a:extLst>
              <a:ext uri="{FF2B5EF4-FFF2-40B4-BE49-F238E27FC236}">
                <a16:creationId xmlns:a16="http://schemas.microsoft.com/office/drawing/2014/main" id="{01CD6DA3-0D67-4631-AA52-221E211C7B92}"/>
              </a:ext>
            </a:extLst>
          </p:cNvPr>
          <p:cNvGrpSpPr>
            <a:grpSpLocks/>
          </p:cNvGrpSpPr>
          <p:nvPr/>
        </p:nvGrpSpPr>
        <p:grpSpPr bwMode="auto">
          <a:xfrm>
            <a:off x="3184525" y="652463"/>
            <a:ext cx="1225550" cy="31750"/>
            <a:chOff x="4776" y="68"/>
            <a:chExt cx="1931" cy="51"/>
          </a:xfrm>
        </p:grpSpPr>
        <p:sp>
          <p:nvSpPr>
            <p:cNvPr id="24" name="Line 3">
              <a:extLst>
                <a:ext uri="{FF2B5EF4-FFF2-40B4-BE49-F238E27FC236}">
                  <a16:creationId xmlns:a16="http://schemas.microsoft.com/office/drawing/2014/main" id="{947BAA0F-21A9-44C7-B2BB-E77F27BCCAAC}"/>
                </a:ext>
              </a:extLst>
            </p:cNvPr>
            <p:cNvSpPr>
              <a:spLocks noChangeShapeType="1"/>
            </p:cNvSpPr>
            <p:nvPr/>
          </p:nvSpPr>
          <p:spPr bwMode="auto">
            <a:xfrm>
              <a:off x="4776" y="94"/>
              <a:ext cx="1914"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5" name="Freeform 2">
              <a:extLst>
                <a:ext uri="{FF2B5EF4-FFF2-40B4-BE49-F238E27FC236}">
                  <a16:creationId xmlns:a16="http://schemas.microsoft.com/office/drawing/2014/main" id="{11144038-F782-481D-8A65-B0F8273CFC5A}"/>
                </a:ext>
              </a:extLst>
            </p:cNvPr>
            <p:cNvSpPr>
              <a:spLocks/>
            </p:cNvSpPr>
            <p:nvPr/>
          </p:nvSpPr>
          <p:spPr bwMode="auto">
            <a:xfrm>
              <a:off x="6660" y="68"/>
              <a:ext cx="48" cy="51"/>
            </a:xfrm>
            <a:custGeom>
              <a:avLst/>
              <a:gdLst>
                <a:gd name="T0" fmla="+- 0 6682 6660"/>
                <a:gd name="T1" fmla="*/ T0 w 48"/>
                <a:gd name="T2" fmla="+- 0 68 68"/>
                <a:gd name="T3" fmla="*/ 68 h 51"/>
                <a:gd name="T4" fmla="+- 0 6660 6660"/>
                <a:gd name="T5" fmla="*/ T4 w 48"/>
                <a:gd name="T6" fmla="+- 0 68 68"/>
                <a:gd name="T7" fmla="*/ 68 h 51"/>
                <a:gd name="T8" fmla="+- 0 6686 6660"/>
                <a:gd name="T9" fmla="*/ T8 w 48"/>
                <a:gd name="T10" fmla="+- 0 94 68"/>
                <a:gd name="T11" fmla="*/ 94 h 51"/>
                <a:gd name="T12" fmla="+- 0 6660 6660"/>
                <a:gd name="T13" fmla="*/ T12 w 48"/>
                <a:gd name="T14" fmla="+- 0 119 68"/>
                <a:gd name="T15" fmla="*/ 119 h 51"/>
                <a:gd name="T16" fmla="+- 0 6682 6660"/>
                <a:gd name="T17" fmla="*/ T16 w 48"/>
                <a:gd name="T18" fmla="+- 0 119 68"/>
                <a:gd name="T19" fmla="*/ 119 h 51"/>
                <a:gd name="T20" fmla="+- 0 6707 6660"/>
                <a:gd name="T21" fmla="*/ T20 w 48"/>
                <a:gd name="T22" fmla="+- 0 94 68"/>
                <a:gd name="T23" fmla="*/ 94 h 51"/>
                <a:gd name="T24" fmla="+- 0 6682 6660"/>
                <a:gd name="T25" fmla="*/ T24 w 48"/>
                <a:gd name="T26" fmla="+- 0 68 68"/>
                <a:gd name="T27" fmla="*/ 68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6"/>
                  </a:lnTo>
                  <a:lnTo>
                    <a:pt x="0" y="51"/>
                  </a:lnTo>
                  <a:lnTo>
                    <a:pt x="22" y="51"/>
                  </a:lnTo>
                  <a:lnTo>
                    <a:pt x="47" y="26"/>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sp>
        <p:nvSpPr>
          <p:cNvPr id="26" name="Rectangle 20">
            <a:extLst>
              <a:ext uri="{FF2B5EF4-FFF2-40B4-BE49-F238E27FC236}">
                <a16:creationId xmlns:a16="http://schemas.microsoft.com/office/drawing/2014/main" id="{C804DC17-CC68-4DCD-B9BE-7D3DBD2DA946}"/>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a:p>
        </p:txBody>
      </p:sp>
      <p:sp>
        <p:nvSpPr>
          <p:cNvPr id="27" name="Rectangle 21">
            <a:extLst>
              <a:ext uri="{FF2B5EF4-FFF2-40B4-BE49-F238E27FC236}">
                <a16:creationId xmlns:a16="http://schemas.microsoft.com/office/drawing/2014/main" id="{5DB7E6C4-6E7D-44FD-A103-084D002E5733}"/>
              </a:ext>
            </a:extLst>
          </p:cNvPr>
          <p:cNvSpPr>
            <a:spLocks noChangeArrowheads="1"/>
          </p:cNvSpPr>
          <p:nvPr/>
        </p:nvSpPr>
        <p:spPr bwMode="auto">
          <a:xfrm>
            <a:off x="622320" y="522273"/>
            <a:ext cx="23436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7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1</a:t>
            </a: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
        <p:nvSpPr>
          <p:cNvPr id="28" name="Rectangle 22">
            <a:extLst>
              <a:ext uri="{FF2B5EF4-FFF2-40B4-BE49-F238E27FC236}">
                <a16:creationId xmlns:a16="http://schemas.microsoft.com/office/drawing/2014/main" id="{2F4EFE3C-0350-4C97-B049-00B228C4D74F}"/>
              </a:ext>
            </a:extLst>
          </p:cNvPr>
          <p:cNvSpPr>
            <a:spLocks noChangeArrowheads="1"/>
          </p:cNvSpPr>
          <p:nvPr/>
        </p:nvSpPr>
        <p:spPr bwMode="auto">
          <a:xfrm>
            <a:off x="728663" y="383773"/>
            <a:ext cx="260008"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700" b="0" i="0" u="none" strike="noStrike" cap="none" normalizeH="0" baseline="0" dirty="0">
                <a:ln>
                  <a:noFill/>
                </a:ln>
                <a:solidFill>
                  <a:schemeClr val="tx1"/>
                </a:solidFill>
                <a:effectLst/>
                <a:latin typeface="Arial" panose="020B0604020202020204" pitchFamily="34" charset="0"/>
                <a:ea typeface="Arial" panose="020B0604020202020204" pitchFamily="34" charset="0"/>
              </a:rPr>
              <a:t>2:</a:t>
            </a:r>
            <a:endParaRPr kumimoji="0" lang="es-MX" altLang="es-MX"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grpSp>
        <p:nvGrpSpPr>
          <p:cNvPr id="32" name="Group 29">
            <a:extLst>
              <a:ext uri="{FF2B5EF4-FFF2-40B4-BE49-F238E27FC236}">
                <a16:creationId xmlns:a16="http://schemas.microsoft.com/office/drawing/2014/main" id="{04BD1240-8E7F-4DE1-8730-6BF17D72BC14}"/>
              </a:ext>
            </a:extLst>
          </p:cNvPr>
          <p:cNvGrpSpPr>
            <a:grpSpLocks/>
          </p:cNvGrpSpPr>
          <p:nvPr/>
        </p:nvGrpSpPr>
        <p:grpSpPr bwMode="auto">
          <a:xfrm>
            <a:off x="2438400" y="777875"/>
            <a:ext cx="1973263" cy="31750"/>
            <a:chOff x="3600" y="264"/>
            <a:chExt cx="3108" cy="51"/>
          </a:xfrm>
        </p:grpSpPr>
        <p:sp>
          <p:nvSpPr>
            <p:cNvPr id="33" name="Line 31">
              <a:extLst>
                <a:ext uri="{FF2B5EF4-FFF2-40B4-BE49-F238E27FC236}">
                  <a16:creationId xmlns:a16="http://schemas.microsoft.com/office/drawing/2014/main" id="{92118AC2-3073-45D1-8BCA-A0ED88B0459A}"/>
                </a:ext>
              </a:extLst>
            </p:cNvPr>
            <p:cNvSpPr>
              <a:spLocks noChangeShapeType="1"/>
            </p:cNvSpPr>
            <p:nvPr/>
          </p:nvSpPr>
          <p:spPr bwMode="auto">
            <a:xfrm>
              <a:off x="3600" y="289"/>
              <a:ext cx="3090"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4" name="Freeform 30">
              <a:extLst>
                <a:ext uri="{FF2B5EF4-FFF2-40B4-BE49-F238E27FC236}">
                  <a16:creationId xmlns:a16="http://schemas.microsoft.com/office/drawing/2014/main" id="{7A446D7A-7278-40AF-A375-3B294EF4045E}"/>
                </a:ext>
              </a:extLst>
            </p:cNvPr>
            <p:cNvSpPr>
              <a:spLocks/>
            </p:cNvSpPr>
            <p:nvPr/>
          </p:nvSpPr>
          <p:spPr bwMode="auto">
            <a:xfrm>
              <a:off x="6660" y="263"/>
              <a:ext cx="48" cy="51"/>
            </a:xfrm>
            <a:custGeom>
              <a:avLst/>
              <a:gdLst>
                <a:gd name="T0" fmla="+- 0 6682 6660"/>
                <a:gd name="T1" fmla="*/ T0 w 48"/>
                <a:gd name="T2" fmla="+- 0 264 264"/>
                <a:gd name="T3" fmla="*/ 264 h 51"/>
                <a:gd name="T4" fmla="+- 0 6660 6660"/>
                <a:gd name="T5" fmla="*/ T4 w 48"/>
                <a:gd name="T6" fmla="+- 0 264 264"/>
                <a:gd name="T7" fmla="*/ 264 h 51"/>
                <a:gd name="T8" fmla="+- 0 6686 6660"/>
                <a:gd name="T9" fmla="*/ T8 w 48"/>
                <a:gd name="T10" fmla="+- 0 289 264"/>
                <a:gd name="T11" fmla="*/ 289 h 51"/>
                <a:gd name="T12" fmla="+- 0 6660 6660"/>
                <a:gd name="T13" fmla="*/ T12 w 48"/>
                <a:gd name="T14" fmla="+- 0 315 264"/>
                <a:gd name="T15" fmla="*/ 315 h 51"/>
                <a:gd name="T16" fmla="+- 0 6682 6660"/>
                <a:gd name="T17" fmla="*/ T16 w 48"/>
                <a:gd name="T18" fmla="+- 0 315 264"/>
                <a:gd name="T19" fmla="*/ 315 h 51"/>
                <a:gd name="T20" fmla="+- 0 6707 6660"/>
                <a:gd name="T21" fmla="*/ T20 w 48"/>
                <a:gd name="T22" fmla="+- 0 289 264"/>
                <a:gd name="T23" fmla="*/ 289 h 51"/>
                <a:gd name="T24" fmla="+- 0 6682 6660"/>
                <a:gd name="T25" fmla="*/ T24 w 48"/>
                <a:gd name="T26" fmla="+- 0 264 264"/>
                <a:gd name="T27" fmla="*/ 264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5"/>
                  </a:lnTo>
                  <a:lnTo>
                    <a:pt x="0" y="51"/>
                  </a:lnTo>
                  <a:lnTo>
                    <a:pt x="22" y="51"/>
                  </a:lnTo>
                  <a:lnTo>
                    <a:pt x="47" y="25"/>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35" name="Group 42">
            <a:extLst>
              <a:ext uri="{FF2B5EF4-FFF2-40B4-BE49-F238E27FC236}">
                <a16:creationId xmlns:a16="http://schemas.microsoft.com/office/drawing/2014/main" id="{AF104629-AB97-4480-A4CF-65035382783F}"/>
              </a:ext>
            </a:extLst>
          </p:cNvPr>
          <p:cNvGrpSpPr>
            <a:grpSpLocks/>
          </p:cNvGrpSpPr>
          <p:nvPr/>
        </p:nvGrpSpPr>
        <p:grpSpPr bwMode="auto">
          <a:xfrm>
            <a:off x="2078038" y="666750"/>
            <a:ext cx="2333625" cy="31750"/>
            <a:chOff x="3033" y="91"/>
            <a:chExt cx="3675" cy="51"/>
          </a:xfrm>
        </p:grpSpPr>
        <p:sp>
          <p:nvSpPr>
            <p:cNvPr id="36" name="Line 44">
              <a:extLst>
                <a:ext uri="{FF2B5EF4-FFF2-40B4-BE49-F238E27FC236}">
                  <a16:creationId xmlns:a16="http://schemas.microsoft.com/office/drawing/2014/main" id="{AC431F60-F553-4615-B01A-41265769400A}"/>
                </a:ext>
              </a:extLst>
            </p:cNvPr>
            <p:cNvSpPr>
              <a:spLocks noChangeShapeType="1"/>
            </p:cNvSpPr>
            <p:nvPr/>
          </p:nvSpPr>
          <p:spPr bwMode="auto">
            <a:xfrm>
              <a:off x="3033" y="117"/>
              <a:ext cx="3657"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7" name="Freeform 43">
              <a:extLst>
                <a:ext uri="{FF2B5EF4-FFF2-40B4-BE49-F238E27FC236}">
                  <a16:creationId xmlns:a16="http://schemas.microsoft.com/office/drawing/2014/main" id="{6FFDEEE4-688A-4732-A863-BC5B46F43229}"/>
                </a:ext>
              </a:extLst>
            </p:cNvPr>
            <p:cNvSpPr>
              <a:spLocks/>
            </p:cNvSpPr>
            <p:nvPr/>
          </p:nvSpPr>
          <p:spPr bwMode="auto">
            <a:xfrm>
              <a:off x="6660" y="91"/>
              <a:ext cx="48" cy="51"/>
            </a:xfrm>
            <a:custGeom>
              <a:avLst/>
              <a:gdLst>
                <a:gd name="T0" fmla="+- 0 6682 6660"/>
                <a:gd name="T1" fmla="*/ T0 w 48"/>
                <a:gd name="T2" fmla="+- 0 91 91"/>
                <a:gd name="T3" fmla="*/ 91 h 51"/>
                <a:gd name="T4" fmla="+- 0 6660 6660"/>
                <a:gd name="T5" fmla="*/ T4 w 48"/>
                <a:gd name="T6" fmla="+- 0 91 91"/>
                <a:gd name="T7" fmla="*/ 91 h 51"/>
                <a:gd name="T8" fmla="+- 0 6686 6660"/>
                <a:gd name="T9" fmla="*/ T8 w 48"/>
                <a:gd name="T10" fmla="+- 0 117 91"/>
                <a:gd name="T11" fmla="*/ 117 h 51"/>
                <a:gd name="T12" fmla="+- 0 6660 6660"/>
                <a:gd name="T13" fmla="*/ T12 w 48"/>
                <a:gd name="T14" fmla="+- 0 142 91"/>
                <a:gd name="T15" fmla="*/ 142 h 51"/>
                <a:gd name="T16" fmla="+- 0 6682 6660"/>
                <a:gd name="T17" fmla="*/ T16 w 48"/>
                <a:gd name="T18" fmla="+- 0 142 91"/>
                <a:gd name="T19" fmla="*/ 142 h 51"/>
                <a:gd name="T20" fmla="+- 0 6707 6660"/>
                <a:gd name="T21" fmla="*/ T20 w 48"/>
                <a:gd name="T22" fmla="+- 0 117 91"/>
                <a:gd name="T23" fmla="*/ 117 h 51"/>
                <a:gd name="T24" fmla="+- 0 6682 6660"/>
                <a:gd name="T25" fmla="*/ T24 w 48"/>
                <a:gd name="T26" fmla="+- 0 91 91"/>
                <a:gd name="T27" fmla="*/ 91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6"/>
                  </a:lnTo>
                  <a:lnTo>
                    <a:pt x="0" y="51"/>
                  </a:lnTo>
                  <a:lnTo>
                    <a:pt x="22" y="51"/>
                  </a:lnTo>
                  <a:lnTo>
                    <a:pt x="47" y="26"/>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38" name="Group 39">
            <a:extLst>
              <a:ext uri="{FF2B5EF4-FFF2-40B4-BE49-F238E27FC236}">
                <a16:creationId xmlns:a16="http://schemas.microsoft.com/office/drawing/2014/main" id="{A74398B0-2641-46BC-AA2D-CF0C0D29D87D}"/>
              </a:ext>
            </a:extLst>
          </p:cNvPr>
          <p:cNvGrpSpPr>
            <a:grpSpLocks/>
          </p:cNvGrpSpPr>
          <p:nvPr/>
        </p:nvGrpSpPr>
        <p:grpSpPr bwMode="auto">
          <a:xfrm>
            <a:off x="2528888" y="660400"/>
            <a:ext cx="1882775" cy="31750"/>
            <a:chOff x="3742" y="81"/>
            <a:chExt cx="2966" cy="51"/>
          </a:xfrm>
        </p:grpSpPr>
        <p:sp>
          <p:nvSpPr>
            <p:cNvPr id="39" name="Line 41">
              <a:extLst>
                <a:ext uri="{FF2B5EF4-FFF2-40B4-BE49-F238E27FC236}">
                  <a16:creationId xmlns:a16="http://schemas.microsoft.com/office/drawing/2014/main" id="{47A40B95-B1E9-4053-B430-5080D7C8AEAF}"/>
                </a:ext>
              </a:extLst>
            </p:cNvPr>
            <p:cNvSpPr>
              <a:spLocks noChangeShapeType="1"/>
            </p:cNvSpPr>
            <p:nvPr/>
          </p:nvSpPr>
          <p:spPr bwMode="auto">
            <a:xfrm>
              <a:off x="3742" y="107"/>
              <a:ext cx="2948"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0" name="Freeform 40">
              <a:extLst>
                <a:ext uri="{FF2B5EF4-FFF2-40B4-BE49-F238E27FC236}">
                  <a16:creationId xmlns:a16="http://schemas.microsoft.com/office/drawing/2014/main" id="{CF045756-8212-402E-B541-CB09B348C7AB}"/>
                </a:ext>
              </a:extLst>
            </p:cNvPr>
            <p:cNvSpPr>
              <a:spLocks/>
            </p:cNvSpPr>
            <p:nvPr/>
          </p:nvSpPr>
          <p:spPr bwMode="auto">
            <a:xfrm>
              <a:off x="6660" y="81"/>
              <a:ext cx="48" cy="51"/>
            </a:xfrm>
            <a:custGeom>
              <a:avLst/>
              <a:gdLst>
                <a:gd name="T0" fmla="+- 0 6682 6660"/>
                <a:gd name="T1" fmla="*/ T0 w 48"/>
                <a:gd name="T2" fmla="+- 0 81 81"/>
                <a:gd name="T3" fmla="*/ 81 h 51"/>
                <a:gd name="T4" fmla="+- 0 6660 6660"/>
                <a:gd name="T5" fmla="*/ T4 w 48"/>
                <a:gd name="T6" fmla="+- 0 81 81"/>
                <a:gd name="T7" fmla="*/ 81 h 51"/>
                <a:gd name="T8" fmla="+- 0 6686 6660"/>
                <a:gd name="T9" fmla="*/ T8 w 48"/>
                <a:gd name="T10" fmla="+- 0 107 81"/>
                <a:gd name="T11" fmla="*/ 107 h 51"/>
                <a:gd name="T12" fmla="+- 0 6660 6660"/>
                <a:gd name="T13" fmla="*/ T12 w 48"/>
                <a:gd name="T14" fmla="+- 0 132 81"/>
                <a:gd name="T15" fmla="*/ 132 h 51"/>
                <a:gd name="T16" fmla="+- 0 6682 6660"/>
                <a:gd name="T17" fmla="*/ T16 w 48"/>
                <a:gd name="T18" fmla="+- 0 132 81"/>
                <a:gd name="T19" fmla="*/ 132 h 51"/>
                <a:gd name="T20" fmla="+- 0 6707 6660"/>
                <a:gd name="T21" fmla="*/ T20 w 48"/>
                <a:gd name="T22" fmla="+- 0 107 81"/>
                <a:gd name="T23" fmla="*/ 107 h 51"/>
                <a:gd name="T24" fmla="+- 0 6682 6660"/>
                <a:gd name="T25" fmla="*/ T24 w 48"/>
                <a:gd name="T26" fmla="+- 0 81 81"/>
                <a:gd name="T27" fmla="*/ 81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6"/>
                  </a:lnTo>
                  <a:lnTo>
                    <a:pt x="0" y="51"/>
                  </a:lnTo>
                  <a:lnTo>
                    <a:pt x="22" y="51"/>
                  </a:lnTo>
                  <a:lnTo>
                    <a:pt x="47" y="26"/>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41" name="Group 36">
            <a:extLst>
              <a:ext uri="{FF2B5EF4-FFF2-40B4-BE49-F238E27FC236}">
                <a16:creationId xmlns:a16="http://schemas.microsoft.com/office/drawing/2014/main" id="{1068342A-5DF6-4004-995B-BCBB3330BF51}"/>
              </a:ext>
            </a:extLst>
          </p:cNvPr>
          <p:cNvGrpSpPr>
            <a:grpSpLocks/>
          </p:cNvGrpSpPr>
          <p:nvPr/>
        </p:nvGrpSpPr>
        <p:grpSpPr bwMode="auto">
          <a:xfrm>
            <a:off x="2528888" y="777875"/>
            <a:ext cx="1882775" cy="31750"/>
            <a:chOff x="3742" y="265"/>
            <a:chExt cx="2966" cy="51"/>
          </a:xfrm>
        </p:grpSpPr>
        <p:sp>
          <p:nvSpPr>
            <p:cNvPr id="42" name="Line 38">
              <a:extLst>
                <a:ext uri="{FF2B5EF4-FFF2-40B4-BE49-F238E27FC236}">
                  <a16:creationId xmlns:a16="http://schemas.microsoft.com/office/drawing/2014/main" id="{B89E64DE-01DD-4665-AA52-E204A8387A93}"/>
                </a:ext>
              </a:extLst>
            </p:cNvPr>
            <p:cNvSpPr>
              <a:spLocks noChangeShapeType="1"/>
            </p:cNvSpPr>
            <p:nvPr/>
          </p:nvSpPr>
          <p:spPr bwMode="auto">
            <a:xfrm>
              <a:off x="3742" y="291"/>
              <a:ext cx="2948"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3" name="Freeform 37">
              <a:extLst>
                <a:ext uri="{FF2B5EF4-FFF2-40B4-BE49-F238E27FC236}">
                  <a16:creationId xmlns:a16="http://schemas.microsoft.com/office/drawing/2014/main" id="{CC8ABCF1-71A6-4CCE-ADDA-310D612D9F0A}"/>
                </a:ext>
              </a:extLst>
            </p:cNvPr>
            <p:cNvSpPr>
              <a:spLocks/>
            </p:cNvSpPr>
            <p:nvPr/>
          </p:nvSpPr>
          <p:spPr bwMode="auto">
            <a:xfrm>
              <a:off x="6660" y="265"/>
              <a:ext cx="48" cy="51"/>
            </a:xfrm>
            <a:custGeom>
              <a:avLst/>
              <a:gdLst>
                <a:gd name="T0" fmla="+- 0 6682 6660"/>
                <a:gd name="T1" fmla="*/ T0 w 48"/>
                <a:gd name="T2" fmla="+- 0 265 265"/>
                <a:gd name="T3" fmla="*/ 265 h 51"/>
                <a:gd name="T4" fmla="+- 0 6660 6660"/>
                <a:gd name="T5" fmla="*/ T4 w 48"/>
                <a:gd name="T6" fmla="+- 0 265 265"/>
                <a:gd name="T7" fmla="*/ 265 h 51"/>
                <a:gd name="T8" fmla="+- 0 6686 6660"/>
                <a:gd name="T9" fmla="*/ T8 w 48"/>
                <a:gd name="T10" fmla="+- 0 291 265"/>
                <a:gd name="T11" fmla="*/ 291 h 51"/>
                <a:gd name="T12" fmla="+- 0 6660 6660"/>
                <a:gd name="T13" fmla="*/ T12 w 48"/>
                <a:gd name="T14" fmla="+- 0 316 265"/>
                <a:gd name="T15" fmla="*/ 316 h 51"/>
                <a:gd name="T16" fmla="+- 0 6682 6660"/>
                <a:gd name="T17" fmla="*/ T16 w 48"/>
                <a:gd name="T18" fmla="+- 0 316 265"/>
                <a:gd name="T19" fmla="*/ 316 h 51"/>
                <a:gd name="T20" fmla="+- 0 6707 6660"/>
                <a:gd name="T21" fmla="*/ T20 w 48"/>
                <a:gd name="T22" fmla="+- 0 291 265"/>
                <a:gd name="T23" fmla="*/ 291 h 51"/>
                <a:gd name="T24" fmla="+- 0 6682 6660"/>
                <a:gd name="T25" fmla="*/ T24 w 48"/>
                <a:gd name="T26" fmla="+- 0 265 265"/>
                <a:gd name="T27" fmla="*/ 265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6"/>
                  </a:lnTo>
                  <a:lnTo>
                    <a:pt x="0" y="51"/>
                  </a:lnTo>
                  <a:lnTo>
                    <a:pt x="22" y="51"/>
                  </a:lnTo>
                  <a:lnTo>
                    <a:pt x="47" y="26"/>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grpSp>
        <p:nvGrpSpPr>
          <p:cNvPr id="44" name="Group 33">
            <a:extLst>
              <a:ext uri="{FF2B5EF4-FFF2-40B4-BE49-F238E27FC236}">
                <a16:creationId xmlns:a16="http://schemas.microsoft.com/office/drawing/2014/main" id="{2C9777CE-B0F6-4F03-889D-796B6C8AE5C9}"/>
              </a:ext>
            </a:extLst>
          </p:cNvPr>
          <p:cNvGrpSpPr>
            <a:grpSpLocks/>
          </p:cNvGrpSpPr>
          <p:nvPr/>
        </p:nvGrpSpPr>
        <p:grpSpPr bwMode="auto">
          <a:xfrm>
            <a:off x="2438400" y="654049"/>
            <a:ext cx="489983" cy="45719"/>
            <a:chOff x="3600" y="70"/>
            <a:chExt cx="3108" cy="51"/>
          </a:xfrm>
        </p:grpSpPr>
        <p:sp>
          <p:nvSpPr>
            <p:cNvPr id="45" name="Line 35">
              <a:extLst>
                <a:ext uri="{FF2B5EF4-FFF2-40B4-BE49-F238E27FC236}">
                  <a16:creationId xmlns:a16="http://schemas.microsoft.com/office/drawing/2014/main" id="{95D26A2B-6462-4604-A1C8-B03A475D2B9E}"/>
                </a:ext>
              </a:extLst>
            </p:cNvPr>
            <p:cNvSpPr>
              <a:spLocks noChangeShapeType="1"/>
            </p:cNvSpPr>
            <p:nvPr/>
          </p:nvSpPr>
          <p:spPr bwMode="auto">
            <a:xfrm>
              <a:off x="3600" y="95"/>
              <a:ext cx="3090" cy="0"/>
            </a:xfrm>
            <a:prstGeom prst="line">
              <a:avLst/>
            </a:prstGeom>
            <a:noFill/>
            <a:ln w="9525">
              <a:solidFill>
                <a:srgbClr val="BD0A26"/>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6" name="Freeform 34">
              <a:extLst>
                <a:ext uri="{FF2B5EF4-FFF2-40B4-BE49-F238E27FC236}">
                  <a16:creationId xmlns:a16="http://schemas.microsoft.com/office/drawing/2014/main" id="{4A244831-61D3-4A51-99BF-34951FC119C8}"/>
                </a:ext>
              </a:extLst>
            </p:cNvPr>
            <p:cNvSpPr>
              <a:spLocks/>
            </p:cNvSpPr>
            <p:nvPr/>
          </p:nvSpPr>
          <p:spPr bwMode="auto">
            <a:xfrm>
              <a:off x="6660" y="70"/>
              <a:ext cx="48" cy="51"/>
            </a:xfrm>
            <a:custGeom>
              <a:avLst/>
              <a:gdLst>
                <a:gd name="T0" fmla="+- 0 6682 6660"/>
                <a:gd name="T1" fmla="*/ T0 w 48"/>
                <a:gd name="T2" fmla="+- 0 70 70"/>
                <a:gd name="T3" fmla="*/ 70 h 51"/>
                <a:gd name="T4" fmla="+- 0 6660 6660"/>
                <a:gd name="T5" fmla="*/ T4 w 48"/>
                <a:gd name="T6" fmla="+- 0 70 70"/>
                <a:gd name="T7" fmla="*/ 70 h 51"/>
                <a:gd name="T8" fmla="+- 0 6686 6660"/>
                <a:gd name="T9" fmla="*/ T8 w 48"/>
                <a:gd name="T10" fmla="+- 0 95 70"/>
                <a:gd name="T11" fmla="*/ 95 h 51"/>
                <a:gd name="T12" fmla="+- 0 6660 6660"/>
                <a:gd name="T13" fmla="*/ T12 w 48"/>
                <a:gd name="T14" fmla="+- 0 121 70"/>
                <a:gd name="T15" fmla="*/ 121 h 51"/>
                <a:gd name="T16" fmla="+- 0 6682 6660"/>
                <a:gd name="T17" fmla="*/ T16 w 48"/>
                <a:gd name="T18" fmla="+- 0 121 70"/>
                <a:gd name="T19" fmla="*/ 121 h 51"/>
                <a:gd name="T20" fmla="+- 0 6707 6660"/>
                <a:gd name="T21" fmla="*/ T20 w 48"/>
                <a:gd name="T22" fmla="+- 0 95 70"/>
                <a:gd name="T23" fmla="*/ 95 h 51"/>
                <a:gd name="T24" fmla="+- 0 6682 6660"/>
                <a:gd name="T25" fmla="*/ T24 w 48"/>
                <a:gd name="T26" fmla="+- 0 70 70"/>
                <a:gd name="T27" fmla="*/ 70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5"/>
                  </a:lnTo>
                  <a:lnTo>
                    <a:pt x="0" y="51"/>
                  </a:lnTo>
                  <a:lnTo>
                    <a:pt x="22" y="51"/>
                  </a:lnTo>
                  <a:lnTo>
                    <a:pt x="47" y="25"/>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grpSp>
      <p:sp>
        <p:nvSpPr>
          <p:cNvPr id="47" name="Freeform 32">
            <a:extLst>
              <a:ext uri="{FF2B5EF4-FFF2-40B4-BE49-F238E27FC236}">
                <a16:creationId xmlns:a16="http://schemas.microsoft.com/office/drawing/2014/main" id="{64101796-798B-4021-A4FD-B21E8E53AA1F}"/>
              </a:ext>
            </a:extLst>
          </p:cNvPr>
          <p:cNvSpPr>
            <a:spLocks/>
          </p:cNvSpPr>
          <p:nvPr/>
        </p:nvSpPr>
        <p:spPr bwMode="auto">
          <a:xfrm>
            <a:off x="4181986" y="679139"/>
            <a:ext cx="30163" cy="31750"/>
          </a:xfrm>
          <a:custGeom>
            <a:avLst/>
            <a:gdLst>
              <a:gd name="T0" fmla="+- 0 6682 6660"/>
              <a:gd name="T1" fmla="*/ T0 w 48"/>
              <a:gd name="T2" fmla="+- 0 94 94"/>
              <a:gd name="T3" fmla="*/ 94 h 51"/>
              <a:gd name="T4" fmla="+- 0 6660 6660"/>
              <a:gd name="T5" fmla="*/ T4 w 48"/>
              <a:gd name="T6" fmla="+- 0 94 94"/>
              <a:gd name="T7" fmla="*/ 94 h 51"/>
              <a:gd name="T8" fmla="+- 0 6686 6660"/>
              <a:gd name="T9" fmla="*/ T8 w 48"/>
              <a:gd name="T10" fmla="+- 0 119 94"/>
              <a:gd name="T11" fmla="*/ 119 h 51"/>
              <a:gd name="T12" fmla="+- 0 6660 6660"/>
              <a:gd name="T13" fmla="*/ T12 w 48"/>
              <a:gd name="T14" fmla="+- 0 145 94"/>
              <a:gd name="T15" fmla="*/ 145 h 51"/>
              <a:gd name="T16" fmla="+- 0 6682 6660"/>
              <a:gd name="T17" fmla="*/ T16 w 48"/>
              <a:gd name="T18" fmla="+- 0 145 94"/>
              <a:gd name="T19" fmla="*/ 145 h 51"/>
              <a:gd name="T20" fmla="+- 0 6707 6660"/>
              <a:gd name="T21" fmla="*/ T20 w 48"/>
              <a:gd name="T22" fmla="+- 0 119 94"/>
              <a:gd name="T23" fmla="*/ 119 h 51"/>
              <a:gd name="T24" fmla="+- 0 6682 6660"/>
              <a:gd name="T25" fmla="*/ T24 w 48"/>
              <a:gd name="T26" fmla="+- 0 94 94"/>
              <a:gd name="T27" fmla="*/ 94 h 51"/>
            </a:gdLst>
            <a:ahLst/>
            <a:cxnLst>
              <a:cxn ang="0">
                <a:pos x="T1" y="T3"/>
              </a:cxn>
              <a:cxn ang="0">
                <a:pos x="T5" y="T7"/>
              </a:cxn>
              <a:cxn ang="0">
                <a:pos x="T9" y="T11"/>
              </a:cxn>
              <a:cxn ang="0">
                <a:pos x="T13" y="T15"/>
              </a:cxn>
              <a:cxn ang="0">
                <a:pos x="T17" y="T19"/>
              </a:cxn>
              <a:cxn ang="0">
                <a:pos x="T21" y="T23"/>
              </a:cxn>
              <a:cxn ang="0">
                <a:pos x="T25" y="T27"/>
              </a:cxn>
            </a:cxnLst>
            <a:rect l="0" t="0" r="r" b="b"/>
            <a:pathLst>
              <a:path w="48" h="51">
                <a:moveTo>
                  <a:pt x="22" y="0"/>
                </a:moveTo>
                <a:lnTo>
                  <a:pt x="0" y="0"/>
                </a:lnTo>
                <a:lnTo>
                  <a:pt x="26" y="25"/>
                </a:lnTo>
                <a:lnTo>
                  <a:pt x="0" y="51"/>
                </a:lnTo>
                <a:lnTo>
                  <a:pt x="22" y="51"/>
                </a:lnTo>
                <a:lnTo>
                  <a:pt x="47" y="25"/>
                </a:lnTo>
                <a:lnTo>
                  <a:pt x="22" y="0"/>
                </a:lnTo>
                <a:close/>
              </a:path>
            </a:pathLst>
          </a:custGeom>
          <a:solidFill>
            <a:srgbClr val="BD0A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2659947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DC67288-1CCD-4CA1-B531-AB0B5B60AC3D}"/>
              </a:ext>
            </a:extLst>
          </p:cNvPr>
          <p:cNvPicPr>
            <a:picLocks noChangeAspect="1"/>
          </p:cNvPicPr>
          <p:nvPr/>
        </p:nvPicPr>
        <p:blipFill>
          <a:blip r:embed="rId2"/>
          <a:stretch>
            <a:fillRect/>
          </a:stretch>
        </p:blipFill>
        <p:spPr>
          <a:xfrm>
            <a:off x="1181100" y="590550"/>
            <a:ext cx="10467975" cy="6419849"/>
          </a:xfrm>
          <a:prstGeom prst="rect">
            <a:avLst/>
          </a:prstGeom>
        </p:spPr>
      </p:pic>
    </p:spTree>
    <p:extLst>
      <p:ext uri="{BB962C8B-B14F-4D97-AF65-F5344CB8AC3E}">
        <p14:creationId xmlns:p14="http://schemas.microsoft.com/office/powerpoint/2010/main" val="2232854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D03C42A-6E6A-4C92-8E57-10819554261B}"/>
              </a:ext>
            </a:extLst>
          </p:cNvPr>
          <p:cNvPicPr>
            <a:picLocks noChangeAspect="1"/>
          </p:cNvPicPr>
          <p:nvPr/>
        </p:nvPicPr>
        <p:blipFill>
          <a:blip r:embed="rId2"/>
          <a:stretch>
            <a:fillRect/>
          </a:stretch>
        </p:blipFill>
        <p:spPr>
          <a:xfrm>
            <a:off x="479394" y="649031"/>
            <a:ext cx="10963923" cy="6133509"/>
          </a:xfrm>
          <a:prstGeom prst="rect">
            <a:avLst/>
          </a:prstGeom>
        </p:spPr>
      </p:pic>
    </p:spTree>
    <p:extLst>
      <p:ext uri="{BB962C8B-B14F-4D97-AF65-F5344CB8AC3E}">
        <p14:creationId xmlns:p14="http://schemas.microsoft.com/office/powerpoint/2010/main" val="1428001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4123F1D-0F02-44F4-A328-DE3B3F491042}"/>
              </a:ext>
            </a:extLst>
          </p:cNvPr>
          <p:cNvPicPr>
            <a:picLocks noChangeAspect="1"/>
          </p:cNvPicPr>
          <p:nvPr/>
        </p:nvPicPr>
        <p:blipFill>
          <a:blip r:embed="rId2"/>
          <a:stretch>
            <a:fillRect/>
          </a:stretch>
        </p:blipFill>
        <p:spPr>
          <a:xfrm>
            <a:off x="-310719" y="79898"/>
            <a:ext cx="12615169" cy="6214369"/>
          </a:xfrm>
          <a:prstGeom prst="rect">
            <a:avLst/>
          </a:prstGeom>
        </p:spPr>
      </p:pic>
    </p:spTree>
    <p:extLst>
      <p:ext uri="{BB962C8B-B14F-4D97-AF65-F5344CB8AC3E}">
        <p14:creationId xmlns:p14="http://schemas.microsoft.com/office/powerpoint/2010/main" val="2782051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4E46DC7-4C84-44D3-9CA5-80A2085DF7CD}"/>
              </a:ext>
            </a:extLst>
          </p:cNvPr>
          <p:cNvPicPr>
            <a:picLocks noChangeAspect="1"/>
          </p:cNvPicPr>
          <p:nvPr/>
        </p:nvPicPr>
        <p:blipFill>
          <a:blip r:embed="rId2"/>
          <a:stretch>
            <a:fillRect/>
          </a:stretch>
        </p:blipFill>
        <p:spPr>
          <a:xfrm>
            <a:off x="763480" y="1714351"/>
            <a:ext cx="10644326" cy="4375731"/>
          </a:xfrm>
          <a:prstGeom prst="rect">
            <a:avLst/>
          </a:prstGeom>
        </p:spPr>
      </p:pic>
    </p:spTree>
    <p:extLst>
      <p:ext uri="{BB962C8B-B14F-4D97-AF65-F5344CB8AC3E}">
        <p14:creationId xmlns:p14="http://schemas.microsoft.com/office/powerpoint/2010/main" val="1413748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000D2D-1EB3-4799-A711-5F31B9D7379D}"/>
              </a:ext>
            </a:extLst>
          </p:cNvPr>
          <p:cNvSpPr>
            <a:spLocks noGrp="1"/>
          </p:cNvSpPr>
          <p:nvPr>
            <p:ph type="title"/>
          </p:nvPr>
        </p:nvSpPr>
        <p:spPr>
          <a:xfrm>
            <a:off x="1371599" y="294538"/>
            <a:ext cx="9895951" cy="1033669"/>
          </a:xfrm>
        </p:spPr>
        <p:txBody>
          <a:bodyPr>
            <a:normAutofit/>
          </a:bodyPr>
          <a:lstStyle/>
          <a:p>
            <a:r>
              <a:rPr lang="es-CL" sz="4000">
                <a:solidFill>
                  <a:srgbClr val="FFFFFF"/>
                </a:solidFill>
                <a:latin typeface="Times New Roman" panose="02020603050405020304" pitchFamily="18" charset="0"/>
                <a:cs typeface="Times New Roman" panose="02020603050405020304" pitchFamily="18" charset="0"/>
              </a:rPr>
              <a:t>LAS SEQUIAS EN LA HISTORIA DE CHILE</a:t>
            </a:r>
            <a:endParaRPr lang="es-ES" sz="4000">
              <a:solidFill>
                <a:srgbClr val="FFFFFF"/>
              </a:solidFill>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BC05DA3D-0F7C-4B91-9FC9-07E48F03E205}"/>
              </a:ext>
            </a:extLst>
          </p:cNvPr>
          <p:cNvSpPr>
            <a:spLocks noGrp="1"/>
          </p:cNvSpPr>
          <p:nvPr>
            <p:ph idx="1"/>
          </p:nvPr>
        </p:nvSpPr>
        <p:spPr>
          <a:xfrm>
            <a:off x="314325" y="1622744"/>
            <a:ext cx="11732646" cy="5101905"/>
          </a:xfrm>
        </p:spPr>
        <p:txBody>
          <a:bodyPr anchor="ctr">
            <a:normAutofit/>
          </a:bodyPr>
          <a:lstStyle/>
          <a:p>
            <a:r>
              <a:rPr lang="es-ES" sz="2000" dirty="0">
                <a:effectLst/>
                <a:latin typeface="Calibri" panose="020F0502020204030204" pitchFamily="34" charset="0"/>
                <a:ea typeface="Arial" panose="020B0604020202020204" pitchFamily="34" charset="0"/>
              </a:rPr>
              <a:t>La escasez de recursos hídricos no es un hecho aislado de las últimas décadas, según se pudo recabar, desde 1540 hasta la actualidad, </a:t>
            </a:r>
            <a:r>
              <a:rPr lang="es-ES" sz="2000" b="1" dirty="0">
                <a:effectLst/>
                <a:latin typeface="Calibri" panose="020F0502020204030204" pitchFamily="34" charset="0"/>
                <a:ea typeface="Arial" panose="020B0604020202020204" pitchFamily="34" charset="0"/>
              </a:rPr>
              <a:t>solo el 23% de los años han sido secos o muy secos en el valle cen</a:t>
            </a:r>
            <a:r>
              <a:rPr lang="es-ES" sz="2000" dirty="0">
                <a:effectLst/>
                <a:latin typeface="Calibri" panose="020F0502020204030204" pitchFamily="34" charset="0"/>
                <a:ea typeface="Arial" panose="020B0604020202020204" pitchFamily="34" charset="0"/>
              </a:rPr>
              <a:t>tral </a:t>
            </a:r>
            <a:r>
              <a:rPr lang="es-CL" sz="2000" dirty="0">
                <a:effectLst/>
                <a:latin typeface="Calibri" panose="020F0502020204030204" pitchFamily="34" charset="0"/>
                <a:ea typeface="Arial" panose="020B0604020202020204" pitchFamily="34" charset="0"/>
              </a:rPr>
              <a:t>(López </a:t>
            </a:r>
            <a:r>
              <a:rPr lang="es-CL" sz="2000" dirty="0" err="1">
                <a:effectLst/>
                <a:latin typeface="Calibri" panose="020F0502020204030204" pitchFamily="34" charset="0"/>
                <a:ea typeface="Arial" panose="020B0604020202020204" pitchFamily="34" charset="0"/>
              </a:rPr>
              <a:t>Cvitanic</a:t>
            </a:r>
            <a:r>
              <a:rPr lang="es-CL" sz="2000" dirty="0">
                <a:effectLst/>
                <a:latin typeface="Calibri" panose="020F0502020204030204" pitchFamily="34" charset="0"/>
                <a:ea typeface="Arial" panose="020B0604020202020204" pitchFamily="34" charset="0"/>
              </a:rPr>
              <a:t>, 2018)</a:t>
            </a:r>
            <a:r>
              <a:rPr lang="es-ES" sz="2000" dirty="0">
                <a:effectLst/>
                <a:latin typeface="Calibri" panose="020F0502020204030204" pitchFamily="34" charset="0"/>
                <a:ea typeface="Arial" panose="020B0604020202020204" pitchFamily="34" charset="0"/>
              </a:rPr>
              <a:t>. </a:t>
            </a:r>
          </a:p>
          <a:p>
            <a:r>
              <a:rPr lang="es-ES" sz="2000" dirty="0">
                <a:effectLst/>
                <a:latin typeface="Calibri" panose="020F0502020204030204" pitchFamily="34" charset="0"/>
                <a:ea typeface="Arial" panose="020B0604020202020204" pitchFamily="34" charset="0"/>
              </a:rPr>
              <a:t>Según señala López (2018) en su trabajo histórico sobre la sequía en Chile, el índice de precipitaciones las sequías en Chile comenzaron desde </a:t>
            </a:r>
            <a:r>
              <a:rPr lang="es-ES" sz="2000" b="1" dirty="0">
                <a:effectLst/>
                <a:latin typeface="Calibri" panose="020F0502020204030204" pitchFamily="34" charset="0"/>
                <a:ea typeface="Arial" panose="020B0604020202020204" pitchFamily="34" charset="0"/>
              </a:rPr>
              <a:t>el siglo XVII</a:t>
            </a:r>
            <a:r>
              <a:rPr lang="es-ES" sz="2000" dirty="0">
                <a:effectLst/>
                <a:latin typeface="Calibri" panose="020F0502020204030204" pitchFamily="34" charset="0"/>
                <a:ea typeface="Arial" panose="020B0604020202020204" pitchFamily="34" charset="0"/>
              </a:rPr>
              <a:t>. No obstante, recién en el siglo XX y gracias a la instalación de estaciones meteorológicas, se ha podido cuantificar la presencia de </a:t>
            </a:r>
            <a:r>
              <a:rPr lang="es-ES" sz="2000" b="1" dirty="0">
                <a:effectLst/>
                <a:latin typeface="Calibri" panose="020F0502020204030204" pitchFamily="34" charset="0"/>
                <a:ea typeface="Arial" panose="020B0604020202020204" pitchFamily="34" charset="0"/>
              </a:rPr>
              <a:t>dos sequías «extremas» en Chile: en 1924 y entre 1968 y 1969;</a:t>
            </a:r>
            <a:r>
              <a:rPr lang="es-ES" sz="2000" dirty="0">
                <a:effectLst/>
                <a:latin typeface="Calibri" panose="020F0502020204030204" pitchFamily="34" charset="0"/>
                <a:ea typeface="Arial" panose="020B0604020202020204" pitchFamily="34" charset="0"/>
              </a:rPr>
              <a:t> siendo en el año 1968 fue que se empezó a hablar de sequía e instaurarse el término. Recién entonces se comenzó a dimensionar que la escasez de agua y el calor. A lo anterior, el autor suma que es complejo fijar un inicio como un término específico a una sequía, entendiendo que el concepto de sequía es inseparable de su cualidad humana, la temporalidad de la sequía obedece a la percepción social que se tenía en el periodo acerca de ella. </a:t>
            </a:r>
          </a:p>
          <a:p>
            <a:r>
              <a:rPr lang="es-ES" sz="2000" dirty="0">
                <a:effectLst/>
                <a:latin typeface="Calibri" panose="020F0502020204030204" pitchFamily="34" charset="0"/>
                <a:ea typeface="Arial" panose="020B0604020202020204" pitchFamily="34" charset="0"/>
              </a:rPr>
              <a:t>El fenómeno de El Niño en nuestro país se identifica en los años más lluviosos en Chile central como fueron en </a:t>
            </a:r>
            <a:r>
              <a:rPr lang="es-ES" sz="2000" b="1" dirty="0">
                <a:effectLst/>
                <a:latin typeface="Calibri" panose="020F0502020204030204" pitchFamily="34" charset="0"/>
                <a:ea typeface="Arial" panose="020B0604020202020204" pitchFamily="34" charset="0"/>
              </a:rPr>
              <a:t>1982, 1987, 200</a:t>
            </a:r>
            <a:r>
              <a:rPr lang="es-ES" sz="2000" dirty="0">
                <a:effectLst/>
                <a:latin typeface="Calibri" panose="020F0502020204030204" pitchFamily="34" charset="0"/>
                <a:ea typeface="Arial" panose="020B0604020202020204" pitchFamily="34" charset="0"/>
              </a:rPr>
              <a:t>7 y en años de La Niña, los más secos como </a:t>
            </a:r>
            <a:r>
              <a:rPr lang="es-ES" sz="2000" b="1" dirty="0">
                <a:effectLst/>
                <a:latin typeface="Calibri" panose="020F0502020204030204" pitchFamily="34" charset="0"/>
                <a:ea typeface="Arial" panose="020B0604020202020204" pitchFamily="34" charset="0"/>
              </a:rPr>
              <a:t>1988, 1998, 2</a:t>
            </a:r>
            <a:r>
              <a:rPr lang="es-ES" sz="2000" dirty="0">
                <a:effectLst/>
                <a:latin typeface="Calibri" panose="020F0502020204030204" pitchFamily="34" charset="0"/>
                <a:ea typeface="Arial" panose="020B0604020202020204" pitchFamily="34" charset="0"/>
              </a:rPr>
              <a:t>007. </a:t>
            </a:r>
            <a:endParaRPr lang="en-US" sz="2000" dirty="0">
              <a:effectLst/>
              <a:latin typeface="Arial" panose="020B0604020202020204" pitchFamily="34" charset="0"/>
              <a:ea typeface="Arial" panose="020B0604020202020204" pitchFamily="34" charset="0"/>
            </a:endParaRPr>
          </a:p>
          <a:p>
            <a:endParaRPr lang="es-ES" sz="1700" dirty="0"/>
          </a:p>
        </p:txBody>
      </p:sp>
    </p:spTree>
    <p:extLst>
      <p:ext uri="{BB962C8B-B14F-4D97-AF65-F5344CB8AC3E}">
        <p14:creationId xmlns:p14="http://schemas.microsoft.com/office/powerpoint/2010/main" val="460465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DB63534-91F4-43AF-BC23-0F944B945168}"/>
              </a:ext>
            </a:extLst>
          </p:cNvPr>
          <p:cNvSpPr>
            <a:spLocks noGrp="1"/>
          </p:cNvSpPr>
          <p:nvPr>
            <p:ph type="title"/>
          </p:nvPr>
        </p:nvSpPr>
        <p:spPr>
          <a:xfrm>
            <a:off x="838200" y="365126"/>
            <a:ext cx="10515600" cy="1168400"/>
          </a:xfrm>
        </p:spPr>
        <p:txBody>
          <a:bodyPr>
            <a:normAutofit/>
          </a:bodyPr>
          <a:lstStyle/>
          <a:p>
            <a:r>
              <a:rPr lang="es-ES" sz="4600" b="1">
                <a:solidFill>
                  <a:srgbClr val="FFFFFF"/>
                </a:solidFill>
                <a:effectLst/>
                <a:latin typeface="Calibri" panose="020F0502020204030204" pitchFamily="34" charset="0"/>
                <a:ea typeface="Arial" panose="020B0604020202020204" pitchFamily="34" charset="0"/>
              </a:rPr>
              <a:t>Sequía en la Cuarta Región de Coquimbo</a:t>
            </a:r>
            <a:endParaRPr lang="es-CL" sz="4600">
              <a:solidFill>
                <a:srgbClr val="FFFFFF"/>
              </a:solidFill>
            </a:endParaRPr>
          </a:p>
        </p:txBody>
      </p:sp>
      <p:sp>
        <p:nvSpPr>
          <p:cNvPr id="3" name="Marcador de contenido 2">
            <a:extLst>
              <a:ext uri="{FF2B5EF4-FFF2-40B4-BE49-F238E27FC236}">
                <a16:creationId xmlns:a16="http://schemas.microsoft.com/office/drawing/2014/main" id="{CD3B5E7A-6EB8-461F-9B94-2E71CE592D9B}"/>
              </a:ext>
            </a:extLst>
          </p:cNvPr>
          <p:cNvSpPr>
            <a:spLocks noGrp="1"/>
          </p:cNvSpPr>
          <p:nvPr>
            <p:ph idx="1"/>
          </p:nvPr>
        </p:nvSpPr>
        <p:spPr>
          <a:xfrm>
            <a:off x="200025" y="1911350"/>
            <a:ext cx="11763375" cy="4775200"/>
          </a:xfrm>
        </p:spPr>
        <p:txBody>
          <a:bodyPr>
            <a:normAutofit fontScale="92500" lnSpcReduction="10000"/>
          </a:bodyPr>
          <a:lstStyle/>
          <a:p>
            <a:r>
              <a:rPr lang="es-ES" sz="1800" dirty="0">
                <a:effectLst/>
                <a:latin typeface="Calibri" panose="020F0502020204030204" pitchFamily="34" charset="0"/>
                <a:ea typeface="Arial" panose="020B0604020202020204" pitchFamily="34" charset="0"/>
              </a:rPr>
              <a:t>La sequía meteorológica de los últimos años se manifiesta con mayor intensidad, siendo significativo su aumento entre las zonas de Vallenar y Elqui, presentando la mayor disminución de precipitaciones en los últimos 15 años en Chile. La zona desde Copiapó a Los Vilos presenta el déficit hídrico más grande en magnitud, dado posiblemente por una condición de déficit estructural de ese territorio, acostumbrado a sequías prolongadas. (Fundación Chile, 2018) </a:t>
            </a:r>
            <a:endParaRPr lang="en-US" sz="1800" dirty="0">
              <a:effectLst/>
              <a:latin typeface="Arial" panose="020B0604020202020204" pitchFamily="34" charset="0"/>
              <a:ea typeface="Arial" panose="020B0604020202020204" pitchFamily="34" charset="0"/>
            </a:endParaRPr>
          </a:p>
          <a:p>
            <a:r>
              <a:rPr lang="es-ES" sz="1800" dirty="0">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r>
              <a:rPr lang="es-ES" sz="1800" dirty="0">
                <a:effectLst/>
                <a:latin typeface="Calibri" panose="020F0502020204030204" pitchFamily="34" charset="0"/>
                <a:ea typeface="Arial" panose="020B0604020202020204" pitchFamily="34" charset="0"/>
              </a:rPr>
              <a:t>Los datos de los últimos años de la década pasada con la sequía que afectaba a siete regiones desde Coquimbo a la Araucanía donde en algunos casos los balances de déficit de precipitaciones rodeaban el 30% (</a:t>
            </a:r>
            <a:r>
              <a:rPr lang="es-ES" sz="1800" dirty="0" err="1">
                <a:effectLst/>
                <a:latin typeface="Calibri" panose="020F0502020204030204" pitchFamily="34" charset="0"/>
                <a:ea typeface="Arial" panose="020B0604020202020204" pitchFamily="34" charset="0"/>
              </a:rPr>
              <a:t>Bevilacqua</a:t>
            </a:r>
            <a:r>
              <a:rPr lang="es-ES" sz="1800" dirty="0">
                <a:effectLst/>
                <a:latin typeface="Calibri" panose="020F0502020204030204" pitchFamily="34" charset="0"/>
                <a:ea typeface="Arial" panose="020B0604020202020204" pitchFamily="34" charset="0"/>
              </a:rPr>
              <a:t> R., 2017)</a:t>
            </a:r>
            <a:endParaRPr lang="en-US" sz="1800" dirty="0">
              <a:effectLst/>
              <a:latin typeface="Arial" panose="020B0604020202020204" pitchFamily="34" charset="0"/>
              <a:ea typeface="Arial" panose="020B0604020202020204" pitchFamily="34" charset="0"/>
            </a:endParaRPr>
          </a:p>
          <a:p>
            <a:r>
              <a:rPr lang="es-ES" sz="1800" dirty="0">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r>
              <a:rPr lang="es-ES" sz="1800" dirty="0">
                <a:effectLst/>
                <a:latin typeface="Calibri" panose="020F0502020204030204" pitchFamily="34" charset="0"/>
                <a:ea typeface="Arial" panose="020B0604020202020204" pitchFamily="34" charset="0"/>
              </a:rPr>
              <a:t>Respecto a condiciones geográficas, la Cuarta región posee una climatología influenciada por la interacción de factores atmosféricos, oceánicos y geográficos los cuales determinan la distribución espacial de los principales elementos del clima en el norte de Chile, los cuales son, el anticiclón del Pacífico, la corriente de Humboldt y la cordillera de los Andes.</a:t>
            </a:r>
            <a:r>
              <a:rPr lang="es-CL" sz="1800" dirty="0">
                <a:effectLst/>
                <a:latin typeface="Calibri" panose="020F0502020204030204" pitchFamily="34" charset="0"/>
                <a:ea typeface="Arial" panose="020B0604020202020204" pitchFamily="34" charset="0"/>
              </a:rPr>
              <a:t> (Pérez Valdivia, 2005)</a:t>
            </a:r>
            <a:endParaRPr lang="en-US" sz="1800" dirty="0">
              <a:effectLst/>
              <a:latin typeface="Arial" panose="020B0604020202020204" pitchFamily="34" charset="0"/>
              <a:ea typeface="Arial" panose="020B0604020202020204" pitchFamily="34" charset="0"/>
            </a:endParaRPr>
          </a:p>
          <a:p>
            <a:r>
              <a:rPr lang="es-ES" sz="1800" dirty="0">
                <a:effectLst/>
                <a:latin typeface="Calibri" panose="020F0502020204030204" pitchFamily="34" charset="0"/>
                <a:ea typeface="Arial" panose="020B0604020202020204" pitchFamily="34" charset="0"/>
              </a:rPr>
              <a:t> </a:t>
            </a:r>
            <a:endParaRPr lang="en-US" sz="1800" dirty="0">
              <a:effectLst/>
              <a:latin typeface="Arial" panose="020B0604020202020204" pitchFamily="34" charset="0"/>
              <a:ea typeface="Arial" panose="020B0604020202020204" pitchFamily="34" charset="0"/>
            </a:endParaRPr>
          </a:p>
          <a:p>
            <a:r>
              <a:rPr lang="es-ES" sz="1800" dirty="0">
                <a:effectLst/>
                <a:latin typeface="Calibri" panose="020F0502020204030204" pitchFamily="34" charset="0"/>
                <a:ea typeface="Arial" panose="020B0604020202020204" pitchFamily="34" charset="0"/>
              </a:rPr>
              <a:t>La Región de Coquimbo es una de las tres regiones que esta siendo afectada drásticamente por la sequía, se ha señalado que existe un déficit pluviométrico de hasta 100% (mes equivalente) en ciudades como La Serena y Ovalle, ambas declaras por la Dirección General de Aguas como comunas bajo escasez hídrica.</a:t>
            </a:r>
            <a:r>
              <a:rPr lang="es-CL" sz="1800" dirty="0">
                <a:effectLst/>
                <a:latin typeface="Calibri" panose="020F0502020204030204" pitchFamily="34" charset="0"/>
                <a:ea typeface="Arial" panose="020B0604020202020204" pitchFamily="34" charset="0"/>
              </a:rPr>
              <a:t> (Ministerio del Interior, 2015)</a:t>
            </a:r>
            <a:r>
              <a:rPr lang="es-ES" sz="1800" dirty="0">
                <a:effectLst/>
                <a:latin typeface="Calibri" panose="020F0502020204030204" pitchFamily="34" charset="0"/>
                <a:ea typeface="Arial" panose="020B0604020202020204" pitchFamily="34" charset="0"/>
              </a:rPr>
              <a:t> Para cuantificarlo, la precipitación media anual de La Serena en 1960 fue de 111 mm, mientras que en 2002 fue de sólo 88 </a:t>
            </a:r>
            <a:r>
              <a:rPr lang="es-ES" sz="1800" dirty="0" err="1">
                <a:effectLst/>
                <a:latin typeface="Calibri" panose="020F0502020204030204" pitchFamily="34" charset="0"/>
                <a:ea typeface="Arial" panose="020B0604020202020204" pitchFamily="34" charset="0"/>
              </a:rPr>
              <a:t>mm.</a:t>
            </a:r>
            <a:r>
              <a:rPr lang="es-CL" sz="1800" dirty="0">
                <a:effectLst/>
                <a:latin typeface="Calibri" panose="020F0502020204030204" pitchFamily="34" charset="0"/>
                <a:ea typeface="Arial" panose="020B0604020202020204" pitchFamily="34" charset="0"/>
              </a:rPr>
              <a:t> (ODEPA, 2017)</a:t>
            </a:r>
            <a:endParaRPr lang="en-US" sz="1800" dirty="0">
              <a:effectLst/>
              <a:latin typeface="Arial" panose="020B0604020202020204" pitchFamily="34" charset="0"/>
              <a:ea typeface="Arial" panose="020B0604020202020204" pitchFamily="34" charset="0"/>
            </a:endParaRPr>
          </a:p>
          <a:p>
            <a:endParaRPr lang="es-CL" sz="1200" dirty="0"/>
          </a:p>
        </p:txBody>
      </p:sp>
    </p:spTree>
    <p:extLst>
      <p:ext uri="{BB962C8B-B14F-4D97-AF65-F5344CB8AC3E}">
        <p14:creationId xmlns:p14="http://schemas.microsoft.com/office/powerpoint/2010/main" val="48010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889E89C-DECF-4C90-8464-97A956D96C09}"/>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algn="ctr"/>
            <a:r>
              <a:rPr lang="en-US" sz="3700" kern="1200" dirty="0">
                <a:solidFill>
                  <a:srgbClr val="FFFFFF"/>
                </a:solidFill>
                <a:latin typeface="+mj-lt"/>
                <a:ea typeface="+mj-ea"/>
                <a:cs typeface="+mj-cs"/>
              </a:rPr>
              <a:t>PRECIPITACIONES  EN LA SERENA 1869- 2020 (151 </a:t>
            </a:r>
            <a:r>
              <a:rPr lang="en-US" sz="3700" kern="1200" dirty="0" err="1">
                <a:solidFill>
                  <a:srgbClr val="FFFFFF"/>
                </a:solidFill>
                <a:latin typeface="+mj-lt"/>
                <a:ea typeface="+mj-ea"/>
                <a:cs typeface="+mj-cs"/>
              </a:rPr>
              <a:t>años</a:t>
            </a:r>
            <a:r>
              <a:rPr lang="en-US" sz="3700" kern="1200" dirty="0">
                <a:solidFill>
                  <a:srgbClr val="FFFFFF"/>
                </a:solidFill>
                <a:latin typeface="+mj-lt"/>
                <a:ea typeface="+mj-ea"/>
                <a:cs typeface="+mj-cs"/>
              </a:rPr>
              <a:t>)</a:t>
            </a:r>
          </a:p>
        </p:txBody>
      </p:sp>
      <p:pic>
        <p:nvPicPr>
          <p:cNvPr id="4" name="Marcador de contenido 3">
            <a:extLst>
              <a:ext uri="{FF2B5EF4-FFF2-40B4-BE49-F238E27FC236}">
                <a16:creationId xmlns:a16="http://schemas.microsoft.com/office/drawing/2014/main" id="{628D4413-6D8A-4491-BD8A-4D27EC8A3479}"/>
              </a:ext>
            </a:extLst>
          </p:cNvPr>
          <p:cNvPicPr>
            <a:picLocks noGrp="1" noChangeAspect="1"/>
          </p:cNvPicPr>
          <p:nvPr>
            <p:ph idx="1"/>
          </p:nvPr>
        </p:nvPicPr>
        <p:blipFill>
          <a:blip r:embed="rId2"/>
          <a:stretch>
            <a:fillRect/>
          </a:stretch>
        </p:blipFill>
        <p:spPr>
          <a:xfrm>
            <a:off x="600076" y="1574310"/>
            <a:ext cx="11382374" cy="5283689"/>
          </a:xfrm>
          <a:prstGeom prst="rect">
            <a:avLst/>
          </a:prstGeom>
        </p:spPr>
      </p:pic>
    </p:spTree>
    <p:extLst>
      <p:ext uri="{BB962C8B-B14F-4D97-AF65-F5344CB8AC3E}">
        <p14:creationId xmlns:p14="http://schemas.microsoft.com/office/powerpoint/2010/main" val="1180333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58210B3-3278-43F0-9562-530800559EEA}"/>
              </a:ext>
            </a:extLst>
          </p:cNvPr>
          <p:cNvSpPr>
            <a:spLocks noGrp="1"/>
          </p:cNvSpPr>
          <p:nvPr>
            <p:ph type="title"/>
          </p:nvPr>
        </p:nvSpPr>
        <p:spPr>
          <a:xfrm>
            <a:off x="838200" y="365125"/>
            <a:ext cx="10515600" cy="1325563"/>
          </a:xfrm>
        </p:spPr>
        <p:txBody>
          <a:bodyPr>
            <a:normAutofit/>
          </a:bodyPr>
          <a:lstStyle/>
          <a:p>
            <a:pPr algn="ctr"/>
            <a:r>
              <a:rPr lang="es-CL" sz="4600" dirty="0">
                <a:solidFill>
                  <a:srgbClr val="FFFFFF"/>
                </a:solidFill>
              </a:rPr>
              <a:t>Impactos</a:t>
            </a:r>
          </a:p>
        </p:txBody>
      </p:sp>
      <p:sp>
        <p:nvSpPr>
          <p:cNvPr id="3" name="Marcador de contenido 2">
            <a:extLst>
              <a:ext uri="{FF2B5EF4-FFF2-40B4-BE49-F238E27FC236}">
                <a16:creationId xmlns:a16="http://schemas.microsoft.com/office/drawing/2014/main" id="{10898484-6ED8-43DE-92F2-B1AC326603E8}"/>
              </a:ext>
            </a:extLst>
          </p:cNvPr>
          <p:cNvSpPr>
            <a:spLocks noGrp="1"/>
          </p:cNvSpPr>
          <p:nvPr>
            <p:ph idx="1"/>
          </p:nvPr>
        </p:nvSpPr>
        <p:spPr>
          <a:xfrm>
            <a:off x="838200" y="2438399"/>
            <a:ext cx="10515600" cy="3952875"/>
          </a:xfrm>
        </p:spPr>
        <p:txBody>
          <a:bodyPr>
            <a:normAutofit lnSpcReduction="10000"/>
          </a:bodyPr>
          <a:lstStyle/>
          <a:p>
            <a:r>
              <a:rPr lang="es-ES" sz="3200" dirty="0">
                <a:effectLst/>
                <a:latin typeface="Calibri" panose="020F0502020204030204" pitchFamily="34" charset="0"/>
                <a:ea typeface="Arial" panose="020B0604020202020204" pitchFamily="34" charset="0"/>
              </a:rPr>
              <a:t>Según la OMM (2014) la sequía representa el 35% de las muertes ocasionadas por “desastres” en el cambio del clima. </a:t>
            </a:r>
          </a:p>
          <a:p>
            <a:r>
              <a:rPr lang="es-ES" sz="3200" dirty="0">
                <a:effectLst/>
                <a:latin typeface="Calibri" panose="020F0502020204030204" pitchFamily="34" charset="0"/>
                <a:ea typeface="Arial" panose="020B0604020202020204" pitchFamily="34" charset="0"/>
              </a:rPr>
              <a:t>El Foro Económico Mundial, clasifica la crisis hídrica, entre el año 2014 y 2017, dentro de los tres principales riesgos mundiales en términos de impacto en el desarrollo económico de los países</a:t>
            </a:r>
            <a:r>
              <a:rPr lang="es-CL" sz="3200" dirty="0">
                <a:effectLst/>
                <a:latin typeface="Calibri" panose="020F0502020204030204" pitchFamily="34" charset="0"/>
                <a:ea typeface="Arial" panose="020B0604020202020204" pitchFamily="34" charset="0"/>
              </a:rPr>
              <a:t> (Ministerio del Interior, 2015)</a:t>
            </a:r>
            <a:r>
              <a:rPr lang="es-ES" sz="3200" dirty="0">
                <a:effectLst/>
                <a:latin typeface="Calibri" panose="020F0502020204030204" pitchFamily="34" charset="0"/>
                <a:ea typeface="Arial" panose="020B0604020202020204" pitchFamily="34" charset="0"/>
              </a:rPr>
              <a:t>. Chile al igual que otros países de la región, no escapa a este dilema que se agudiza severamente bajo el contexto de Cambio Climático. </a:t>
            </a:r>
            <a:endParaRPr lang="en-US" sz="3200" dirty="0">
              <a:effectLst/>
              <a:latin typeface="Arial" panose="020B0604020202020204" pitchFamily="34" charset="0"/>
              <a:ea typeface="Arial" panose="020B0604020202020204" pitchFamily="34" charset="0"/>
            </a:endParaRPr>
          </a:p>
          <a:p>
            <a:endParaRPr lang="es-CL" sz="2600" dirty="0"/>
          </a:p>
        </p:txBody>
      </p:sp>
    </p:spTree>
    <p:extLst>
      <p:ext uri="{BB962C8B-B14F-4D97-AF65-F5344CB8AC3E}">
        <p14:creationId xmlns:p14="http://schemas.microsoft.com/office/powerpoint/2010/main" val="3815214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BA3E626A-69C5-419C-9F75-94301EF75C44}"/>
              </a:ext>
            </a:extLst>
          </p:cNvPr>
          <p:cNvSpPr>
            <a:spLocks noGrp="1"/>
          </p:cNvSpPr>
          <p:nvPr>
            <p:ph type="title"/>
          </p:nvPr>
        </p:nvSpPr>
        <p:spPr>
          <a:xfrm>
            <a:off x="838200" y="365125"/>
            <a:ext cx="10515600" cy="717951"/>
          </a:xfrm>
        </p:spPr>
        <p:txBody>
          <a:bodyPr>
            <a:normAutofit fontScale="90000"/>
          </a:bodyPr>
          <a:lstStyle/>
          <a:p>
            <a:r>
              <a:rPr lang="es-ES" sz="3900" b="1" kern="0" dirty="0">
                <a:solidFill>
                  <a:srgbClr val="FFFFFF"/>
                </a:solidFill>
                <a:effectLst/>
                <a:latin typeface="Calibri" panose="020F0502020204030204" pitchFamily="34" charset="0"/>
              </a:rPr>
              <a:t>Acontecer Nacional del cambio climático y sequía</a:t>
            </a:r>
            <a:br>
              <a:rPr lang="en-US" sz="3900" b="1" kern="0" dirty="0">
                <a:solidFill>
                  <a:srgbClr val="FFFFFF"/>
                </a:solidFill>
                <a:effectLst/>
                <a:latin typeface="Arial" panose="020B0604020202020204" pitchFamily="34" charset="0"/>
              </a:rPr>
            </a:br>
            <a:endParaRPr lang="es-CL" sz="3900" dirty="0">
              <a:solidFill>
                <a:srgbClr val="FFFFFF"/>
              </a:solidFill>
            </a:endParaRPr>
          </a:p>
        </p:txBody>
      </p:sp>
      <p:sp>
        <p:nvSpPr>
          <p:cNvPr id="3" name="Marcador de contenido 2">
            <a:extLst>
              <a:ext uri="{FF2B5EF4-FFF2-40B4-BE49-F238E27FC236}">
                <a16:creationId xmlns:a16="http://schemas.microsoft.com/office/drawing/2014/main" id="{3F4A3F45-BFA3-4ADD-B606-9629534FA686}"/>
              </a:ext>
            </a:extLst>
          </p:cNvPr>
          <p:cNvSpPr>
            <a:spLocks noGrp="1"/>
          </p:cNvSpPr>
          <p:nvPr>
            <p:ph idx="1"/>
          </p:nvPr>
        </p:nvSpPr>
        <p:spPr>
          <a:xfrm>
            <a:off x="109214" y="1628776"/>
            <a:ext cx="12082786" cy="5499314"/>
          </a:xfrm>
        </p:spPr>
        <p:txBody>
          <a:bodyPr>
            <a:normAutofit fontScale="92500" lnSpcReduction="10000"/>
          </a:bodyPr>
          <a:lstStyle/>
          <a:p>
            <a:r>
              <a:rPr lang="es-ES" sz="2000" dirty="0">
                <a:effectLst/>
                <a:latin typeface="Calibri" panose="020F0502020204030204" pitchFamily="34" charset="0"/>
                <a:ea typeface="Arial" panose="020B0604020202020204" pitchFamily="34" charset="0"/>
              </a:rPr>
              <a:t>Entre los principales riesgos derivados del cambio climático se encuentra el riesgo de sequía, la cual conllevaría para nuestro territorio nacional: </a:t>
            </a:r>
            <a:endParaRPr lang="en-US" sz="2000" dirty="0">
              <a:effectLst/>
              <a:latin typeface="Arial" panose="020B0604020202020204" pitchFamily="34" charset="0"/>
              <a:ea typeface="Arial" panose="020B0604020202020204" pitchFamily="34" charset="0"/>
            </a:endParaRPr>
          </a:p>
          <a:p>
            <a:pPr marL="270510" marR="548640">
              <a:spcBef>
                <a:spcPts val="1000"/>
              </a:spcBef>
              <a:spcAft>
                <a:spcPts val="800"/>
              </a:spcAft>
            </a:pPr>
            <a:r>
              <a:rPr lang="es-ES" sz="2000" b="1" i="0" dirty="0">
                <a:effectLst/>
                <a:latin typeface="Calibri" panose="020F0502020204030204" pitchFamily="34" charset="0"/>
                <a:ea typeface="Arial" panose="020B0604020202020204" pitchFamily="34" charset="0"/>
              </a:rPr>
              <a:t>En la zona central aumentarán los riesgos de sequía</a:t>
            </a:r>
            <a:r>
              <a:rPr lang="es-ES" sz="2000" i="0" dirty="0">
                <a:effectLst/>
                <a:latin typeface="Calibri" panose="020F0502020204030204" pitchFamily="34" charset="0"/>
                <a:ea typeface="Arial" panose="020B0604020202020204" pitchFamily="34" charset="0"/>
              </a:rPr>
              <a:t>.</a:t>
            </a:r>
          </a:p>
          <a:p>
            <a:pPr marL="270510" marR="548640">
              <a:spcBef>
                <a:spcPts val="1000"/>
              </a:spcBef>
              <a:spcAft>
                <a:spcPts val="800"/>
              </a:spcAft>
            </a:pPr>
            <a:r>
              <a:rPr lang="es-ES" sz="2000" i="0" dirty="0">
                <a:effectLst/>
                <a:latin typeface="Calibri" panose="020F0502020204030204" pitchFamily="34" charset="0"/>
                <a:ea typeface="Arial" panose="020B0604020202020204" pitchFamily="34" charset="0"/>
              </a:rPr>
              <a:t> En la zona sur, para las siembras de invierno, el riesgo se mantendrá o disminuirá ligeramente ya que sólo disminuirán las precipitaciones de primavera y verano. Además, producto del alza en las temperaturas, se acortarán los ciclos de vida de estos cultivos, disminuyendo la exposición a los meses de primavera y verano.</a:t>
            </a:r>
            <a:r>
              <a:rPr lang="es-CL" sz="2000" i="0" dirty="0">
                <a:effectLst/>
                <a:latin typeface="Calibri" panose="020F0502020204030204" pitchFamily="34" charset="0"/>
                <a:ea typeface="Arial" panose="020B0604020202020204" pitchFamily="34" charset="0"/>
              </a:rPr>
              <a:t> (Ministerio del Interior, 2015)</a:t>
            </a:r>
            <a:endParaRPr lang="en-US" sz="2000" i="1" dirty="0">
              <a:effectLst/>
              <a:latin typeface="Arial" panose="020B0604020202020204" pitchFamily="34" charset="0"/>
              <a:ea typeface="Arial" panose="020B0604020202020204" pitchFamily="34" charset="0"/>
            </a:endParaRPr>
          </a:p>
          <a:p>
            <a:r>
              <a:rPr lang="es-ES" sz="2000" dirty="0">
                <a:effectLst/>
                <a:latin typeface="Calibri" panose="020F0502020204030204" pitchFamily="34" charset="0"/>
                <a:ea typeface="Arial" panose="020B0604020202020204" pitchFamily="34" charset="0"/>
              </a:rPr>
              <a:t>En la Política Nacional de Recursos Hídricos (2015) se menciona un estudio sobre los impactos económicos del cambio climático en Chile realizado por la Comisión Económica para América Latina y el Caribe (CEPAL), el cual entrega datos alarmantes de un posible acontecer nacional en el cual, en promedio:</a:t>
            </a:r>
          </a:p>
          <a:p>
            <a:r>
              <a:rPr lang="es-ES" sz="2000" dirty="0">
                <a:effectLst/>
                <a:latin typeface="Calibri" panose="020F0502020204030204" pitchFamily="34" charset="0"/>
                <a:ea typeface="Arial" panose="020B0604020202020204" pitchFamily="34" charset="0"/>
              </a:rPr>
              <a:t>Las temperaturas aumentarían en 1 grado en los próximos 30 años, entre 1 y 2 entre los años 2040 y 2070, y 3 y 4 grados hacia fines de siglo.</a:t>
            </a:r>
          </a:p>
          <a:p>
            <a:r>
              <a:rPr lang="es-ES" sz="2000" dirty="0">
                <a:effectLst/>
                <a:latin typeface="Calibri" panose="020F0502020204030204" pitchFamily="34" charset="0"/>
                <a:ea typeface="Arial" panose="020B0604020202020204" pitchFamily="34" charset="0"/>
              </a:rPr>
              <a:t> Relativo a las precipitaciones, se estima una disminución de al menos un 30% hacia fines de siglo entre las regiones de Valparaíso y de Los Lagos. </a:t>
            </a:r>
          </a:p>
          <a:p>
            <a:r>
              <a:rPr lang="es-ES" sz="2000" dirty="0">
                <a:effectLst/>
                <a:latin typeface="Calibri" panose="020F0502020204030204" pitchFamily="34" charset="0"/>
                <a:ea typeface="Arial" panose="020B0604020202020204" pitchFamily="34" charset="0"/>
              </a:rPr>
              <a:t>Continuando, los efectos del cambio climático se apreciarían notablemente en los sectores </a:t>
            </a:r>
            <a:r>
              <a:rPr lang="es-ES" sz="2000" dirty="0" err="1">
                <a:effectLst/>
                <a:latin typeface="Calibri" panose="020F0502020204030204" pitchFamily="34" charset="0"/>
                <a:ea typeface="Arial" panose="020B0604020202020204" pitchFamily="34" charset="0"/>
              </a:rPr>
              <a:t>silvo</a:t>
            </a:r>
            <a:r>
              <a:rPr lang="es-ES" sz="2000" dirty="0">
                <a:effectLst/>
                <a:latin typeface="Calibri" panose="020F0502020204030204" pitchFamily="34" charset="0"/>
                <a:ea typeface="Arial" panose="020B0604020202020204" pitchFamily="34" charset="0"/>
              </a:rPr>
              <a:t>-agropecuario, hidroeléctricos y de agua potable; se esperan disminuciones importantes en la disponibilidad de recursos hídricos en los dos últimos sectores.</a:t>
            </a:r>
          </a:p>
          <a:p>
            <a:r>
              <a:rPr lang="es-ES" sz="2000" dirty="0">
                <a:effectLst/>
                <a:latin typeface="Calibri" panose="020F0502020204030204" pitchFamily="34" charset="0"/>
                <a:ea typeface="Arial" panose="020B0604020202020204" pitchFamily="34" charset="0"/>
              </a:rPr>
              <a:t>. </a:t>
            </a:r>
            <a:endParaRPr lang="en-US" sz="2000" dirty="0">
              <a:effectLst/>
              <a:latin typeface="Arial" panose="020B0604020202020204" pitchFamily="34" charset="0"/>
              <a:ea typeface="Arial" panose="020B0604020202020204" pitchFamily="34" charset="0"/>
            </a:endParaRPr>
          </a:p>
          <a:p>
            <a:endParaRPr lang="es-CL" sz="1400" dirty="0"/>
          </a:p>
        </p:txBody>
      </p:sp>
    </p:spTree>
    <p:extLst>
      <p:ext uri="{BB962C8B-B14F-4D97-AF65-F5344CB8AC3E}">
        <p14:creationId xmlns:p14="http://schemas.microsoft.com/office/powerpoint/2010/main" val="228541946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5052</TotalTime>
  <Words>4727</Words>
  <Application>Microsoft Office PowerPoint</Application>
  <PresentationFormat>Panorámica</PresentationFormat>
  <Paragraphs>222</Paragraphs>
  <Slides>45</Slides>
  <Notes>0</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45</vt:i4>
      </vt:variant>
    </vt:vector>
  </HeadingPairs>
  <TitlesOfParts>
    <vt:vector size="55" baseType="lpstr">
      <vt:lpstr>Arial</vt:lpstr>
      <vt:lpstr>Arial</vt:lpstr>
      <vt:lpstr>Calibri</vt:lpstr>
      <vt:lpstr>Calibri Light</vt:lpstr>
      <vt:lpstr>Courier New</vt:lpstr>
      <vt:lpstr>Source Sans Pro</vt:lpstr>
      <vt:lpstr>Symbol</vt:lpstr>
      <vt:lpstr>Times New Roman</vt:lpstr>
      <vt:lpstr>Tema de Office</vt:lpstr>
      <vt:lpstr>1_Tema de Office</vt:lpstr>
      <vt:lpstr>ELECTIVO IV CLASE 4</vt:lpstr>
      <vt:lpstr>TEMAS A DESARROLLAR  EN ESTA CLASE</vt:lpstr>
      <vt:lpstr>LA MEGASEQUIA EN CHILE</vt:lpstr>
      <vt:lpstr>DEFINICIÓN Y TIPOS DE SEQUIAS</vt:lpstr>
      <vt:lpstr>LAS SEQUIAS EN LA HISTORIA DE CHILE</vt:lpstr>
      <vt:lpstr>Sequía en la Cuarta Región de Coquimbo</vt:lpstr>
      <vt:lpstr>PRECIPITACIONES  EN LA SERENA 1869- 2020 (151 años)</vt:lpstr>
      <vt:lpstr>Impactos</vt:lpstr>
      <vt:lpstr>Acontecer Nacional del cambio climático y sequía </vt:lpstr>
      <vt:lpstr>.- Políticas públicas para enfrentar la sequía </vt:lpstr>
      <vt:lpstr>ACCIONES DE POLITICA (1)</vt:lpstr>
      <vt:lpstr>ACCIONES DE POLITICA (2)</vt:lpstr>
      <vt:lpstr>LA BIODIVERSIDAD</vt:lpstr>
      <vt:lpstr>LA ESTRATEGIA NACIONAL DE BIODIVERSIDAD</vt:lpstr>
      <vt:lpstr>Estado de conservación  de los ecosistemas terrestres del país</vt:lpstr>
      <vt:lpstr>VISION</vt:lpstr>
      <vt:lpstr>Visión global de la biodiversidad</vt:lpstr>
      <vt:lpstr>LOS ECOSISTEMAS DEL PAÌS (1)</vt:lpstr>
      <vt:lpstr>LOS ECOSISTEMAS DEL PAÍS (2)</vt:lpstr>
      <vt:lpstr>LOS ECOSISTEMAS DEL PAÍS(3)</vt:lpstr>
      <vt:lpstr>LOS ECOSISTEMAS DEL PAÍS (4)</vt:lpstr>
      <vt:lpstr>OTRAS CARACTERISTICAS DE LA BIODIVERSIDAD EN CHILE (1)</vt:lpstr>
      <vt:lpstr>OTRAS CARACTERISTICAS DE LA BIODIVERSIDAD EN CHILE (2)</vt:lpstr>
      <vt:lpstr>OTRAS CARACTERISTICAS DE LA BIODIVERSIDAD EN CHILE (3)</vt:lpstr>
      <vt:lpstr>OTRAS CARACTERISTICAS DE LA BIODIVERSIDAD EN CHILE (4)</vt:lpstr>
      <vt:lpstr>INSTRUMENTOS PARA LA CONSERVACIÓN Y PROTECCIÓN DE LA BIODIVERSIDAD</vt:lpstr>
      <vt:lpstr>BIODIVERSIDAD Y CAMBIO CLIMÁTICO</vt:lpstr>
      <vt:lpstr>CONSERVACIÓN DE  BIODIVERSIDAD  (1)</vt:lpstr>
      <vt:lpstr>CONSERVACIÓN DE  BIODIVERSIDAD  (2)</vt:lpstr>
      <vt:lpstr>CONSERVACION DE LA BIODIVERSIDAD (3)</vt:lpstr>
      <vt:lpstr>RESTAURACIÓN DE LA BIODIVERSIDAD</vt:lpstr>
      <vt:lpstr>ESTRATEGIA NACIONAL DE BIODIVERSIDAD 2017-2030</vt:lpstr>
      <vt:lpstr>ROLES DE LOS ACTORES INVOLUCRADOS EN LA IMPLEMENTACIÓN:</vt:lpstr>
      <vt:lpstr>ARREGLOS INSTITUCIONALES PARA LA ENB 2017-20130</vt:lpstr>
      <vt:lpstr>Impactos del CC en la biodiversidad en Chile</vt:lpstr>
      <vt:lpstr>Biodiversidad en Chile</vt:lpstr>
      <vt:lpstr>Especies Nativas en Chile</vt:lpstr>
      <vt:lpstr>PLAN DE ADAPTACIÓN AL CAMBIO CLIMÁTICO EN BIODIVERSIDAD</vt:lpstr>
      <vt:lpstr>Objetivos del Plan</vt:lpstr>
      <vt:lpstr>Estrategia para  enfrentar el CC sobre la diversidad</vt:lpstr>
      <vt:lpstr>IMPACTOS Y AMENAZAS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ELECTIVO IV CLASE 4</dc:title>
  <dc:creator>Ana Maria Painemal Marileo (apainema)</dc:creator>
  <cp:lastModifiedBy>USUARIO</cp:lastModifiedBy>
  <cp:revision>27</cp:revision>
  <dcterms:created xsi:type="dcterms:W3CDTF">2021-03-08T12:40:52Z</dcterms:created>
  <dcterms:modified xsi:type="dcterms:W3CDTF">2021-04-23T15:13:37Z</dcterms:modified>
</cp:coreProperties>
</file>