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336" r:id="rId3"/>
    <p:sldId id="329" r:id="rId4"/>
    <p:sldId id="344" r:id="rId5"/>
    <p:sldId id="333" r:id="rId6"/>
    <p:sldId id="332" r:id="rId7"/>
    <p:sldId id="342" r:id="rId8"/>
    <p:sldId id="335" r:id="rId9"/>
    <p:sldId id="334" r:id="rId10"/>
    <p:sldId id="337" r:id="rId11"/>
    <p:sldId id="339" r:id="rId12"/>
    <p:sldId id="340" r:id="rId13"/>
    <p:sldId id="341" r:id="rId14"/>
    <p:sldId id="338" r:id="rId15"/>
    <p:sldId id="356" r:id="rId16"/>
    <p:sldId id="360" r:id="rId17"/>
    <p:sldId id="326" r:id="rId18"/>
    <p:sldId id="327" r:id="rId19"/>
    <p:sldId id="324" r:id="rId20"/>
    <p:sldId id="295" r:id="rId21"/>
    <p:sldId id="296" r:id="rId22"/>
    <p:sldId id="298" r:id="rId23"/>
    <p:sldId id="299" r:id="rId24"/>
    <p:sldId id="300" r:id="rId25"/>
    <p:sldId id="359" r:id="rId26"/>
    <p:sldId id="303" r:id="rId27"/>
    <p:sldId id="309" r:id="rId28"/>
    <p:sldId id="361" r:id="rId29"/>
    <p:sldId id="362" r:id="rId30"/>
    <p:sldId id="305" r:id="rId31"/>
    <p:sldId id="307" r:id="rId32"/>
    <p:sldId id="308" r:id="rId33"/>
    <p:sldId id="265" r:id="rId34"/>
    <p:sldId id="357" r:id="rId35"/>
    <p:sldId id="358" r:id="rId36"/>
    <p:sldId id="363" r:id="rId37"/>
    <p:sldId id="3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94660"/>
  </p:normalViewPr>
  <p:slideViewPr>
    <p:cSldViewPr snapToGrid="0">
      <p:cViewPr varScale="1">
        <p:scale>
          <a:sx n="81" d="100"/>
          <a:sy n="81" d="100"/>
        </p:scale>
        <p:origin x="82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47399-21E5-409C-A7A0-968A7C93E7D3}" type="datetimeFigureOut">
              <a:rPr lang="es-CL" smtClean="0"/>
              <a:t>13-04-2021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E99818-6E8E-4749-AB96-5C8F14728A37}" type="slidenum">
              <a:rPr lang="es-CL" smtClean="0"/>
              <a:t>‹Nº›</a:t>
            </a:fld>
            <a:endParaRPr lang="es-CL"/>
          </a:p>
        </p:txBody>
      </p:sp>
    </p:spTree>
    <p:extLst>
      <p:ext uri="{BB962C8B-B14F-4D97-AF65-F5344CB8AC3E}">
        <p14:creationId xmlns:p14="http://schemas.microsoft.com/office/powerpoint/2010/main" val="378051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EE99818-6E8E-4749-AB96-5C8F14728A37}" type="slidenum">
              <a:rPr lang="es-CL" smtClean="0"/>
              <a:t>17</a:t>
            </a:fld>
            <a:endParaRPr lang="es-CL"/>
          </a:p>
        </p:txBody>
      </p:sp>
    </p:spTree>
    <p:extLst>
      <p:ext uri="{BB962C8B-B14F-4D97-AF65-F5344CB8AC3E}">
        <p14:creationId xmlns:p14="http://schemas.microsoft.com/office/powerpoint/2010/main" val="2359517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64ED01-5379-481C-9A4D-A40C918DF09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456AF36F-7DA0-4F60-B0A5-11A879AC2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A8008D08-A399-4727-9B10-C4F437E72D6F}"/>
              </a:ext>
            </a:extLst>
          </p:cNvPr>
          <p:cNvSpPr>
            <a:spLocks noGrp="1"/>
          </p:cNvSpPr>
          <p:nvPr>
            <p:ph type="dt" sz="half" idx="10"/>
          </p:nvPr>
        </p:nvSpPr>
        <p:spPr/>
        <p:txBody>
          <a:bodyPr/>
          <a:lstStyle/>
          <a:p>
            <a:fld id="{8C936867-2004-424D-994D-6AFF4B25DEFC}" type="datetimeFigureOut">
              <a:rPr lang="en-US" smtClean="0"/>
              <a:t>4/13/2021</a:t>
            </a:fld>
            <a:endParaRPr lang="en-US"/>
          </a:p>
        </p:txBody>
      </p:sp>
      <p:sp>
        <p:nvSpPr>
          <p:cNvPr id="5" name="Marcador de pie de página 4">
            <a:extLst>
              <a:ext uri="{FF2B5EF4-FFF2-40B4-BE49-F238E27FC236}">
                <a16:creationId xmlns:a16="http://schemas.microsoft.com/office/drawing/2014/main" id="{CB31ECF9-B084-4B01-A3CD-86699DBEC628}"/>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63B92620-161B-4EBF-8C3E-2AACC6739BF3}"/>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1622371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9643EA-097B-473C-A6E8-26FD05E653AD}"/>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EEE440E6-1747-4E7F-8B74-8BCC8491A2D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03DB9E1C-7A9C-49DB-9F50-D402A65C1A69}"/>
              </a:ext>
            </a:extLst>
          </p:cNvPr>
          <p:cNvSpPr>
            <a:spLocks noGrp="1"/>
          </p:cNvSpPr>
          <p:nvPr>
            <p:ph type="dt" sz="half" idx="10"/>
          </p:nvPr>
        </p:nvSpPr>
        <p:spPr/>
        <p:txBody>
          <a:bodyPr/>
          <a:lstStyle/>
          <a:p>
            <a:fld id="{8C936867-2004-424D-994D-6AFF4B25DEFC}" type="datetimeFigureOut">
              <a:rPr lang="en-US" smtClean="0"/>
              <a:t>4/13/2021</a:t>
            </a:fld>
            <a:endParaRPr lang="en-US"/>
          </a:p>
        </p:txBody>
      </p:sp>
      <p:sp>
        <p:nvSpPr>
          <p:cNvPr id="5" name="Marcador de pie de página 4">
            <a:extLst>
              <a:ext uri="{FF2B5EF4-FFF2-40B4-BE49-F238E27FC236}">
                <a16:creationId xmlns:a16="http://schemas.microsoft.com/office/drawing/2014/main" id="{E3C8F227-9A22-49B8-BB61-B6E62FC6DCC3}"/>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6D3A3251-3233-4567-B110-DC249065EE84}"/>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3105809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477D9BB-326B-4E87-BE9A-572717F1BD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03F3A94B-C62A-40A1-932D-B8AB49394C2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7BE96D89-1520-44CA-AAEF-68E26AE70113}"/>
              </a:ext>
            </a:extLst>
          </p:cNvPr>
          <p:cNvSpPr>
            <a:spLocks noGrp="1"/>
          </p:cNvSpPr>
          <p:nvPr>
            <p:ph type="dt" sz="half" idx="10"/>
          </p:nvPr>
        </p:nvSpPr>
        <p:spPr/>
        <p:txBody>
          <a:bodyPr/>
          <a:lstStyle/>
          <a:p>
            <a:fld id="{8C936867-2004-424D-994D-6AFF4B25DEFC}" type="datetimeFigureOut">
              <a:rPr lang="en-US" smtClean="0"/>
              <a:t>4/13/2021</a:t>
            </a:fld>
            <a:endParaRPr lang="en-US"/>
          </a:p>
        </p:txBody>
      </p:sp>
      <p:sp>
        <p:nvSpPr>
          <p:cNvPr id="5" name="Marcador de pie de página 4">
            <a:extLst>
              <a:ext uri="{FF2B5EF4-FFF2-40B4-BE49-F238E27FC236}">
                <a16:creationId xmlns:a16="http://schemas.microsoft.com/office/drawing/2014/main" id="{FB25049E-7BB9-43BF-AF48-C3B5211EE164}"/>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5CFAB72B-1BEF-4EF4-AE48-5DBEF8BC1F3B}"/>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2158887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0D91B1-E9C2-4B05-81A5-35EC5C5F3E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869B515C-653E-4480-B21E-3C5DB2296C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492D6F69-E811-40FC-BE08-302647F59850}"/>
              </a:ext>
            </a:extLst>
          </p:cNvPr>
          <p:cNvSpPr>
            <a:spLocks noGrp="1"/>
          </p:cNvSpPr>
          <p:nvPr>
            <p:ph type="dt" sz="half" idx="10"/>
          </p:nvPr>
        </p:nvSpPr>
        <p:spPr/>
        <p:txBody>
          <a:bodyPr/>
          <a:lstStyle/>
          <a:p>
            <a:fld id="{6F7E0BF7-4ED4-474F-8F24-570CB07254E0}" type="datetimeFigureOut">
              <a:rPr lang="es-CL" smtClean="0"/>
              <a:t>13-04-2021</a:t>
            </a:fld>
            <a:endParaRPr lang="es-CL"/>
          </a:p>
        </p:txBody>
      </p:sp>
      <p:sp>
        <p:nvSpPr>
          <p:cNvPr id="5" name="Marcador de pie de página 4">
            <a:extLst>
              <a:ext uri="{FF2B5EF4-FFF2-40B4-BE49-F238E27FC236}">
                <a16:creationId xmlns:a16="http://schemas.microsoft.com/office/drawing/2014/main" id="{B0367A87-718F-495E-B460-B57D2EE4B04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6CCD6EA-3ED4-4127-AF5A-03A6CEE6C1B6}"/>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4120283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8A3B15-2CFD-4893-AD9A-0B48FBA6526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59B7C10-3F03-4EEF-8E5B-E2BB91066F1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6852A170-8457-4BD7-95FF-5E2AF9D6CB3C}"/>
              </a:ext>
            </a:extLst>
          </p:cNvPr>
          <p:cNvSpPr>
            <a:spLocks noGrp="1"/>
          </p:cNvSpPr>
          <p:nvPr>
            <p:ph type="dt" sz="half" idx="10"/>
          </p:nvPr>
        </p:nvSpPr>
        <p:spPr/>
        <p:txBody>
          <a:bodyPr/>
          <a:lstStyle/>
          <a:p>
            <a:fld id="{6F7E0BF7-4ED4-474F-8F24-570CB07254E0}" type="datetimeFigureOut">
              <a:rPr lang="es-CL" smtClean="0"/>
              <a:t>13-04-2021</a:t>
            </a:fld>
            <a:endParaRPr lang="es-CL"/>
          </a:p>
        </p:txBody>
      </p:sp>
      <p:sp>
        <p:nvSpPr>
          <p:cNvPr id="5" name="Marcador de pie de página 4">
            <a:extLst>
              <a:ext uri="{FF2B5EF4-FFF2-40B4-BE49-F238E27FC236}">
                <a16:creationId xmlns:a16="http://schemas.microsoft.com/office/drawing/2014/main" id="{1C1CDC82-853C-47E6-9F41-FDFD7358A24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EF69E57-D205-4E93-9421-F331E6D0822C}"/>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43581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A13CD4-F53F-43C8-9385-F5926F44EC0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3355FE7-304B-4016-98F9-34AA55A517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06717C1-3D8D-4D54-8C51-70A13068361E}"/>
              </a:ext>
            </a:extLst>
          </p:cNvPr>
          <p:cNvSpPr>
            <a:spLocks noGrp="1"/>
          </p:cNvSpPr>
          <p:nvPr>
            <p:ph type="dt" sz="half" idx="10"/>
          </p:nvPr>
        </p:nvSpPr>
        <p:spPr/>
        <p:txBody>
          <a:bodyPr/>
          <a:lstStyle/>
          <a:p>
            <a:fld id="{6F7E0BF7-4ED4-474F-8F24-570CB07254E0}" type="datetimeFigureOut">
              <a:rPr lang="es-CL" smtClean="0"/>
              <a:t>13-04-2021</a:t>
            </a:fld>
            <a:endParaRPr lang="es-CL"/>
          </a:p>
        </p:txBody>
      </p:sp>
      <p:sp>
        <p:nvSpPr>
          <p:cNvPr id="5" name="Marcador de pie de página 4">
            <a:extLst>
              <a:ext uri="{FF2B5EF4-FFF2-40B4-BE49-F238E27FC236}">
                <a16:creationId xmlns:a16="http://schemas.microsoft.com/office/drawing/2014/main" id="{64DF0123-B692-457D-9793-4DE8ACAC8ED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ACFFDD0-F759-4B92-92E4-F4B8CA5AC750}"/>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2372006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C43A0-4756-472B-B731-F8768081555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DCE998B-E91C-42CB-83AB-FA056E7197E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EADAE8E-DCAB-485B-8530-E684B6B36D5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E9D0539A-17FB-4920-925B-D6B5AD286FDA}"/>
              </a:ext>
            </a:extLst>
          </p:cNvPr>
          <p:cNvSpPr>
            <a:spLocks noGrp="1"/>
          </p:cNvSpPr>
          <p:nvPr>
            <p:ph type="dt" sz="half" idx="10"/>
          </p:nvPr>
        </p:nvSpPr>
        <p:spPr/>
        <p:txBody>
          <a:bodyPr/>
          <a:lstStyle/>
          <a:p>
            <a:fld id="{6F7E0BF7-4ED4-474F-8F24-570CB07254E0}" type="datetimeFigureOut">
              <a:rPr lang="es-CL" smtClean="0"/>
              <a:t>13-04-2021</a:t>
            </a:fld>
            <a:endParaRPr lang="es-CL"/>
          </a:p>
        </p:txBody>
      </p:sp>
      <p:sp>
        <p:nvSpPr>
          <p:cNvPr id="6" name="Marcador de pie de página 5">
            <a:extLst>
              <a:ext uri="{FF2B5EF4-FFF2-40B4-BE49-F238E27FC236}">
                <a16:creationId xmlns:a16="http://schemas.microsoft.com/office/drawing/2014/main" id="{0A4CEB52-0A31-4B14-A7DD-692A426FB22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D5E0566-A792-43F9-886E-A7FDDC23E534}"/>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490514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B4A53-B797-454B-B6A2-7CBF9B47457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7B7986C-9F79-457D-B04A-A874209F47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DB5253-A5E9-4810-B4F3-8903A996D8B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B0363C8A-3AE4-4CC0-848A-3635D54305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821A129-978E-4683-B6D5-50ADDC9ED5F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8E8F1C8A-748E-46E4-AE3E-7C728042D3DD}"/>
              </a:ext>
            </a:extLst>
          </p:cNvPr>
          <p:cNvSpPr>
            <a:spLocks noGrp="1"/>
          </p:cNvSpPr>
          <p:nvPr>
            <p:ph type="dt" sz="half" idx="10"/>
          </p:nvPr>
        </p:nvSpPr>
        <p:spPr/>
        <p:txBody>
          <a:bodyPr/>
          <a:lstStyle/>
          <a:p>
            <a:fld id="{6F7E0BF7-4ED4-474F-8F24-570CB07254E0}" type="datetimeFigureOut">
              <a:rPr lang="es-CL" smtClean="0"/>
              <a:t>13-04-2021</a:t>
            </a:fld>
            <a:endParaRPr lang="es-CL"/>
          </a:p>
        </p:txBody>
      </p:sp>
      <p:sp>
        <p:nvSpPr>
          <p:cNvPr id="8" name="Marcador de pie de página 7">
            <a:extLst>
              <a:ext uri="{FF2B5EF4-FFF2-40B4-BE49-F238E27FC236}">
                <a16:creationId xmlns:a16="http://schemas.microsoft.com/office/drawing/2014/main" id="{8BDC4CAA-4496-4DF3-BA93-8D31B1BEC3EA}"/>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20F9B95B-7E13-4363-8A94-02FC9AFC99D6}"/>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886803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4BC3AE-6B68-494A-AB4F-E082EAA9712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8580F4D-8DCE-4614-A927-5C28596FCAB2}"/>
              </a:ext>
            </a:extLst>
          </p:cNvPr>
          <p:cNvSpPr>
            <a:spLocks noGrp="1"/>
          </p:cNvSpPr>
          <p:nvPr>
            <p:ph type="dt" sz="half" idx="10"/>
          </p:nvPr>
        </p:nvSpPr>
        <p:spPr/>
        <p:txBody>
          <a:bodyPr/>
          <a:lstStyle/>
          <a:p>
            <a:fld id="{6F7E0BF7-4ED4-474F-8F24-570CB07254E0}" type="datetimeFigureOut">
              <a:rPr lang="es-CL" smtClean="0"/>
              <a:t>13-04-2021</a:t>
            </a:fld>
            <a:endParaRPr lang="es-CL"/>
          </a:p>
        </p:txBody>
      </p:sp>
      <p:sp>
        <p:nvSpPr>
          <p:cNvPr id="4" name="Marcador de pie de página 3">
            <a:extLst>
              <a:ext uri="{FF2B5EF4-FFF2-40B4-BE49-F238E27FC236}">
                <a16:creationId xmlns:a16="http://schemas.microsoft.com/office/drawing/2014/main" id="{49D6FF92-AA6A-4DDF-9CFE-2B71EB5C4F1B}"/>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55640AFD-EFF7-4B02-85A3-39FFA79DB24B}"/>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2508619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A547D72-C090-435A-A937-54850B4CF4C7}"/>
              </a:ext>
            </a:extLst>
          </p:cNvPr>
          <p:cNvSpPr>
            <a:spLocks noGrp="1"/>
          </p:cNvSpPr>
          <p:nvPr>
            <p:ph type="dt" sz="half" idx="10"/>
          </p:nvPr>
        </p:nvSpPr>
        <p:spPr/>
        <p:txBody>
          <a:bodyPr/>
          <a:lstStyle/>
          <a:p>
            <a:fld id="{6F7E0BF7-4ED4-474F-8F24-570CB07254E0}" type="datetimeFigureOut">
              <a:rPr lang="es-CL" smtClean="0"/>
              <a:t>13-04-2021</a:t>
            </a:fld>
            <a:endParaRPr lang="es-CL"/>
          </a:p>
        </p:txBody>
      </p:sp>
      <p:sp>
        <p:nvSpPr>
          <p:cNvPr id="3" name="Marcador de pie de página 2">
            <a:extLst>
              <a:ext uri="{FF2B5EF4-FFF2-40B4-BE49-F238E27FC236}">
                <a16:creationId xmlns:a16="http://schemas.microsoft.com/office/drawing/2014/main" id="{7FFA8C7B-75F8-4860-9281-724F44CE1CB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4929F38-4F13-4545-95D2-DC97131509A6}"/>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80813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B95F6-B50E-4174-8138-81458569BF0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A69CAAE-22DF-47D0-86C7-43E4ABB927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0CE6B462-BE47-4111-86A4-55FA175A01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CDA022A-6F33-4BCD-99CD-77A0E51BE240}"/>
              </a:ext>
            </a:extLst>
          </p:cNvPr>
          <p:cNvSpPr>
            <a:spLocks noGrp="1"/>
          </p:cNvSpPr>
          <p:nvPr>
            <p:ph type="dt" sz="half" idx="10"/>
          </p:nvPr>
        </p:nvSpPr>
        <p:spPr/>
        <p:txBody>
          <a:bodyPr/>
          <a:lstStyle/>
          <a:p>
            <a:fld id="{6F7E0BF7-4ED4-474F-8F24-570CB07254E0}" type="datetimeFigureOut">
              <a:rPr lang="es-CL" smtClean="0"/>
              <a:t>13-04-2021</a:t>
            </a:fld>
            <a:endParaRPr lang="es-CL"/>
          </a:p>
        </p:txBody>
      </p:sp>
      <p:sp>
        <p:nvSpPr>
          <p:cNvPr id="6" name="Marcador de pie de página 5">
            <a:extLst>
              <a:ext uri="{FF2B5EF4-FFF2-40B4-BE49-F238E27FC236}">
                <a16:creationId xmlns:a16="http://schemas.microsoft.com/office/drawing/2014/main" id="{F06CBD2D-1A56-497A-9822-1F5657DA6D1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2E658D5-40EA-4E38-83F5-1FC73C061F66}"/>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206502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2FA27-43F6-46D5-B5A0-1786FCCDBC04}"/>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83DE3A40-B3DB-4897-8E71-A4AAEC72E53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E58E392F-5E2D-43C3-813E-2657E3774378}"/>
              </a:ext>
            </a:extLst>
          </p:cNvPr>
          <p:cNvSpPr>
            <a:spLocks noGrp="1"/>
          </p:cNvSpPr>
          <p:nvPr>
            <p:ph type="dt" sz="half" idx="10"/>
          </p:nvPr>
        </p:nvSpPr>
        <p:spPr/>
        <p:txBody>
          <a:bodyPr/>
          <a:lstStyle/>
          <a:p>
            <a:fld id="{8C936867-2004-424D-994D-6AFF4B25DEFC}" type="datetimeFigureOut">
              <a:rPr lang="en-US" smtClean="0"/>
              <a:t>4/13/2021</a:t>
            </a:fld>
            <a:endParaRPr lang="en-US"/>
          </a:p>
        </p:txBody>
      </p:sp>
      <p:sp>
        <p:nvSpPr>
          <p:cNvPr id="5" name="Marcador de pie de página 4">
            <a:extLst>
              <a:ext uri="{FF2B5EF4-FFF2-40B4-BE49-F238E27FC236}">
                <a16:creationId xmlns:a16="http://schemas.microsoft.com/office/drawing/2014/main" id="{991C92E6-2A11-4E9F-AC2C-732AF45EBDA1}"/>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FCEB333-6D56-45D0-995C-6437EF1B509C}"/>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3584234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68E464-6BC6-49F2-8BB9-6B0E8B92B1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D9BE7841-4BEE-4CB3-9343-CD8D30999B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7BDDB855-F3D1-4566-BA38-76CA8C149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31D0CDC-BA5B-4408-B817-0C4D86DF020A}"/>
              </a:ext>
            </a:extLst>
          </p:cNvPr>
          <p:cNvSpPr>
            <a:spLocks noGrp="1"/>
          </p:cNvSpPr>
          <p:nvPr>
            <p:ph type="dt" sz="half" idx="10"/>
          </p:nvPr>
        </p:nvSpPr>
        <p:spPr/>
        <p:txBody>
          <a:bodyPr/>
          <a:lstStyle/>
          <a:p>
            <a:fld id="{6F7E0BF7-4ED4-474F-8F24-570CB07254E0}" type="datetimeFigureOut">
              <a:rPr lang="es-CL" smtClean="0"/>
              <a:t>13-04-2021</a:t>
            </a:fld>
            <a:endParaRPr lang="es-CL"/>
          </a:p>
        </p:txBody>
      </p:sp>
      <p:sp>
        <p:nvSpPr>
          <p:cNvPr id="6" name="Marcador de pie de página 5">
            <a:extLst>
              <a:ext uri="{FF2B5EF4-FFF2-40B4-BE49-F238E27FC236}">
                <a16:creationId xmlns:a16="http://schemas.microsoft.com/office/drawing/2014/main" id="{6E03DE1E-58E3-4902-B533-D7491A44740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82421BC-1C84-4BD1-B574-742622A4EB78}"/>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3122082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F29FFE-BA80-478F-8400-DCB1E94FEE8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0868C0B2-291C-4333-8A80-E91723DD135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59957A8-2D64-48D2-9B7B-F12BE7779B3C}"/>
              </a:ext>
            </a:extLst>
          </p:cNvPr>
          <p:cNvSpPr>
            <a:spLocks noGrp="1"/>
          </p:cNvSpPr>
          <p:nvPr>
            <p:ph type="dt" sz="half" idx="10"/>
          </p:nvPr>
        </p:nvSpPr>
        <p:spPr/>
        <p:txBody>
          <a:bodyPr/>
          <a:lstStyle/>
          <a:p>
            <a:fld id="{6F7E0BF7-4ED4-474F-8F24-570CB07254E0}" type="datetimeFigureOut">
              <a:rPr lang="es-CL" smtClean="0"/>
              <a:t>13-04-2021</a:t>
            </a:fld>
            <a:endParaRPr lang="es-CL"/>
          </a:p>
        </p:txBody>
      </p:sp>
      <p:sp>
        <p:nvSpPr>
          <p:cNvPr id="5" name="Marcador de pie de página 4">
            <a:extLst>
              <a:ext uri="{FF2B5EF4-FFF2-40B4-BE49-F238E27FC236}">
                <a16:creationId xmlns:a16="http://schemas.microsoft.com/office/drawing/2014/main" id="{2D2FBD68-CBB2-4684-9C7E-257EBE798C7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85DFB12-8822-46DA-A2E1-7363958556B8}"/>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2055906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BFB469-7F98-4D79-B490-52678C36996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1483A14-140E-4B3D-B85D-D46A2E66510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1F83E358-6C4E-418A-B0B0-730BF9A4A8E6}"/>
              </a:ext>
            </a:extLst>
          </p:cNvPr>
          <p:cNvSpPr>
            <a:spLocks noGrp="1"/>
          </p:cNvSpPr>
          <p:nvPr>
            <p:ph type="dt" sz="half" idx="10"/>
          </p:nvPr>
        </p:nvSpPr>
        <p:spPr/>
        <p:txBody>
          <a:bodyPr/>
          <a:lstStyle/>
          <a:p>
            <a:fld id="{6F7E0BF7-4ED4-474F-8F24-570CB07254E0}" type="datetimeFigureOut">
              <a:rPr lang="es-CL" smtClean="0"/>
              <a:t>13-04-2021</a:t>
            </a:fld>
            <a:endParaRPr lang="es-CL"/>
          </a:p>
        </p:txBody>
      </p:sp>
      <p:sp>
        <p:nvSpPr>
          <p:cNvPr id="5" name="Marcador de pie de página 4">
            <a:extLst>
              <a:ext uri="{FF2B5EF4-FFF2-40B4-BE49-F238E27FC236}">
                <a16:creationId xmlns:a16="http://schemas.microsoft.com/office/drawing/2014/main" id="{7156FAAA-30F5-4DED-A499-66957722BD9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9B17D3F-70BE-40EA-A941-0A55E5D6BCB0}"/>
              </a:ext>
            </a:extLst>
          </p:cNvPr>
          <p:cNvSpPr>
            <a:spLocks noGrp="1"/>
          </p:cNvSpPr>
          <p:nvPr>
            <p:ph type="sldNum" sz="quarter" idx="12"/>
          </p:nvPr>
        </p:nvSpPr>
        <p:spPr/>
        <p:txBody>
          <a:bodyPr/>
          <a:lstStyle/>
          <a:p>
            <a:fld id="{FDF15E02-36D9-4100-90BA-5DE7578F7006}" type="slidenum">
              <a:rPr lang="es-CL" smtClean="0"/>
              <a:t>‹Nº›</a:t>
            </a:fld>
            <a:endParaRPr lang="es-CL"/>
          </a:p>
        </p:txBody>
      </p:sp>
    </p:spTree>
    <p:extLst>
      <p:ext uri="{BB962C8B-B14F-4D97-AF65-F5344CB8AC3E}">
        <p14:creationId xmlns:p14="http://schemas.microsoft.com/office/powerpoint/2010/main" val="2274942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F0D791-3096-431B-A5C7-5B84F9E389D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271CBB74-988A-44DF-9C84-255949D647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7C6CA1F-6108-440F-A2DA-039C24293EB8}"/>
              </a:ext>
            </a:extLst>
          </p:cNvPr>
          <p:cNvSpPr>
            <a:spLocks noGrp="1"/>
          </p:cNvSpPr>
          <p:nvPr>
            <p:ph type="dt" sz="half" idx="10"/>
          </p:nvPr>
        </p:nvSpPr>
        <p:spPr/>
        <p:txBody>
          <a:bodyPr/>
          <a:lstStyle/>
          <a:p>
            <a:fld id="{8C936867-2004-424D-994D-6AFF4B25DEFC}" type="datetimeFigureOut">
              <a:rPr lang="en-US" smtClean="0"/>
              <a:t>4/13/2021</a:t>
            </a:fld>
            <a:endParaRPr lang="en-US"/>
          </a:p>
        </p:txBody>
      </p:sp>
      <p:sp>
        <p:nvSpPr>
          <p:cNvPr id="5" name="Marcador de pie de página 4">
            <a:extLst>
              <a:ext uri="{FF2B5EF4-FFF2-40B4-BE49-F238E27FC236}">
                <a16:creationId xmlns:a16="http://schemas.microsoft.com/office/drawing/2014/main" id="{11B17A42-C0AD-4288-9BE3-AE313747E9EC}"/>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E140C49C-F746-40DF-A868-E530F0741B94}"/>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158830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3F2C5-7C38-4337-A651-1073D9380903}"/>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D50F1827-39F9-48EC-BF4F-D5FB2BA0305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E5BD42B0-4DEF-43C1-8540-D5F66AE07C7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7B3CB08B-F975-4FDD-8C28-15A1E7B593C2}"/>
              </a:ext>
            </a:extLst>
          </p:cNvPr>
          <p:cNvSpPr>
            <a:spLocks noGrp="1"/>
          </p:cNvSpPr>
          <p:nvPr>
            <p:ph type="dt" sz="half" idx="10"/>
          </p:nvPr>
        </p:nvSpPr>
        <p:spPr/>
        <p:txBody>
          <a:bodyPr/>
          <a:lstStyle/>
          <a:p>
            <a:fld id="{8C936867-2004-424D-994D-6AFF4B25DEFC}" type="datetimeFigureOut">
              <a:rPr lang="en-US" smtClean="0"/>
              <a:t>4/13/2021</a:t>
            </a:fld>
            <a:endParaRPr lang="en-US"/>
          </a:p>
        </p:txBody>
      </p:sp>
      <p:sp>
        <p:nvSpPr>
          <p:cNvPr id="6" name="Marcador de pie de página 5">
            <a:extLst>
              <a:ext uri="{FF2B5EF4-FFF2-40B4-BE49-F238E27FC236}">
                <a16:creationId xmlns:a16="http://schemas.microsoft.com/office/drawing/2014/main" id="{3DC359A8-926C-4D9A-B926-9F6662641776}"/>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CE860334-E9C1-4F4C-B24D-F9E4D2624C05}"/>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600880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C62C08-5BE2-4E8A-BE2B-A372D499D57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9A3A812F-C40D-4B24-A74E-EC70B0EBC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071F8D2-7798-48E2-BE43-48C5A548561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37D6215B-B0BA-47A3-A415-C1EAAB78C5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F22AB2C-AFE9-473D-BF89-0E877C3E4E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D4B2C931-349F-42AC-9D28-3DF84AD14E3E}"/>
              </a:ext>
            </a:extLst>
          </p:cNvPr>
          <p:cNvSpPr>
            <a:spLocks noGrp="1"/>
          </p:cNvSpPr>
          <p:nvPr>
            <p:ph type="dt" sz="half" idx="10"/>
          </p:nvPr>
        </p:nvSpPr>
        <p:spPr/>
        <p:txBody>
          <a:bodyPr/>
          <a:lstStyle/>
          <a:p>
            <a:fld id="{8C936867-2004-424D-994D-6AFF4B25DEFC}" type="datetimeFigureOut">
              <a:rPr lang="en-US" smtClean="0"/>
              <a:t>4/13/2021</a:t>
            </a:fld>
            <a:endParaRPr lang="en-US"/>
          </a:p>
        </p:txBody>
      </p:sp>
      <p:sp>
        <p:nvSpPr>
          <p:cNvPr id="8" name="Marcador de pie de página 7">
            <a:extLst>
              <a:ext uri="{FF2B5EF4-FFF2-40B4-BE49-F238E27FC236}">
                <a16:creationId xmlns:a16="http://schemas.microsoft.com/office/drawing/2014/main" id="{028E70A3-B38B-4D93-8210-7DBFCBBF708E}"/>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05B95245-A210-4F84-8BAC-487ABBB6A8EA}"/>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196002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AAF54D-6880-4D44-9E0D-172495833740}"/>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2B0BDAE8-DDEB-468E-9873-DB895B478796}"/>
              </a:ext>
            </a:extLst>
          </p:cNvPr>
          <p:cNvSpPr>
            <a:spLocks noGrp="1"/>
          </p:cNvSpPr>
          <p:nvPr>
            <p:ph type="dt" sz="half" idx="10"/>
          </p:nvPr>
        </p:nvSpPr>
        <p:spPr/>
        <p:txBody>
          <a:bodyPr/>
          <a:lstStyle/>
          <a:p>
            <a:fld id="{8C936867-2004-424D-994D-6AFF4B25DEFC}" type="datetimeFigureOut">
              <a:rPr lang="en-US" smtClean="0"/>
              <a:t>4/13/2021</a:t>
            </a:fld>
            <a:endParaRPr lang="en-US"/>
          </a:p>
        </p:txBody>
      </p:sp>
      <p:sp>
        <p:nvSpPr>
          <p:cNvPr id="4" name="Marcador de pie de página 3">
            <a:extLst>
              <a:ext uri="{FF2B5EF4-FFF2-40B4-BE49-F238E27FC236}">
                <a16:creationId xmlns:a16="http://schemas.microsoft.com/office/drawing/2014/main" id="{C7FC86AF-EB96-48D8-8E1C-1875E2E939B7}"/>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7D3EF160-70EC-43CB-B554-045B2331779F}"/>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203151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6582B04-01ED-4DA0-B6E3-90DA4C7E5C1E}"/>
              </a:ext>
            </a:extLst>
          </p:cNvPr>
          <p:cNvSpPr>
            <a:spLocks noGrp="1"/>
          </p:cNvSpPr>
          <p:nvPr>
            <p:ph type="dt" sz="half" idx="10"/>
          </p:nvPr>
        </p:nvSpPr>
        <p:spPr/>
        <p:txBody>
          <a:bodyPr/>
          <a:lstStyle/>
          <a:p>
            <a:fld id="{8C936867-2004-424D-994D-6AFF4B25DEFC}" type="datetimeFigureOut">
              <a:rPr lang="en-US" smtClean="0"/>
              <a:t>4/13/2021</a:t>
            </a:fld>
            <a:endParaRPr lang="en-US"/>
          </a:p>
        </p:txBody>
      </p:sp>
      <p:sp>
        <p:nvSpPr>
          <p:cNvPr id="3" name="Marcador de pie de página 2">
            <a:extLst>
              <a:ext uri="{FF2B5EF4-FFF2-40B4-BE49-F238E27FC236}">
                <a16:creationId xmlns:a16="http://schemas.microsoft.com/office/drawing/2014/main" id="{DF1792FA-C45D-433B-8E73-A4564735FB47}"/>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5E155D90-64CD-4838-A2A9-F16B7048C69A}"/>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2309812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F19F68-EDBA-499D-9D39-565437BF03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82266FE1-2B07-4844-9853-1C2026D166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CFD173A1-DC55-4345-9471-6DE1881D0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DC92040-D379-4F7A-A42D-986C5C19A3A7}"/>
              </a:ext>
            </a:extLst>
          </p:cNvPr>
          <p:cNvSpPr>
            <a:spLocks noGrp="1"/>
          </p:cNvSpPr>
          <p:nvPr>
            <p:ph type="dt" sz="half" idx="10"/>
          </p:nvPr>
        </p:nvSpPr>
        <p:spPr/>
        <p:txBody>
          <a:bodyPr/>
          <a:lstStyle/>
          <a:p>
            <a:fld id="{8C936867-2004-424D-994D-6AFF4B25DEFC}" type="datetimeFigureOut">
              <a:rPr lang="en-US" smtClean="0"/>
              <a:t>4/13/2021</a:t>
            </a:fld>
            <a:endParaRPr lang="en-US"/>
          </a:p>
        </p:txBody>
      </p:sp>
      <p:sp>
        <p:nvSpPr>
          <p:cNvPr id="6" name="Marcador de pie de página 5">
            <a:extLst>
              <a:ext uri="{FF2B5EF4-FFF2-40B4-BE49-F238E27FC236}">
                <a16:creationId xmlns:a16="http://schemas.microsoft.com/office/drawing/2014/main" id="{B5E4CD7A-6971-44FE-B9D3-B673BC0FE64C}"/>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A8A79CEA-1BD5-400D-BD1D-253776715AAF}"/>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2734947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B2A3DC-48D8-4CCD-943A-B8AD2429A5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9F889AC2-BDAB-4547-8937-85F85E46EB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2B85890F-D131-465A-B3A2-66790486D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7C3B1F-1A04-484D-95BC-A720ECA78F14}"/>
              </a:ext>
            </a:extLst>
          </p:cNvPr>
          <p:cNvSpPr>
            <a:spLocks noGrp="1"/>
          </p:cNvSpPr>
          <p:nvPr>
            <p:ph type="dt" sz="half" idx="10"/>
          </p:nvPr>
        </p:nvSpPr>
        <p:spPr/>
        <p:txBody>
          <a:bodyPr/>
          <a:lstStyle/>
          <a:p>
            <a:fld id="{8C936867-2004-424D-994D-6AFF4B25DEFC}" type="datetimeFigureOut">
              <a:rPr lang="en-US" smtClean="0"/>
              <a:t>4/13/2021</a:t>
            </a:fld>
            <a:endParaRPr lang="en-US"/>
          </a:p>
        </p:txBody>
      </p:sp>
      <p:sp>
        <p:nvSpPr>
          <p:cNvPr id="6" name="Marcador de pie de página 5">
            <a:extLst>
              <a:ext uri="{FF2B5EF4-FFF2-40B4-BE49-F238E27FC236}">
                <a16:creationId xmlns:a16="http://schemas.microsoft.com/office/drawing/2014/main" id="{03BF6955-18F8-47F0-8AB5-94D28FF807E7}"/>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375EE235-EC0B-4E32-985B-9E0EEDDE8A6D}"/>
              </a:ext>
            </a:extLst>
          </p:cNvPr>
          <p:cNvSpPr>
            <a:spLocks noGrp="1"/>
          </p:cNvSpPr>
          <p:nvPr>
            <p:ph type="sldNum" sz="quarter" idx="12"/>
          </p:nvPr>
        </p:nvSpPr>
        <p:spPr/>
        <p:txBody>
          <a:bodyPr/>
          <a:lstStyle/>
          <a:p>
            <a:fld id="{8F86197D-19B6-4B7D-818B-682AA558CF07}" type="slidenum">
              <a:rPr lang="en-US" smtClean="0"/>
              <a:t>‹Nº›</a:t>
            </a:fld>
            <a:endParaRPr lang="en-US"/>
          </a:p>
        </p:txBody>
      </p:sp>
    </p:spTree>
    <p:extLst>
      <p:ext uri="{BB962C8B-B14F-4D97-AF65-F5344CB8AC3E}">
        <p14:creationId xmlns:p14="http://schemas.microsoft.com/office/powerpoint/2010/main" val="262780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D7BD279-BDAF-4BDE-AC79-E30C0B151A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51751404-A433-49C3-89B8-FBB3351DE5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437C321E-50F7-40A7-AE0E-B95B7A617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36867-2004-424D-994D-6AFF4B25DEFC}" type="datetimeFigureOut">
              <a:rPr lang="en-US" smtClean="0"/>
              <a:t>4/13/2021</a:t>
            </a:fld>
            <a:endParaRPr lang="en-US"/>
          </a:p>
        </p:txBody>
      </p:sp>
      <p:sp>
        <p:nvSpPr>
          <p:cNvPr id="5" name="Marcador de pie de página 4">
            <a:extLst>
              <a:ext uri="{FF2B5EF4-FFF2-40B4-BE49-F238E27FC236}">
                <a16:creationId xmlns:a16="http://schemas.microsoft.com/office/drawing/2014/main" id="{121A9D7F-F62F-4CC2-B92D-AF9FE322A0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23D32095-767D-4FE7-959D-987FE18FA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6197D-19B6-4B7D-818B-682AA558CF07}" type="slidenum">
              <a:rPr lang="en-US" smtClean="0"/>
              <a:t>‹Nº›</a:t>
            </a:fld>
            <a:endParaRPr lang="en-US"/>
          </a:p>
        </p:txBody>
      </p:sp>
    </p:spTree>
    <p:extLst>
      <p:ext uri="{BB962C8B-B14F-4D97-AF65-F5344CB8AC3E}">
        <p14:creationId xmlns:p14="http://schemas.microsoft.com/office/powerpoint/2010/main" val="1249571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D1F7EB9-C8B2-4AF4-AD1A-28A7445108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8F78BA0-797D-4D7C-BA35-B3A3B2BE0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64E6B05-3808-4C77-A041-972A6A5B34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E0BF7-4ED4-474F-8F24-570CB07254E0}" type="datetimeFigureOut">
              <a:rPr lang="es-CL" smtClean="0"/>
              <a:t>13-04-2021</a:t>
            </a:fld>
            <a:endParaRPr lang="es-CL"/>
          </a:p>
        </p:txBody>
      </p:sp>
      <p:sp>
        <p:nvSpPr>
          <p:cNvPr id="5" name="Marcador de pie de página 4">
            <a:extLst>
              <a:ext uri="{FF2B5EF4-FFF2-40B4-BE49-F238E27FC236}">
                <a16:creationId xmlns:a16="http://schemas.microsoft.com/office/drawing/2014/main" id="{6239228E-AA5D-4AB9-A5B8-8AE40F7B11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3E887C5C-98BB-497B-9B4F-D7D39273A1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5E02-36D9-4100-90BA-5DE7578F7006}" type="slidenum">
              <a:rPr lang="es-CL" smtClean="0"/>
              <a:t>‹Nº›</a:t>
            </a:fld>
            <a:endParaRPr lang="es-CL"/>
          </a:p>
        </p:txBody>
      </p:sp>
    </p:spTree>
    <p:extLst>
      <p:ext uri="{BB962C8B-B14F-4D97-AF65-F5344CB8AC3E}">
        <p14:creationId xmlns:p14="http://schemas.microsoft.com/office/powerpoint/2010/main" val="806062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onsumer.es/web/es/medio_ambiente/energia_y_ciencia/2009/07/09/146989.php" TargetMode="External"/><Relationship Id="rId7" Type="http://schemas.openxmlformats.org/officeDocument/2006/relationships/hyperlink" Target="https://www.consumer.es/web/es/medio_ambiente/energia_y_ciencia/2008/10/20/180854.php"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consumer.es/web/es/medio_ambiente/energia_y_ciencia/2012/02/23/207112.php" TargetMode="External"/><Relationship Id="rId5" Type="http://schemas.openxmlformats.org/officeDocument/2006/relationships/hyperlink" Target="https://www.consumer.es/web/es/medio_ambiente/energia_y_ciencia/2007/03/19/160873.php" TargetMode="External"/><Relationship Id="rId4" Type="http://schemas.openxmlformats.org/officeDocument/2006/relationships/hyperlink" Target="https://www.consumer.es/web/es/medio_ambiente/energia_y_ciencia/2009/04/25/184850.php"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s://www.inspiraction.org/nuestro-trabajo/por-proyectos/bolivia-recursos-naturales-para-todo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hyperlink" Target="https://ecoinventos.com/los-diez-efectos-mas-importantes-del-cambio-climatico/%237" TargetMode="External"/><Relationship Id="rId3" Type="http://schemas.openxmlformats.org/officeDocument/2006/relationships/hyperlink" Target="https://ecoinventos.com/los-diez-efectos-mas-importantes-del-cambio-climatico/%232" TargetMode="External"/><Relationship Id="rId7" Type="http://schemas.openxmlformats.org/officeDocument/2006/relationships/hyperlink" Target="https://ecoinventos.com/los-diez-efectos-mas-importantes-del-cambio-climatico/%236" TargetMode="External"/><Relationship Id="rId12" Type="http://schemas.openxmlformats.org/officeDocument/2006/relationships/image" Target="../media/image21.png"/><Relationship Id="rId2" Type="http://schemas.openxmlformats.org/officeDocument/2006/relationships/hyperlink" Target="https://ecoinventos.com/los-diez-efectos-mas-importantes-del-cambio-climatico/%231" TargetMode="External"/><Relationship Id="rId1" Type="http://schemas.openxmlformats.org/officeDocument/2006/relationships/slideLayout" Target="../slideLayouts/slideLayout8.xml"/><Relationship Id="rId6" Type="http://schemas.openxmlformats.org/officeDocument/2006/relationships/hyperlink" Target="https://ecoinventos.com/los-diez-efectos-mas-importantes-del-cambio-climatico/%235" TargetMode="External"/><Relationship Id="rId11" Type="http://schemas.openxmlformats.org/officeDocument/2006/relationships/hyperlink" Target="https://ecoinventos.com/los-diez-efectos-mas-importantes-del-cambio-climatico/%2310" TargetMode="External"/><Relationship Id="rId5" Type="http://schemas.openxmlformats.org/officeDocument/2006/relationships/hyperlink" Target="https://ecoinventos.com/los-diez-efectos-mas-importantes-del-cambio-climatico/%234" TargetMode="External"/><Relationship Id="rId10" Type="http://schemas.openxmlformats.org/officeDocument/2006/relationships/hyperlink" Target="https://ecoinventos.com/los-diez-efectos-mas-importantes-del-cambio-climatico/%239" TargetMode="External"/><Relationship Id="rId4" Type="http://schemas.openxmlformats.org/officeDocument/2006/relationships/hyperlink" Target="https://ecoinventos.com/los-diez-efectos-mas-importantes-del-cambio-climatico/%233" TargetMode="External"/><Relationship Id="rId9" Type="http://schemas.openxmlformats.org/officeDocument/2006/relationships/hyperlink" Target="https://ecoinventos.com/los-diez-efectos-mas-importantes-del-cambio-climatico/%238"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DE70CAB-6511-4AD6-8D35-4571EC4E8B83}"/>
              </a:ext>
            </a:extLst>
          </p:cNvPr>
          <p:cNvSpPr>
            <a:spLocks noGrp="1"/>
          </p:cNvSpPr>
          <p:nvPr>
            <p:ph type="title"/>
          </p:nvPr>
        </p:nvSpPr>
        <p:spPr>
          <a:xfrm>
            <a:off x="1245072" y="1289765"/>
            <a:ext cx="3651101" cy="4270963"/>
          </a:xfrm>
        </p:spPr>
        <p:txBody>
          <a:bodyPr anchor="ctr">
            <a:normAutofit/>
          </a:bodyPr>
          <a:lstStyle/>
          <a:p>
            <a:pPr algn="ctr"/>
            <a:r>
              <a:rPr lang="es-CL" sz="5600" dirty="0">
                <a:solidFill>
                  <a:srgbClr val="FFFFFF"/>
                </a:solidFill>
              </a:rPr>
              <a:t>MODULO 1: Segunda Clase</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900D116E-11D7-409B-968C-C231E3873966}"/>
              </a:ext>
            </a:extLst>
          </p:cNvPr>
          <p:cNvSpPr>
            <a:spLocks noGrp="1"/>
          </p:cNvSpPr>
          <p:nvPr>
            <p:ph idx="1"/>
          </p:nvPr>
        </p:nvSpPr>
        <p:spPr>
          <a:xfrm>
            <a:off x="6297233" y="518400"/>
            <a:ext cx="4771607" cy="5837949"/>
          </a:xfrm>
        </p:spPr>
        <p:txBody>
          <a:bodyPr anchor="ctr">
            <a:normAutofit/>
          </a:bodyPr>
          <a:lstStyle/>
          <a:p>
            <a:r>
              <a:rPr lang="es-CL" sz="4000" dirty="0">
                <a:solidFill>
                  <a:schemeClr val="tx1">
                    <a:alpha val="80000"/>
                  </a:schemeClr>
                </a:solidFill>
              </a:rPr>
              <a:t>El fenómeno del Niño y la Niña</a:t>
            </a:r>
          </a:p>
          <a:p>
            <a:r>
              <a:rPr lang="es-CL" sz="4000" dirty="0">
                <a:solidFill>
                  <a:schemeClr val="tx1">
                    <a:alpha val="80000"/>
                  </a:schemeClr>
                </a:solidFill>
              </a:rPr>
              <a:t>La corriente del Niño</a:t>
            </a:r>
          </a:p>
          <a:p>
            <a:r>
              <a:rPr lang="es-CL" sz="4000" dirty="0">
                <a:solidFill>
                  <a:schemeClr val="tx1">
                    <a:alpha val="80000"/>
                  </a:schemeClr>
                </a:solidFill>
              </a:rPr>
              <a:t>Como podemos detener el CC</a:t>
            </a:r>
          </a:p>
          <a:p>
            <a:r>
              <a:rPr lang="es-CL" sz="4000" dirty="0">
                <a:solidFill>
                  <a:schemeClr val="tx1">
                    <a:alpha val="80000"/>
                  </a:schemeClr>
                </a:solidFill>
              </a:rPr>
              <a:t>Las Energías Renovables</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479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96DE909-A2EF-4D22-92D2-9254DE5BDA34}"/>
              </a:ext>
            </a:extLst>
          </p:cNvPr>
          <p:cNvSpPr>
            <a:spLocks noGrp="1"/>
          </p:cNvSpPr>
          <p:nvPr>
            <p:ph type="title"/>
          </p:nvPr>
        </p:nvSpPr>
        <p:spPr>
          <a:xfrm>
            <a:off x="1245072" y="1289765"/>
            <a:ext cx="3651101" cy="4270963"/>
          </a:xfrm>
        </p:spPr>
        <p:txBody>
          <a:bodyPr anchor="ctr">
            <a:normAutofit/>
          </a:bodyPr>
          <a:lstStyle/>
          <a:p>
            <a:pPr algn="ctr"/>
            <a:r>
              <a:rPr lang="es-CL" sz="4800">
                <a:solidFill>
                  <a:srgbClr val="FFFFFF"/>
                </a:solidFill>
                <a:latin typeface="Times New Roman" panose="02020603050405020304" pitchFamily="18" charset="0"/>
                <a:cs typeface="Times New Roman" panose="02020603050405020304" pitchFamily="18" charset="0"/>
              </a:rPr>
              <a:t>EFECTOS GLOBALES DEL FENOMENO DEL NIÑO Y LA NIÑA</a:t>
            </a:r>
            <a:endParaRPr lang="es-CL" sz="4800">
              <a:solidFill>
                <a:srgbClr val="FFFFFF"/>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E047A09B-6D71-4485-8036-F44A9A2A5CF4}"/>
              </a:ext>
            </a:extLst>
          </p:cNvPr>
          <p:cNvSpPr>
            <a:spLocks noGrp="1"/>
          </p:cNvSpPr>
          <p:nvPr>
            <p:ph idx="1"/>
          </p:nvPr>
        </p:nvSpPr>
        <p:spPr>
          <a:xfrm>
            <a:off x="6297233" y="518400"/>
            <a:ext cx="4771607" cy="5837949"/>
          </a:xfrm>
        </p:spPr>
        <p:txBody>
          <a:bodyPr anchor="ctr">
            <a:normAutofit/>
          </a:bodyPr>
          <a:lstStyle/>
          <a:p>
            <a:r>
              <a:rPr lang="es-ES" sz="2000" b="1" kern="0" spc="-30" dirty="0">
                <a:solidFill>
                  <a:schemeClr val="tx1">
                    <a:alpha val="80000"/>
                  </a:schemeClr>
                </a:solidFill>
                <a:effectLst/>
                <a:latin typeface="Times New Roman" panose="02020603050405020304" pitchFamily="18" charset="0"/>
                <a:ea typeface="Times New Roman" panose="02020603050405020304" pitchFamily="18" charset="0"/>
              </a:rPr>
              <a:t> </a:t>
            </a:r>
            <a:r>
              <a:rPr lang="es-ES" sz="3600" b="1" kern="0" spc="-30" dirty="0">
                <a:solidFill>
                  <a:schemeClr val="tx1">
                    <a:alpha val="80000"/>
                  </a:schemeClr>
                </a:solidFill>
                <a:effectLst/>
                <a:latin typeface="Times New Roman" panose="02020603050405020304" pitchFamily="18" charset="0"/>
                <a:ea typeface="Times New Roman" panose="02020603050405020304" pitchFamily="18" charset="0"/>
              </a:rPr>
              <a:t>El efecto climático del fenómeno El Niño en diferentes </a:t>
            </a:r>
            <a:r>
              <a:rPr lang="es-ES" sz="3600" b="1" kern="0" spc="-15" dirty="0">
                <a:solidFill>
                  <a:schemeClr val="tx1">
                    <a:alpha val="80000"/>
                  </a:schemeClr>
                </a:solidFill>
                <a:effectLst/>
                <a:latin typeface="Times New Roman" panose="02020603050405020304" pitchFamily="18" charset="0"/>
                <a:ea typeface="Times New Roman" panose="02020603050405020304" pitchFamily="18" charset="0"/>
              </a:rPr>
              <a:t>regiones </a:t>
            </a:r>
            <a:r>
              <a:rPr lang="es-ES" sz="3600" b="1" kern="0" spc="-30" dirty="0">
                <a:solidFill>
                  <a:schemeClr val="tx1">
                    <a:alpha val="80000"/>
                  </a:schemeClr>
                </a:solidFill>
                <a:effectLst/>
                <a:latin typeface="Times New Roman" panose="02020603050405020304" pitchFamily="18" charset="0"/>
                <a:ea typeface="Times New Roman" panose="02020603050405020304" pitchFamily="18" charset="0"/>
              </a:rPr>
              <a:t>del planeta.</a:t>
            </a:r>
            <a:endParaRPr lang="en-US" sz="3600" b="1" kern="0" spc="-30" dirty="0">
              <a:solidFill>
                <a:schemeClr val="tx1">
                  <a:alpha val="80000"/>
                </a:schemeClr>
              </a:solidFill>
              <a:effectLst/>
              <a:latin typeface="Times New Roman" panose="02020603050405020304" pitchFamily="18" charset="0"/>
              <a:ea typeface="Times New Roman" panose="02020603050405020304" pitchFamily="18" charset="0"/>
            </a:endParaRPr>
          </a:p>
          <a:p>
            <a:endParaRPr lang="es-CL" sz="20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765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3FE5A5-F727-4349-AD16-150F2A1A5072}"/>
              </a:ext>
            </a:extLst>
          </p:cNvPr>
          <p:cNvSpPr>
            <a:spLocks noGrp="1"/>
          </p:cNvSpPr>
          <p:nvPr>
            <p:ph type="title"/>
          </p:nvPr>
        </p:nvSpPr>
        <p:spPr>
          <a:xfrm>
            <a:off x="238126" y="123826"/>
            <a:ext cx="11610974" cy="1333500"/>
          </a:xfrm>
        </p:spPr>
        <p:txBody>
          <a:bodyPr>
            <a:normAutofit fontScale="90000"/>
          </a:bodyPr>
          <a:lstStyle/>
          <a:p>
            <a:pPr algn="ctr"/>
            <a:r>
              <a:rPr lang="es-ES" sz="2200" b="1" dirty="0">
                <a:solidFill>
                  <a:srgbClr val="231F20"/>
                </a:solidFill>
                <a:effectLst/>
                <a:latin typeface="Times New Roman" panose="02020603050405020304" pitchFamily="18" charset="0"/>
                <a:ea typeface="Times New Roman" panose="02020603050405020304" pitchFamily="18" charset="0"/>
              </a:rPr>
              <a:t>Efectos climáticos observados en el planeta, durante la ocurrencia de los fenómenos de El Niño</a:t>
            </a:r>
            <a:br>
              <a:rPr lang="es-ES" sz="2200" b="1" dirty="0">
                <a:solidFill>
                  <a:srgbClr val="231F20"/>
                </a:solidFill>
                <a:effectLst/>
                <a:latin typeface="Times New Roman" panose="02020603050405020304" pitchFamily="18" charset="0"/>
                <a:ea typeface="Times New Roman" panose="02020603050405020304" pitchFamily="18" charset="0"/>
              </a:rPr>
            </a:br>
            <a:r>
              <a:rPr lang="es-ES" sz="1800" i="1" dirty="0">
                <a:solidFill>
                  <a:srgbClr val="231F20"/>
                </a:solidFill>
                <a:effectLst/>
                <a:latin typeface="Times New Roman" panose="02020603050405020304" pitchFamily="18" charset="0"/>
                <a:ea typeface="Times New Roman" panose="02020603050405020304" pitchFamily="18" charset="0"/>
              </a:rPr>
              <a:t>El</a:t>
            </a:r>
            <a:r>
              <a:rPr lang="es-ES" sz="1800" i="1" spc="-30"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color</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rojo</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muestra</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las</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regiones</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con</a:t>
            </a:r>
            <a:r>
              <a:rPr lang="es-ES" sz="1800" i="1" spc="-30"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temperatura</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del</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aire</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por</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encima</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de</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lo</a:t>
            </a:r>
            <a:r>
              <a:rPr lang="es-ES" sz="1800" i="1" spc="-30"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normal</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(más</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cálidas</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que</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lo normal); el color anaranjado, las zonas con déficit de lluvias; el color azul – las zonas con más lluvias que lo normal. Fuente: CPC/NCEP/NOAA, Estados Unidos de</a:t>
            </a:r>
            <a:r>
              <a:rPr lang="es-ES" sz="1800" i="1" spc="-25" dirty="0">
                <a:solidFill>
                  <a:srgbClr val="231F20"/>
                </a:solidFill>
                <a:effectLst/>
                <a:latin typeface="Times New Roman" panose="02020603050405020304" pitchFamily="18" charset="0"/>
                <a:ea typeface="Times New Roman" panose="02020603050405020304" pitchFamily="18" charset="0"/>
              </a:rPr>
              <a:t> </a:t>
            </a:r>
            <a:r>
              <a:rPr lang="es-ES" sz="1800" i="1" dirty="0">
                <a:solidFill>
                  <a:srgbClr val="231F20"/>
                </a:solidFill>
                <a:effectLst/>
                <a:latin typeface="Times New Roman" panose="02020603050405020304" pitchFamily="18" charset="0"/>
                <a:ea typeface="Times New Roman" panose="02020603050405020304" pitchFamily="18" charset="0"/>
              </a:rPr>
              <a:t>América.</a:t>
            </a:r>
            <a:br>
              <a:rPr lang="en-US" sz="1800" dirty="0">
                <a:effectLst/>
                <a:latin typeface="Times New Roman" panose="02020603050405020304" pitchFamily="18" charset="0"/>
                <a:ea typeface="Times New Roman" panose="02020603050405020304" pitchFamily="18" charset="0"/>
              </a:rPr>
            </a:br>
            <a:endParaRPr lang="es-CL" sz="1800" b="1" dirty="0"/>
          </a:p>
        </p:txBody>
      </p:sp>
      <p:sp>
        <p:nvSpPr>
          <p:cNvPr id="3" name="Marcador de texto 2">
            <a:extLst>
              <a:ext uri="{FF2B5EF4-FFF2-40B4-BE49-F238E27FC236}">
                <a16:creationId xmlns:a16="http://schemas.microsoft.com/office/drawing/2014/main" id="{C53A2AC7-00F9-4770-B766-2630BEDEDAB8}"/>
              </a:ext>
            </a:extLst>
          </p:cNvPr>
          <p:cNvSpPr>
            <a:spLocks noGrp="1"/>
          </p:cNvSpPr>
          <p:nvPr>
            <p:ph type="body" idx="1"/>
          </p:nvPr>
        </p:nvSpPr>
        <p:spPr>
          <a:xfrm>
            <a:off x="938213" y="1457327"/>
            <a:ext cx="5157787" cy="295274"/>
          </a:xfrm>
        </p:spPr>
        <p:txBody>
          <a:bodyPr>
            <a:normAutofit fontScale="92500" lnSpcReduction="20000"/>
          </a:bodyPr>
          <a:lstStyle/>
          <a:p>
            <a:r>
              <a:rPr lang="es-ES" sz="1800" i="1" dirty="0">
                <a:solidFill>
                  <a:srgbClr val="231F20"/>
                </a:solidFill>
                <a:effectLst/>
                <a:latin typeface="Times New Roman" panose="02020603050405020304" pitchFamily="18" charset="0"/>
                <a:ea typeface="Times New Roman" panose="02020603050405020304" pitchFamily="18" charset="0"/>
              </a:rPr>
              <a:t>a) invierno del hemisferio norte</a:t>
            </a:r>
            <a:endParaRPr lang="es-CL" dirty="0"/>
          </a:p>
        </p:txBody>
      </p:sp>
      <p:sp>
        <p:nvSpPr>
          <p:cNvPr id="5" name="Marcador de texto 4">
            <a:extLst>
              <a:ext uri="{FF2B5EF4-FFF2-40B4-BE49-F238E27FC236}">
                <a16:creationId xmlns:a16="http://schemas.microsoft.com/office/drawing/2014/main" id="{22945F99-DAB6-48BF-9268-D61531663FE1}"/>
              </a:ext>
            </a:extLst>
          </p:cNvPr>
          <p:cNvSpPr>
            <a:spLocks noGrp="1"/>
          </p:cNvSpPr>
          <p:nvPr>
            <p:ph type="body" sz="quarter" idx="3"/>
          </p:nvPr>
        </p:nvSpPr>
        <p:spPr>
          <a:xfrm>
            <a:off x="6172200" y="1314450"/>
            <a:ext cx="5183188" cy="523875"/>
          </a:xfrm>
        </p:spPr>
        <p:txBody>
          <a:bodyPr>
            <a:normAutofit/>
          </a:bodyPr>
          <a:lstStyle/>
          <a:p>
            <a:r>
              <a:rPr lang="es-ES" sz="1800" i="1" dirty="0">
                <a:solidFill>
                  <a:srgbClr val="231F20"/>
                </a:solidFill>
                <a:effectLst/>
                <a:latin typeface="Times New Roman" panose="02020603050405020304" pitchFamily="18" charset="0"/>
                <a:ea typeface="Times New Roman" panose="02020603050405020304" pitchFamily="18" charset="0"/>
              </a:rPr>
              <a:t> b) verano del hemisferio norte</a:t>
            </a:r>
            <a:endParaRPr lang="es-CL" dirty="0"/>
          </a:p>
        </p:txBody>
      </p:sp>
      <p:pic>
        <p:nvPicPr>
          <p:cNvPr id="7" name="image128.jpeg">
            <a:extLst>
              <a:ext uri="{FF2B5EF4-FFF2-40B4-BE49-F238E27FC236}">
                <a16:creationId xmlns:a16="http://schemas.microsoft.com/office/drawing/2014/main" id="{7C34D015-541C-4377-BBC9-D6B76F8F9BFC}"/>
              </a:ext>
            </a:extLst>
          </p:cNvPr>
          <p:cNvPicPr>
            <a:picLocks noGrp="1"/>
          </p:cNvPicPr>
          <p:nvPr>
            <p:ph sz="half" idx="2"/>
          </p:nvPr>
        </p:nvPicPr>
        <p:blipFill>
          <a:blip r:embed="rId2" cstate="print"/>
          <a:stretch>
            <a:fillRect/>
          </a:stretch>
        </p:blipFill>
        <p:spPr>
          <a:xfrm>
            <a:off x="238126" y="1752602"/>
            <a:ext cx="5759450" cy="4981574"/>
          </a:xfrm>
          <a:prstGeom prst="rect">
            <a:avLst/>
          </a:prstGeom>
        </p:spPr>
      </p:pic>
      <p:pic>
        <p:nvPicPr>
          <p:cNvPr id="8" name="image129.jpeg">
            <a:extLst>
              <a:ext uri="{FF2B5EF4-FFF2-40B4-BE49-F238E27FC236}">
                <a16:creationId xmlns:a16="http://schemas.microsoft.com/office/drawing/2014/main" id="{B17A7CAA-FFDD-43DC-A73D-5E44C1EE0F03}"/>
              </a:ext>
            </a:extLst>
          </p:cNvPr>
          <p:cNvPicPr>
            <a:picLocks noGrp="1"/>
          </p:cNvPicPr>
          <p:nvPr>
            <p:ph sz="quarter" idx="4"/>
          </p:nvPr>
        </p:nvPicPr>
        <p:blipFill>
          <a:blip r:embed="rId3" cstate="print"/>
          <a:stretch>
            <a:fillRect/>
          </a:stretch>
        </p:blipFill>
        <p:spPr>
          <a:xfrm>
            <a:off x="6194426" y="1838326"/>
            <a:ext cx="5183188" cy="4814886"/>
          </a:xfrm>
          <a:prstGeom prst="rect">
            <a:avLst/>
          </a:prstGeom>
        </p:spPr>
      </p:pic>
    </p:spTree>
    <p:extLst>
      <p:ext uri="{BB962C8B-B14F-4D97-AF65-F5344CB8AC3E}">
        <p14:creationId xmlns:p14="http://schemas.microsoft.com/office/powerpoint/2010/main" val="762131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CF89B-9B3C-47AE-8442-A0369C487A25}"/>
              </a:ext>
            </a:extLst>
          </p:cNvPr>
          <p:cNvSpPr>
            <a:spLocks noGrp="1"/>
          </p:cNvSpPr>
          <p:nvPr>
            <p:ph type="title"/>
          </p:nvPr>
        </p:nvSpPr>
        <p:spPr>
          <a:xfrm>
            <a:off x="133349" y="76200"/>
            <a:ext cx="11725275" cy="1714501"/>
          </a:xfrm>
        </p:spPr>
        <p:txBody>
          <a:bodyPr>
            <a:noAutofit/>
          </a:bodyPr>
          <a:lstStyle/>
          <a:p>
            <a:pPr marL="742950" marR="85725" lvl="1" indent="-285750" algn="ctr">
              <a:lnSpc>
                <a:spcPct val="97000"/>
              </a:lnSpc>
              <a:tabLst>
                <a:tab pos="514985" algn="l"/>
              </a:tabLst>
            </a:pPr>
            <a:r>
              <a:rPr lang="es-ES" sz="2400" b="1" dirty="0">
                <a:solidFill>
                  <a:srgbClr val="231F20"/>
                </a:solidFill>
                <a:effectLst/>
                <a:latin typeface="Times New Roman" panose="02020603050405020304" pitchFamily="18" charset="0"/>
                <a:ea typeface="Times New Roman" panose="02020603050405020304" pitchFamily="18" charset="0"/>
              </a:rPr>
              <a:t> </a:t>
            </a:r>
            <a:br>
              <a:rPr lang="en-US" sz="2400" b="1" kern="0" spc="-30" dirty="0">
                <a:effectLst/>
                <a:latin typeface="Times New Roman" panose="02020603050405020304" pitchFamily="18" charset="0"/>
                <a:ea typeface="Times New Roman" panose="02020603050405020304" pitchFamily="18" charset="0"/>
              </a:rPr>
            </a:br>
            <a:br>
              <a:rPr lang="en-US" sz="2400" b="1" kern="0" spc="-30" dirty="0">
                <a:effectLst/>
                <a:latin typeface="Times New Roman" panose="02020603050405020304" pitchFamily="18" charset="0"/>
                <a:ea typeface="Times New Roman" panose="02020603050405020304" pitchFamily="18" charset="0"/>
              </a:rPr>
            </a:br>
            <a:r>
              <a:rPr lang="es-ES" sz="2400" b="1" dirty="0">
                <a:solidFill>
                  <a:srgbClr val="231F20"/>
                </a:solidFill>
                <a:effectLst/>
                <a:latin typeface="Times New Roman" panose="02020603050405020304" pitchFamily="18" charset="0"/>
                <a:ea typeface="Times New Roman" panose="02020603050405020304" pitchFamily="18" charset="0"/>
              </a:rPr>
              <a:t>Efectos climáticos observados en el planeta, durante </a:t>
            </a:r>
            <a:r>
              <a:rPr lang="es-ES" sz="2400" b="1" spc="-30" dirty="0">
                <a:solidFill>
                  <a:srgbClr val="231F20"/>
                </a:solidFill>
                <a:effectLst/>
                <a:latin typeface="Times New Roman" panose="02020603050405020304" pitchFamily="18" charset="0"/>
                <a:ea typeface="Times New Roman" panose="02020603050405020304" pitchFamily="18" charset="0"/>
              </a:rPr>
              <a:t>la </a:t>
            </a:r>
            <a:r>
              <a:rPr lang="es-ES" sz="2400" b="1" dirty="0">
                <a:solidFill>
                  <a:srgbClr val="231F20"/>
                </a:solidFill>
                <a:effectLst/>
                <a:latin typeface="Times New Roman" panose="02020603050405020304" pitchFamily="18" charset="0"/>
                <a:ea typeface="Times New Roman" panose="02020603050405020304" pitchFamily="18" charset="0"/>
              </a:rPr>
              <a:t>ocurrencia de los fenómenos La Niña.</a:t>
            </a:r>
            <a:br>
              <a:rPr lang="es-ES" sz="2400" b="1" dirty="0">
                <a:solidFill>
                  <a:srgbClr val="231F20"/>
                </a:solidFill>
                <a:effectLst/>
                <a:latin typeface="Times New Roman" panose="02020603050405020304" pitchFamily="18" charset="0"/>
                <a:ea typeface="Times New Roman" panose="02020603050405020304" pitchFamily="18" charset="0"/>
              </a:rPr>
            </a:br>
            <a:r>
              <a:rPr lang="es-ES" sz="1100" b="1" dirty="0">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El</a:t>
            </a:r>
            <a:r>
              <a:rPr lang="es-ES" sz="1100" i="1" spc="-30"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color</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rojo</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muestra</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las</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regiones</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con</a:t>
            </a:r>
            <a:r>
              <a:rPr lang="es-ES" sz="1100" i="1" spc="-30"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temperatura</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del</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aire</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por</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encima</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de</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lo</a:t>
            </a:r>
            <a:r>
              <a:rPr lang="es-ES" sz="1100" i="1" spc="-30"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normal</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(más</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cálidas</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que</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lo normal); el color anaranjado, las zonas con déficit de lluvias; el color azul – las zonas con más lluvias que lo normal. Fuente: CPC/NCEP/NOAA, Estados Unidos de</a:t>
            </a:r>
            <a:r>
              <a:rPr lang="es-ES" sz="1100" i="1" spc="-25" dirty="0">
                <a:solidFill>
                  <a:srgbClr val="231F20"/>
                </a:solidFill>
                <a:effectLst/>
                <a:latin typeface="Times New Roman" panose="02020603050405020304" pitchFamily="18" charset="0"/>
                <a:ea typeface="Times New Roman" panose="02020603050405020304" pitchFamily="18" charset="0"/>
              </a:rPr>
              <a:t> </a:t>
            </a:r>
            <a:r>
              <a:rPr lang="es-ES" sz="1100" i="1" dirty="0">
                <a:solidFill>
                  <a:srgbClr val="231F20"/>
                </a:solidFill>
                <a:effectLst/>
                <a:latin typeface="Times New Roman" panose="02020603050405020304" pitchFamily="18" charset="0"/>
                <a:ea typeface="Times New Roman" panose="02020603050405020304" pitchFamily="18" charset="0"/>
              </a:rPr>
              <a:t>América.</a:t>
            </a:r>
            <a:br>
              <a:rPr lang="en-US" sz="1100" dirty="0">
                <a:effectLst/>
                <a:latin typeface="Times New Roman" panose="02020603050405020304" pitchFamily="18" charset="0"/>
                <a:ea typeface="Times New Roman" panose="02020603050405020304" pitchFamily="18" charset="0"/>
              </a:rPr>
            </a:br>
            <a:br>
              <a:rPr lang="en-US" sz="2400" dirty="0">
                <a:effectLst/>
                <a:latin typeface="Times New Roman" panose="02020603050405020304" pitchFamily="18" charset="0"/>
                <a:ea typeface="Times New Roman" panose="02020603050405020304" pitchFamily="18" charset="0"/>
              </a:rPr>
            </a:br>
            <a:endParaRPr lang="es-CL" sz="2400" dirty="0"/>
          </a:p>
        </p:txBody>
      </p:sp>
      <p:sp>
        <p:nvSpPr>
          <p:cNvPr id="3" name="Marcador de texto 2">
            <a:extLst>
              <a:ext uri="{FF2B5EF4-FFF2-40B4-BE49-F238E27FC236}">
                <a16:creationId xmlns:a16="http://schemas.microsoft.com/office/drawing/2014/main" id="{1B09E81D-5DA6-4587-918F-19A5BA682A53}"/>
              </a:ext>
            </a:extLst>
          </p:cNvPr>
          <p:cNvSpPr>
            <a:spLocks noGrp="1"/>
          </p:cNvSpPr>
          <p:nvPr>
            <p:ph type="body" idx="1"/>
          </p:nvPr>
        </p:nvSpPr>
        <p:spPr>
          <a:xfrm>
            <a:off x="839788" y="1571624"/>
            <a:ext cx="5157787" cy="466725"/>
          </a:xfrm>
        </p:spPr>
        <p:txBody>
          <a:bodyPr/>
          <a:lstStyle/>
          <a:p>
            <a:r>
              <a:rPr lang="es-ES" sz="1800" i="1" dirty="0">
                <a:solidFill>
                  <a:srgbClr val="231F20"/>
                </a:solidFill>
                <a:effectLst/>
                <a:latin typeface="Times New Roman" panose="02020603050405020304" pitchFamily="18" charset="0"/>
                <a:ea typeface="Times New Roman" panose="02020603050405020304" pitchFamily="18" charset="0"/>
              </a:rPr>
              <a:t>a) invierno del hemisferio norte</a:t>
            </a:r>
            <a:endParaRPr lang="es-CL" dirty="0"/>
          </a:p>
        </p:txBody>
      </p:sp>
      <p:sp>
        <p:nvSpPr>
          <p:cNvPr id="4" name="Marcador de contenido 3">
            <a:extLst>
              <a:ext uri="{FF2B5EF4-FFF2-40B4-BE49-F238E27FC236}">
                <a16:creationId xmlns:a16="http://schemas.microsoft.com/office/drawing/2014/main" id="{2B4D470B-89CF-4540-9A27-BF999F21BE13}"/>
              </a:ext>
            </a:extLst>
          </p:cNvPr>
          <p:cNvSpPr>
            <a:spLocks noGrp="1"/>
          </p:cNvSpPr>
          <p:nvPr>
            <p:ph sz="half" idx="2"/>
          </p:nvPr>
        </p:nvSpPr>
        <p:spPr>
          <a:xfrm>
            <a:off x="238125" y="2257426"/>
            <a:ext cx="5857875" cy="4391024"/>
          </a:xfrm>
        </p:spPr>
        <p:txBody>
          <a:bodyPr>
            <a:normAutofit/>
          </a:bodyPr>
          <a:lstStyle/>
          <a:p>
            <a:endParaRPr lang="es-ES" sz="1200" i="1" dirty="0">
              <a:solidFill>
                <a:srgbClr val="231F20"/>
              </a:solidFill>
              <a:effectLst/>
              <a:latin typeface="Times New Roman" panose="02020603050405020304" pitchFamily="18" charset="0"/>
              <a:ea typeface="Times New Roman" panose="02020603050405020304" pitchFamily="18" charset="0"/>
            </a:endParaRPr>
          </a:p>
          <a:p>
            <a:endParaRPr lang="es-ES" sz="1200" i="1" dirty="0">
              <a:solidFill>
                <a:srgbClr val="231F20"/>
              </a:solidFill>
              <a:latin typeface="Times New Roman" panose="02020603050405020304" pitchFamily="18" charset="0"/>
              <a:ea typeface="Times New Roman" panose="02020603050405020304" pitchFamily="18" charset="0"/>
            </a:endParaRPr>
          </a:p>
          <a:p>
            <a:endParaRPr lang="es-ES" sz="1200" i="1" dirty="0">
              <a:solidFill>
                <a:srgbClr val="231F20"/>
              </a:solidFill>
              <a:effectLst/>
              <a:latin typeface="Times New Roman" panose="02020603050405020304" pitchFamily="18" charset="0"/>
              <a:ea typeface="Times New Roman" panose="02020603050405020304" pitchFamily="18" charset="0"/>
            </a:endParaRPr>
          </a:p>
          <a:p>
            <a:endParaRPr lang="es-ES" sz="1200" i="1" dirty="0">
              <a:solidFill>
                <a:srgbClr val="231F20"/>
              </a:solidFill>
              <a:latin typeface="Times New Roman" panose="02020603050405020304" pitchFamily="18" charset="0"/>
              <a:ea typeface="Times New Roman" panose="02020603050405020304" pitchFamily="18" charset="0"/>
            </a:endParaRPr>
          </a:p>
          <a:p>
            <a:endParaRPr lang="es-ES" sz="1200" i="1" dirty="0">
              <a:solidFill>
                <a:srgbClr val="231F20"/>
              </a:solidFill>
              <a:effectLst/>
              <a:latin typeface="Times New Roman" panose="02020603050405020304" pitchFamily="18" charset="0"/>
              <a:ea typeface="Times New Roman" panose="02020603050405020304" pitchFamily="18" charset="0"/>
            </a:endParaRPr>
          </a:p>
          <a:p>
            <a:endParaRPr lang="es-ES" sz="1200" i="1" dirty="0">
              <a:solidFill>
                <a:srgbClr val="231F20"/>
              </a:solidFill>
              <a:latin typeface="Times New Roman" panose="02020603050405020304" pitchFamily="18" charset="0"/>
              <a:ea typeface="Times New Roman" panose="02020603050405020304" pitchFamily="18" charset="0"/>
            </a:endParaRPr>
          </a:p>
          <a:p>
            <a:endParaRPr lang="es-ES" sz="1200" i="1" dirty="0">
              <a:solidFill>
                <a:srgbClr val="231F20"/>
              </a:solidFill>
              <a:effectLst/>
              <a:latin typeface="Times New Roman" panose="02020603050405020304" pitchFamily="18" charset="0"/>
              <a:ea typeface="Times New Roman" panose="02020603050405020304" pitchFamily="18" charset="0"/>
            </a:endParaRPr>
          </a:p>
          <a:p>
            <a:endParaRPr lang="es-ES" sz="1200" i="1" dirty="0">
              <a:solidFill>
                <a:srgbClr val="231F20"/>
              </a:solidFill>
              <a:latin typeface="Times New Roman" panose="02020603050405020304" pitchFamily="18" charset="0"/>
              <a:ea typeface="Times New Roman" panose="02020603050405020304" pitchFamily="18" charset="0"/>
            </a:endParaRPr>
          </a:p>
          <a:p>
            <a:endParaRPr lang="es-ES" sz="1200" i="1" dirty="0">
              <a:solidFill>
                <a:srgbClr val="231F20"/>
              </a:solidFill>
              <a:effectLst/>
              <a:latin typeface="Times New Roman" panose="02020603050405020304" pitchFamily="18" charset="0"/>
              <a:ea typeface="Times New Roman" panose="02020603050405020304" pitchFamily="18" charset="0"/>
            </a:endParaRPr>
          </a:p>
          <a:p>
            <a:endParaRPr lang="es-ES" sz="1200" i="1" dirty="0">
              <a:solidFill>
                <a:srgbClr val="231F20"/>
              </a:solidFill>
              <a:latin typeface="Times New Roman" panose="02020603050405020304" pitchFamily="18" charset="0"/>
              <a:ea typeface="Times New Roman" panose="02020603050405020304" pitchFamily="18" charset="0"/>
            </a:endParaRPr>
          </a:p>
          <a:p>
            <a:endParaRPr lang="es-ES" sz="1200" i="1" dirty="0">
              <a:solidFill>
                <a:srgbClr val="231F20"/>
              </a:solidFill>
              <a:effectLst/>
              <a:latin typeface="Times New Roman" panose="02020603050405020304" pitchFamily="18" charset="0"/>
              <a:ea typeface="Times New Roman" panose="02020603050405020304" pitchFamily="18" charset="0"/>
            </a:endParaRPr>
          </a:p>
          <a:p>
            <a:endParaRPr lang="es-ES" sz="1200" i="1" dirty="0">
              <a:solidFill>
                <a:srgbClr val="231F20"/>
              </a:solidFill>
              <a:effectLst/>
              <a:latin typeface="Times New Roman" panose="02020603050405020304" pitchFamily="18" charset="0"/>
              <a:ea typeface="Times New Roman" panose="02020603050405020304" pitchFamily="18" charset="0"/>
            </a:endParaRPr>
          </a:p>
          <a:p>
            <a:endParaRPr lang="es-ES" sz="1200" i="1" dirty="0">
              <a:solidFill>
                <a:srgbClr val="231F20"/>
              </a:solidFill>
              <a:latin typeface="Times New Roman" panose="02020603050405020304" pitchFamily="18" charset="0"/>
              <a:ea typeface="Times New Roman" panose="02020603050405020304" pitchFamily="18" charset="0"/>
            </a:endParaRPr>
          </a:p>
          <a:p>
            <a:endParaRPr lang="es-ES" sz="1200" i="1" dirty="0">
              <a:solidFill>
                <a:srgbClr val="231F20"/>
              </a:solidFill>
              <a:effectLst/>
              <a:latin typeface="Times New Roman" panose="02020603050405020304" pitchFamily="18" charset="0"/>
              <a:ea typeface="Times New Roman" panose="02020603050405020304" pitchFamily="18" charset="0"/>
            </a:endParaRPr>
          </a:p>
          <a:p>
            <a:endParaRPr lang="es-CL" dirty="0"/>
          </a:p>
        </p:txBody>
      </p:sp>
      <p:sp>
        <p:nvSpPr>
          <p:cNvPr id="5" name="Marcador de texto 4">
            <a:extLst>
              <a:ext uri="{FF2B5EF4-FFF2-40B4-BE49-F238E27FC236}">
                <a16:creationId xmlns:a16="http://schemas.microsoft.com/office/drawing/2014/main" id="{B38C296A-7ADC-4871-B53A-520D35D8B848}"/>
              </a:ext>
            </a:extLst>
          </p:cNvPr>
          <p:cNvSpPr>
            <a:spLocks noGrp="1"/>
          </p:cNvSpPr>
          <p:nvPr>
            <p:ph type="body" sz="quarter" idx="3"/>
          </p:nvPr>
        </p:nvSpPr>
        <p:spPr>
          <a:xfrm>
            <a:off x="6172200" y="1666875"/>
            <a:ext cx="5183188" cy="371474"/>
          </a:xfrm>
        </p:spPr>
        <p:txBody>
          <a:bodyPr/>
          <a:lstStyle/>
          <a:p>
            <a:r>
              <a:rPr lang="es-ES" sz="1800" i="1" dirty="0">
                <a:solidFill>
                  <a:srgbClr val="231F20"/>
                </a:solidFill>
                <a:effectLst/>
                <a:latin typeface="Times New Roman" panose="02020603050405020304" pitchFamily="18" charset="0"/>
                <a:ea typeface="Times New Roman" panose="02020603050405020304" pitchFamily="18" charset="0"/>
              </a:rPr>
              <a:t>b) verano del hemisferio norte. </a:t>
            </a:r>
            <a:endParaRPr lang="es-CL" dirty="0"/>
          </a:p>
        </p:txBody>
      </p:sp>
      <p:pic>
        <p:nvPicPr>
          <p:cNvPr id="7" name="image130.jpeg">
            <a:extLst>
              <a:ext uri="{FF2B5EF4-FFF2-40B4-BE49-F238E27FC236}">
                <a16:creationId xmlns:a16="http://schemas.microsoft.com/office/drawing/2014/main" id="{0A1DCC44-7ADE-4609-855C-1CE7CB8434E1}"/>
              </a:ext>
            </a:extLst>
          </p:cNvPr>
          <p:cNvPicPr/>
          <p:nvPr/>
        </p:nvPicPr>
        <p:blipFill>
          <a:blip r:embed="rId2" cstate="print"/>
          <a:stretch>
            <a:fillRect/>
          </a:stretch>
        </p:blipFill>
        <p:spPr>
          <a:xfrm>
            <a:off x="390525" y="2257426"/>
            <a:ext cx="5238750" cy="3838573"/>
          </a:xfrm>
          <a:prstGeom prst="rect">
            <a:avLst/>
          </a:prstGeom>
        </p:spPr>
      </p:pic>
      <p:pic>
        <p:nvPicPr>
          <p:cNvPr id="8" name="image131.jpeg">
            <a:extLst>
              <a:ext uri="{FF2B5EF4-FFF2-40B4-BE49-F238E27FC236}">
                <a16:creationId xmlns:a16="http://schemas.microsoft.com/office/drawing/2014/main" id="{4F0D1F28-07F9-4044-811E-B1176A16ED38}"/>
              </a:ext>
            </a:extLst>
          </p:cNvPr>
          <p:cNvPicPr>
            <a:picLocks noGrp="1"/>
          </p:cNvPicPr>
          <p:nvPr>
            <p:ph sz="quarter" idx="4"/>
          </p:nvPr>
        </p:nvPicPr>
        <p:blipFill>
          <a:blip r:embed="rId3" cstate="print"/>
          <a:stretch>
            <a:fillRect/>
          </a:stretch>
        </p:blipFill>
        <p:spPr>
          <a:xfrm>
            <a:off x="6334125" y="2122698"/>
            <a:ext cx="5183188" cy="3973301"/>
          </a:xfrm>
          <a:prstGeom prst="rect">
            <a:avLst/>
          </a:prstGeom>
        </p:spPr>
      </p:pic>
    </p:spTree>
    <p:extLst>
      <p:ext uri="{BB962C8B-B14F-4D97-AF65-F5344CB8AC3E}">
        <p14:creationId xmlns:p14="http://schemas.microsoft.com/office/powerpoint/2010/main" val="1103665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5BC439D-AEEF-45A0-A729-0CEBC74406EE}"/>
              </a:ext>
            </a:extLst>
          </p:cNvPr>
          <p:cNvSpPr>
            <a:spLocks noGrp="1"/>
          </p:cNvSpPr>
          <p:nvPr>
            <p:ph type="title"/>
          </p:nvPr>
        </p:nvSpPr>
        <p:spPr>
          <a:xfrm>
            <a:off x="1245072" y="1289765"/>
            <a:ext cx="3651101" cy="4270963"/>
          </a:xfrm>
        </p:spPr>
        <p:txBody>
          <a:bodyPr anchor="ctr">
            <a:normAutofit/>
          </a:bodyPr>
          <a:lstStyle/>
          <a:p>
            <a:pPr algn="ctr"/>
            <a:r>
              <a:rPr lang="es-ES" sz="3100" b="1" dirty="0">
                <a:solidFill>
                  <a:srgbClr val="FFFFFF"/>
                </a:solidFill>
                <a:effectLst/>
                <a:latin typeface="Times New Roman" panose="02020603050405020304" pitchFamily="18" charset="0"/>
                <a:ea typeface="Times New Roman" panose="02020603050405020304" pitchFamily="18" charset="0"/>
              </a:rPr>
              <a:t>Efecto climático de los fenómenos de El Niño y de La Niña en los países de la Comunidad Andina de</a:t>
            </a:r>
            <a:r>
              <a:rPr lang="es-ES" sz="3100" b="1" spc="-55" dirty="0">
                <a:solidFill>
                  <a:srgbClr val="FFFFFF"/>
                </a:solidFill>
                <a:effectLst/>
                <a:latin typeface="Times New Roman" panose="02020603050405020304" pitchFamily="18" charset="0"/>
                <a:ea typeface="Times New Roman" panose="02020603050405020304" pitchFamily="18" charset="0"/>
              </a:rPr>
              <a:t> </a:t>
            </a:r>
            <a:r>
              <a:rPr lang="es-ES" sz="3100" b="1" dirty="0">
                <a:solidFill>
                  <a:srgbClr val="FFFFFF"/>
                </a:solidFill>
                <a:effectLst/>
                <a:latin typeface="Times New Roman" panose="02020603050405020304" pitchFamily="18" charset="0"/>
                <a:ea typeface="Times New Roman" panose="02020603050405020304" pitchFamily="18" charset="0"/>
              </a:rPr>
              <a:t>Naciones</a:t>
            </a:r>
            <a:br>
              <a:rPr lang="en-US" sz="3100" b="1" i="1" dirty="0">
                <a:solidFill>
                  <a:srgbClr val="FFFFFF"/>
                </a:solidFill>
                <a:effectLst/>
                <a:latin typeface="Times New Roman" panose="02020603050405020304" pitchFamily="18" charset="0"/>
                <a:ea typeface="Times New Roman" panose="02020603050405020304" pitchFamily="18" charset="0"/>
              </a:rPr>
            </a:br>
            <a:endParaRPr lang="es-CL" sz="3100" dirty="0">
              <a:solidFill>
                <a:srgbClr val="FFFFFF"/>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94481B77-0793-408C-9CE3-711D4AF814B9}"/>
              </a:ext>
            </a:extLst>
          </p:cNvPr>
          <p:cNvSpPr>
            <a:spLocks noGrp="1"/>
          </p:cNvSpPr>
          <p:nvPr>
            <p:ph idx="1"/>
          </p:nvPr>
        </p:nvSpPr>
        <p:spPr>
          <a:xfrm>
            <a:off x="6297233" y="518400"/>
            <a:ext cx="4771607" cy="5837949"/>
          </a:xfrm>
        </p:spPr>
        <p:txBody>
          <a:bodyPr anchor="ctr">
            <a:normAutofit/>
          </a:bodyPr>
          <a:lstStyle/>
          <a:p>
            <a:pPr marL="254000" marR="85725">
              <a:spcBef>
                <a:spcPts val="610"/>
              </a:spcBef>
              <a:spcAft>
                <a:spcPts val="0"/>
              </a:spcAft>
            </a:pPr>
            <a:r>
              <a:rPr lang="es-ES" sz="1700" dirty="0">
                <a:solidFill>
                  <a:schemeClr val="tx1">
                    <a:alpha val="80000"/>
                  </a:schemeClr>
                </a:solidFill>
                <a:effectLst/>
                <a:latin typeface="Times New Roman" panose="02020603050405020304" pitchFamily="18" charset="0"/>
                <a:ea typeface="Times New Roman" panose="02020603050405020304" pitchFamily="18" charset="0"/>
              </a:rPr>
              <a:t>Los</a:t>
            </a:r>
            <a:r>
              <a:rPr lang="es-ES" sz="1700" spc="-80"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aspectos</a:t>
            </a:r>
            <a:r>
              <a:rPr lang="es-ES" sz="1700" spc="-75"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más</a:t>
            </a:r>
            <a:r>
              <a:rPr lang="es-ES" sz="1700" spc="-75"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destacados</a:t>
            </a:r>
            <a:r>
              <a:rPr lang="es-ES" sz="1700" spc="-75"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del</a:t>
            </a:r>
            <a:r>
              <a:rPr lang="es-ES" sz="1700" spc="-75"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efecto</a:t>
            </a:r>
            <a:r>
              <a:rPr lang="es-ES" sz="1700" spc="-75"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climático</a:t>
            </a:r>
            <a:r>
              <a:rPr lang="es-ES" sz="1700" spc="-75"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del</a:t>
            </a:r>
            <a:r>
              <a:rPr lang="es-ES" sz="1700" spc="-75"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fenómeno de </a:t>
            </a:r>
            <a:r>
              <a:rPr lang="es-ES" sz="1700" b="1" dirty="0">
                <a:solidFill>
                  <a:schemeClr val="tx1">
                    <a:alpha val="80000"/>
                  </a:schemeClr>
                </a:solidFill>
                <a:effectLst/>
                <a:latin typeface="Times New Roman" panose="02020603050405020304" pitchFamily="18" charset="0"/>
                <a:ea typeface="Times New Roman" panose="02020603050405020304" pitchFamily="18" charset="0"/>
              </a:rPr>
              <a:t>El Niño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en la región CAN son los siguientes: </a:t>
            </a:r>
          </a:p>
          <a:p>
            <a:pPr marL="711200" marR="85725" lvl="1">
              <a:spcBef>
                <a:spcPts val="610"/>
              </a:spcBef>
            </a:pPr>
            <a:r>
              <a:rPr lang="es-ES" sz="1700" b="1" dirty="0">
                <a:solidFill>
                  <a:schemeClr val="tx1">
                    <a:alpha val="80000"/>
                  </a:schemeClr>
                </a:solidFill>
                <a:effectLst/>
                <a:latin typeface="Times New Roman" panose="02020603050405020304" pitchFamily="18" charset="0"/>
                <a:ea typeface="Times New Roman" panose="02020603050405020304" pitchFamily="18" charset="0"/>
              </a:rPr>
              <a:t>incremento de la temperatura </a:t>
            </a:r>
            <a:r>
              <a:rPr lang="es-ES" sz="1700" spc="-25" dirty="0">
                <a:solidFill>
                  <a:schemeClr val="tx1">
                    <a:alpha val="80000"/>
                  </a:schemeClr>
                </a:solidFill>
                <a:effectLst/>
                <a:latin typeface="Times New Roman" panose="02020603050405020304" pitchFamily="18" charset="0"/>
                <a:ea typeface="Times New Roman" panose="02020603050405020304" pitchFamily="18" charset="0"/>
              </a:rPr>
              <a:t>del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aire en gran parte de la región;</a:t>
            </a:r>
          </a:p>
          <a:p>
            <a:pPr marL="711200" marR="85725" lvl="1">
              <a:spcBef>
                <a:spcPts val="610"/>
              </a:spcBef>
            </a:pPr>
            <a:r>
              <a:rPr lang="es-ES" sz="1700"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b="1" dirty="0">
                <a:solidFill>
                  <a:schemeClr val="tx1">
                    <a:alpha val="80000"/>
                  </a:schemeClr>
                </a:solidFill>
                <a:effectLst/>
                <a:latin typeface="Times New Roman" panose="02020603050405020304" pitchFamily="18" charset="0"/>
                <a:ea typeface="Times New Roman" panose="02020603050405020304" pitchFamily="18" charset="0"/>
              </a:rPr>
              <a:t>abundantes lluvias en la vertiente del P</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acífico de</a:t>
            </a:r>
            <a:r>
              <a:rPr lang="es-ES" sz="1700" spc="20"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los diferentes países andinos, particularmente en la franja ecuatorial o costa Pacífica del norte de Perú, Ecuador y sector sur del Pacífico colombiano;</a:t>
            </a:r>
          </a:p>
          <a:p>
            <a:pPr marL="711200" marR="85725" lvl="1">
              <a:spcBef>
                <a:spcPts val="610"/>
              </a:spcBef>
            </a:pPr>
            <a:r>
              <a:rPr lang="es-ES" sz="1700"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b="1" dirty="0">
                <a:solidFill>
                  <a:schemeClr val="tx1">
                    <a:alpha val="80000"/>
                  </a:schemeClr>
                </a:solidFill>
                <a:effectLst/>
                <a:latin typeface="Times New Roman" panose="02020603050405020304" pitchFamily="18" charset="0"/>
                <a:ea typeface="Times New Roman" panose="02020603050405020304" pitchFamily="18" charset="0"/>
              </a:rPr>
              <a:t>déficit de precipitación en el sector interandin</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o (sierra, altiplanos, valles interandinos) y en la región</a:t>
            </a:r>
            <a:r>
              <a:rPr lang="es-ES" sz="1700" spc="-135"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Caribe. </a:t>
            </a:r>
          </a:p>
          <a:p>
            <a:pPr marL="482600" marR="85725" lvl="1" indent="0">
              <a:spcBef>
                <a:spcPts val="610"/>
              </a:spcBef>
              <a:buNone/>
            </a:pPr>
            <a:r>
              <a:rPr lang="es-ES" sz="1700" dirty="0">
                <a:solidFill>
                  <a:schemeClr val="tx1">
                    <a:alpha val="80000"/>
                  </a:schemeClr>
                </a:solidFill>
                <a:effectLst/>
                <a:latin typeface="Times New Roman" panose="02020603050405020304" pitchFamily="18" charset="0"/>
                <a:ea typeface="Times New Roman" panose="02020603050405020304" pitchFamily="18" charset="0"/>
              </a:rPr>
              <a:t>Aunque no es simétricamente inverso, el efecto climático del fenómeno </a:t>
            </a:r>
            <a:r>
              <a:rPr lang="es-ES" sz="1700" b="1" dirty="0">
                <a:solidFill>
                  <a:schemeClr val="tx1">
                    <a:alpha val="80000"/>
                  </a:schemeClr>
                </a:solidFill>
                <a:effectLst/>
                <a:latin typeface="Times New Roman" panose="02020603050405020304" pitchFamily="18" charset="0"/>
                <a:ea typeface="Times New Roman" panose="02020603050405020304" pitchFamily="18" charset="0"/>
              </a:rPr>
              <a:t>La Niña    es prácticamente lo contrario, a saber: </a:t>
            </a:r>
          </a:p>
          <a:p>
            <a:pPr marL="825500" marR="85725" lvl="1" indent="-342900">
              <a:spcBef>
                <a:spcPts val="610"/>
              </a:spcBef>
            </a:pPr>
            <a:r>
              <a:rPr lang="es-ES" sz="1700" dirty="0">
                <a:solidFill>
                  <a:schemeClr val="tx1">
                    <a:alpha val="80000"/>
                  </a:schemeClr>
                </a:solidFill>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las temperaturas medias mensuales tienden </a:t>
            </a:r>
            <a:r>
              <a:rPr lang="es-ES" sz="1700" spc="-70" dirty="0">
                <a:solidFill>
                  <a:schemeClr val="tx1">
                    <a:alpha val="80000"/>
                  </a:schemeClr>
                </a:solidFill>
                <a:effectLst/>
                <a:latin typeface="Times New Roman" panose="02020603050405020304" pitchFamily="18" charset="0"/>
                <a:ea typeface="Times New Roman" panose="02020603050405020304" pitchFamily="18" charset="0"/>
              </a:rPr>
              <a:t>a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estar por debajo de lo normal,</a:t>
            </a:r>
          </a:p>
          <a:p>
            <a:pPr marL="825500" marR="85725" lvl="1" indent="-342900">
              <a:spcBef>
                <a:spcPts val="610"/>
              </a:spcBef>
            </a:pPr>
            <a:r>
              <a:rPr lang="es-ES" sz="1700" dirty="0">
                <a:solidFill>
                  <a:schemeClr val="tx1">
                    <a:alpha val="80000"/>
                  </a:schemeClr>
                </a:solidFill>
                <a:effectLst/>
                <a:latin typeface="Times New Roman" panose="02020603050405020304" pitchFamily="18" charset="0"/>
                <a:ea typeface="Times New Roman" panose="02020603050405020304" pitchFamily="18" charset="0"/>
              </a:rPr>
              <a:t> llueve menos que lo normal en el sector ecuatorial de la costa Pacífica y</a:t>
            </a:r>
          </a:p>
          <a:p>
            <a:pPr marL="825500" marR="85725" lvl="1" indent="-342900">
              <a:spcBef>
                <a:spcPts val="610"/>
              </a:spcBef>
            </a:pPr>
            <a:r>
              <a:rPr lang="es-ES" sz="1700" dirty="0">
                <a:solidFill>
                  <a:schemeClr val="tx1">
                    <a:alpha val="80000"/>
                  </a:schemeClr>
                </a:solidFill>
                <a:effectLst/>
                <a:latin typeface="Times New Roman" panose="02020603050405020304" pitchFamily="18" charset="0"/>
                <a:ea typeface="Times New Roman" panose="02020603050405020304" pitchFamily="18" charset="0"/>
              </a:rPr>
              <a:t> llueve más en la parte</a:t>
            </a:r>
            <a:r>
              <a:rPr lang="es-ES" sz="1700" spc="-20" dirty="0">
                <a:solidFill>
                  <a:schemeClr val="tx1">
                    <a:alpha val="80000"/>
                  </a:schemeClr>
                </a:solidFill>
                <a:effectLst/>
                <a:latin typeface="Times New Roman" panose="02020603050405020304" pitchFamily="18" charset="0"/>
                <a:ea typeface="Times New Roman" panose="02020603050405020304" pitchFamily="18" charset="0"/>
              </a:rPr>
              <a:t> </a:t>
            </a:r>
            <a:r>
              <a:rPr lang="es-ES" sz="1700" dirty="0">
                <a:solidFill>
                  <a:schemeClr val="tx1">
                    <a:alpha val="80000"/>
                  </a:schemeClr>
                </a:solidFill>
                <a:effectLst/>
                <a:latin typeface="Times New Roman" panose="02020603050405020304" pitchFamily="18" charset="0"/>
                <a:ea typeface="Times New Roman" panose="02020603050405020304" pitchFamily="18" charset="0"/>
              </a:rPr>
              <a:t>interandina.</a:t>
            </a:r>
            <a:endParaRPr lang="es-CL" sz="17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01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7EA8D00-3368-4B47-AF82-CB0926597206}"/>
              </a:ext>
            </a:extLst>
          </p:cNvPr>
          <p:cNvSpPr>
            <a:spLocks noGrp="1"/>
          </p:cNvSpPr>
          <p:nvPr>
            <p:ph type="title"/>
          </p:nvPr>
        </p:nvSpPr>
        <p:spPr>
          <a:xfrm>
            <a:off x="1245072" y="1289765"/>
            <a:ext cx="3651101" cy="4270963"/>
          </a:xfrm>
        </p:spPr>
        <p:txBody>
          <a:bodyPr anchor="ctr">
            <a:normAutofit/>
          </a:bodyPr>
          <a:lstStyle/>
          <a:p>
            <a:pPr algn="ctr"/>
            <a:r>
              <a:rPr lang="es-CL" sz="4300" dirty="0">
                <a:solidFill>
                  <a:srgbClr val="FFFFFF"/>
                </a:solidFill>
              </a:rPr>
              <a:t>EFECTO CLIMATICO DEL FENOMENO DEL NIÑO Y LA NIÑA EN CHILE</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F48690C9-FAEC-4944-B383-F50D850D7B4B}"/>
              </a:ext>
            </a:extLst>
          </p:cNvPr>
          <p:cNvSpPr>
            <a:spLocks noGrp="1"/>
          </p:cNvSpPr>
          <p:nvPr>
            <p:ph idx="1"/>
          </p:nvPr>
        </p:nvSpPr>
        <p:spPr>
          <a:xfrm>
            <a:off x="5594075" y="284155"/>
            <a:ext cx="5929348" cy="6652477"/>
          </a:xfrm>
        </p:spPr>
        <p:txBody>
          <a:bodyPr anchor="ctr">
            <a:normAutofit fontScale="92500" lnSpcReduction="10000"/>
          </a:bodyPr>
          <a:lstStyle/>
          <a:p>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El clima chileno está fuertemente influido por el fenómeno de </a:t>
            </a:r>
            <a:r>
              <a:rPr lang="es-E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El Niño-La Niña</a:t>
            </a:r>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 Cuando se está en presencia de la fase </a:t>
            </a:r>
            <a:r>
              <a:rPr lang="es-E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cálida “El Niño</a:t>
            </a:r>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 el anticiclón se repliega más al norte o bien se debilita y divide en dos, una fracción se mantiene frente a la costa norte y la otra se desplaza a regiones australes, provocando </a:t>
            </a:r>
            <a:r>
              <a:rPr lang="es-E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sequías en Aysén y Magallanes, mientras los frentes ingresan con frecuencia trayendo lluvias a la zona central</a:t>
            </a:r>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a:t>
            </a:r>
          </a:p>
          <a:p>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 Contrariamente durante la fase </a:t>
            </a:r>
            <a:r>
              <a:rPr lang="es-E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fría de La Niña</a:t>
            </a:r>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 el anticiclón se refuerza, y avanza hacia la zona central y centro sur, ejerciendo un efecto de bloqueo de los frentes, lo que no pueden ingresar al centro del país, </a:t>
            </a:r>
            <a:r>
              <a:rPr lang="es-E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propiciando lo que se asocia a una sequía </a:t>
            </a:r>
            <a:r>
              <a:rPr lang="es-CL"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(ODEPA, 2016).</a:t>
            </a:r>
          </a:p>
          <a:p>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El informe preparado por la ODEPA (2016) señala que existen los ciclos de sequía </a:t>
            </a:r>
            <a:r>
              <a:rPr lang="es-E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de corto plazo</a:t>
            </a:r>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 y los que tienen una </a:t>
            </a:r>
            <a:r>
              <a:rPr lang="es-E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longitud de 10 a 20 años</a:t>
            </a:r>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 en los cuales pasamos por periodos lluviosos y secos, fenómeno es conocido como la Oscilación Decadal del Pacífico. </a:t>
            </a:r>
            <a:r>
              <a:rPr lang="es-E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Desde el inicio de los años 2000 se está cruzando por un periodo seco asociado mayormente a la Oscilación Decadal del Pacífico,</a:t>
            </a:r>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 lo que ha traído una alta frecuencia de episodios de aguas oceánicas frías y la consecuente menor pluviometría, junto a un aumento en la duración de las Niñas</a:t>
            </a:r>
            <a:endParaRPr lang="en-U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p>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En el último periodo la llamada “</a:t>
            </a:r>
            <a:r>
              <a:rPr lang="es-E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mega sequía 2008-2015</a:t>
            </a:r>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 ha roto varios récords históricos, coincidiendo justamente con los años más cálidos de los últimos 100 años, </a:t>
            </a:r>
            <a:r>
              <a:rPr lang="es-E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ha registrado el mayor número de años consecutivos con precipitaciones deficitarias (6 años entre 2010 y 2015</a:t>
            </a:r>
            <a:r>
              <a:rPr lang="es-ES" sz="1600"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 y registra </a:t>
            </a:r>
            <a:r>
              <a:rPr lang="es-E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el mayor número de años consecutivos con déficit hídrico superior a los 1.000 mm/año (10 años entre 2005 y 2015). Esto último se debe no sólo a la menor pluviometría registrada durante esta sequía, sino al progresivo aumento de la evapotranspiración que la ha elevado desde los 1.150 mm por año en 1900 a más de 1.300 mm/año en los años recientes </a:t>
            </a:r>
            <a:r>
              <a:rPr lang="es-CL"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rPr>
              <a:t>(ODEPA, 2017)</a:t>
            </a:r>
            <a:endParaRPr lang="en-US" sz="1600" b="1" dirty="0">
              <a:solidFill>
                <a:schemeClr val="tx1">
                  <a:alpha val="8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p>
            <a:endParaRPr lang="es-CL" sz="11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928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5B329-A83A-4D0D-8E3F-9AD9EE08BE15}"/>
              </a:ext>
            </a:extLst>
          </p:cNvPr>
          <p:cNvSpPr>
            <a:spLocks noGrp="1"/>
          </p:cNvSpPr>
          <p:nvPr>
            <p:ph type="title"/>
          </p:nvPr>
        </p:nvSpPr>
        <p:spPr/>
        <p:txBody>
          <a:bodyPr/>
          <a:lstStyle/>
          <a:p>
            <a:r>
              <a:rPr lang="es-MX" dirty="0"/>
              <a:t>Lectura Obligatoria para el tema del Niño y la Niña</a:t>
            </a:r>
          </a:p>
        </p:txBody>
      </p:sp>
      <p:sp>
        <p:nvSpPr>
          <p:cNvPr id="3" name="Marcador de contenido 2">
            <a:extLst>
              <a:ext uri="{FF2B5EF4-FFF2-40B4-BE49-F238E27FC236}">
                <a16:creationId xmlns:a16="http://schemas.microsoft.com/office/drawing/2014/main" id="{2048F0A8-2EF2-4488-80B4-9F98B30EE434}"/>
              </a:ext>
            </a:extLst>
          </p:cNvPr>
          <p:cNvSpPr>
            <a:spLocks noGrp="1"/>
          </p:cNvSpPr>
          <p:nvPr>
            <p:ph idx="1"/>
          </p:nvPr>
        </p:nvSpPr>
        <p:spPr>
          <a:xfrm>
            <a:off x="838200" y="1690688"/>
            <a:ext cx="10515600" cy="4351338"/>
          </a:xfrm>
        </p:spPr>
        <p:txBody>
          <a:bodyPr/>
          <a:lstStyle/>
          <a:p>
            <a:r>
              <a:rPr lang="es-MX" dirty="0"/>
              <a:t>Antecedentes históricos y descripción del fenómeno El Niño, Oscilación del Sur. </a:t>
            </a:r>
            <a:r>
              <a:rPr lang="es-MX" dirty="0" err="1"/>
              <a:t>History</a:t>
            </a:r>
            <a:r>
              <a:rPr lang="es-MX" dirty="0"/>
              <a:t> and </a:t>
            </a:r>
            <a:r>
              <a:rPr lang="es-MX" dirty="0" err="1"/>
              <a:t>description</a:t>
            </a:r>
            <a:r>
              <a:rPr lang="es-MX" dirty="0"/>
              <a:t> </a:t>
            </a:r>
            <a:r>
              <a:rPr lang="es-MX" dirty="0" err="1"/>
              <a:t>of</a:t>
            </a:r>
            <a:r>
              <a:rPr lang="es-MX" dirty="0"/>
              <a:t> “El Niño, </a:t>
            </a:r>
            <a:r>
              <a:rPr lang="es-MX" dirty="0" err="1"/>
              <a:t>Southern</a:t>
            </a:r>
            <a:r>
              <a:rPr lang="es-MX" dirty="0"/>
              <a:t> </a:t>
            </a:r>
            <a:r>
              <a:rPr lang="es-MX" dirty="0" err="1"/>
              <a:t>Oscillation</a:t>
            </a:r>
            <a:r>
              <a:rPr lang="es-MX" dirty="0"/>
              <a:t>” </a:t>
            </a:r>
            <a:r>
              <a:rPr lang="es-MX" dirty="0" err="1"/>
              <a:t>phenomenon</a:t>
            </a:r>
            <a:r>
              <a:rPr lang="es-MX" dirty="0"/>
              <a:t>. JENNY MATURANA MÓNICA BELLO MICHELLE MANLEY Servicio Hidrográfico y Oceanográfico de la Armada de Chile Departamento de Oceanografía Errázuriz 254, Playa Ancha, Valparaíso</a:t>
            </a:r>
          </a:p>
          <a:p>
            <a:r>
              <a:rPr lang="es-MX" dirty="0"/>
              <a:t>http://www.cona.cl/pub/libro_elnino/1maturana.pdf</a:t>
            </a:r>
          </a:p>
        </p:txBody>
      </p:sp>
    </p:spTree>
    <p:extLst>
      <p:ext uri="{BB962C8B-B14F-4D97-AF65-F5344CB8AC3E}">
        <p14:creationId xmlns:p14="http://schemas.microsoft.com/office/powerpoint/2010/main" val="1687274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lata eólica en el crepúsculo">
            <a:extLst>
              <a:ext uri="{FF2B5EF4-FFF2-40B4-BE49-F238E27FC236}">
                <a16:creationId xmlns:a16="http://schemas.microsoft.com/office/drawing/2014/main" id="{5B9A54FA-6B3F-431A-8C44-B0E908424562}"/>
              </a:ext>
            </a:extLst>
          </p:cNvPr>
          <p:cNvPicPr>
            <a:picLocks noChangeAspect="1"/>
          </p:cNvPicPr>
          <p:nvPr/>
        </p:nvPicPr>
        <p:blipFill rotWithShape="1">
          <a:blip r:embed="rId2"/>
          <a:srcRect t="13462"/>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4A4F12D-94E0-470D-9226-368B3663273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LAS ENERGÍAS RENOVABLES</a:t>
            </a:r>
          </a:p>
        </p:txBody>
      </p:sp>
    </p:spTree>
    <p:extLst>
      <p:ext uri="{BB962C8B-B14F-4D97-AF65-F5344CB8AC3E}">
        <p14:creationId xmlns:p14="http://schemas.microsoft.com/office/powerpoint/2010/main" val="3969396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49"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3497438C-CDF8-472F-ACBE-5BF3184CF8E5}"/>
              </a:ext>
            </a:extLst>
          </p:cNvPr>
          <p:cNvSpPr>
            <a:spLocks noGrp="1"/>
          </p:cNvSpPr>
          <p:nvPr>
            <p:ph type="title"/>
          </p:nvPr>
        </p:nvSpPr>
        <p:spPr>
          <a:xfrm>
            <a:off x="1098468" y="885651"/>
            <a:ext cx="3229803" cy="4624603"/>
          </a:xfrm>
        </p:spPr>
        <p:txBody>
          <a:bodyPr>
            <a:normAutofit/>
          </a:bodyPr>
          <a:lstStyle/>
          <a:p>
            <a:r>
              <a:rPr lang="es-CL" sz="3400">
                <a:solidFill>
                  <a:srgbClr val="FFFFFF"/>
                </a:solidFill>
                <a:latin typeface="Times New Roman" panose="02020603050405020304" pitchFamily="18" charset="0"/>
                <a:cs typeface="Times New Roman" panose="02020603050405020304" pitchFamily="18" charset="0"/>
              </a:rPr>
              <a:t>CUALES SON LAS ENERGIAS RENOVABLES</a:t>
            </a:r>
            <a:endParaRPr lang="es-ES" sz="3400">
              <a:solidFill>
                <a:srgbClr val="FFFFFF"/>
              </a:solidFill>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3D57CA64-367B-4D99-8B08-07A566F2818B}"/>
              </a:ext>
            </a:extLst>
          </p:cNvPr>
          <p:cNvSpPr>
            <a:spLocks noGrp="1"/>
          </p:cNvSpPr>
          <p:nvPr>
            <p:ph idx="1"/>
          </p:nvPr>
        </p:nvSpPr>
        <p:spPr>
          <a:xfrm>
            <a:off x="4978707" y="250855"/>
            <a:ext cx="7000959" cy="7239006"/>
          </a:xfrm>
        </p:spPr>
        <p:txBody>
          <a:bodyPr anchor="ctr">
            <a:normAutofit/>
          </a:bodyPr>
          <a:lstStyle/>
          <a:p>
            <a:r>
              <a:rPr lang="es-CL" sz="1400" b="1" dirty="0">
                <a:effectLst/>
                <a:latin typeface="Times New Roman" panose="02020603050405020304" pitchFamily="18" charset="0"/>
                <a:cs typeface="Times New Roman" panose="02020603050405020304" pitchFamily="18" charset="0"/>
              </a:rPr>
              <a:t>1. Biocombustibles</a:t>
            </a:r>
          </a:p>
          <a:p>
            <a:r>
              <a:rPr lang="es-CL" sz="1400" b="0" i="0" dirty="0">
                <a:effectLst/>
                <a:latin typeface="Times New Roman" panose="02020603050405020304" pitchFamily="18" charset="0"/>
                <a:cs typeface="Times New Roman" panose="02020603050405020304" pitchFamily="18" charset="0"/>
              </a:rPr>
              <a:t>Los </a:t>
            </a:r>
            <a:r>
              <a:rPr lang="es-CL" sz="1400" b="1" i="0" dirty="0">
                <a:effectLst/>
                <a:latin typeface="Times New Roman" panose="02020603050405020304" pitchFamily="18" charset="0"/>
                <a:cs typeface="Times New Roman" panose="02020603050405020304" pitchFamily="18" charset="0"/>
              </a:rPr>
              <a:t>biocombustibles</a:t>
            </a:r>
            <a:r>
              <a:rPr lang="es-CL" sz="1400" b="0" i="0" dirty="0">
                <a:effectLst/>
                <a:latin typeface="Times New Roman" panose="02020603050405020304" pitchFamily="18" charset="0"/>
                <a:cs typeface="Times New Roman" panose="02020603050405020304" pitchFamily="18" charset="0"/>
              </a:rPr>
              <a:t> utilizan materiales tan diversos como cereales o aceites desechados para hacer un combustible alternativo a los derivados del petróleo.</a:t>
            </a:r>
          </a:p>
          <a:p>
            <a:r>
              <a:rPr lang="es-ES" sz="1400" b="1" dirty="0">
                <a:effectLst/>
                <a:latin typeface="Times New Roman" panose="02020603050405020304" pitchFamily="18" charset="0"/>
                <a:cs typeface="Times New Roman" panose="02020603050405020304" pitchFamily="18" charset="0"/>
              </a:rPr>
              <a:t>2. Biomasa</a:t>
            </a:r>
          </a:p>
          <a:p>
            <a:r>
              <a:rPr lang="es-ES" sz="1400" b="1" dirty="0">
                <a:effectLst/>
                <a:latin typeface="Times New Roman" panose="02020603050405020304" pitchFamily="18" charset="0"/>
                <a:cs typeface="Times New Roman" panose="02020603050405020304" pitchFamily="18" charset="0"/>
              </a:rPr>
              <a:t>La Biomasa </a:t>
            </a:r>
            <a:r>
              <a:rPr lang="es-CL" sz="1400" b="0" i="0" dirty="0">
                <a:effectLst/>
                <a:latin typeface="Times New Roman" panose="02020603050405020304" pitchFamily="18" charset="0"/>
                <a:cs typeface="Times New Roman" panose="02020603050405020304" pitchFamily="18" charset="0"/>
              </a:rPr>
              <a:t>es el conjunto de los residuos orgánicos que genera la sociedad, desde los de la bolsa de basura del consumidor hasta los residuos agrícolas, ganaderos o forestales.</a:t>
            </a:r>
            <a:endParaRPr lang="es-ES" sz="1400" b="1" dirty="0">
              <a:effectLst/>
              <a:latin typeface="Times New Roman" panose="02020603050405020304" pitchFamily="18" charset="0"/>
              <a:cs typeface="Times New Roman" panose="02020603050405020304" pitchFamily="18" charset="0"/>
            </a:endParaRPr>
          </a:p>
          <a:p>
            <a:r>
              <a:rPr lang="es-CL" sz="1400" b="1" dirty="0">
                <a:effectLst/>
                <a:latin typeface="Times New Roman" panose="02020603050405020304" pitchFamily="18" charset="0"/>
                <a:cs typeface="Times New Roman" panose="02020603050405020304" pitchFamily="18" charset="0"/>
              </a:rPr>
              <a:t>3. Eólica</a:t>
            </a:r>
          </a:p>
          <a:p>
            <a:r>
              <a:rPr lang="es-CL" sz="1400" b="0" i="0" dirty="0">
                <a:effectLst/>
                <a:latin typeface="Times New Roman" panose="02020603050405020304" pitchFamily="18" charset="0"/>
                <a:cs typeface="Times New Roman" panose="02020603050405020304" pitchFamily="18" charset="0"/>
              </a:rPr>
              <a:t>La </a:t>
            </a:r>
            <a:r>
              <a:rPr lang="es-CL" sz="1400" b="1" i="0" u="none" strike="noStrike" dirty="0">
                <a:effectLst/>
                <a:latin typeface="Times New Roman" panose="02020603050405020304" pitchFamily="18" charset="0"/>
                <a:cs typeface="Times New Roman" panose="02020603050405020304" pitchFamily="18" charset="0"/>
                <a:hlinkClick r:id="rId3"/>
              </a:rPr>
              <a:t>tecnología eólica</a:t>
            </a:r>
            <a:r>
              <a:rPr lang="es-CL" sz="1400" b="0" i="0" dirty="0">
                <a:effectLst/>
                <a:latin typeface="Times New Roman" panose="02020603050405020304" pitchFamily="18" charset="0"/>
                <a:cs typeface="Times New Roman" panose="02020603050405020304" pitchFamily="18" charset="0"/>
              </a:rPr>
              <a:t> es una de las renovables más consolidadas y la de más potencial de desarrollo para los próximos años.</a:t>
            </a:r>
          </a:p>
          <a:p>
            <a:r>
              <a:rPr lang="es-CL" sz="1400" b="1" dirty="0">
                <a:effectLst/>
                <a:latin typeface="Times New Roman" panose="02020603050405020304" pitchFamily="18" charset="0"/>
                <a:cs typeface="Times New Roman" panose="02020603050405020304" pitchFamily="18" charset="0"/>
              </a:rPr>
              <a:t>4. Geotérmica</a:t>
            </a:r>
          </a:p>
          <a:p>
            <a:r>
              <a:rPr lang="es-CL" sz="1400" b="0" i="0" dirty="0">
                <a:effectLst/>
                <a:latin typeface="Times New Roman" panose="02020603050405020304" pitchFamily="18" charset="0"/>
                <a:cs typeface="Times New Roman" panose="02020603050405020304" pitchFamily="18" charset="0"/>
              </a:rPr>
              <a:t>La </a:t>
            </a:r>
            <a:r>
              <a:rPr lang="es-CL" sz="1400" b="1" i="0" u="none" strike="noStrike" dirty="0">
                <a:effectLst/>
                <a:latin typeface="Times New Roman" panose="02020603050405020304" pitchFamily="18" charset="0"/>
                <a:cs typeface="Times New Roman" panose="02020603050405020304" pitchFamily="18" charset="0"/>
                <a:hlinkClick r:id="rId4"/>
              </a:rPr>
              <a:t>energía geotérmica</a:t>
            </a:r>
            <a:r>
              <a:rPr lang="es-CL" sz="1400" b="0" i="0" dirty="0">
                <a:effectLst/>
                <a:latin typeface="Times New Roman" panose="02020603050405020304" pitchFamily="18" charset="0"/>
                <a:cs typeface="Times New Roman" panose="02020603050405020304" pitchFamily="18" charset="0"/>
              </a:rPr>
              <a:t> se produce a partir del calor del interior de la Tierra. La geotermia superficial va de los cero hasta unos 300 metros y a partir de ahí se denomina geotermia profunda.</a:t>
            </a:r>
          </a:p>
          <a:p>
            <a:r>
              <a:rPr lang="es-CL" sz="1400" b="1" dirty="0">
                <a:effectLst/>
                <a:latin typeface="Times New Roman" panose="02020603050405020304" pitchFamily="18" charset="0"/>
                <a:cs typeface="Times New Roman" panose="02020603050405020304" pitchFamily="18" charset="0"/>
              </a:rPr>
              <a:t>5. Hidráulica</a:t>
            </a:r>
          </a:p>
          <a:p>
            <a:r>
              <a:rPr lang="es-CL" sz="1400" b="0" i="0" dirty="0">
                <a:effectLst/>
                <a:latin typeface="Times New Roman" panose="02020603050405020304" pitchFamily="18" charset="0"/>
                <a:cs typeface="Times New Roman" panose="02020603050405020304" pitchFamily="18" charset="0"/>
              </a:rPr>
              <a:t>Las </a:t>
            </a:r>
            <a:r>
              <a:rPr lang="es-CL" sz="1400" b="1" i="0" dirty="0">
                <a:effectLst/>
                <a:latin typeface="Times New Roman" panose="02020603050405020304" pitchFamily="18" charset="0"/>
                <a:cs typeface="Times New Roman" panose="02020603050405020304" pitchFamily="18" charset="0"/>
              </a:rPr>
              <a:t>grandes presas</a:t>
            </a:r>
            <a:r>
              <a:rPr lang="es-CL" sz="1400" b="0" i="0" dirty="0">
                <a:effectLst/>
                <a:latin typeface="Times New Roman" panose="02020603050405020304" pitchFamily="18" charset="0"/>
                <a:cs typeface="Times New Roman" panose="02020603050405020304" pitchFamily="18" charset="0"/>
              </a:rPr>
              <a:t> producen el 20% de la electricidad mundial y el 7% de la energía total. La energía hidroeléctrica reduce un 13% la emisión de agentes contaminantes a la atmósfera, aunque también es criticada por su </a:t>
            </a:r>
            <a:r>
              <a:rPr lang="es-CL" sz="1400" b="0" i="0" u="none" strike="noStrike" dirty="0">
                <a:effectLst/>
                <a:latin typeface="Times New Roman" panose="02020603050405020304" pitchFamily="18" charset="0"/>
                <a:cs typeface="Times New Roman" panose="02020603050405020304" pitchFamily="18" charset="0"/>
                <a:hlinkClick r:id="rId5"/>
              </a:rPr>
              <a:t>impacto ambiental y social</a:t>
            </a:r>
            <a:r>
              <a:rPr lang="es-CL" sz="1400" b="0" i="0" dirty="0">
                <a:effectLst/>
                <a:latin typeface="Times New Roman" panose="02020603050405020304" pitchFamily="18" charset="0"/>
                <a:cs typeface="Times New Roman" panose="02020603050405020304" pitchFamily="18" charset="0"/>
              </a:rPr>
              <a:t>,</a:t>
            </a:r>
          </a:p>
          <a:p>
            <a:r>
              <a:rPr lang="es-CL" sz="1400" b="1" dirty="0">
                <a:effectLst/>
                <a:latin typeface="Times New Roman" panose="02020603050405020304" pitchFamily="18" charset="0"/>
                <a:cs typeface="Times New Roman" panose="02020603050405020304" pitchFamily="18" charset="0"/>
              </a:rPr>
              <a:t>6. Solar</a:t>
            </a:r>
          </a:p>
          <a:p>
            <a:r>
              <a:rPr lang="es-CL" sz="1400" b="0" i="0" dirty="0">
                <a:effectLst/>
                <a:latin typeface="Times New Roman" panose="02020603050405020304" pitchFamily="18" charset="0"/>
                <a:cs typeface="Times New Roman" panose="02020603050405020304" pitchFamily="18" charset="0"/>
              </a:rPr>
              <a:t>La </a:t>
            </a:r>
            <a:r>
              <a:rPr lang="es-CL" sz="1400" b="1" i="0" u="none" strike="noStrike" dirty="0">
                <a:effectLst/>
                <a:latin typeface="Times New Roman" panose="02020603050405020304" pitchFamily="18" charset="0"/>
                <a:cs typeface="Times New Roman" panose="02020603050405020304" pitchFamily="18" charset="0"/>
                <a:hlinkClick r:id="rId6"/>
              </a:rPr>
              <a:t>energía del sol</a:t>
            </a:r>
            <a:r>
              <a:rPr lang="es-CL" sz="1400" b="0" i="0" dirty="0">
                <a:effectLst/>
                <a:latin typeface="Times New Roman" panose="02020603050405020304" pitchFamily="18" charset="0"/>
                <a:cs typeface="Times New Roman" panose="02020603050405020304" pitchFamily="18" charset="0"/>
              </a:rPr>
              <a:t> se aprovecha de muchas formas. Los </a:t>
            </a:r>
            <a:r>
              <a:rPr lang="es-CL" sz="1400" b="1" i="0" dirty="0">
                <a:effectLst/>
                <a:latin typeface="Times New Roman" panose="02020603050405020304" pitchFamily="18" charset="0"/>
                <a:cs typeface="Times New Roman" panose="02020603050405020304" pitchFamily="18" charset="0"/>
              </a:rPr>
              <a:t>paneles fotovoltaicos</a:t>
            </a:r>
            <a:r>
              <a:rPr lang="es-CL" sz="1400" b="0" i="0" dirty="0">
                <a:effectLst/>
                <a:latin typeface="Times New Roman" panose="02020603050405020304" pitchFamily="18" charset="0"/>
                <a:cs typeface="Times New Roman" panose="02020603050405020304" pitchFamily="18" charset="0"/>
              </a:rPr>
              <a:t> de los tejados son los más conocidos, pero la evolución tecnológica ha logrado cuatro generaciones y diversas variedades:</a:t>
            </a:r>
          </a:p>
          <a:p>
            <a:r>
              <a:rPr lang="es-CL" sz="1400" b="1" dirty="0">
                <a:effectLst/>
                <a:latin typeface="Times New Roman" panose="02020603050405020304" pitchFamily="18" charset="0"/>
                <a:cs typeface="Times New Roman" panose="02020603050405020304" pitchFamily="18" charset="0"/>
              </a:rPr>
              <a:t>7 y 8. Undimotriz y mareomotriz</a:t>
            </a:r>
          </a:p>
          <a:p>
            <a:r>
              <a:rPr lang="es-CL" sz="1400" b="0" i="0" dirty="0">
                <a:effectLst/>
                <a:latin typeface="Times New Roman" panose="02020603050405020304" pitchFamily="18" charset="0"/>
                <a:cs typeface="Times New Roman" panose="02020603050405020304" pitchFamily="18" charset="0"/>
              </a:rPr>
              <a:t>La </a:t>
            </a:r>
            <a:r>
              <a:rPr lang="es-CL" sz="1400" b="1" i="0" u="none" strike="noStrike" dirty="0">
                <a:effectLst/>
                <a:latin typeface="Times New Roman" panose="02020603050405020304" pitchFamily="18" charset="0"/>
                <a:cs typeface="Times New Roman" panose="02020603050405020304" pitchFamily="18" charset="0"/>
                <a:hlinkClick r:id="rId7"/>
              </a:rPr>
              <a:t>tecnología undimotriz</a:t>
            </a:r>
            <a:r>
              <a:rPr lang="es-CL" sz="1400" b="0" i="0" dirty="0">
                <a:effectLst/>
                <a:latin typeface="Times New Roman" panose="02020603050405020304" pitchFamily="18" charset="0"/>
                <a:cs typeface="Times New Roman" panose="02020603050405020304" pitchFamily="18" charset="0"/>
              </a:rPr>
              <a:t> aprovecha la energía del movimiento de las olas. Diversos prototipos se prueban en países como Portugal, Noruega o España.</a:t>
            </a:r>
          </a:p>
          <a:p>
            <a:endParaRPr lang="es-CL" sz="1400" b="0" i="0" dirty="0">
              <a:effectLst/>
              <a:latin typeface="Times New Roman" panose="02020603050405020304" pitchFamily="18" charset="0"/>
              <a:cs typeface="Times New Roman" panose="02020603050405020304" pitchFamily="18" charset="0"/>
            </a:endParaRPr>
          </a:p>
          <a:p>
            <a:endParaRPr lang="es-CL" sz="1400" b="0" i="0" dirty="0">
              <a:effectLst/>
              <a:latin typeface="arial" panose="020B0604020202020204" pitchFamily="34" charset="0"/>
            </a:endParaRPr>
          </a:p>
          <a:p>
            <a:endParaRPr lang="es-CL" sz="1400" b="0" i="0" dirty="0">
              <a:effectLst/>
              <a:latin typeface="arial" panose="020B0604020202020204" pitchFamily="34" charset="0"/>
            </a:endParaRPr>
          </a:p>
          <a:p>
            <a:endParaRPr lang="es-ES" sz="800" dirty="0"/>
          </a:p>
        </p:txBody>
      </p:sp>
    </p:spTree>
    <p:extLst>
      <p:ext uri="{BB962C8B-B14F-4D97-AF65-F5344CB8AC3E}">
        <p14:creationId xmlns:p14="http://schemas.microsoft.com/office/powerpoint/2010/main" val="2321417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ntajas de las energías renovables.">
            <a:extLst>
              <a:ext uri="{FF2B5EF4-FFF2-40B4-BE49-F238E27FC236}">
                <a16:creationId xmlns:a16="http://schemas.microsoft.com/office/drawing/2014/main" id="{6246A32E-521D-4567-97A2-70FEDFD53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0" y="127819"/>
            <a:ext cx="12280490" cy="67301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60954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9"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p:cNvSpPr>
            <a:spLocks noGrp="1"/>
          </p:cNvSpPr>
          <p:nvPr>
            <p:ph type="title"/>
          </p:nvPr>
        </p:nvSpPr>
        <p:spPr>
          <a:xfrm>
            <a:off x="1098468" y="885651"/>
            <a:ext cx="3229803" cy="4624603"/>
          </a:xfrm>
        </p:spPr>
        <p:txBody>
          <a:bodyPr>
            <a:normAutofit/>
          </a:bodyPr>
          <a:lstStyle/>
          <a:p>
            <a:r>
              <a:rPr lang="es-CL" b="1">
                <a:solidFill>
                  <a:srgbClr val="FFFFFF"/>
                </a:solidFill>
                <a:latin typeface="Times New Roman" panose="02020603050405020304" pitchFamily="18" charset="0"/>
                <a:cs typeface="Times New Roman" panose="02020603050405020304" pitchFamily="18" charset="0"/>
              </a:rPr>
              <a:t>Como podemos detener  el cambio climático: Algunas Ideas</a:t>
            </a:r>
          </a:p>
        </p:txBody>
      </p:sp>
      <p:sp>
        <p:nvSpPr>
          <p:cNvPr id="3" name="Marcador de contenido 2"/>
          <p:cNvSpPr>
            <a:spLocks noGrp="1"/>
          </p:cNvSpPr>
          <p:nvPr>
            <p:ph idx="1"/>
          </p:nvPr>
        </p:nvSpPr>
        <p:spPr>
          <a:xfrm>
            <a:off x="4767209" y="410875"/>
            <a:ext cx="7157960" cy="6291677"/>
          </a:xfrm>
        </p:spPr>
        <p:txBody>
          <a:bodyPr anchor="ctr">
            <a:normAutofit/>
          </a:bodyPr>
          <a:lstStyle/>
          <a:p>
            <a:pPr marL="0" indent="0">
              <a:buNone/>
            </a:pPr>
            <a:r>
              <a:rPr lang="es-CL" sz="2000" b="1" dirty="0">
                <a:latin typeface="Times New Roman" panose="02020603050405020304" pitchFamily="18" charset="0"/>
                <a:cs typeface="Times New Roman" panose="02020603050405020304" pitchFamily="18" charset="0"/>
              </a:rPr>
              <a:t>1. Manejo de los Refrigerantes</a:t>
            </a:r>
          </a:p>
          <a:p>
            <a:r>
              <a:rPr lang="es-CL" sz="2000" b="1" dirty="0">
                <a:latin typeface="Times New Roman" panose="02020603050405020304" pitchFamily="18" charset="0"/>
                <a:cs typeface="Times New Roman" panose="02020603050405020304" pitchFamily="18" charset="0"/>
              </a:rPr>
              <a:t>El problema </a:t>
            </a:r>
            <a:r>
              <a:rPr lang="es-CL" sz="2000" dirty="0">
                <a:latin typeface="Times New Roman" panose="02020603050405020304" pitchFamily="18" charset="0"/>
                <a:cs typeface="Times New Roman" panose="02020603050405020304" pitchFamily="18" charset="0"/>
              </a:rPr>
              <a:t>:  Cada refrigerador en su casa o en el super mercado, cualquier aire acondicionado contienen refrigerantes químicos que absorben y generan calor que permiten mantener los alimentos fríos, los edificios  y vehículos a una temperatura constante . </a:t>
            </a:r>
          </a:p>
          <a:p>
            <a:r>
              <a:rPr lang="es-CL" sz="2000" dirty="0">
                <a:latin typeface="Times New Roman" panose="02020603050405020304" pitchFamily="18" charset="0"/>
                <a:cs typeface="Times New Roman" panose="02020603050405020304" pitchFamily="18" charset="0"/>
              </a:rPr>
              <a:t>Estos refrigerantes específicamente  los </a:t>
            </a:r>
            <a:r>
              <a:rPr lang="es-CL" sz="2000" dirty="0" err="1">
                <a:latin typeface="Times New Roman" panose="02020603050405020304" pitchFamily="18" charset="0"/>
                <a:cs typeface="Times New Roman" panose="02020603050405020304" pitchFamily="18" charset="0"/>
              </a:rPr>
              <a:t>clorofluorcarbonatos</a:t>
            </a:r>
            <a:r>
              <a:rPr lang="es-CL" sz="2000" dirty="0">
                <a:latin typeface="Times New Roman" panose="02020603050405020304" pitchFamily="18" charset="0"/>
                <a:cs typeface="Times New Roman" panose="02020603050405020304" pitchFamily="18" charset="0"/>
              </a:rPr>
              <a:t> (</a:t>
            </a:r>
            <a:r>
              <a:rPr lang="es-CL" sz="2000" dirty="0" err="1">
                <a:latin typeface="Times New Roman" panose="02020603050405020304" pitchFamily="18" charset="0"/>
                <a:cs typeface="Times New Roman" panose="02020603050405020304" pitchFamily="18" charset="0"/>
              </a:rPr>
              <a:t>CFCs</a:t>
            </a:r>
            <a:r>
              <a:rPr lang="es-CL" sz="2000" dirty="0">
                <a:latin typeface="Times New Roman" panose="02020603050405020304" pitchFamily="18" charset="0"/>
                <a:cs typeface="Times New Roman" panose="02020603050405020304" pitchFamily="18" charset="0"/>
              </a:rPr>
              <a:t>) y los </a:t>
            </a:r>
            <a:r>
              <a:rPr lang="es-CL" sz="2000" dirty="0" err="1">
                <a:latin typeface="Times New Roman" panose="02020603050405020304" pitchFamily="18" charset="0"/>
                <a:cs typeface="Times New Roman" panose="02020603050405020304" pitchFamily="18" charset="0"/>
              </a:rPr>
              <a:t>hidroclorofluo</a:t>
            </a:r>
            <a:r>
              <a:rPr lang="es-CL" sz="2000" dirty="0">
                <a:latin typeface="Times New Roman" panose="02020603050405020304" pitchFamily="18" charset="0"/>
                <a:cs typeface="Times New Roman" panose="02020603050405020304" pitchFamily="18" charset="0"/>
              </a:rPr>
              <a:t> carbonatos lanzados al aire comenzaron a obstruir el Ozono, que es esencial en la absorción de la radiación ultra violeta del sol , creando verdaderos hoyos de alta radiación en especial en el hemisferio sur. Gracias  al Protocolo de Montreal de  en Sustancias que afectan en horizonte de Ozono se ha logrado controlar este problema.</a:t>
            </a:r>
          </a:p>
          <a:p>
            <a:r>
              <a:rPr lang="es-CL" sz="2000" b="1" dirty="0">
                <a:latin typeface="Times New Roman" panose="02020603050405020304" pitchFamily="18" charset="0"/>
                <a:cs typeface="Times New Roman" panose="02020603050405020304" pitchFamily="18" charset="0"/>
              </a:rPr>
              <a:t>Soluciones en progreso</a:t>
            </a:r>
            <a:r>
              <a:rPr lang="es-CL" sz="2000" dirty="0">
                <a:latin typeface="Times New Roman" panose="02020603050405020304" pitchFamily="18" charset="0"/>
                <a:cs typeface="Times New Roman" panose="02020603050405020304" pitchFamily="18" charset="0"/>
              </a:rPr>
              <a:t>: En octubre 2016, en la reunión de más de 170 países en </a:t>
            </a:r>
            <a:r>
              <a:rPr lang="es-CL" sz="2000" dirty="0" err="1">
                <a:latin typeface="Times New Roman" panose="02020603050405020304" pitchFamily="18" charset="0"/>
                <a:cs typeface="Times New Roman" panose="02020603050405020304" pitchFamily="18" charset="0"/>
              </a:rPr>
              <a:t>Rwnda</a:t>
            </a:r>
            <a:r>
              <a:rPr lang="es-CL" sz="2000" dirty="0">
                <a:latin typeface="Times New Roman" panose="02020603050405020304" pitchFamily="18" charset="0"/>
                <a:cs typeface="Times New Roman" panose="02020603050405020304" pitchFamily="18" charset="0"/>
              </a:rPr>
              <a:t> , negociaron  para para solucionar el problema  de los </a:t>
            </a:r>
            <a:r>
              <a:rPr lang="es-CL" sz="2000" dirty="0" err="1">
                <a:latin typeface="Times New Roman" panose="02020603050405020304" pitchFamily="18" charset="0"/>
                <a:cs typeface="Times New Roman" panose="02020603050405020304" pitchFamily="18" charset="0"/>
              </a:rPr>
              <a:t>HFCs</a:t>
            </a:r>
            <a:r>
              <a:rPr lang="es-CL" sz="2000" dirty="0">
                <a:latin typeface="Times New Roman" panose="02020603050405020304" pitchFamily="18" charset="0"/>
                <a:cs typeface="Times New Roman" panose="02020603050405020304" pitchFamily="18" charset="0"/>
              </a:rPr>
              <a:t>  </a:t>
            </a:r>
            <a:r>
              <a:rPr lang="es-CL" sz="2000" dirty="0" err="1">
                <a:latin typeface="Times New Roman" panose="02020603050405020304" pitchFamily="18" charset="0"/>
                <a:cs typeface="Times New Roman" panose="02020603050405020304" pitchFamily="18" charset="0"/>
              </a:rPr>
              <a:t>Asi</a:t>
            </a:r>
            <a:r>
              <a:rPr lang="es-CL" sz="2000" dirty="0">
                <a:latin typeface="Times New Roman" panose="02020603050405020304" pitchFamily="18" charset="0"/>
                <a:cs typeface="Times New Roman" panose="02020603050405020304" pitchFamily="18" charset="0"/>
              </a:rPr>
              <a:t>, se modificó el Protocolo de los países  de bajos ingresos comenzaran en el 2019 y se expenderá a los de menor ingreso entre 2024 . Utilizando sustitutos del HFC disponibles en el mercado  en base de amonio y propano. Este acuerdo es mandatorio para los países</a:t>
            </a:r>
            <a:r>
              <a:rPr lang="es-CL" sz="2000" b="1" dirty="0">
                <a:latin typeface="Arial" panose="020B0604020202020204" pitchFamily="34" charset="0"/>
                <a:cs typeface="Arial" panose="020B0604020202020204" pitchFamily="34" charset="0"/>
              </a:rPr>
              <a:t>.</a:t>
            </a:r>
          </a:p>
          <a:p>
            <a:endParaRPr lang="es-CL" sz="1500" b="1" dirty="0"/>
          </a:p>
        </p:txBody>
      </p:sp>
      <p:sp>
        <p:nvSpPr>
          <p:cNvPr id="6" name="Marcador de pie de página 5"/>
          <p:cNvSpPr>
            <a:spLocks noGrp="1"/>
          </p:cNvSpPr>
          <p:nvPr>
            <p:ph type="ftr" sz="quarter" idx="11"/>
          </p:nvPr>
        </p:nvSpPr>
        <p:spPr>
          <a:xfrm>
            <a:off x="795528" y="6382512"/>
            <a:ext cx="6757416" cy="320040"/>
          </a:xfrm>
        </p:spPr>
        <p:txBody>
          <a:bodyPr>
            <a:normAutofit/>
          </a:bodyPr>
          <a:lstStyle/>
          <a:p>
            <a:pPr algn="l" rtl="0">
              <a:spcAft>
                <a:spcPts val="600"/>
              </a:spcAft>
            </a:pPr>
            <a:r>
              <a:rPr lang="es-ES" sz="1000" noProof="0"/>
              <a:t>Agregar un pie de página</a:t>
            </a:r>
          </a:p>
        </p:txBody>
      </p:sp>
      <p:sp>
        <p:nvSpPr>
          <p:cNvPr id="5" name="Marcador de fecha 4"/>
          <p:cNvSpPr>
            <a:spLocks noGrp="1"/>
          </p:cNvSpPr>
          <p:nvPr>
            <p:ph type="dt" sz="half" idx="10"/>
          </p:nvPr>
        </p:nvSpPr>
        <p:spPr>
          <a:xfrm>
            <a:off x="7717536" y="6382512"/>
            <a:ext cx="2825496" cy="320040"/>
          </a:xfrm>
        </p:spPr>
        <p:txBody>
          <a:bodyPr>
            <a:normAutofit/>
          </a:bodyPr>
          <a:lstStyle/>
          <a:p>
            <a:pPr algn="r" rtl="0">
              <a:spcAft>
                <a:spcPts val="600"/>
              </a:spcAft>
            </a:pPr>
            <a:fld id="{DBD9F02B-2DC8-4099-A266-B747EC68FF67}" type="datetime1">
              <a:rPr lang="es-ES" sz="1000" noProof="0"/>
              <a:pPr algn="r" rtl="0">
                <a:spcAft>
                  <a:spcPts val="600"/>
                </a:spcAft>
              </a:pPr>
              <a:t>13/04/2021</a:t>
            </a:fld>
            <a:endParaRPr lang="es-ES" sz="1000" noProof="0"/>
          </a:p>
        </p:txBody>
      </p:sp>
      <p:sp>
        <p:nvSpPr>
          <p:cNvPr id="4" name="Marcador de número de diapositiva 3"/>
          <p:cNvSpPr>
            <a:spLocks noGrp="1"/>
          </p:cNvSpPr>
          <p:nvPr>
            <p:ph type="sldNum" sz="quarter" idx="12"/>
          </p:nvPr>
        </p:nvSpPr>
        <p:spPr>
          <a:xfrm>
            <a:off x="10707624" y="6382512"/>
            <a:ext cx="685800" cy="320040"/>
          </a:xfrm>
        </p:spPr>
        <p:txBody>
          <a:bodyPr>
            <a:normAutofit/>
          </a:bodyPr>
          <a:lstStyle/>
          <a:p>
            <a:pPr>
              <a:spcAft>
                <a:spcPts val="600"/>
              </a:spcAft>
            </a:pPr>
            <a:fld id="{9CD8D479-8942-46E8-A226-A4E01F7A105C}" type="slidenum">
              <a:rPr lang="es-ES" sz="1000"/>
              <a:pPr>
                <a:spcAft>
                  <a:spcPts val="600"/>
                </a:spcAft>
              </a:pPr>
              <a:t>19</a:t>
            </a:fld>
            <a:endParaRPr lang="es-ES" sz="1000"/>
          </a:p>
        </p:txBody>
      </p:sp>
    </p:spTree>
    <p:extLst>
      <p:ext uri="{BB962C8B-B14F-4D97-AF65-F5344CB8AC3E}">
        <p14:creationId xmlns:p14="http://schemas.microsoft.com/office/powerpoint/2010/main" val="223146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B3574A-9C2D-4538-BAD5-9C185267CE26}"/>
              </a:ext>
            </a:extLst>
          </p:cNvPr>
          <p:cNvSpPr>
            <a:spLocks noGrp="1"/>
          </p:cNvSpPr>
          <p:nvPr>
            <p:ph type="title"/>
          </p:nvPr>
        </p:nvSpPr>
        <p:spPr>
          <a:xfrm>
            <a:off x="1245072" y="1289765"/>
            <a:ext cx="3651101" cy="4270963"/>
          </a:xfrm>
        </p:spPr>
        <p:txBody>
          <a:bodyPr anchor="ctr">
            <a:normAutofit/>
          </a:bodyPr>
          <a:lstStyle/>
          <a:p>
            <a:pPr algn="ctr"/>
            <a:r>
              <a:rPr lang="es-CL" sz="4300" dirty="0">
                <a:solidFill>
                  <a:srgbClr val="FFFFFF"/>
                </a:solidFill>
                <a:latin typeface="Times New Roman" panose="02020603050405020304" pitchFamily="18" charset="0"/>
                <a:cs typeface="Times New Roman" panose="02020603050405020304" pitchFamily="18" charset="0"/>
              </a:rPr>
              <a:t>EL FENÓMENO DE LA NIÑA Y EL NIÑO Y SU IMPACTO EN EL CC?</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E0AE67D3-71E9-4C37-9829-D94DC581C5DC}"/>
              </a:ext>
            </a:extLst>
          </p:cNvPr>
          <p:cNvSpPr>
            <a:spLocks noGrp="1"/>
          </p:cNvSpPr>
          <p:nvPr>
            <p:ph idx="1"/>
          </p:nvPr>
        </p:nvSpPr>
        <p:spPr>
          <a:xfrm>
            <a:off x="5941717" y="216310"/>
            <a:ext cx="5474963" cy="6528619"/>
          </a:xfrm>
        </p:spPr>
        <p:txBody>
          <a:bodyPr anchor="ctr">
            <a:normAutofit/>
          </a:bodyPr>
          <a:lstStyle/>
          <a:p>
            <a:r>
              <a:rPr lang="es-CL" sz="1400" dirty="0"/>
              <a:t>“</a:t>
            </a:r>
            <a:r>
              <a:rPr lang="es-CL" sz="1400" dirty="0">
                <a:latin typeface="Times New Roman" panose="02020603050405020304" pitchFamily="18" charset="0"/>
                <a:cs typeface="Times New Roman" panose="02020603050405020304" pitchFamily="18" charset="0"/>
              </a:rPr>
              <a:t>De año en año, se producen extremos climáticos (sequías – inundaciones) en diferentes partes del planeta, como resultado de la variabilidad natural del clima. El ciclo El Niño, La Niña - Oscilación del Sur (OS)es, tal vez, el componente más conocido en la </a:t>
            </a:r>
            <a:r>
              <a:rPr lang="es-CL" sz="1400" b="1" dirty="0">
                <a:latin typeface="Times New Roman" panose="02020603050405020304" pitchFamily="18" charset="0"/>
                <a:cs typeface="Times New Roman" panose="02020603050405020304" pitchFamily="18" charset="0"/>
              </a:rPr>
              <a:t>variabilidad climática interanual,</a:t>
            </a:r>
            <a:r>
              <a:rPr lang="es-CL" sz="1400" dirty="0">
                <a:latin typeface="Times New Roman" panose="02020603050405020304" pitchFamily="18" charset="0"/>
                <a:cs typeface="Times New Roman" panose="02020603050405020304" pitchFamily="18" charset="0"/>
              </a:rPr>
              <a:t> cuya señal se percibe en </a:t>
            </a:r>
            <a:r>
              <a:rPr lang="es-CL" sz="1400" b="1" dirty="0">
                <a:latin typeface="Times New Roman" panose="02020603050405020304" pitchFamily="18" charset="0"/>
                <a:cs typeface="Times New Roman" panose="02020603050405020304" pitchFamily="18" charset="0"/>
              </a:rPr>
              <a:t>diferentes regiones del planeta. </a:t>
            </a:r>
          </a:p>
          <a:p>
            <a:r>
              <a:rPr lang="es-CL" sz="1400" dirty="0">
                <a:latin typeface="Times New Roman" panose="02020603050405020304" pitchFamily="18" charset="0"/>
                <a:cs typeface="Times New Roman" panose="02020603050405020304" pitchFamily="18" charset="0"/>
              </a:rPr>
              <a:t>El ciclo El Niño, La Niña - Oscilación del Sur se destaca por generar marcadas oscilaciones en las </a:t>
            </a:r>
            <a:r>
              <a:rPr lang="es-CL" sz="1400" b="1" dirty="0">
                <a:latin typeface="Times New Roman" panose="02020603050405020304" pitchFamily="18" charset="0"/>
                <a:cs typeface="Times New Roman" panose="02020603050405020304" pitchFamily="18" charset="0"/>
              </a:rPr>
              <a:t>variables climatológicas </a:t>
            </a:r>
            <a:r>
              <a:rPr lang="es-CL" sz="1400" dirty="0">
                <a:latin typeface="Times New Roman" panose="02020603050405020304" pitchFamily="18" charset="0"/>
                <a:cs typeface="Times New Roman" panose="02020603050405020304" pitchFamily="18" charset="0"/>
              </a:rPr>
              <a:t>(</a:t>
            </a:r>
            <a:r>
              <a:rPr lang="es-CL" sz="1400" dirty="0">
                <a:solidFill>
                  <a:srgbClr val="FF0000"/>
                </a:solidFill>
                <a:latin typeface="Times New Roman" panose="02020603050405020304" pitchFamily="18" charset="0"/>
                <a:cs typeface="Times New Roman" panose="02020603050405020304" pitchFamily="18" charset="0"/>
              </a:rPr>
              <a:t>temperatura del aire y precipitación, por ejemplo</a:t>
            </a:r>
            <a:r>
              <a:rPr lang="es-CL" sz="1400" dirty="0">
                <a:latin typeface="Times New Roman" panose="02020603050405020304" pitchFamily="18" charset="0"/>
                <a:cs typeface="Times New Roman" panose="02020603050405020304" pitchFamily="18" charset="0"/>
              </a:rPr>
              <a:t>) que lo hace notar más fácilmente sobre otros componentes de la variabilidad climática interanual (año tras año). Y, en efecto, </a:t>
            </a:r>
            <a:r>
              <a:rPr lang="es-CL" sz="1400" b="1" dirty="0">
                <a:latin typeface="Times New Roman" panose="02020603050405020304" pitchFamily="18" charset="0"/>
                <a:cs typeface="Times New Roman" panose="02020603050405020304" pitchFamily="18" charset="0"/>
              </a:rPr>
              <a:t>las fases extremas de este ciclo, son ampliamente conocidas por el impacto social, económico y ambiental que causa.</a:t>
            </a:r>
            <a:r>
              <a:rPr lang="es-CL" sz="1400" dirty="0">
                <a:latin typeface="Times New Roman" panose="02020603050405020304" pitchFamily="18" charset="0"/>
                <a:cs typeface="Times New Roman" panose="02020603050405020304" pitchFamily="18" charset="0"/>
              </a:rPr>
              <a:t> Esa es la razón principal por la cual se ha prestado mayor atención a estos fenómenos.</a:t>
            </a:r>
          </a:p>
          <a:p>
            <a:r>
              <a:rPr lang="es-CL" sz="1400" dirty="0">
                <a:latin typeface="Times New Roman" panose="02020603050405020304" pitchFamily="18" charset="0"/>
                <a:cs typeface="Times New Roman" panose="02020603050405020304" pitchFamily="18" charset="0"/>
              </a:rPr>
              <a:t>El Ciclo El Niño, La Niña – Oscilación del Sur, es un </a:t>
            </a:r>
            <a:r>
              <a:rPr lang="es-CL" sz="1400" b="1" dirty="0">
                <a:latin typeface="Times New Roman" panose="02020603050405020304" pitchFamily="18" charset="0"/>
                <a:cs typeface="Times New Roman" panose="02020603050405020304" pitchFamily="18" charset="0"/>
              </a:rPr>
              <a:t>proceso natural </a:t>
            </a:r>
            <a:r>
              <a:rPr lang="es-CL" sz="1400" dirty="0">
                <a:latin typeface="Times New Roman" panose="02020603050405020304" pitchFamily="18" charset="0"/>
                <a:cs typeface="Times New Roman" panose="02020603050405020304" pitchFamily="18" charset="0"/>
              </a:rPr>
              <a:t>y </a:t>
            </a:r>
            <a:r>
              <a:rPr lang="es-CL" sz="1400" b="1" dirty="0">
                <a:latin typeface="Times New Roman" panose="02020603050405020304" pitchFamily="18" charset="0"/>
                <a:cs typeface="Times New Roman" panose="02020603050405020304" pitchFamily="18" charset="0"/>
              </a:rPr>
              <a:t>recurrente</a:t>
            </a:r>
            <a:r>
              <a:rPr lang="es-CL" sz="1400" dirty="0">
                <a:latin typeface="Times New Roman" panose="02020603050405020304" pitchFamily="18" charset="0"/>
                <a:cs typeface="Times New Roman" panose="02020603050405020304" pitchFamily="18" charset="0"/>
              </a:rPr>
              <a:t>, cuyos períodos de ocurrencia han fluctuado en el último medio siglo, entre 3 y 7 años. Se puede afirmar que El Niño, La Niña y la Oscilación del Sur, </a:t>
            </a:r>
            <a:r>
              <a:rPr lang="es-CL" sz="1400" b="1" dirty="0">
                <a:latin typeface="Times New Roman" panose="02020603050405020304" pitchFamily="18" charset="0"/>
                <a:cs typeface="Times New Roman" panose="02020603050405020304" pitchFamily="18" charset="0"/>
              </a:rPr>
              <a:t>son fenómenos que resultan de la compleja interacción entre el océano y la atmósfera</a:t>
            </a:r>
            <a:r>
              <a:rPr lang="es-CL" sz="1400" dirty="0">
                <a:latin typeface="Times New Roman" panose="02020603050405020304" pitchFamily="18" charset="0"/>
                <a:cs typeface="Times New Roman" panose="02020603050405020304" pitchFamily="18" charset="0"/>
              </a:rPr>
              <a:t>, en la escala climática, principalmente. Esta conexión tan estrecha, ha llevado incluso a la confusión de muchos, quienes presentan a El Niño y La Niña como fenómenos atmosféricos; estos, aunque originados principalmente por la interacción con la atmósfera, son oceánicos. La Oscilación del Sur es la respuesta atmosférica a las condiciones térmicas del océano.”</a:t>
            </a:r>
          </a:p>
          <a:p>
            <a:pPr marL="74295" marR="264795" algn="just">
              <a:lnSpc>
                <a:spcPct val="111000"/>
              </a:lnSpc>
              <a:spcBef>
                <a:spcPts val="555"/>
              </a:spcBef>
              <a:spcAft>
                <a:spcPts val="0"/>
              </a:spcAft>
            </a:pPr>
            <a:r>
              <a:rPr lang="es-ES" sz="14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“El Niño- Oscilación del Sur” (ENOS, en español; ENSO en inglés) incluye la fase cálida </a:t>
            </a:r>
            <a:r>
              <a:rPr lang="es-ES" sz="1400" spc="-2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(El </a:t>
            </a:r>
            <a:r>
              <a:rPr lang="es-ES" sz="14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Niño) y fría (La Niña) del ciclo.</a:t>
            </a:r>
            <a:endParaRPr lang="es-CL" sz="1400" dirty="0">
              <a:latin typeface="Times New Roman" panose="02020603050405020304" pitchFamily="18" charset="0"/>
              <a:cs typeface="Times New Roman" panose="02020603050405020304" pitchFamily="18" charset="0"/>
            </a:endParaRPr>
          </a:p>
          <a:p>
            <a:r>
              <a:rPr lang="es-CL" sz="1100" dirty="0">
                <a:solidFill>
                  <a:schemeClr val="tx1">
                    <a:alpha val="80000"/>
                  </a:schemeClr>
                </a:solidFill>
                <a:latin typeface="Times New Roman" panose="02020603050405020304" pitchFamily="18" charset="0"/>
                <a:cs typeface="Times New Roman" panose="02020603050405020304" pitchFamily="18" charset="0"/>
              </a:rPr>
              <a:t>Fuente: </a:t>
            </a:r>
            <a:r>
              <a:rPr lang="es-CL" sz="1100" dirty="0">
                <a:latin typeface="Times New Roman" panose="02020603050405020304" pitchFamily="18" charset="0"/>
                <a:cs typeface="Times New Roman" panose="02020603050405020304" pitchFamily="18" charset="0"/>
              </a:rPr>
              <a:t>Pabón Caicedo, José Daniel; Montealegre Bocanegra, José Edgar. </a:t>
            </a:r>
            <a:r>
              <a:rPr lang="es-CL" sz="1100" b="1" dirty="0">
                <a:latin typeface="Times New Roman" panose="02020603050405020304" pitchFamily="18" charset="0"/>
                <a:cs typeface="Times New Roman" panose="02020603050405020304" pitchFamily="18" charset="0"/>
              </a:rPr>
              <a:t>Los fenómenos de El Niño y de La Niña, su efecto climático e impactos socioeconómicos</a:t>
            </a:r>
            <a:r>
              <a:rPr lang="es-CL" sz="1100" dirty="0">
                <a:latin typeface="Times New Roman" panose="02020603050405020304" pitchFamily="18" charset="0"/>
                <a:cs typeface="Times New Roman" panose="02020603050405020304" pitchFamily="18" charset="0"/>
              </a:rPr>
              <a:t>. Bogotá: Academia Colombiana de Ciencias Exactas, Físicas y Naturales, 2017.</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28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9"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p:cNvSpPr>
            <a:spLocks noGrp="1"/>
          </p:cNvSpPr>
          <p:nvPr>
            <p:ph type="title"/>
          </p:nvPr>
        </p:nvSpPr>
        <p:spPr>
          <a:xfrm>
            <a:off x="1098468" y="885651"/>
            <a:ext cx="3229803" cy="4624603"/>
          </a:xfrm>
        </p:spPr>
        <p:txBody>
          <a:bodyPr>
            <a:normAutofit/>
          </a:bodyPr>
          <a:lstStyle/>
          <a:p>
            <a:r>
              <a:rPr lang="es-CL" b="1">
                <a:solidFill>
                  <a:srgbClr val="FFFFFF"/>
                </a:solidFill>
                <a:latin typeface="Times New Roman" panose="02020603050405020304" pitchFamily="18" charset="0"/>
                <a:cs typeface="Times New Roman" panose="02020603050405020304" pitchFamily="18" charset="0"/>
              </a:rPr>
              <a:t>Como podemos detener  el cambio climático: Algunas Ideas</a:t>
            </a:r>
            <a:endParaRPr lang="es-CL">
              <a:solidFill>
                <a:srgbClr val="FFFFFF"/>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4828808" y="132793"/>
            <a:ext cx="7442440" cy="6291677"/>
          </a:xfrm>
        </p:spPr>
        <p:txBody>
          <a:bodyPr anchor="ctr">
            <a:normAutofit/>
          </a:bodyPr>
          <a:lstStyle/>
          <a:p>
            <a:pPr marL="0" indent="0">
              <a:buNone/>
            </a:pPr>
            <a:r>
              <a:rPr lang="es-CL" sz="1400" b="1" dirty="0">
                <a:latin typeface="Times New Roman" panose="02020603050405020304" pitchFamily="18" charset="0"/>
                <a:cs typeface="Times New Roman" panose="02020603050405020304" pitchFamily="18" charset="0"/>
              </a:rPr>
              <a:t>2. Turbinas de Viento </a:t>
            </a:r>
          </a:p>
          <a:p>
            <a:r>
              <a:rPr lang="es-CL" sz="1400" b="1" dirty="0">
                <a:latin typeface="Times New Roman" panose="02020603050405020304" pitchFamily="18" charset="0"/>
                <a:cs typeface="Times New Roman" panose="02020603050405020304" pitchFamily="18" charset="0"/>
              </a:rPr>
              <a:t>El problema: </a:t>
            </a:r>
          </a:p>
          <a:p>
            <a:r>
              <a:rPr lang="es-CL" sz="1400" dirty="0">
                <a:latin typeface="Times New Roman" panose="02020603050405020304" pitchFamily="18" charset="0"/>
                <a:cs typeface="Times New Roman" panose="02020603050405020304" pitchFamily="18" charset="0"/>
              </a:rPr>
              <a:t>Al comparar la energía del viento con los combustibles fósiles, la primera muestra cero emisiones.</a:t>
            </a:r>
          </a:p>
          <a:p>
            <a:r>
              <a:rPr lang="es-CL" sz="1400" dirty="0">
                <a:latin typeface="Times New Roman" panose="02020603050405020304" pitchFamily="18" charset="0"/>
                <a:cs typeface="Times New Roman" panose="02020603050405020304" pitchFamily="18" charset="0"/>
              </a:rPr>
              <a:t>Sin embargo la energía del viento tiene sus problemas. El tiempo difiere en el mundo y es posible que en algunas regiones las turbinas de viento no funcionen permanentemente o no funcionen. </a:t>
            </a:r>
            <a:r>
              <a:rPr lang="es-CL" sz="1400" b="1" dirty="0">
                <a:latin typeface="Times New Roman" panose="02020603050405020304" pitchFamily="18" charset="0"/>
                <a:cs typeface="Times New Roman" panose="02020603050405020304" pitchFamily="18" charset="0"/>
              </a:rPr>
              <a:t>Los críticos  señalan que las turbinas son ruidosas, contaminan el paisaje y son dañinas para las aves y aves migrantes.</a:t>
            </a:r>
          </a:p>
          <a:p>
            <a:r>
              <a:rPr lang="es-CL" sz="1400" dirty="0">
                <a:latin typeface="Times New Roman" panose="02020603050405020304" pitchFamily="18" charset="0"/>
                <a:cs typeface="Times New Roman" panose="02020603050405020304" pitchFamily="18" charset="0"/>
              </a:rPr>
              <a:t>Otro impedimento es que los subsidios de los gobiernos no son parejos. El FMI ha señalado que los subsidios directos e indirectos a la energía generada por fuentes fósiles recibió  mas de 5. 3 trillones en 2015  en comparación con los 12.3 billones desde el 2000 a la energía generada por el viento</a:t>
            </a:r>
            <a:r>
              <a:rPr lang="es-CL" sz="1400" b="1" dirty="0">
                <a:latin typeface="Times New Roman" panose="02020603050405020304" pitchFamily="18" charset="0"/>
                <a:cs typeface="Times New Roman" panose="02020603050405020304" pitchFamily="18" charset="0"/>
              </a:rPr>
              <a:t>.</a:t>
            </a:r>
          </a:p>
          <a:p>
            <a:r>
              <a:rPr lang="es-CL" sz="1400" b="1" dirty="0">
                <a:latin typeface="Times New Roman" panose="02020603050405020304" pitchFamily="18" charset="0"/>
                <a:cs typeface="Times New Roman" panose="02020603050405020304" pitchFamily="18" charset="0"/>
              </a:rPr>
              <a:t>Soluciones en Progreso  </a:t>
            </a:r>
          </a:p>
          <a:p>
            <a:r>
              <a:rPr lang="es-CL" sz="1400" dirty="0">
                <a:latin typeface="Times New Roman" panose="02020603050405020304" pitchFamily="18" charset="0"/>
                <a:cs typeface="Times New Roman" panose="02020603050405020304" pitchFamily="18" charset="0"/>
              </a:rPr>
              <a:t>Actualmente </a:t>
            </a:r>
            <a:r>
              <a:rPr lang="es-CL" sz="1400" b="1" dirty="0">
                <a:latin typeface="Times New Roman" panose="02020603050405020304" pitchFamily="18" charset="0"/>
                <a:cs typeface="Times New Roman" panose="02020603050405020304" pitchFamily="18" charset="0"/>
              </a:rPr>
              <a:t>314.000 turbinas de viento entregan el 3,7 % de la electricidad global.</a:t>
            </a:r>
            <a:r>
              <a:rPr lang="es-CL" sz="1400" dirty="0">
                <a:latin typeface="Times New Roman" panose="02020603050405020304" pitchFamily="18" charset="0"/>
                <a:cs typeface="Times New Roman" panose="02020603050405020304" pitchFamily="18" charset="0"/>
              </a:rPr>
              <a:t> Pronto se espera que este número  aumente a pesar de la disminución del precio de los combustibles fósiles. </a:t>
            </a:r>
            <a:r>
              <a:rPr lang="es-CL" sz="1400" b="1" dirty="0">
                <a:latin typeface="Times New Roman" panose="02020603050405020304" pitchFamily="18" charset="0"/>
                <a:cs typeface="Times New Roman" panose="02020603050405020304" pitchFamily="18" charset="0"/>
              </a:rPr>
              <a:t>La energía del viento sigue siendo competitiva y de menor costo que la energía eléctrica generada por el carbón</a:t>
            </a:r>
            <a:r>
              <a:rPr lang="es-CL" sz="1400" dirty="0">
                <a:latin typeface="Times New Roman" panose="02020603050405020304" pitchFamily="18" charset="0"/>
                <a:cs typeface="Times New Roman" panose="02020603050405020304" pitchFamily="18" charset="0"/>
              </a:rPr>
              <a:t>.</a:t>
            </a:r>
          </a:p>
          <a:p>
            <a:r>
              <a:rPr lang="es-CL" sz="1400" dirty="0">
                <a:latin typeface="Times New Roman" panose="02020603050405020304" pitchFamily="18" charset="0"/>
                <a:cs typeface="Times New Roman" panose="02020603050405020304" pitchFamily="18" charset="0"/>
              </a:rPr>
              <a:t>En USA la energía potencial de tres estados: Kansas, Dakota del Norte y Texas, es suficiente para suplir la demanda de todo el país.</a:t>
            </a:r>
          </a:p>
          <a:p>
            <a:r>
              <a:rPr lang="es-CL" sz="1400" dirty="0">
                <a:latin typeface="Times New Roman" panose="02020603050405020304" pitchFamily="18" charset="0"/>
                <a:cs typeface="Times New Roman" panose="02020603050405020304" pitchFamily="18" charset="0"/>
              </a:rPr>
              <a:t>Las tecnologías actuales  permiten  disminuir las fluctuaciones  producción y demanda. Nuevas redes de distribución de  han acercado la oferta con la demanda. Nuevas turbinas  están solucionando los problemas ocasionados a las aves y en especial a las migrantes.</a:t>
            </a:r>
          </a:p>
          <a:p>
            <a:r>
              <a:rPr lang="es-CL" sz="1400" dirty="0">
                <a:latin typeface="Times New Roman" panose="02020603050405020304" pitchFamily="18" charset="0"/>
                <a:cs typeface="Times New Roman" panose="02020603050405020304" pitchFamily="18" charset="0"/>
              </a:rPr>
              <a:t>Reducciones en los costos en la producción de  energía del viento en una década será la energía más barata. </a:t>
            </a:r>
          </a:p>
          <a:p>
            <a:pPr marL="0" indent="0">
              <a:buNone/>
            </a:pPr>
            <a:endParaRPr lang="es-CL" sz="1100" dirty="0"/>
          </a:p>
        </p:txBody>
      </p:sp>
      <p:sp>
        <p:nvSpPr>
          <p:cNvPr id="6" name="Marcador de pie de página 5"/>
          <p:cNvSpPr>
            <a:spLocks noGrp="1"/>
          </p:cNvSpPr>
          <p:nvPr>
            <p:ph type="ftr" sz="quarter" idx="11"/>
          </p:nvPr>
        </p:nvSpPr>
        <p:spPr>
          <a:xfrm>
            <a:off x="795528" y="6382512"/>
            <a:ext cx="6757416" cy="320040"/>
          </a:xfrm>
        </p:spPr>
        <p:txBody>
          <a:bodyPr>
            <a:normAutofit/>
          </a:bodyPr>
          <a:lstStyle/>
          <a:p>
            <a:pPr algn="l" rtl="0">
              <a:spcAft>
                <a:spcPts val="600"/>
              </a:spcAft>
            </a:pPr>
            <a:r>
              <a:rPr lang="es-ES" sz="1000" noProof="0"/>
              <a:t>Agregar un pie de página</a:t>
            </a:r>
          </a:p>
        </p:txBody>
      </p:sp>
      <p:sp>
        <p:nvSpPr>
          <p:cNvPr id="5" name="Marcador de fecha 4"/>
          <p:cNvSpPr>
            <a:spLocks noGrp="1"/>
          </p:cNvSpPr>
          <p:nvPr>
            <p:ph type="dt" sz="half" idx="10"/>
          </p:nvPr>
        </p:nvSpPr>
        <p:spPr>
          <a:xfrm>
            <a:off x="7717536" y="6382512"/>
            <a:ext cx="2825496" cy="320040"/>
          </a:xfrm>
        </p:spPr>
        <p:txBody>
          <a:bodyPr>
            <a:normAutofit/>
          </a:bodyPr>
          <a:lstStyle/>
          <a:p>
            <a:pPr algn="r" rtl="0">
              <a:spcAft>
                <a:spcPts val="600"/>
              </a:spcAft>
            </a:pPr>
            <a:fld id="{DBD9F02B-2DC8-4099-A266-B747EC68FF67}" type="datetime1">
              <a:rPr lang="es-ES" sz="1000" noProof="0"/>
              <a:pPr algn="r" rtl="0">
                <a:spcAft>
                  <a:spcPts val="600"/>
                </a:spcAft>
              </a:pPr>
              <a:t>13/04/2021</a:t>
            </a:fld>
            <a:endParaRPr lang="es-ES" sz="1000" noProof="0"/>
          </a:p>
        </p:txBody>
      </p:sp>
      <p:sp>
        <p:nvSpPr>
          <p:cNvPr id="4" name="Marcador de número de diapositiva 3"/>
          <p:cNvSpPr>
            <a:spLocks noGrp="1"/>
          </p:cNvSpPr>
          <p:nvPr>
            <p:ph type="sldNum" sz="quarter" idx="12"/>
          </p:nvPr>
        </p:nvSpPr>
        <p:spPr>
          <a:xfrm>
            <a:off x="10707624" y="6382512"/>
            <a:ext cx="685800" cy="320040"/>
          </a:xfrm>
        </p:spPr>
        <p:txBody>
          <a:bodyPr>
            <a:normAutofit/>
          </a:bodyPr>
          <a:lstStyle/>
          <a:p>
            <a:pPr>
              <a:spcAft>
                <a:spcPts val="600"/>
              </a:spcAft>
            </a:pPr>
            <a:fld id="{9CD8D479-8942-46E8-A226-A4E01F7A105C}" type="slidenum">
              <a:rPr lang="es-ES" sz="1000"/>
              <a:pPr>
                <a:spcAft>
                  <a:spcPts val="600"/>
                </a:spcAft>
              </a:pPr>
              <a:t>20</a:t>
            </a:fld>
            <a:endParaRPr lang="es-ES" sz="1000"/>
          </a:p>
        </p:txBody>
      </p:sp>
    </p:spTree>
    <p:extLst>
      <p:ext uri="{BB962C8B-B14F-4D97-AF65-F5344CB8AC3E}">
        <p14:creationId xmlns:p14="http://schemas.microsoft.com/office/powerpoint/2010/main" val="240457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9"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p:cNvSpPr>
            <a:spLocks noGrp="1"/>
          </p:cNvSpPr>
          <p:nvPr>
            <p:ph type="title"/>
          </p:nvPr>
        </p:nvSpPr>
        <p:spPr>
          <a:xfrm>
            <a:off x="1098468" y="885651"/>
            <a:ext cx="3229803" cy="4624603"/>
          </a:xfrm>
        </p:spPr>
        <p:txBody>
          <a:bodyPr>
            <a:normAutofit/>
          </a:bodyPr>
          <a:lstStyle/>
          <a:p>
            <a:r>
              <a:rPr lang="es-CL" b="1">
                <a:solidFill>
                  <a:srgbClr val="FFFFFF"/>
                </a:solidFill>
              </a:rPr>
              <a:t>Como podemos detener  el cambio climático: Algunas Ideas</a:t>
            </a:r>
            <a:endParaRPr lang="es-CL">
              <a:solidFill>
                <a:srgbClr val="FFFFFF"/>
              </a:solidFill>
            </a:endParaRPr>
          </a:p>
        </p:txBody>
      </p:sp>
      <p:sp>
        <p:nvSpPr>
          <p:cNvPr id="3" name="Marcador de contenido 2"/>
          <p:cNvSpPr>
            <a:spLocks noGrp="1"/>
          </p:cNvSpPr>
          <p:nvPr>
            <p:ph idx="1"/>
          </p:nvPr>
        </p:nvSpPr>
        <p:spPr>
          <a:xfrm>
            <a:off x="4978708" y="885651"/>
            <a:ext cx="6525220" cy="4616849"/>
          </a:xfrm>
        </p:spPr>
        <p:txBody>
          <a:bodyPr anchor="ctr">
            <a:normAutofit/>
          </a:bodyPr>
          <a:lstStyle/>
          <a:p>
            <a:r>
              <a:rPr lang="es-CL" sz="2400" b="1" dirty="0">
                <a:latin typeface="Times New Roman" panose="02020603050405020304" pitchFamily="18" charset="0"/>
                <a:ea typeface="Times New Roman" panose="02020603050405020304" pitchFamily="18" charset="0"/>
                <a:cs typeface="Times New Roman" panose="02020603050405020304" pitchFamily="18" charset="0"/>
              </a:rPr>
              <a:t>3. Reducción de la perdida de Alimentos</a:t>
            </a:r>
          </a:p>
          <a:p>
            <a:r>
              <a:rPr lang="es-CL" sz="2400" b="1" dirty="0">
                <a:latin typeface="Times New Roman" panose="02020603050405020304" pitchFamily="18" charset="0"/>
                <a:ea typeface="Calibri" panose="020F0502020204030204" pitchFamily="34" charset="0"/>
                <a:cs typeface="Times New Roman" panose="02020603050405020304" pitchFamily="18" charset="0"/>
              </a:rPr>
              <a:t>Soluciones en Camino</a:t>
            </a:r>
          </a:p>
          <a:p>
            <a:pPr marL="0" indent="0">
              <a:buNone/>
            </a:pPr>
            <a:endParaRPr lang="es-CL" sz="2400" b="1" dirty="0">
              <a:latin typeface="Times New Roman" panose="02020603050405020304" pitchFamily="18" charset="0"/>
              <a:cs typeface="Times New Roman" panose="02020603050405020304" pitchFamily="18" charset="0"/>
            </a:endParaRPr>
          </a:p>
          <a:p>
            <a:r>
              <a:rPr lang="es-CL" sz="2400" dirty="0">
                <a:latin typeface="Times New Roman" panose="02020603050405020304" pitchFamily="18" charset="0"/>
                <a:cs typeface="Times New Roman" panose="02020603050405020304" pitchFamily="18" charset="0"/>
              </a:rPr>
              <a:t>Las metas de las Naciones Unidas para el Desarrollo Sustentable tienden a reducir a la mitad la pérdida de alimentos a nivel del distribuidor consumidor en el año 2030, así como la reducción de las pérdidas ocasionadas en la producción y cadenas de distribución</a:t>
            </a:r>
          </a:p>
          <a:p>
            <a:endParaRPr lang="es-CL" sz="2400" b="1" dirty="0">
              <a:latin typeface="Times New Roman" panose="02020603050405020304" pitchFamily="18" charset="0"/>
              <a:ea typeface="Calibri" panose="020F0502020204030204" pitchFamily="34" charset="0"/>
              <a:cs typeface="Times New Roman" panose="02020603050405020304" pitchFamily="18" charset="0"/>
            </a:endParaRPr>
          </a:p>
          <a:p>
            <a:endParaRPr lang="es-CL" sz="2400" dirty="0"/>
          </a:p>
        </p:txBody>
      </p:sp>
      <p:sp>
        <p:nvSpPr>
          <p:cNvPr id="6" name="Marcador de pie de página 5"/>
          <p:cNvSpPr>
            <a:spLocks noGrp="1"/>
          </p:cNvSpPr>
          <p:nvPr>
            <p:ph type="ftr" sz="quarter" idx="11"/>
          </p:nvPr>
        </p:nvSpPr>
        <p:spPr>
          <a:xfrm>
            <a:off x="795528" y="6382512"/>
            <a:ext cx="6757416" cy="320040"/>
          </a:xfrm>
        </p:spPr>
        <p:txBody>
          <a:bodyPr>
            <a:normAutofit/>
          </a:bodyPr>
          <a:lstStyle/>
          <a:p>
            <a:pPr algn="l" rtl="0">
              <a:spcAft>
                <a:spcPts val="600"/>
              </a:spcAft>
            </a:pPr>
            <a:r>
              <a:rPr lang="es-ES" sz="1000" noProof="0"/>
              <a:t>Agregar un pie de página</a:t>
            </a:r>
          </a:p>
        </p:txBody>
      </p:sp>
      <p:sp>
        <p:nvSpPr>
          <p:cNvPr id="5" name="Marcador de fecha 4"/>
          <p:cNvSpPr>
            <a:spLocks noGrp="1"/>
          </p:cNvSpPr>
          <p:nvPr>
            <p:ph type="dt" sz="half" idx="10"/>
          </p:nvPr>
        </p:nvSpPr>
        <p:spPr>
          <a:xfrm>
            <a:off x="7717536" y="6382512"/>
            <a:ext cx="2825496" cy="320040"/>
          </a:xfrm>
        </p:spPr>
        <p:txBody>
          <a:bodyPr>
            <a:normAutofit/>
          </a:bodyPr>
          <a:lstStyle/>
          <a:p>
            <a:pPr algn="r" rtl="0">
              <a:spcAft>
                <a:spcPts val="600"/>
              </a:spcAft>
            </a:pPr>
            <a:fld id="{DBD9F02B-2DC8-4099-A266-B747EC68FF67}" type="datetime1">
              <a:rPr lang="es-ES" sz="1000" noProof="0"/>
              <a:pPr algn="r" rtl="0">
                <a:spcAft>
                  <a:spcPts val="600"/>
                </a:spcAft>
              </a:pPr>
              <a:t>13/04/2021</a:t>
            </a:fld>
            <a:endParaRPr lang="es-ES" sz="1000" noProof="0"/>
          </a:p>
        </p:txBody>
      </p:sp>
      <p:sp>
        <p:nvSpPr>
          <p:cNvPr id="4" name="Marcador de número de diapositiva 3"/>
          <p:cNvSpPr>
            <a:spLocks noGrp="1"/>
          </p:cNvSpPr>
          <p:nvPr>
            <p:ph type="sldNum" sz="quarter" idx="12"/>
          </p:nvPr>
        </p:nvSpPr>
        <p:spPr>
          <a:xfrm>
            <a:off x="10707624" y="6382512"/>
            <a:ext cx="685800" cy="320040"/>
          </a:xfrm>
        </p:spPr>
        <p:txBody>
          <a:bodyPr>
            <a:normAutofit/>
          </a:bodyPr>
          <a:lstStyle/>
          <a:p>
            <a:pPr>
              <a:spcAft>
                <a:spcPts val="600"/>
              </a:spcAft>
            </a:pPr>
            <a:fld id="{9CD8D479-8942-46E8-A226-A4E01F7A105C}" type="slidenum">
              <a:rPr lang="es-ES" sz="1000"/>
              <a:pPr>
                <a:spcAft>
                  <a:spcPts val="600"/>
                </a:spcAft>
              </a:pPr>
              <a:t>21</a:t>
            </a:fld>
            <a:endParaRPr lang="es-ES" sz="1000"/>
          </a:p>
        </p:txBody>
      </p:sp>
    </p:spTree>
    <p:extLst>
      <p:ext uri="{BB962C8B-B14F-4D97-AF65-F5344CB8AC3E}">
        <p14:creationId xmlns:p14="http://schemas.microsoft.com/office/powerpoint/2010/main" val="79626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9"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p:cNvSpPr>
            <a:spLocks noGrp="1"/>
          </p:cNvSpPr>
          <p:nvPr>
            <p:ph type="title"/>
          </p:nvPr>
        </p:nvSpPr>
        <p:spPr>
          <a:xfrm>
            <a:off x="1098468" y="885651"/>
            <a:ext cx="3229803" cy="4624603"/>
          </a:xfrm>
        </p:spPr>
        <p:txBody>
          <a:bodyPr>
            <a:normAutofit/>
          </a:bodyPr>
          <a:lstStyle/>
          <a:p>
            <a:r>
              <a:rPr lang="es-CL" b="1">
                <a:solidFill>
                  <a:srgbClr val="FFFFFF"/>
                </a:solidFill>
                <a:latin typeface="Times New Roman" panose="02020603050405020304" pitchFamily="18" charset="0"/>
                <a:cs typeface="Times New Roman" panose="02020603050405020304" pitchFamily="18" charset="0"/>
              </a:rPr>
              <a:t>Como podemos detener  el cambio climático: Algunas Ideas</a:t>
            </a:r>
          </a:p>
        </p:txBody>
      </p:sp>
      <p:sp>
        <p:nvSpPr>
          <p:cNvPr id="3" name="Marcador de contenido 2"/>
          <p:cNvSpPr>
            <a:spLocks noGrp="1"/>
          </p:cNvSpPr>
          <p:nvPr>
            <p:ph idx="1"/>
          </p:nvPr>
        </p:nvSpPr>
        <p:spPr>
          <a:xfrm>
            <a:off x="4654300" y="410966"/>
            <a:ext cx="7021508" cy="5822956"/>
          </a:xfrm>
        </p:spPr>
        <p:txBody>
          <a:bodyPr anchor="ctr">
            <a:normAutofit/>
          </a:bodyPr>
          <a:lstStyle/>
          <a:p>
            <a:pPr marL="0" indent="0">
              <a:buNone/>
            </a:pPr>
            <a:r>
              <a:rPr lang="es-CL" sz="1600" b="1" dirty="0"/>
              <a:t>4</a:t>
            </a:r>
            <a:r>
              <a:rPr lang="es-CL" sz="1600" b="1" dirty="0">
                <a:latin typeface="Arial" panose="020B0604020202020204" pitchFamily="34" charset="0"/>
                <a:cs typeface="Arial" panose="020B0604020202020204" pitchFamily="34" charset="0"/>
              </a:rPr>
              <a:t>. La Dieta Alimenticia</a:t>
            </a:r>
          </a:p>
          <a:p>
            <a:r>
              <a:rPr lang="es-CL" sz="1600" b="1" dirty="0">
                <a:latin typeface="Arial" panose="020B0604020202020204" pitchFamily="34" charset="0"/>
                <a:cs typeface="Arial" panose="020B0604020202020204" pitchFamily="34" charset="0"/>
              </a:rPr>
              <a:t>El Problema</a:t>
            </a:r>
            <a:r>
              <a:rPr lang="es-CL" sz="1600" dirty="0">
                <a:latin typeface="Arial" panose="020B0604020202020204" pitchFamily="34" charset="0"/>
                <a:cs typeface="Arial" panose="020B0604020202020204" pitchFamily="34" charset="0"/>
              </a:rPr>
              <a:t>:</a:t>
            </a:r>
          </a:p>
          <a:p>
            <a:r>
              <a:rPr lang="es-CL" sz="1600" dirty="0">
                <a:latin typeface="Times New Roman" panose="02020603050405020304" pitchFamily="18" charset="0"/>
                <a:cs typeface="Times New Roman" panose="02020603050405020304" pitchFamily="18" charset="0"/>
              </a:rPr>
              <a:t>La dieta en el mundo occidental tiene un alto componente en el clima. La cifras más conservadoras consideran que  la crianza de  vacunos aporta el 15 % de los gases de efecto invernadero. Otros suben esta cifra al 50 %.</a:t>
            </a:r>
          </a:p>
          <a:p>
            <a:r>
              <a:rPr lang="es-CL" sz="1600" dirty="0">
                <a:latin typeface="Times New Roman" panose="02020603050405020304" pitchFamily="18" charset="0"/>
                <a:cs typeface="Times New Roman" panose="02020603050405020304" pitchFamily="18" charset="0"/>
              </a:rPr>
              <a:t>Un manejo adecuado y disminución del consumo de productos de la ganadería, carne y </a:t>
            </a:r>
            <a:r>
              <a:rPr lang="es-CL" sz="1600" dirty="0" err="1">
                <a:latin typeface="Times New Roman" panose="02020603050405020304" pitchFamily="18" charset="0"/>
                <a:cs typeface="Times New Roman" panose="02020603050405020304" pitchFamily="18" charset="0"/>
              </a:rPr>
              <a:t>lactos</a:t>
            </a:r>
            <a:r>
              <a:rPr lang="es-CL" sz="1600" dirty="0">
                <a:latin typeface="Times New Roman" panose="02020603050405020304" pitchFamily="18" charset="0"/>
                <a:cs typeface="Times New Roman" panose="02020603050405020304" pitchFamily="18" charset="0"/>
              </a:rPr>
              <a:t> disminuiría los gases de efecto invernadero. Incremento en consumo de frutas, granos y legumbres.</a:t>
            </a:r>
          </a:p>
          <a:p>
            <a:r>
              <a:rPr lang="es-CL" sz="1600" dirty="0">
                <a:latin typeface="Times New Roman" panose="02020603050405020304" pitchFamily="18" charset="0"/>
                <a:cs typeface="Times New Roman" panose="02020603050405020304" pitchFamily="18" charset="0"/>
              </a:rPr>
              <a:t>Los rumiantes como las vacas son potentes generadoras de  gases de efecto invernadero, en el proceso de digestión de sus alimentos. Además, los procesos de uso de la tierra asociados  la ganadería producen emisiones dióxido de carbono y los abonos y fertilizantes generan óxidos de nitritos.</a:t>
            </a:r>
          </a:p>
          <a:p>
            <a:r>
              <a:rPr lang="es-CL" sz="1600" dirty="0">
                <a:latin typeface="Times New Roman" panose="02020603050405020304" pitchFamily="18" charset="0"/>
                <a:cs typeface="Times New Roman" panose="02020603050405020304" pitchFamily="18" charset="0"/>
              </a:rPr>
              <a:t>El sobre consumo de proteína animal tiene un alto costo en la salud humana. Exceso de consumo puede llevar a ciertos tipos de cáncer, enfermedades al corazón, ataques, incrementando la morbilidad con  el aumento en los costos de salud.</a:t>
            </a:r>
          </a:p>
          <a:p>
            <a:r>
              <a:rPr lang="es-CL" sz="1600" b="1" dirty="0">
                <a:latin typeface="Times New Roman" panose="02020603050405020304" pitchFamily="18" charset="0"/>
                <a:cs typeface="Times New Roman" panose="02020603050405020304" pitchFamily="18" charset="0"/>
              </a:rPr>
              <a:t>Soluciones en progreso</a:t>
            </a:r>
            <a:r>
              <a:rPr lang="es-CL" sz="1600" dirty="0">
                <a:latin typeface="Times New Roman" panose="02020603050405020304" pitchFamily="18" charset="0"/>
                <a:cs typeface="Times New Roman" panose="02020603050405020304" pitchFamily="18" charset="0"/>
              </a:rPr>
              <a:t>: Con billones </a:t>
            </a:r>
            <a:r>
              <a:rPr lang="es-CL" sz="1600" dirty="0" err="1">
                <a:latin typeface="Times New Roman" panose="02020603050405020304" pitchFamily="18" charset="0"/>
                <a:cs typeface="Times New Roman" panose="02020603050405020304" pitchFamily="18" charset="0"/>
              </a:rPr>
              <a:t>of</a:t>
            </a:r>
            <a:r>
              <a:rPr lang="es-CL" sz="1600" dirty="0">
                <a:latin typeface="Times New Roman" panose="02020603050405020304" pitchFamily="18" charset="0"/>
                <a:cs typeface="Times New Roman" panose="02020603050405020304" pitchFamily="18" charset="0"/>
              </a:rPr>
              <a:t> personas comiendo varias veces al día, imagínense como podemos contribuir a la solución del problema. Es posible comer bien en términos  nutritivos y placentero, consumiendo menos productos de la cadena de alimentos y así bajando las emisiones. </a:t>
            </a:r>
          </a:p>
        </p:txBody>
      </p:sp>
      <p:sp>
        <p:nvSpPr>
          <p:cNvPr id="6" name="Marcador de pie de página 5"/>
          <p:cNvSpPr>
            <a:spLocks noGrp="1"/>
          </p:cNvSpPr>
          <p:nvPr>
            <p:ph type="ftr" sz="quarter" idx="11"/>
          </p:nvPr>
        </p:nvSpPr>
        <p:spPr>
          <a:xfrm>
            <a:off x="795528" y="6382512"/>
            <a:ext cx="6757416" cy="320040"/>
          </a:xfrm>
        </p:spPr>
        <p:txBody>
          <a:bodyPr>
            <a:normAutofit/>
          </a:bodyPr>
          <a:lstStyle/>
          <a:p>
            <a:pPr algn="l" rtl="0">
              <a:spcAft>
                <a:spcPts val="600"/>
              </a:spcAft>
            </a:pPr>
            <a:r>
              <a:rPr lang="es-ES" sz="1000" noProof="0"/>
              <a:t>Agregar un pie de página</a:t>
            </a:r>
          </a:p>
        </p:txBody>
      </p:sp>
      <p:sp>
        <p:nvSpPr>
          <p:cNvPr id="5" name="Marcador de fecha 4"/>
          <p:cNvSpPr>
            <a:spLocks noGrp="1"/>
          </p:cNvSpPr>
          <p:nvPr>
            <p:ph type="dt" sz="half" idx="10"/>
          </p:nvPr>
        </p:nvSpPr>
        <p:spPr>
          <a:xfrm>
            <a:off x="7717536" y="6382512"/>
            <a:ext cx="2825496" cy="320040"/>
          </a:xfrm>
        </p:spPr>
        <p:txBody>
          <a:bodyPr>
            <a:normAutofit/>
          </a:bodyPr>
          <a:lstStyle/>
          <a:p>
            <a:pPr algn="r" rtl="0">
              <a:spcAft>
                <a:spcPts val="600"/>
              </a:spcAft>
            </a:pPr>
            <a:fld id="{DBD9F02B-2DC8-4099-A266-B747EC68FF67}" type="datetime1">
              <a:rPr lang="es-ES" sz="1000" noProof="0"/>
              <a:pPr algn="r" rtl="0">
                <a:spcAft>
                  <a:spcPts val="600"/>
                </a:spcAft>
              </a:pPr>
              <a:t>13/04/2021</a:t>
            </a:fld>
            <a:endParaRPr lang="es-ES" sz="1000" noProof="0" dirty="0"/>
          </a:p>
        </p:txBody>
      </p:sp>
      <p:sp>
        <p:nvSpPr>
          <p:cNvPr id="4" name="Marcador de número de diapositiva 3"/>
          <p:cNvSpPr>
            <a:spLocks noGrp="1"/>
          </p:cNvSpPr>
          <p:nvPr>
            <p:ph type="sldNum" sz="quarter" idx="12"/>
          </p:nvPr>
        </p:nvSpPr>
        <p:spPr>
          <a:xfrm>
            <a:off x="10707624" y="6382512"/>
            <a:ext cx="685800" cy="320040"/>
          </a:xfrm>
        </p:spPr>
        <p:txBody>
          <a:bodyPr>
            <a:normAutofit/>
          </a:bodyPr>
          <a:lstStyle/>
          <a:p>
            <a:pPr>
              <a:spcAft>
                <a:spcPts val="600"/>
              </a:spcAft>
            </a:pPr>
            <a:fld id="{9CD8D479-8942-46E8-A226-A4E01F7A105C}" type="slidenum">
              <a:rPr lang="es-ES" sz="1000"/>
              <a:pPr>
                <a:spcAft>
                  <a:spcPts val="600"/>
                </a:spcAft>
              </a:pPr>
              <a:t>22</a:t>
            </a:fld>
            <a:endParaRPr lang="es-ES" sz="1000"/>
          </a:p>
        </p:txBody>
      </p:sp>
    </p:spTree>
    <p:extLst>
      <p:ext uri="{BB962C8B-B14F-4D97-AF65-F5344CB8AC3E}">
        <p14:creationId xmlns:p14="http://schemas.microsoft.com/office/powerpoint/2010/main" val="213073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9"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p:cNvSpPr>
            <a:spLocks noGrp="1"/>
          </p:cNvSpPr>
          <p:nvPr>
            <p:ph type="title"/>
          </p:nvPr>
        </p:nvSpPr>
        <p:spPr>
          <a:xfrm>
            <a:off x="1098468" y="885651"/>
            <a:ext cx="3229803" cy="4624603"/>
          </a:xfrm>
        </p:spPr>
        <p:txBody>
          <a:bodyPr>
            <a:normAutofit/>
          </a:bodyPr>
          <a:lstStyle/>
          <a:p>
            <a:r>
              <a:rPr lang="es-CL" b="1">
                <a:solidFill>
                  <a:srgbClr val="FFFFFF"/>
                </a:solidFill>
                <a:latin typeface="Times New Roman" panose="02020603050405020304" pitchFamily="18" charset="0"/>
                <a:cs typeface="Times New Roman" panose="02020603050405020304" pitchFamily="18" charset="0"/>
              </a:rPr>
              <a:t>Como podemos detener  el cambio climático: Algunas Ideas</a:t>
            </a:r>
            <a:endParaRPr lang="es-CL">
              <a:solidFill>
                <a:srgbClr val="FFFFFF"/>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4978708" y="250855"/>
            <a:ext cx="6898218" cy="6131657"/>
          </a:xfrm>
        </p:spPr>
        <p:txBody>
          <a:bodyPr anchor="ctr">
            <a:normAutofit/>
          </a:bodyPr>
          <a:lstStyle/>
          <a:p>
            <a:r>
              <a:rPr lang="es-CL" sz="1600" b="1" dirty="0">
                <a:latin typeface="Times New Roman" panose="02020603050405020304" pitchFamily="18" charset="0"/>
                <a:cs typeface="Times New Roman" panose="02020603050405020304" pitchFamily="18" charset="0"/>
              </a:rPr>
              <a:t>5. Restauración de los Bosques Tropicales</a:t>
            </a:r>
          </a:p>
          <a:p>
            <a:r>
              <a:rPr lang="es-CL" sz="1600" b="1" dirty="0">
                <a:latin typeface="Times New Roman" panose="02020603050405020304" pitchFamily="18" charset="0"/>
                <a:cs typeface="Times New Roman" panose="02020603050405020304" pitchFamily="18" charset="0"/>
              </a:rPr>
              <a:t>El Problema</a:t>
            </a:r>
            <a:r>
              <a:rPr lang="es-CL" sz="1600" dirty="0">
                <a:latin typeface="Times New Roman" panose="02020603050405020304" pitchFamily="18" charset="0"/>
                <a:cs typeface="Times New Roman" panose="02020603050405020304" pitchFamily="18" charset="0"/>
              </a:rPr>
              <a:t>: </a:t>
            </a:r>
          </a:p>
          <a:p>
            <a:r>
              <a:rPr lang="es-CL" sz="1600" dirty="0">
                <a:latin typeface="Times New Roman" panose="02020603050405020304" pitchFamily="18" charset="0"/>
                <a:cs typeface="Times New Roman" panose="02020603050405020304" pitchFamily="18" charset="0"/>
              </a:rPr>
              <a:t>En las reciente décadas los bosques tropicales localizados entre los 23,5 grados norte y sur del ecuador ha sufrido una fuerte disminución, fragmentación, degradación y disminución de la fauna y flora. En un momento alcanzaron al 12 % de la masa forestal del mundo, hoy solo alcanzan al 5 %.</a:t>
            </a:r>
          </a:p>
          <a:p>
            <a:r>
              <a:rPr lang="es-CL" sz="1600" dirty="0">
                <a:latin typeface="Times New Roman" panose="02020603050405020304" pitchFamily="18" charset="0"/>
                <a:cs typeface="Times New Roman" panose="02020603050405020304" pitchFamily="18" charset="0"/>
              </a:rPr>
              <a:t>Cuando perdemos bosques  en favor  de la agricultura y de asentamientos humanos se incrementan las descargas de dióxido de carbono en la atmósfera-. La pérdida de los  bosques tropicales solo son responsables del 16 a 19 % de los gases de efecto invernadero causados por la actividad humana.</a:t>
            </a:r>
          </a:p>
          <a:p>
            <a:r>
              <a:rPr lang="es-CL" sz="1600" b="1" dirty="0">
                <a:latin typeface="Times New Roman" panose="02020603050405020304" pitchFamily="18" charset="0"/>
                <a:cs typeface="Times New Roman" panose="02020603050405020304" pitchFamily="18" charset="0"/>
              </a:rPr>
              <a:t>Soluciones en progreso</a:t>
            </a:r>
            <a:r>
              <a:rPr lang="es-CL" sz="1600" dirty="0">
                <a:latin typeface="Times New Roman" panose="02020603050405020304" pitchFamily="18" charset="0"/>
                <a:cs typeface="Times New Roman" panose="02020603050405020304" pitchFamily="18" charset="0"/>
              </a:rPr>
              <a:t>: La restauración de los bosque tropicales de manera pasiva o intencional es ahora una tendencia en crecimiento . En la medida que restauramos el ecosistema aparece la vida, los árboles, el suelo, la presencia de las hojas y de otra vegetación que absorben y disminuyen el calentamiento global. </a:t>
            </a:r>
            <a:r>
              <a:rPr lang="es-CL" sz="1600" b="1" dirty="0">
                <a:latin typeface="Times New Roman" panose="02020603050405020304" pitchFamily="18" charset="0"/>
                <a:cs typeface="Times New Roman" panose="02020603050405020304" pitchFamily="18" charset="0"/>
              </a:rPr>
              <a:t>En 2011, el Desafío de Bonn planteo la ambiciosa meta de restaurar mas o menos 185 millones de hectáreas para el año. En  2014 en New York la Declaración Forestal agrego la meta de restaurar 435 millones de hectáreas al año</a:t>
            </a:r>
            <a:r>
              <a:rPr lang="es-CL" sz="1600" dirty="0">
                <a:latin typeface="Times New Roman" panose="02020603050405020304" pitchFamily="18" charset="0"/>
                <a:cs typeface="Times New Roman" panose="02020603050405020304" pitchFamily="18" charset="0"/>
              </a:rPr>
              <a:t>.</a:t>
            </a:r>
          </a:p>
          <a:p>
            <a:r>
              <a:rPr lang="es-CL" sz="1600" dirty="0">
                <a:latin typeface="Times New Roman" panose="02020603050405020304" pitchFamily="18" charset="0"/>
                <a:cs typeface="Times New Roman" panose="02020603050405020304" pitchFamily="18" charset="0"/>
              </a:rPr>
              <a:t>Si lo anterior se produce un total de </a:t>
            </a:r>
            <a:r>
              <a:rPr lang="es-CL" sz="1600" b="1" dirty="0">
                <a:latin typeface="Times New Roman" panose="02020603050405020304" pitchFamily="18" charset="0"/>
                <a:cs typeface="Times New Roman" panose="02020603050405020304" pitchFamily="18" charset="0"/>
              </a:rPr>
              <a:t>12 a 33 giga toneladas de CO2 s</a:t>
            </a:r>
            <a:r>
              <a:rPr lang="es-CL" sz="1600" dirty="0">
                <a:latin typeface="Times New Roman" panose="02020603050405020304" pitchFamily="18" charset="0"/>
                <a:cs typeface="Times New Roman" panose="02020603050405020304" pitchFamily="18" charset="0"/>
              </a:rPr>
              <a:t>erán removidas de la atmósfera terrestre.</a:t>
            </a:r>
          </a:p>
          <a:p>
            <a:endParaRPr lang="es-CL" sz="1300" dirty="0">
              <a:latin typeface="Times New Roman" panose="02020603050405020304" pitchFamily="18" charset="0"/>
              <a:cs typeface="Times New Roman" panose="02020603050405020304" pitchFamily="18" charset="0"/>
            </a:endParaRPr>
          </a:p>
          <a:p>
            <a:endParaRPr lang="es-CL" sz="1300" dirty="0"/>
          </a:p>
        </p:txBody>
      </p:sp>
      <p:sp>
        <p:nvSpPr>
          <p:cNvPr id="6" name="Marcador de pie de página 5"/>
          <p:cNvSpPr>
            <a:spLocks noGrp="1"/>
          </p:cNvSpPr>
          <p:nvPr>
            <p:ph type="ftr" sz="quarter" idx="11"/>
          </p:nvPr>
        </p:nvSpPr>
        <p:spPr>
          <a:xfrm>
            <a:off x="795528" y="6382512"/>
            <a:ext cx="6757416" cy="320040"/>
          </a:xfrm>
        </p:spPr>
        <p:txBody>
          <a:bodyPr>
            <a:normAutofit/>
          </a:bodyPr>
          <a:lstStyle/>
          <a:p>
            <a:pPr algn="l" rtl="0">
              <a:spcAft>
                <a:spcPts val="600"/>
              </a:spcAft>
            </a:pPr>
            <a:r>
              <a:rPr lang="es-ES" sz="1000" noProof="0"/>
              <a:t>Agregar un pie de página</a:t>
            </a:r>
          </a:p>
        </p:txBody>
      </p:sp>
      <p:sp>
        <p:nvSpPr>
          <p:cNvPr id="5" name="Marcador de fecha 4"/>
          <p:cNvSpPr>
            <a:spLocks noGrp="1"/>
          </p:cNvSpPr>
          <p:nvPr>
            <p:ph type="dt" sz="half" idx="10"/>
          </p:nvPr>
        </p:nvSpPr>
        <p:spPr>
          <a:xfrm>
            <a:off x="7717536" y="6382512"/>
            <a:ext cx="2825496" cy="320040"/>
          </a:xfrm>
        </p:spPr>
        <p:txBody>
          <a:bodyPr>
            <a:normAutofit/>
          </a:bodyPr>
          <a:lstStyle/>
          <a:p>
            <a:pPr algn="r" rtl="0">
              <a:spcAft>
                <a:spcPts val="600"/>
              </a:spcAft>
            </a:pPr>
            <a:fld id="{DBD9F02B-2DC8-4099-A266-B747EC68FF67}" type="datetime1">
              <a:rPr lang="es-ES" sz="1000" noProof="0"/>
              <a:pPr algn="r" rtl="0">
                <a:spcAft>
                  <a:spcPts val="600"/>
                </a:spcAft>
              </a:pPr>
              <a:t>13/04/2021</a:t>
            </a:fld>
            <a:endParaRPr lang="es-ES" sz="1000" noProof="0"/>
          </a:p>
        </p:txBody>
      </p:sp>
      <p:sp>
        <p:nvSpPr>
          <p:cNvPr id="4" name="Marcador de número de diapositiva 3"/>
          <p:cNvSpPr>
            <a:spLocks noGrp="1"/>
          </p:cNvSpPr>
          <p:nvPr>
            <p:ph type="sldNum" sz="quarter" idx="12"/>
          </p:nvPr>
        </p:nvSpPr>
        <p:spPr>
          <a:xfrm>
            <a:off x="10707624" y="6382512"/>
            <a:ext cx="685800" cy="320040"/>
          </a:xfrm>
        </p:spPr>
        <p:txBody>
          <a:bodyPr>
            <a:normAutofit/>
          </a:bodyPr>
          <a:lstStyle/>
          <a:p>
            <a:pPr>
              <a:spcAft>
                <a:spcPts val="600"/>
              </a:spcAft>
            </a:pPr>
            <a:fld id="{9CD8D479-8942-46E8-A226-A4E01F7A105C}" type="slidenum">
              <a:rPr lang="es-ES" sz="1000"/>
              <a:pPr>
                <a:spcAft>
                  <a:spcPts val="600"/>
                </a:spcAft>
              </a:pPr>
              <a:t>23</a:t>
            </a:fld>
            <a:endParaRPr lang="es-ES" sz="1000"/>
          </a:p>
        </p:txBody>
      </p:sp>
    </p:spTree>
    <p:extLst>
      <p:ext uri="{BB962C8B-B14F-4D97-AF65-F5344CB8AC3E}">
        <p14:creationId xmlns:p14="http://schemas.microsoft.com/office/powerpoint/2010/main" val="95233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B33029E-0AFC-4235-8BF6-61A8EED8CEE4}"/>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2800">
                <a:solidFill>
                  <a:srgbClr val="FFFFFF"/>
                </a:solidFill>
                <a:effectLst/>
              </a:rPr>
              <a:t>El humo se alza del incendio en la reserve de bosque de Lluvia en la Amazona al sur de nuevo Progreso en el Estado de Parana, Brasil el 15 de Agosto de 2020</a:t>
            </a:r>
            <a:br>
              <a:rPr lang="en-US" sz="2800">
                <a:solidFill>
                  <a:srgbClr val="FFFFFF"/>
                </a:solidFill>
                <a:effectLst/>
              </a:rPr>
            </a:br>
            <a:endParaRPr lang="en-US" sz="2800">
              <a:solidFill>
                <a:srgbClr val="FFFFFF"/>
              </a:solidFill>
            </a:endParaRP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B133A08F-A153-40DD-B52B-C58E084D2268}"/>
              </a:ext>
            </a:extLst>
          </p:cNvPr>
          <p:cNvPicPr>
            <a:picLocks noGrp="1" noChangeAspect="1"/>
          </p:cNvPicPr>
          <p:nvPr>
            <p:ph idx="1"/>
          </p:nvPr>
        </p:nvPicPr>
        <p:blipFill rotWithShape="1">
          <a:blip r:embed="rId2"/>
          <a:srcRect l="1850" r="14350" b="-2"/>
          <a:stretch/>
        </p:blipFill>
        <p:spPr>
          <a:xfrm>
            <a:off x="976251" y="942538"/>
            <a:ext cx="7163222" cy="4808332"/>
          </a:xfrm>
          <a:prstGeom prst="rect">
            <a:avLst/>
          </a:prstGeom>
          <a:effectLst/>
        </p:spPr>
      </p:pic>
    </p:spTree>
    <p:extLst>
      <p:ext uri="{BB962C8B-B14F-4D97-AF65-F5344CB8AC3E}">
        <p14:creationId xmlns:p14="http://schemas.microsoft.com/office/powerpoint/2010/main" val="70059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969" y="161077"/>
            <a:ext cx="12150031" cy="487509"/>
          </a:xfrm>
        </p:spPr>
        <p:txBody>
          <a:bodyPr>
            <a:normAutofit/>
          </a:bodyPr>
          <a:lstStyle/>
          <a:p>
            <a:r>
              <a:rPr lang="es-CL" sz="2800" dirty="0">
                <a:latin typeface="Times New Roman" panose="02020603050405020304" pitchFamily="18" charset="0"/>
                <a:cs typeface="Times New Roman" panose="02020603050405020304" pitchFamily="18" charset="0"/>
              </a:rPr>
              <a:t>La manera más efectiva para solucionar el cambio Plantar 1 trillón de árboles</a:t>
            </a:r>
          </a:p>
        </p:txBody>
      </p:sp>
      <p:sp>
        <p:nvSpPr>
          <p:cNvPr id="4" name="Marcador de número de diapositiva 3"/>
          <p:cNvSpPr>
            <a:spLocks noGrp="1"/>
          </p:cNvSpPr>
          <p:nvPr>
            <p:ph type="sldNum" sz="quarter" idx="12"/>
          </p:nvPr>
        </p:nvSpPr>
        <p:spPr/>
        <p:txBody>
          <a:bodyPr/>
          <a:lstStyle/>
          <a:p>
            <a:fld id="{9CD8D479-8942-46E8-A226-A4E01F7A105C}" type="slidenum">
              <a:rPr lang="es-ES" smtClean="0"/>
              <a:pPr/>
              <a:t>25</a:t>
            </a:fld>
            <a:endParaRPr lang="es-ES" dirty="0"/>
          </a:p>
        </p:txBody>
      </p:sp>
      <p:sp>
        <p:nvSpPr>
          <p:cNvPr id="5" name="Marcador de fecha 4"/>
          <p:cNvSpPr>
            <a:spLocks noGrp="1"/>
          </p:cNvSpPr>
          <p:nvPr>
            <p:ph type="dt" sz="half" idx="10"/>
          </p:nvPr>
        </p:nvSpPr>
        <p:spPr/>
        <p:txBody>
          <a:bodyPr/>
          <a:lstStyle/>
          <a:p>
            <a:pPr rtl="0"/>
            <a:fld id="{DBD9F02B-2DC8-4099-A266-B747EC68FF67}" type="datetime1">
              <a:rPr lang="es-ES" noProof="0" smtClean="0"/>
              <a:t>13/04/2021</a:t>
            </a:fld>
            <a:endParaRPr lang="es-ES" noProof="0" dirty="0"/>
          </a:p>
        </p:txBody>
      </p:sp>
      <p:sp>
        <p:nvSpPr>
          <p:cNvPr id="6" name="Marcador de pie de página 5"/>
          <p:cNvSpPr>
            <a:spLocks noGrp="1"/>
          </p:cNvSpPr>
          <p:nvPr>
            <p:ph type="ftr" sz="quarter" idx="11"/>
          </p:nvPr>
        </p:nvSpPr>
        <p:spPr/>
        <p:txBody>
          <a:bodyPr/>
          <a:lstStyle/>
          <a:p>
            <a:pPr rtl="0"/>
            <a:r>
              <a:rPr lang="es-ES" noProof="0"/>
              <a:t>Agregar un pie de página</a:t>
            </a:r>
            <a:endParaRPr lang="es-ES" noProof="0" dirty="0"/>
          </a:p>
        </p:txBody>
      </p:sp>
      <p:pic>
        <p:nvPicPr>
          <p:cNvPr id="7" name="Marcador de contenido 6" descr="Global tree density, calculated by Crowther&amp;#39;s team. Existing forests are shown in green, potential forests are yellow."/>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69" y="956930"/>
            <a:ext cx="11994087" cy="5592726"/>
          </a:xfrm>
          <a:prstGeom prst="rect">
            <a:avLst/>
          </a:prstGeom>
          <a:noFill/>
          <a:ln>
            <a:noFill/>
          </a:ln>
        </p:spPr>
      </p:pic>
    </p:spTree>
    <p:extLst>
      <p:ext uri="{BB962C8B-B14F-4D97-AF65-F5344CB8AC3E}">
        <p14:creationId xmlns:p14="http://schemas.microsoft.com/office/powerpoint/2010/main" val="422741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3674" y="276087"/>
            <a:ext cx="10228302" cy="997510"/>
          </a:xfrm>
        </p:spPr>
        <p:txBody>
          <a:bodyPr>
            <a:noAutofit/>
          </a:bodyPr>
          <a:lstStyle/>
          <a:p>
            <a:pPr marL="210312" lvl="0" indent="-210312" algn="ctr">
              <a:lnSpc>
                <a:spcPct val="90000"/>
              </a:lnSpc>
              <a:spcBef>
                <a:spcPts val="1100"/>
              </a:spcBef>
            </a:pPr>
            <a:r>
              <a:rPr lang="es-CL" sz="3600" dirty="0">
                <a:latin typeface="Times New Roman" panose="02020603050405020304" pitchFamily="18" charset="0"/>
                <a:ea typeface="+mn-ea"/>
                <a:cs typeface="Times New Roman" panose="02020603050405020304" pitchFamily="18" charset="0"/>
              </a:rPr>
              <a:t>Como podemos detener  el cambio climático: Algunas Ideas</a:t>
            </a:r>
          </a:p>
        </p:txBody>
      </p:sp>
      <p:sp>
        <p:nvSpPr>
          <p:cNvPr id="3" name="Marcador de contenido 2"/>
          <p:cNvSpPr>
            <a:spLocks noGrp="1"/>
          </p:cNvSpPr>
          <p:nvPr>
            <p:ph sz="half" idx="1"/>
          </p:nvPr>
        </p:nvSpPr>
        <p:spPr>
          <a:xfrm>
            <a:off x="553674" y="1366837"/>
            <a:ext cx="5466125" cy="4810126"/>
          </a:xfrm>
        </p:spPr>
        <p:txBody>
          <a:bodyPr>
            <a:normAutofit lnSpcReduction="10000"/>
          </a:bodyPr>
          <a:lstStyle/>
          <a:p>
            <a:pPr marL="0" indent="0">
              <a:buNone/>
            </a:pPr>
            <a:r>
              <a:rPr lang="es-CL" sz="2400" b="1" dirty="0">
                <a:latin typeface="Arial" panose="020B0604020202020204" pitchFamily="34" charset="0"/>
                <a:cs typeface="Arial" panose="020B0604020202020204" pitchFamily="34" charset="0"/>
              </a:rPr>
              <a:t>6. Educación en la Niñas</a:t>
            </a:r>
          </a:p>
          <a:p>
            <a:pPr marL="0" indent="0">
              <a:buNone/>
            </a:pPr>
            <a:r>
              <a:rPr lang="es-CL" sz="2400" dirty="0"/>
              <a:t>Según el estadounidense Gary T. Gardner, la baja escolaridad de las mujeres en algunos países provoca un directo impacto en el medio ambiente.</a:t>
            </a:r>
          </a:p>
          <a:p>
            <a:pPr marL="0" indent="0">
              <a:buNone/>
            </a:pPr>
            <a:r>
              <a:rPr lang="es-CL" sz="2400" dirty="0">
                <a:latin typeface="Arial" panose="020B0604020202020204" pitchFamily="34" charset="0"/>
                <a:cs typeface="Arial" panose="020B0604020202020204" pitchFamily="34" charset="0"/>
              </a:rPr>
              <a:t>7</a:t>
            </a:r>
            <a:r>
              <a:rPr lang="es-CL" sz="2400" b="1" dirty="0">
                <a:latin typeface="Arial" panose="020B0604020202020204" pitchFamily="34" charset="0"/>
                <a:cs typeface="Arial" panose="020B0604020202020204" pitchFamily="34" charset="0"/>
              </a:rPr>
              <a:t>. Planificación Familiar</a:t>
            </a:r>
          </a:p>
          <a:p>
            <a:pPr marL="0" indent="0">
              <a:buNone/>
            </a:pPr>
            <a:r>
              <a:rPr lang="es-CL" sz="2400" dirty="0"/>
              <a:t>El problema central en el mundo es que las mujeres en muchos países pobres no tienen el poder de escoger cuántos niños quieren tener</a:t>
            </a:r>
            <a:r>
              <a:rPr lang="es-CL" sz="2400" b="1" dirty="0"/>
              <a:t>”</a:t>
            </a:r>
            <a:endParaRPr lang="es-CL" sz="2400" dirty="0">
              <a:latin typeface="Arial" panose="020B0604020202020204" pitchFamily="34" charset="0"/>
              <a:cs typeface="Arial" panose="020B0604020202020204" pitchFamily="34" charset="0"/>
            </a:endParaRPr>
          </a:p>
          <a:p>
            <a:pPr marL="0" indent="0">
              <a:buNone/>
            </a:pPr>
            <a:r>
              <a:rPr lang="es-CL" sz="2400" dirty="0">
                <a:latin typeface="Arial" panose="020B0604020202020204" pitchFamily="34" charset="0"/>
                <a:cs typeface="Arial" panose="020B0604020202020204" pitchFamily="34" charset="0"/>
              </a:rPr>
              <a:t>8. </a:t>
            </a:r>
            <a:r>
              <a:rPr lang="es-CL" sz="2400" b="1" dirty="0">
                <a:latin typeface="Arial" panose="020B0604020202020204" pitchFamily="34" charset="0"/>
                <a:cs typeface="Arial" panose="020B0604020202020204" pitchFamily="34" charset="0"/>
              </a:rPr>
              <a:t>Fincas Solares</a:t>
            </a:r>
          </a:p>
          <a:p>
            <a:pPr marL="0" indent="0">
              <a:buNone/>
            </a:pPr>
            <a:r>
              <a:rPr lang="es-CL" sz="2400" b="1" dirty="0">
                <a:latin typeface="Arial" panose="020B0604020202020204" pitchFamily="34" charset="0"/>
                <a:cs typeface="Arial" panose="020B0604020202020204" pitchFamily="34" charset="0"/>
              </a:rPr>
              <a:t>9. </a:t>
            </a:r>
            <a:r>
              <a:rPr lang="es-CL" sz="2400" b="1" dirty="0" err="1">
                <a:latin typeface="Arial" panose="020B0604020202020204" pitchFamily="34" charset="0"/>
                <a:cs typeface="Arial" panose="020B0604020202020204" pitchFamily="34" charset="0"/>
              </a:rPr>
              <a:t>Silvo</a:t>
            </a:r>
            <a:r>
              <a:rPr lang="es-CL" sz="2400" b="1" dirty="0">
                <a:latin typeface="Arial" panose="020B0604020202020204" pitchFamily="34" charset="0"/>
                <a:cs typeface="Arial" panose="020B0604020202020204" pitchFamily="34" charset="0"/>
              </a:rPr>
              <a:t>-Pasturas</a:t>
            </a:r>
          </a:p>
          <a:p>
            <a:pPr marL="0" indent="0">
              <a:buNone/>
            </a:pPr>
            <a:r>
              <a:rPr lang="es-CL" sz="2400" b="1" dirty="0">
                <a:latin typeface="Arial" panose="020B0604020202020204" pitchFamily="34" charset="0"/>
                <a:cs typeface="Arial" panose="020B0604020202020204" pitchFamily="34" charset="0"/>
              </a:rPr>
              <a:t>10 Techos Solares</a:t>
            </a:r>
          </a:p>
        </p:txBody>
      </p:sp>
      <p:sp>
        <p:nvSpPr>
          <p:cNvPr id="5" name="Marcador de número de diapositiva 4"/>
          <p:cNvSpPr>
            <a:spLocks noGrp="1"/>
          </p:cNvSpPr>
          <p:nvPr>
            <p:ph type="sldNum" sz="quarter" idx="12"/>
          </p:nvPr>
        </p:nvSpPr>
        <p:spPr/>
        <p:txBody>
          <a:bodyPr/>
          <a:lstStyle/>
          <a:p>
            <a:pPr rtl="0"/>
            <a:fld id="{9CD8D479-8942-46E8-A226-A4E01F7A105C}" type="slidenum">
              <a:rPr lang="es-ES" noProof="0" smtClean="0"/>
              <a:t>26</a:t>
            </a:fld>
            <a:endParaRPr lang="es-ES" noProof="0" dirty="0"/>
          </a:p>
        </p:txBody>
      </p:sp>
      <p:sp>
        <p:nvSpPr>
          <p:cNvPr id="6" name="Marcador de fecha 5"/>
          <p:cNvSpPr>
            <a:spLocks noGrp="1"/>
          </p:cNvSpPr>
          <p:nvPr>
            <p:ph type="dt" sz="half" idx="10"/>
          </p:nvPr>
        </p:nvSpPr>
        <p:spPr/>
        <p:txBody>
          <a:bodyPr/>
          <a:lstStyle/>
          <a:p>
            <a:pPr rtl="0"/>
            <a:fld id="{4A10DF40-6381-4575-BB53-B641DE6E80E1}" type="datetime1">
              <a:rPr lang="es-ES" noProof="0" smtClean="0"/>
              <a:t>13/04/2021</a:t>
            </a:fld>
            <a:endParaRPr lang="es-ES" noProof="0" dirty="0"/>
          </a:p>
        </p:txBody>
      </p:sp>
      <p:sp>
        <p:nvSpPr>
          <p:cNvPr id="7" name="Marcador de pie de página 6"/>
          <p:cNvSpPr>
            <a:spLocks noGrp="1"/>
          </p:cNvSpPr>
          <p:nvPr>
            <p:ph type="ftr" sz="quarter" idx="11"/>
          </p:nvPr>
        </p:nvSpPr>
        <p:spPr/>
        <p:txBody>
          <a:bodyPr/>
          <a:lstStyle/>
          <a:p>
            <a:pPr rtl="0"/>
            <a:r>
              <a:rPr lang="es-ES" noProof="0"/>
              <a:t>Agregar un pie de página</a:t>
            </a:r>
            <a:endParaRPr lang="es-ES" noProof="0" dirty="0"/>
          </a:p>
        </p:txBody>
      </p:sp>
      <p:pic>
        <p:nvPicPr>
          <p:cNvPr id="8" name="Marcador de contenido 7" descr="rooftop solar (credit drawdown)2.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36043" y="1293342"/>
            <a:ext cx="4262052" cy="2636108"/>
          </a:xfrm>
          <a:prstGeom prst="rect">
            <a:avLst/>
          </a:prstGeom>
          <a:noFill/>
          <a:ln>
            <a:noFill/>
          </a:ln>
        </p:spPr>
      </p:pic>
      <p:pic>
        <p:nvPicPr>
          <p:cNvPr id="9" name="Imagen 8" descr="Alamo 3.jpg"/>
          <p:cNvPicPr/>
          <p:nvPr/>
        </p:nvPicPr>
        <p:blipFill>
          <a:blip r:embed="rId3">
            <a:extLst>
              <a:ext uri="{28A0092B-C50C-407E-A947-70E740481C1C}">
                <a14:useLocalDpi xmlns:a14="http://schemas.microsoft.com/office/drawing/2010/main" val="0"/>
              </a:ext>
            </a:extLst>
          </a:blip>
          <a:srcRect/>
          <a:stretch>
            <a:fillRect/>
          </a:stretch>
        </p:blipFill>
        <p:spPr bwMode="auto">
          <a:xfrm>
            <a:off x="6236043" y="3995353"/>
            <a:ext cx="4262052" cy="2267757"/>
          </a:xfrm>
          <a:prstGeom prst="rect">
            <a:avLst/>
          </a:prstGeom>
          <a:noFill/>
          <a:ln>
            <a:noFill/>
          </a:ln>
        </p:spPr>
      </p:pic>
    </p:spTree>
    <p:extLst>
      <p:ext uri="{BB962C8B-B14F-4D97-AF65-F5344CB8AC3E}">
        <p14:creationId xmlns:p14="http://schemas.microsoft.com/office/powerpoint/2010/main" val="91730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C99CB-08DD-426C-AFA1-D80AE64E0039}"/>
              </a:ext>
            </a:extLst>
          </p:cNvPr>
          <p:cNvSpPr>
            <a:spLocks noGrp="1"/>
          </p:cNvSpPr>
          <p:nvPr>
            <p:ph type="title"/>
          </p:nvPr>
        </p:nvSpPr>
        <p:spPr/>
        <p:txBody>
          <a:bodyPr/>
          <a:lstStyle/>
          <a:p>
            <a:r>
              <a:rPr lang="es-MX" dirty="0"/>
              <a:t>Generación de energía solar en los techos de las viviendas urbanas: Electricidad o Calor</a:t>
            </a:r>
          </a:p>
        </p:txBody>
      </p:sp>
      <p:sp>
        <p:nvSpPr>
          <p:cNvPr id="3" name="Marcador de texto 2">
            <a:extLst>
              <a:ext uri="{FF2B5EF4-FFF2-40B4-BE49-F238E27FC236}">
                <a16:creationId xmlns:a16="http://schemas.microsoft.com/office/drawing/2014/main" id="{A61078E4-A811-4F1A-90EA-7B8A3525A344}"/>
              </a:ext>
            </a:extLst>
          </p:cNvPr>
          <p:cNvSpPr>
            <a:spLocks noGrp="1"/>
          </p:cNvSpPr>
          <p:nvPr>
            <p:ph type="body" idx="1"/>
          </p:nvPr>
        </p:nvSpPr>
        <p:spPr>
          <a:xfrm>
            <a:off x="839788" y="1681163"/>
            <a:ext cx="5157787" cy="241905"/>
          </a:xfrm>
        </p:spPr>
        <p:txBody>
          <a:bodyPr>
            <a:normAutofit fontScale="55000" lnSpcReduction="20000"/>
          </a:bodyPr>
          <a:lstStyle/>
          <a:p>
            <a:endParaRPr lang="es-MX" dirty="0"/>
          </a:p>
        </p:txBody>
      </p:sp>
      <p:pic>
        <p:nvPicPr>
          <p:cNvPr id="7" name="Marcador de contenido 6">
            <a:extLst>
              <a:ext uri="{FF2B5EF4-FFF2-40B4-BE49-F238E27FC236}">
                <a16:creationId xmlns:a16="http://schemas.microsoft.com/office/drawing/2014/main" id="{E85A0A5A-252E-43A0-B834-A994516FA12C}"/>
              </a:ext>
            </a:extLst>
          </p:cNvPr>
          <p:cNvPicPr>
            <a:picLocks noGrp="1" noChangeAspect="1"/>
          </p:cNvPicPr>
          <p:nvPr>
            <p:ph sz="half" idx="2"/>
          </p:nvPr>
        </p:nvPicPr>
        <p:blipFill>
          <a:blip r:embed="rId2"/>
          <a:stretch>
            <a:fillRect/>
          </a:stretch>
        </p:blipFill>
        <p:spPr>
          <a:xfrm>
            <a:off x="815231" y="2064470"/>
            <a:ext cx="5234003" cy="3808429"/>
          </a:xfrm>
          <a:prstGeom prst="rect">
            <a:avLst/>
          </a:prstGeom>
        </p:spPr>
      </p:pic>
      <p:sp>
        <p:nvSpPr>
          <p:cNvPr id="5" name="Marcador de texto 4">
            <a:extLst>
              <a:ext uri="{FF2B5EF4-FFF2-40B4-BE49-F238E27FC236}">
                <a16:creationId xmlns:a16="http://schemas.microsoft.com/office/drawing/2014/main" id="{6DBA2DAD-E5D5-4C1D-A6A5-052B7222EDF2}"/>
              </a:ext>
            </a:extLst>
          </p:cNvPr>
          <p:cNvSpPr>
            <a:spLocks noGrp="1"/>
          </p:cNvSpPr>
          <p:nvPr>
            <p:ph type="body" sz="quarter" idx="3"/>
          </p:nvPr>
        </p:nvSpPr>
        <p:spPr>
          <a:xfrm>
            <a:off x="6172200" y="1681163"/>
            <a:ext cx="5183188" cy="241905"/>
          </a:xfrm>
        </p:spPr>
        <p:txBody>
          <a:bodyPr>
            <a:normAutofit fontScale="55000" lnSpcReduction="20000"/>
          </a:bodyPr>
          <a:lstStyle/>
          <a:p>
            <a:endParaRPr lang="es-MX" dirty="0"/>
          </a:p>
        </p:txBody>
      </p:sp>
      <p:pic>
        <p:nvPicPr>
          <p:cNvPr id="8" name="Marcador de contenido 7">
            <a:extLst>
              <a:ext uri="{FF2B5EF4-FFF2-40B4-BE49-F238E27FC236}">
                <a16:creationId xmlns:a16="http://schemas.microsoft.com/office/drawing/2014/main" id="{EFD11762-0210-4917-A4E9-31950553C072}"/>
              </a:ext>
            </a:extLst>
          </p:cNvPr>
          <p:cNvPicPr>
            <a:picLocks noGrp="1" noChangeAspect="1"/>
          </p:cNvPicPr>
          <p:nvPr>
            <p:ph sz="quarter" idx="4"/>
          </p:nvPr>
        </p:nvPicPr>
        <p:blipFill>
          <a:blip r:embed="rId3"/>
          <a:stretch>
            <a:fillRect/>
          </a:stretch>
        </p:blipFill>
        <p:spPr>
          <a:xfrm>
            <a:off x="6268825" y="2064471"/>
            <a:ext cx="5107944" cy="3808428"/>
          </a:xfrm>
          <a:prstGeom prst="rect">
            <a:avLst/>
          </a:prstGeom>
        </p:spPr>
      </p:pic>
    </p:spTree>
    <p:extLst>
      <p:ext uri="{BB962C8B-B14F-4D97-AF65-F5344CB8AC3E}">
        <p14:creationId xmlns:p14="http://schemas.microsoft.com/office/powerpoint/2010/main" val="3833386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15075A-9A36-47CA-ACA7-BB717354C06C}"/>
              </a:ext>
            </a:extLst>
          </p:cNvPr>
          <p:cNvSpPr>
            <a:spLocks noGrp="1"/>
          </p:cNvSpPr>
          <p:nvPr>
            <p:ph type="title"/>
          </p:nvPr>
        </p:nvSpPr>
        <p:spPr/>
        <p:txBody>
          <a:bodyPr/>
          <a:lstStyle/>
          <a:p>
            <a:pPr algn="ctr"/>
            <a:r>
              <a:rPr lang="es-MX" dirty="0"/>
              <a:t>Mega campos de energía solar</a:t>
            </a:r>
            <a:br>
              <a:rPr lang="es-MX" dirty="0"/>
            </a:br>
            <a:r>
              <a:rPr lang="es-MX" dirty="0"/>
              <a:t>en Desierto de Atacama, Chile</a:t>
            </a:r>
          </a:p>
        </p:txBody>
      </p:sp>
      <p:pic>
        <p:nvPicPr>
          <p:cNvPr id="5" name="Marcador de contenido 4">
            <a:extLst>
              <a:ext uri="{FF2B5EF4-FFF2-40B4-BE49-F238E27FC236}">
                <a16:creationId xmlns:a16="http://schemas.microsoft.com/office/drawing/2014/main" id="{A5949792-1C14-4184-90D8-821E8AB06C96}"/>
              </a:ext>
            </a:extLst>
          </p:cNvPr>
          <p:cNvPicPr>
            <a:picLocks noGrp="1" noChangeAspect="1"/>
          </p:cNvPicPr>
          <p:nvPr>
            <p:ph sz="half" idx="1"/>
          </p:nvPr>
        </p:nvPicPr>
        <p:blipFill>
          <a:blip r:embed="rId2"/>
          <a:stretch>
            <a:fillRect/>
          </a:stretch>
        </p:blipFill>
        <p:spPr>
          <a:xfrm>
            <a:off x="1037733" y="1951348"/>
            <a:ext cx="5608163" cy="4541527"/>
          </a:xfrm>
          <a:prstGeom prst="rect">
            <a:avLst/>
          </a:prstGeom>
        </p:spPr>
      </p:pic>
      <p:pic>
        <p:nvPicPr>
          <p:cNvPr id="6" name="Marcador de contenido 5">
            <a:extLst>
              <a:ext uri="{FF2B5EF4-FFF2-40B4-BE49-F238E27FC236}">
                <a16:creationId xmlns:a16="http://schemas.microsoft.com/office/drawing/2014/main" id="{4028ED0F-D4A4-4D70-9579-E3DFFF8807F9}"/>
              </a:ext>
            </a:extLst>
          </p:cNvPr>
          <p:cNvPicPr>
            <a:picLocks noGrp="1" noChangeAspect="1"/>
          </p:cNvPicPr>
          <p:nvPr>
            <p:ph sz="half" idx="2"/>
          </p:nvPr>
        </p:nvPicPr>
        <p:blipFill>
          <a:blip r:embed="rId3"/>
          <a:stretch>
            <a:fillRect/>
          </a:stretch>
        </p:blipFill>
        <p:spPr>
          <a:xfrm>
            <a:off x="6834433" y="2020094"/>
            <a:ext cx="4788816" cy="4380706"/>
          </a:xfrm>
          <a:prstGeom prst="rect">
            <a:avLst/>
          </a:prstGeom>
        </p:spPr>
      </p:pic>
    </p:spTree>
    <p:extLst>
      <p:ext uri="{BB962C8B-B14F-4D97-AF65-F5344CB8AC3E}">
        <p14:creationId xmlns:p14="http://schemas.microsoft.com/office/powerpoint/2010/main" val="3339424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3600" b="1" dirty="0">
                <a:latin typeface="Times New Roman" panose="02020603050405020304" pitchFamily="18" charset="0"/>
                <a:cs typeface="Times New Roman" panose="02020603050405020304" pitchFamily="18" charset="0"/>
              </a:rPr>
              <a:t>Como podemos detener  el cambio climático: Otras Ideas</a:t>
            </a:r>
          </a:p>
        </p:txBody>
      </p:sp>
      <p:sp>
        <p:nvSpPr>
          <p:cNvPr id="3" name="Marcador de contenido 2"/>
          <p:cNvSpPr>
            <a:spLocks noGrp="1"/>
          </p:cNvSpPr>
          <p:nvPr>
            <p:ph sz="half" idx="1"/>
          </p:nvPr>
        </p:nvSpPr>
        <p:spPr/>
        <p:txBody>
          <a:bodyPr>
            <a:normAutofit fontScale="62500" lnSpcReduction="20000"/>
          </a:bodyPr>
          <a:lstStyle/>
          <a:p>
            <a:r>
              <a:rPr lang="es-CL" sz="3400" b="1" dirty="0"/>
              <a:t>Cambiando las ampolletas  tradicionales</a:t>
            </a:r>
            <a:r>
              <a:rPr lang="es-CL" sz="3400" dirty="0"/>
              <a:t> por otras de bajo consumo: Sustituyendo unas bombillas por otras puedes ahorrar más de 45 kilogramos de CO2 al año.</a:t>
            </a:r>
          </a:p>
          <a:p>
            <a:r>
              <a:rPr lang="es-CL" sz="3400" dirty="0"/>
              <a:t>• </a:t>
            </a:r>
            <a:r>
              <a:rPr lang="es-CL" sz="3400" b="1" dirty="0"/>
              <a:t>Evitando el uso del agua caliente</a:t>
            </a:r>
            <a:r>
              <a:rPr lang="es-CL" sz="3400" dirty="0"/>
              <a:t>: para calentar el agua necesitamos mucha energía.</a:t>
            </a:r>
          </a:p>
          <a:p>
            <a:r>
              <a:rPr lang="es-CL" sz="3400" dirty="0"/>
              <a:t> </a:t>
            </a:r>
            <a:r>
              <a:rPr lang="es-CL" sz="3400" b="1" dirty="0"/>
              <a:t>¿Sabías que lavando tu ropa con agua fría ahorras unos 150 kilos de CO2?</a:t>
            </a:r>
            <a:endParaRPr lang="es-CL" sz="3400" dirty="0"/>
          </a:p>
          <a:p>
            <a:r>
              <a:rPr lang="es-CL" sz="3400" dirty="0"/>
              <a:t>• </a:t>
            </a:r>
            <a:r>
              <a:rPr lang="es-CL" sz="3400" b="1" dirty="0"/>
              <a:t>Comprar productos con papel reciclado</a:t>
            </a:r>
            <a:r>
              <a:rPr lang="es-CL" sz="3400" dirty="0"/>
              <a:t>.</a:t>
            </a:r>
          </a:p>
          <a:p>
            <a:r>
              <a:rPr lang="es-CL" sz="3400" dirty="0"/>
              <a:t>• </a:t>
            </a:r>
            <a:r>
              <a:rPr lang="es-CL" sz="3400" b="1" dirty="0"/>
              <a:t>Promoviendo la conducción eficiente</a:t>
            </a:r>
            <a:r>
              <a:rPr lang="es-CL" sz="3400" dirty="0"/>
              <a:t>: utilizando la marcha adecuada a la velocidad o no frenando o acelerando bruscamente</a:t>
            </a:r>
            <a:r>
              <a:rPr lang="es-CL" dirty="0"/>
              <a:t>.</a:t>
            </a:r>
          </a:p>
          <a:p>
            <a:endParaRPr lang="es-CL" dirty="0"/>
          </a:p>
        </p:txBody>
      </p:sp>
      <p:sp>
        <p:nvSpPr>
          <p:cNvPr id="4" name="Marcador de contenido 3"/>
          <p:cNvSpPr>
            <a:spLocks noGrp="1"/>
          </p:cNvSpPr>
          <p:nvPr>
            <p:ph sz="half" idx="2"/>
          </p:nvPr>
        </p:nvSpPr>
        <p:spPr/>
        <p:txBody>
          <a:bodyPr>
            <a:normAutofit fontScale="62500" lnSpcReduction="20000"/>
          </a:bodyPr>
          <a:lstStyle/>
          <a:p>
            <a:r>
              <a:rPr lang="es-CL" b="1" dirty="0">
                <a:solidFill>
                  <a:srgbClr val="FF0000"/>
                </a:solidFill>
              </a:rPr>
              <a:t>Uso de ampolletas LED</a:t>
            </a:r>
          </a:p>
          <a:p>
            <a:r>
              <a:rPr lang="es-CL" b="1" dirty="0">
                <a:solidFill>
                  <a:srgbClr val="FF0000"/>
                </a:solidFill>
              </a:rPr>
              <a:t>Uso de calentadores de agua con energía solar</a:t>
            </a:r>
          </a:p>
        </p:txBody>
      </p:sp>
      <p:sp>
        <p:nvSpPr>
          <p:cNvPr id="5" name="Marcador de número de diapositiva 4"/>
          <p:cNvSpPr>
            <a:spLocks noGrp="1"/>
          </p:cNvSpPr>
          <p:nvPr>
            <p:ph type="sldNum" sz="quarter" idx="12"/>
          </p:nvPr>
        </p:nvSpPr>
        <p:spPr/>
        <p:txBody>
          <a:bodyPr/>
          <a:lstStyle/>
          <a:p>
            <a:pPr rtl="0"/>
            <a:fld id="{9CD8D479-8942-46E8-A226-A4E01F7A105C}" type="slidenum">
              <a:rPr lang="es-ES" noProof="0" smtClean="0"/>
              <a:t>29</a:t>
            </a:fld>
            <a:endParaRPr lang="es-ES" noProof="0" dirty="0"/>
          </a:p>
        </p:txBody>
      </p:sp>
      <p:sp>
        <p:nvSpPr>
          <p:cNvPr id="6" name="Marcador de fecha 5"/>
          <p:cNvSpPr>
            <a:spLocks noGrp="1"/>
          </p:cNvSpPr>
          <p:nvPr>
            <p:ph type="dt" sz="half" idx="10"/>
          </p:nvPr>
        </p:nvSpPr>
        <p:spPr/>
        <p:txBody>
          <a:bodyPr/>
          <a:lstStyle/>
          <a:p>
            <a:pPr rtl="0"/>
            <a:fld id="{4A10DF40-6381-4575-BB53-B641DE6E80E1}" type="datetime1">
              <a:rPr lang="es-ES" noProof="0" smtClean="0"/>
              <a:t>13/04/2021</a:t>
            </a:fld>
            <a:endParaRPr lang="es-ES" noProof="0" dirty="0"/>
          </a:p>
        </p:txBody>
      </p:sp>
      <p:sp>
        <p:nvSpPr>
          <p:cNvPr id="7" name="Marcador de pie de página 6"/>
          <p:cNvSpPr>
            <a:spLocks noGrp="1"/>
          </p:cNvSpPr>
          <p:nvPr>
            <p:ph type="ftr" sz="quarter" idx="11"/>
          </p:nvPr>
        </p:nvSpPr>
        <p:spPr/>
        <p:txBody>
          <a:bodyPr/>
          <a:lstStyle/>
          <a:p>
            <a:pPr rtl="0"/>
            <a:r>
              <a:rPr lang="es-ES" noProof="0"/>
              <a:t>Agregar un pie de página</a:t>
            </a:r>
            <a:endParaRPr lang="es-ES" noProof="0" dirty="0"/>
          </a:p>
        </p:txBody>
      </p:sp>
      <p:pic>
        <p:nvPicPr>
          <p:cNvPr id="1026" name="Picture 2" descr="bi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0227" y="2743199"/>
            <a:ext cx="4484149" cy="32616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9073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4EA0DA-253C-4ECC-BB0E-DDE346CA2919}"/>
              </a:ext>
            </a:extLst>
          </p:cNvPr>
          <p:cNvSpPr>
            <a:spLocks noGrp="1"/>
          </p:cNvSpPr>
          <p:nvPr>
            <p:ph type="title"/>
          </p:nvPr>
        </p:nvSpPr>
        <p:spPr>
          <a:xfrm>
            <a:off x="447675" y="365125"/>
            <a:ext cx="11744325" cy="1316037"/>
          </a:xfrm>
        </p:spPr>
        <p:txBody>
          <a:bodyPr>
            <a:noAutofit/>
          </a:bodyPr>
          <a:lstStyle/>
          <a:p>
            <a:r>
              <a:rPr lang="es-ES" sz="36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El Niño- Oscilación del Sur” (ENOS, en español; ENSO en inglés) incluye la fase cálida </a:t>
            </a:r>
            <a:r>
              <a:rPr lang="es-ES" sz="3600" spc="-2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(El </a:t>
            </a:r>
            <a:r>
              <a:rPr lang="es-ES" sz="36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Niño) y fría (La Niña) del ciclo</a:t>
            </a:r>
            <a:endParaRPr lang="es-CL" sz="3600" dirty="0"/>
          </a:p>
        </p:txBody>
      </p:sp>
      <p:sp>
        <p:nvSpPr>
          <p:cNvPr id="3" name="Marcador de texto 2">
            <a:extLst>
              <a:ext uri="{FF2B5EF4-FFF2-40B4-BE49-F238E27FC236}">
                <a16:creationId xmlns:a16="http://schemas.microsoft.com/office/drawing/2014/main" id="{8AF241B1-FC12-453F-A1B5-3C8813633036}"/>
              </a:ext>
            </a:extLst>
          </p:cNvPr>
          <p:cNvSpPr>
            <a:spLocks noGrp="1"/>
          </p:cNvSpPr>
          <p:nvPr>
            <p:ph type="body" idx="1"/>
          </p:nvPr>
        </p:nvSpPr>
        <p:spPr>
          <a:xfrm>
            <a:off x="839788" y="1681163"/>
            <a:ext cx="5157787" cy="309562"/>
          </a:xfrm>
        </p:spPr>
        <p:txBody>
          <a:bodyPr>
            <a:normAutofit fontScale="77500" lnSpcReduction="20000"/>
          </a:bodyPr>
          <a:lstStyle/>
          <a:p>
            <a:endParaRPr lang="es-CL" dirty="0"/>
          </a:p>
        </p:txBody>
      </p:sp>
      <p:pic>
        <p:nvPicPr>
          <p:cNvPr id="9" name="Marcador de contenido 8" descr="Imagen que contiene Diagrama&#10;&#10;Descripción generada automáticamente">
            <a:extLst>
              <a:ext uri="{FF2B5EF4-FFF2-40B4-BE49-F238E27FC236}">
                <a16:creationId xmlns:a16="http://schemas.microsoft.com/office/drawing/2014/main" id="{22E87EE3-BD8E-41D7-B957-DA5AF897CF8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5627" y="2152650"/>
            <a:ext cx="5464175" cy="4486274"/>
          </a:xfrm>
        </p:spPr>
      </p:pic>
      <p:sp>
        <p:nvSpPr>
          <p:cNvPr id="5" name="Marcador de texto 4">
            <a:extLst>
              <a:ext uri="{FF2B5EF4-FFF2-40B4-BE49-F238E27FC236}">
                <a16:creationId xmlns:a16="http://schemas.microsoft.com/office/drawing/2014/main" id="{7F1204F1-DB33-4EC6-963E-8FF49F93320F}"/>
              </a:ext>
            </a:extLst>
          </p:cNvPr>
          <p:cNvSpPr>
            <a:spLocks noGrp="1"/>
          </p:cNvSpPr>
          <p:nvPr>
            <p:ph type="body" sz="quarter" idx="3"/>
          </p:nvPr>
        </p:nvSpPr>
        <p:spPr>
          <a:xfrm>
            <a:off x="6172200" y="1681163"/>
            <a:ext cx="5183188" cy="309562"/>
          </a:xfrm>
        </p:spPr>
        <p:txBody>
          <a:bodyPr>
            <a:normAutofit fontScale="77500" lnSpcReduction="20000"/>
          </a:bodyPr>
          <a:lstStyle/>
          <a:p>
            <a:endParaRPr lang="es-CL" dirty="0"/>
          </a:p>
        </p:txBody>
      </p:sp>
      <p:sp>
        <p:nvSpPr>
          <p:cNvPr id="11" name="Marcador de contenido 10">
            <a:extLst>
              <a:ext uri="{FF2B5EF4-FFF2-40B4-BE49-F238E27FC236}">
                <a16:creationId xmlns:a16="http://schemas.microsoft.com/office/drawing/2014/main" id="{0DFCC652-304A-4512-807B-450E3B0B7CBA}"/>
              </a:ext>
            </a:extLst>
          </p:cNvPr>
          <p:cNvSpPr>
            <a:spLocks noGrp="1"/>
          </p:cNvSpPr>
          <p:nvPr>
            <p:ph sz="quarter" idx="4"/>
          </p:nvPr>
        </p:nvSpPr>
        <p:spPr>
          <a:xfrm>
            <a:off x="6172199" y="2162174"/>
            <a:ext cx="5915025" cy="4330699"/>
          </a:xfrm>
        </p:spPr>
        <p:txBody>
          <a:bodyPr>
            <a:normAutofit fontScale="47500" lnSpcReduction="20000"/>
          </a:bodyPr>
          <a:lstStyle/>
          <a:p>
            <a:r>
              <a:rPr lang="es-ES" sz="2900" b="0" i="0" dirty="0">
                <a:solidFill>
                  <a:srgbClr val="676767"/>
                </a:solidFill>
                <a:effectLst/>
                <a:latin typeface="Times New Roman" panose="02020603050405020304" pitchFamily="18" charset="0"/>
                <a:cs typeface="Times New Roman" panose="02020603050405020304" pitchFamily="18" charset="0"/>
              </a:rPr>
              <a:t>En una situación neutra, los </a:t>
            </a:r>
            <a:r>
              <a:rPr lang="es-ES" sz="2900" b="1" i="0" dirty="0">
                <a:solidFill>
                  <a:srgbClr val="676767"/>
                </a:solidFill>
                <a:effectLst/>
                <a:latin typeface="Times New Roman" panose="02020603050405020304" pitchFamily="18" charset="0"/>
                <a:cs typeface="Times New Roman" panose="02020603050405020304" pitchFamily="18" charset="0"/>
              </a:rPr>
              <a:t>vientos alisios empujan el agua superficial del Pacífico hacia el oeste, y la circulación atmosférica asociada (circulación de Walker para los avanzados) produce lluvias en el Pacífico Occidental (por ejemplo Indonesia) y condiciones secas en el Pacífico Oriental (por ejemplo Ecuador). </a:t>
            </a:r>
          </a:p>
          <a:p>
            <a:r>
              <a:rPr lang="es-ES" sz="2900" b="0" i="0" dirty="0">
                <a:solidFill>
                  <a:srgbClr val="676767"/>
                </a:solidFill>
                <a:effectLst/>
                <a:latin typeface="Times New Roman" panose="02020603050405020304" pitchFamily="18" charset="0"/>
                <a:cs typeface="Times New Roman" panose="02020603050405020304" pitchFamily="18" charset="0"/>
              </a:rPr>
              <a:t>Las condiciones La Niña serían similares pero con unos vientos alisios más intensos, lo que produce lluvias muy intensas en Indonesia y sequías extremas en Ecuador.</a:t>
            </a:r>
          </a:p>
          <a:p>
            <a:r>
              <a:rPr lang="es-ES" sz="2900" b="0" i="0" dirty="0">
                <a:solidFill>
                  <a:srgbClr val="676767"/>
                </a:solidFill>
                <a:effectLst/>
                <a:latin typeface="Times New Roman" panose="02020603050405020304" pitchFamily="18" charset="0"/>
                <a:cs typeface="Times New Roman" panose="02020603050405020304" pitchFamily="18" charset="0"/>
              </a:rPr>
              <a:t> </a:t>
            </a:r>
            <a:r>
              <a:rPr lang="es-ES" sz="2900" b="1" i="0" dirty="0">
                <a:solidFill>
                  <a:srgbClr val="676767"/>
                </a:solidFill>
                <a:effectLst/>
                <a:latin typeface="Times New Roman" panose="02020603050405020304" pitchFamily="18" charset="0"/>
                <a:cs typeface="Times New Roman" panose="02020603050405020304" pitchFamily="18" charset="0"/>
              </a:rPr>
              <a:t>El Niño empieza a desarrollarse cuando esos vientos se relajan. En ese momento, todo el agua cálida que está apilada en el Oeste del Pacífico empieza a moverse como una enorme marea (onda de Kelvin) hacia el continente americano, y con ella las nubes de convección que producen las lluvias.</a:t>
            </a:r>
          </a:p>
          <a:p>
            <a:r>
              <a:rPr lang="es-ES" sz="2900" b="0" i="0" dirty="0">
                <a:solidFill>
                  <a:srgbClr val="676767"/>
                </a:solidFill>
                <a:effectLst/>
                <a:latin typeface="Times New Roman" panose="02020603050405020304" pitchFamily="18" charset="0"/>
                <a:cs typeface="Times New Roman" panose="02020603050405020304" pitchFamily="18" charset="0"/>
              </a:rPr>
              <a:t> Esto produce lluvias intensas en Ecuador y sequía e incendios en Indonesia.</a:t>
            </a:r>
          </a:p>
          <a:p>
            <a:r>
              <a:rPr lang="es-ES" sz="2900" b="1" i="0" dirty="0">
                <a:solidFill>
                  <a:srgbClr val="676767"/>
                </a:solidFill>
                <a:effectLst/>
                <a:latin typeface="Times New Roman" panose="02020603050405020304" pitchFamily="18" charset="0"/>
                <a:cs typeface="Times New Roman" panose="02020603050405020304" pitchFamily="18" charset="0"/>
              </a:rPr>
              <a:t> La onda de Kelvin puede llevar mucha fuerza, tanto que se esparce por todo el continente atrapada en la costa, desde Chile hasta Canadá, lo que suele producir el colapso de las pesquerías, ya que el agua cálida evita la llegada de nutrientes a la superficie</a:t>
            </a:r>
            <a:r>
              <a:rPr lang="es-ES" sz="2900" b="0" i="0" dirty="0">
                <a:solidFill>
                  <a:srgbClr val="676767"/>
                </a:solidFill>
                <a:effectLst/>
                <a:latin typeface="Times New Roman" panose="02020603050405020304" pitchFamily="18" charset="0"/>
                <a:cs typeface="Times New Roman" panose="02020603050405020304" pitchFamily="18" charset="0"/>
              </a:rPr>
              <a:t>.</a:t>
            </a:r>
          </a:p>
          <a:p>
            <a:r>
              <a:rPr lang="es-ES" sz="2900" b="0" i="0" dirty="0">
                <a:solidFill>
                  <a:srgbClr val="676767"/>
                </a:solidFill>
                <a:effectLst/>
                <a:latin typeface="Times New Roman" panose="02020603050405020304" pitchFamily="18" charset="0"/>
                <a:cs typeface="Times New Roman" panose="02020603050405020304" pitchFamily="18" charset="0"/>
              </a:rPr>
              <a:t> Por lo tanto, los eventos de El Niño y la Niña producen cambios en el océano y en la atmósfera a nivel global y uno de los sitios que suele verse afectado cuando El Niño asoma es Etiopía, en el este de Áfri</a:t>
            </a:r>
            <a:r>
              <a:rPr lang="es-ES" b="0" i="0" dirty="0">
                <a:solidFill>
                  <a:srgbClr val="676767"/>
                </a:solidFill>
                <a:effectLst/>
                <a:latin typeface="Roboto"/>
              </a:rPr>
              <a:t>ca.</a:t>
            </a:r>
            <a:br>
              <a:rPr lang="es-ES" dirty="0"/>
            </a:br>
            <a:endParaRPr lang="es-ES" dirty="0"/>
          </a:p>
          <a:p>
            <a:r>
              <a:rPr lang="es-CL" dirty="0"/>
              <a:t>Fuente: http://paleociencia.weebly.com/blog/category/all/7</a:t>
            </a:r>
          </a:p>
          <a:p>
            <a:endParaRPr lang="es-CL" dirty="0"/>
          </a:p>
        </p:txBody>
      </p:sp>
    </p:spTree>
    <p:extLst>
      <p:ext uri="{BB962C8B-B14F-4D97-AF65-F5344CB8AC3E}">
        <p14:creationId xmlns:p14="http://schemas.microsoft.com/office/powerpoint/2010/main" val="117264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9"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p:cNvSpPr>
            <a:spLocks noGrp="1"/>
          </p:cNvSpPr>
          <p:nvPr>
            <p:ph type="title"/>
          </p:nvPr>
        </p:nvSpPr>
        <p:spPr>
          <a:xfrm>
            <a:off x="1098468" y="885651"/>
            <a:ext cx="3229803" cy="4624603"/>
          </a:xfrm>
        </p:spPr>
        <p:txBody>
          <a:bodyPr>
            <a:normAutofit/>
          </a:bodyPr>
          <a:lstStyle/>
          <a:p>
            <a:r>
              <a:rPr lang="es-CL" sz="4100" b="1" dirty="0">
                <a:solidFill>
                  <a:srgbClr val="FFFFFF"/>
                </a:solidFill>
                <a:latin typeface="Times New Roman" panose="02020603050405020304" pitchFamily="18" charset="0"/>
                <a:cs typeface="Times New Roman" panose="02020603050405020304" pitchFamily="18" charset="0"/>
              </a:rPr>
              <a:t>El reciclaje del aluminio es una forma de subsistir para muchas personas</a:t>
            </a:r>
            <a:br>
              <a:rPr lang="es-CL" sz="4100" dirty="0">
                <a:solidFill>
                  <a:srgbClr val="FFFFFF"/>
                </a:solidFill>
              </a:rPr>
            </a:br>
            <a:endParaRPr lang="es-CL" sz="4100" dirty="0">
              <a:solidFill>
                <a:srgbClr val="FFFFFF"/>
              </a:solidFill>
            </a:endParaRPr>
          </a:p>
        </p:txBody>
      </p:sp>
      <p:sp>
        <p:nvSpPr>
          <p:cNvPr id="3" name="Marcador de contenido 2"/>
          <p:cNvSpPr>
            <a:spLocks noGrp="1"/>
          </p:cNvSpPr>
          <p:nvPr>
            <p:ph idx="1"/>
          </p:nvPr>
        </p:nvSpPr>
        <p:spPr>
          <a:xfrm>
            <a:off x="4769963" y="155449"/>
            <a:ext cx="7192651" cy="6624828"/>
          </a:xfrm>
        </p:spPr>
        <p:txBody>
          <a:bodyPr anchor="ctr">
            <a:normAutofit/>
          </a:bodyPr>
          <a:lstStyle/>
          <a:p>
            <a:r>
              <a:rPr lang="es-CL" sz="1800" dirty="0">
                <a:latin typeface="Times New Roman" panose="02020603050405020304" pitchFamily="18" charset="0"/>
                <a:cs typeface="Times New Roman" panose="02020603050405020304" pitchFamily="18" charset="0"/>
              </a:rPr>
              <a:t>Familias enteras de  países en vías de desarrollo se dedican a recolectar latas de la basura,  para luego compactarlas y venderlas a empresas dedicadas al reciclaje del aluminio. Para estos  recolectores esta actividad representa una fuente importante de ingresos y su medio de vida.</a:t>
            </a:r>
          </a:p>
          <a:p>
            <a:r>
              <a:rPr lang="es-CL" sz="1800" dirty="0">
                <a:latin typeface="Times New Roman" panose="02020603050405020304" pitchFamily="18" charset="0"/>
                <a:cs typeface="Times New Roman" panose="02020603050405020304" pitchFamily="18" charset="0"/>
              </a:rPr>
              <a:t>El aluminio tiene otras características que le hace interesante para ser reciclado: </a:t>
            </a:r>
          </a:p>
          <a:p>
            <a:pPr lvl="1"/>
            <a:r>
              <a:rPr lang="es-CL" sz="1800" b="1" dirty="0">
                <a:latin typeface="Times New Roman" panose="02020603050405020304" pitchFamily="18" charset="0"/>
                <a:cs typeface="Times New Roman" panose="02020603050405020304" pitchFamily="18" charset="0"/>
              </a:rPr>
              <a:t>Alto rendimiento energético</a:t>
            </a:r>
            <a:r>
              <a:rPr lang="es-CL" sz="1800" dirty="0">
                <a:latin typeface="Times New Roman" panose="02020603050405020304" pitchFamily="18" charset="0"/>
                <a:cs typeface="Times New Roman" panose="02020603050405020304" pitchFamily="18" charset="0"/>
              </a:rPr>
              <a:t>: El reciclado de los productos de aluminio bajarán los costos de energía necesarios para producir el aluminio primario, que son del orden del 35% del costo total.</a:t>
            </a:r>
          </a:p>
          <a:p>
            <a:pPr lvl="1"/>
            <a:r>
              <a:rPr lang="es-CL" sz="1800" b="1" dirty="0">
                <a:latin typeface="Times New Roman" panose="02020603050405020304" pitchFamily="18" charset="0"/>
                <a:cs typeface="Times New Roman" panose="02020603050405020304" pitchFamily="18" charset="0"/>
              </a:rPr>
              <a:t>Utilización infinita: </a:t>
            </a:r>
            <a:r>
              <a:rPr lang="es-CL" sz="1800" dirty="0">
                <a:latin typeface="Times New Roman" panose="02020603050405020304" pitchFamily="18" charset="0"/>
                <a:cs typeface="Times New Roman" panose="02020603050405020304" pitchFamily="18" charset="0"/>
              </a:rPr>
              <a:t>El mismo aluminio puede ser refundido o reciclado infinitamente sin perder sus características físico químicas.</a:t>
            </a:r>
          </a:p>
          <a:p>
            <a:pPr lvl="1"/>
            <a:r>
              <a:rPr lang="es-CL" sz="1800" dirty="0">
                <a:latin typeface="Times New Roman" panose="02020603050405020304" pitchFamily="18" charset="0"/>
                <a:cs typeface="Times New Roman" panose="02020603050405020304" pitchFamily="18" charset="0"/>
              </a:rPr>
              <a:t>Productos iguales: Los lingotes obtenidos en el reciclado pueden ser utilizados para hacer los mismos productos que fueron reciclados. La lata de aluminio reciclada volverá a ser lata.</a:t>
            </a:r>
          </a:p>
          <a:p>
            <a:pPr lvl="1"/>
            <a:r>
              <a:rPr lang="es-CL" sz="1800" b="1" dirty="0">
                <a:latin typeface="Times New Roman" panose="02020603050405020304" pitchFamily="18" charset="0"/>
                <a:cs typeface="Times New Roman" panose="02020603050405020304" pitchFamily="18" charset="0"/>
              </a:rPr>
              <a:t>Proceso controlado</a:t>
            </a:r>
            <a:r>
              <a:rPr lang="es-CL" sz="1800" dirty="0">
                <a:latin typeface="Times New Roman" panose="02020603050405020304" pitchFamily="18" charset="0"/>
                <a:cs typeface="Times New Roman" panose="02020603050405020304" pitchFamily="18" charset="0"/>
              </a:rPr>
              <a:t>: El reciclaje genera residuos, los que tratados de forma adecuada no perjudicarán el medio ambiente.</a:t>
            </a:r>
          </a:p>
          <a:p>
            <a:pPr lvl="1"/>
            <a:r>
              <a:rPr lang="es-CL" sz="1800" b="1" dirty="0">
                <a:latin typeface="Times New Roman" panose="02020603050405020304" pitchFamily="18" charset="0"/>
                <a:cs typeface="Times New Roman" panose="02020603050405020304" pitchFamily="18" charset="0"/>
              </a:rPr>
              <a:t>Preservación de reservas naturales</a:t>
            </a:r>
            <a:r>
              <a:rPr lang="es-CL" sz="1800" dirty="0">
                <a:latin typeface="Times New Roman" panose="02020603050405020304" pitchFamily="18" charset="0"/>
                <a:cs typeface="Times New Roman" panose="02020603050405020304" pitchFamily="18" charset="0"/>
              </a:rPr>
              <a:t>: El reciclado de una tonelada de aluminio propiciará la no utilización </a:t>
            </a:r>
            <a:r>
              <a:rPr lang="es-CL" sz="1800" b="1" dirty="0">
                <a:latin typeface="Times New Roman" panose="02020603050405020304" pitchFamily="18" charset="0"/>
                <a:cs typeface="Times New Roman" panose="02020603050405020304" pitchFamily="18" charset="0"/>
              </a:rPr>
              <a:t>de 5 toneladas de bauxita</a:t>
            </a:r>
            <a:r>
              <a:rPr lang="es-CL" sz="1800" dirty="0">
                <a:latin typeface="Times New Roman" panose="02020603050405020304" pitchFamily="18" charset="0"/>
                <a:cs typeface="Times New Roman" panose="02020603050405020304" pitchFamily="18" charset="0"/>
              </a:rPr>
              <a:t>. De esta manera se ayuda en la recuperación de los </a:t>
            </a:r>
            <a:r>
              <a:rPr lang="es-CL" sz="1800" dirty="0">
                <a:latin typeface="Times New Roman" panose="02020603050405020304" pitchFamily="18" charset="0"/>
                <a:cs typeface="Times New Roman" panose="02020603050405020304" pitchFamily="18" charset="0"/>
                <a:hlinkClick r:id="rId2" tooltip="Bolivia, recursos naturales"/>
              </a:rPr>
              <a:t>recursos naturales</a:t>
            </a:r>
            <a:r>
              <a:rPr lang="es-CL" sz="1800" dirty="0">
                <a:latin typeface="Times New Roman" panose="02020603050405020304" pitchFamily="18" charset="0"/>
                <a:cs typeface="Times New Roman" panose="02020603050405020304" pitchFamily="18" charset="0"/>
              </a:rPr>
              <a:t> que tenemos en el planeta.</a:t>
            </a:r>
          </a:p>
          <a:p>
            <a:endParaRPr lang="es-CL" sz="1500" dirty="0"/>
          </a:p>
        </p:txBody>
      </p:sp>
      <p:sp>
        <p:nvSpPr>
          <p:cNvPr id="6" name="Marcador de pie de página 5"/>
          <p:cNvSpPr>
            <a:spLocks noGrp="1"/>
          </p:cNvSpPr>
          <p:nvPr>
            <p:ph type="ftr" sz="quarter" idx="11"/>
          </p:nvPr>
        </p:nvSpPr>
        <p:spPr>
          <a:xfrm>
            <a:off x="795528" y="6382512"/>
            <a:ext cx="6757416" cy="320040"/>
          </a:xfrm>
        </p:spPr>
        <p:txBody>
          <a:bodyPr>
            <a:normAutofit/>
          </a:bodyPr>
          <a:lstStyle/>
          <a:p>
            <a:pPr algn="l" rtl="0">
              <a:spcAft>
                <a:spcPts val="600"/>
              </a:spcAft>
            </a:pPr>
            <a:r>
              <a:rPr lang="es-ES" sz="1000" noProof="0"/>
              <a:t>Agregar un pie de página</a:t>
            </a:r>
          </a:p>
        </p:txBody>
      </p:sp>
      <p:sp>
        <p:nvSpPr>
          <p:cNvPr id="5" name="Marcador de fecha 4"/>
          <p:cNvSpPr>
            <a:spLocks noGrp="1"/>
          </p:cNvSpPr>
          <p:nvPr>
            <p:ph type="dt" sz="half" idx="10"/>
          </p:nvPr>
        </p:nvSpPr>
        <p:spPr>
          <a:xfrm>
            <a:off x="7717536" y="6382512"/>
            <a:ext cx="2825496" cy="320040"/>
          </a:xfrm>
        </p:spPr>
        <p:txBody>
          <a:bodyPr>
            <a:normAutofit/>
          </a:bodyPr>
          <a:lstStyle/>
          <a:p>
            <a:pPr algn="r" rtl="0">
              <a:spcAft>
                <a:spcPts val="600"/>
              </a:spcAft>
            </a:pPr>
            <a:fld id="{DBD9F02B-2DC8-4099-A266-B747EC68FF67}" type="datetime1">
              <a:rPr lang="es-ES" sz="1000" noProof="0"/>
              <a:pPr algn="r" rtl="0">
                <a:spcAft>
                  <a:spcPts val="600"/>
                </a:spcAft>
              </a:pPr>
              <a:t>13/04/2021</a:t>
            </a:fld>
            <a:endParaRPr lang="es-ES" sz="1000" noProof="0"/>
          </a:p>
        </p:txBody>
      </p:sp>
      <p:sp>
        <p:nvSpPr>
          <p:cNvPr id="4" name="Marcador de número de diapositiva 3"/>
          <p:cNvSpPr>
            <a:spLocks noGrp="1"/>
          </p:cNvSpPr>
          <p:nvPr>
            <p:ph type="sldNum" sz="quarter" idx="12"/>
          </p:nvPr>
        </p:nvSpPr>
        <p:spPr>
          <a:xfrm>
            <a:off x="10707624" y="6382512"/>
            <a:ext cx="685800" cy="320040"/>
          </a:xfrm>
        </p:spPr>
        <p:txBody>
          <a:bodyPr>
            <a:normAutofit/>
          </a:bodyPr>
          <a:lstStyle/>
          <a:p>
            <a:pPr>
              <a:spcAft>
                <a:spcPts val="600"/>
              </a:spcAft>
            </a:pPr>
            <a:fld id="{9CD8D479-8942-46E8-A226-A4E01F7A105C}" type="slidenum">
              <a:rPr lang="es-ES" sz="1000"/>
              <a:pPr>
                <a:spcAft>
                  <a:spcPts val="600"/>
                </a:spcAft>
              </a:pPr>
              <a:t>30</a:t>
            </a:fld>
            <a:endParaRPr lang="es-ES" sz="1000"/>
          </a:p>
        </p:txBody>
      </p:sp>
    </p:spTree>
    <p:extLst>
      <p:ext uri="{BB962C8B-B14F-4D97-AF65-F5344CB8AC3E}">
        <p14:creationId xmlns:p14="http://schemas.microsoft.com/office/powerpoint/2010/main" val="107600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7553" y="136525"/>
            <a:ext cx="11681012" cy="1554163"/>
          </a:xfrm>
        </p:spPr>
        <p:txBody>
          <a:bodyPr>
            <a:noAutofit/>
          </a:bodyPr>
          <a:lstStyle/>
          <a:p>
            <a:pPr algn="ctr"/>
            <a:r>
              <a:rPr lang="es-CL" sz="2400" b="1" dirty="0">
                <a:latin typeface="Times New Roman" panose="02020603050405020304" pitchFamily="18" charset="0"/>
                <a:cs typeface="Times New Roman" panose="02020603050405020304" pitchFamily="18" charset="0"/>
              </a:rPr>
              <a:t>Los envases de comida precocinada o las vajillas desechables de los restaurantes de </a:t>
            </a:r>
            <a:r>
              <a:rPr lang="es-CL" sz="2400" b="1" dirty="0" err="1">
                <a:latin typeface="Times New Roman" panose="02020603050405020304" pitchFamily="18" charset="0"/>
                <a:cs typeface="Times New Roman" panose="02020603050405020304" pitchFamily="18" charset="0"/>
              </a:rPr>
              <a:t>Fast</a:t>
            </a:r>
            <a:r>
              <a:rPr lang="es-CL" sz="2400" b="1" dirty="0">
                <a:latin typeface="Times New Roman" panose="02020603050405020304" pitchFamily="18" charset="0"/>
                <a:cs typeface="Times New Roman" panose="02020603050405020304" pitchFamily="18" charset="0"/>
              </a:rPr>
              <a:t> </a:t>
            </a:r>
            <a:r>
              <a:rPr lang="es-CL" sz="2400" b="1" dirty="0" err="1">
                <a:latin typeface="Times New Roman" panose="02020603050405020304" pitchFamily="18" charset="0"/>
                <a:cs typeface="Times New Roman" panose="02020603050405020304" pitchFamily="18" charset="0"/>
              </a:rPr>
              <a:t>Food</a:t>
            </a:r>
            <a:r>
              <a:rPr lang="es-CL" sz="2400" b="1" dirty="0">
                <a:latin typeface="Times New Roman" panose="02020603050405020304" pitchFamily="18" charset="0"/>
                <a:cs typeface="Times New Roman" panose="02020603050405020304" pitchFamily="18" charset="0"/>
              </a:rPr>
              <a:t> son algunas de las grandes contribuyentes de residuos de plástico al Medio Ambiente</a:t>
            </a:r>
            <a:r>
              <a:rPr lang="es-CL" sz="2400" dirty="0">
                <a:latin typeface="Times New Roman" panose="02020603050405020304" pitchFamily="18" charset="0"/>
                <a:cs typeface="Times New Roman" panose="02020603050405020304" pitchFamily="18" charset="0"/>
              </a:rPr>
              <a:t>. </a:t>
            </a:r>
            <a:r>
              <a:rPr lang="es-CL" sz="2400" b="1" dirty="0">
                <a:solidFill>
                  <a:srgbClr val="FF0000"/>
                </a:solidFill>
                <a:latin typeface="Times New Roman" panose="02020603050405020304" pitchFamily="18" charset="0"/>
                <a:cs typeface="Times New Roman" panose="02020603050405020304" pitchFamily="18" charset="0"/>
              </a:rPr>
              <a:t>Reciclado</a:t>
            </a:r>
          </a:p>
        </p:txBody>
      </p:sp>
      <p:sp>
        <p:nvSpPr>
          <p:cNvPr id="3" name="Marcador de texto 2"/>
          <p:cNvSpPr>
            <a:spLocks noGrp="1"/>
          </p:cNvSpPr>
          <p:nvPr>
            <p:ph type="body" idx="1"/>
          </p:nvPr>
        </p:nvSpPr>
        <p:spPr>
          <a:xfrm>
            <a:off x="1409699" y="1459654"/>
            <a:ext cx="4608576" cy="525666"/>
          </a:xfrm>
        </p:spPr>
        <p:txBody>
          <a:bodyPr>
            <a:normAutofit/>
          </a:bodyPr>
          <a:lstStyle/>
          <a:p>
            <a:pPr marL="210312" lvl="0" indent="-210312" algn="ctr">
              <a:spcBef>
                <a:spcPts val="1100"/>
              </a:spcBef>
              <a:buFont typeface="Arial" panose="020B0604020202020204" pitchFamily="34" charset="0"/>
              <a:buChar char="•"/>
            </a:pPr>
            <a:r>
              <a:rPr lang="es-CL" sz="1800" dirty="0">
                <a:solidFill>
                  <a:srgbClr val="FF0000"/>
                </a:solidFill>
                <a:latin typeface="Times New Roman" panose="02020603050405020304" pitchFamily="18" charset="0"/>
                <a:cs typeface="Times New Roman" panose="02020603050405020304" pitchFamily="18" charset="0"/>
              </a:rPr>
              <a:t>Reciclado Mecánico</a:t>
            </a:r>
            <a:endParaRPr lang="es-CL" sz="1800" b="0" dirty="0">
              <a:solidFill>
                <a:srgbClr val="FF0000"/>
              </a:solidFill>
              <a:latin typeface="Times New Roman" panose="02020603050405020304" pitchFamily="18" charset="0"/>
              <a:cs typeface="Times New Roman" panose="02020603050405020304" pitchFamily="18" charset="0"/>
            </a:endParaRPr>
          </a:p>
        </p:txBody>
      </p:sp>
      <p:sp>
        <p:nvSpPr>
          <p:cNvPr id="4" name="Marcador de contenido 3"/>
          <p:cNvSpPr>
            <a:spLocks noGrp="1"/>
          </p:cNvSpPr>
          <p:nvPr>
            <p:ph sz="half" idx="2"/>
          </p:nvPr>
        </p:nvSpPr>
        <p:spPr>
          <a:xfrm>
            <a:off x="471340" y="2158427"/>
            <a:ext cx="5472794" cy="4563048"/>
          </a:xfrm>
        </p:spPr>
        <p:txBody>
          <a:bodyPr>
            <a:normAutofit/>
          </a:bodyPr>
          <a:lstStyle/>
          <a:p>
            <a:pPr lvl="0"/>
            <a:r>
              <a:rPr lang="es-CL" sz="1600" dirty="0">
                <a:solidFill>
                  <a:srgbClr val="4D3E2F"/>
                </a:solidFill>
                <a:latin typeface="Times New Roman" panose="02020603050405020304" pitchFamily="18" charset="0"/>
                <a:cs typeface="Times New Roman" panose="02020603050405020304" pitchFamily="18" charset="0"/>
              </a:rPr>
              <a:t>El </a:t>
            </a:r>
            <a:r>
              <a:rPr lang="es-CL" sz="1600" b="1" dirty="0">
                <a:solidFill>
                  <a:srgbClr val="4D3E2F"/>
                </a:solidFill>
                <a:latin typeface="Times New Roman" panose="02020603050405020304" pitchFamily="18" charset="0"/>
                <a:cs typeface="Times New Roman" panose="02020603050405020304" pitchFamily="18" charset="0"/>
              </a:rPr>
              <a:t>reciclado mecánico</a:t>
            </a:r>
            <a:r>
              <a:rPr lang="es-CL" sz="1600" dirty="0">
                <a:solidFill>
                  <a:srgbClr val="4D3E2F"/>
                </a:solidFill>
                <a:latin typeface="Times New Roman" panose="02020603050405020304" pitchFamily="18" charset="0"/>
                <a:cs typeface="Times New Roman" panose="02020603050405020304" pitchFamily="18" charset="0"/>
              </a:rPr>
              <a:t> proviene de:</a:t>
            </a:r>
          </a:p>
          <a:p>
            <a:pPr lvl="0"/>
            <a:r>
              <a:rPr lang="es-CL" sz="1600" dirty="0">
                <a:solidFill>
                  <a:srgbClr val="4D3E2F"/>
                </a:solidFill>
                <a:latin typeface="Times New Roman" panose="02020603050405020304" pitchFamily="18" charset="0"/>
                <a:cs typeface="Times New Roman" panose="02020603050405020304" pitchFamily="18" charset="0"/>
              </a:rPr>
              <a:t>Contenedores de envases, donde el plástico supone alrededor del 50% de los residuos y es muy fácil de separar.</a:t>
            </a:r>
          </a:p>
          <a:p>
            <a:pPr lvl="0" algn="ctr"/>
            <a:r>
              <a:rPr lang="es-CL" sz="1600" b="1" dirty="0">
                <a:solidFill>
                  <a:srgbClr val="4D3E2F"/>
                </a:solidFill>
                <a:latin typeface="Times New Roman" panose="02020603050405020304" pitchFamily="18" charset="0"/>
                <a:cs typeface="Times New Roman" panose="02020603050405020304" pitchFamily="18" charset="0"/>
              </a:rPr>
              <a:t>Masa de Basura normal</a:t>
            </a:r>
            <a:r>
              <a:rPr lang="es-CL" sz="1600" dirty="0">
                <a:solidFill>
                  <a:srgbClr val="4D3E2F"/>
                </a:solidFill>
                <a:latin typeface="Times New Roman" panose="02020603050405020304" pitchFamily="18" charset="0"/>
                <a:cs typeface="Times New Roman" panose="02020603050405020304" pitchFamily="18" charset="0"/>
              </a:rPr>
              <a:t>, que habrá sido separada previamente en las grandes plantas como las de </a:t>
            </a:r>
            <a:r>
              <a:rPr lang="es-CL" sz="1600" dirty="0" err="1">
                <a:solidFill>
                  <a:srgbClr val="4D3E2F"/>
                </a:solidFill>
                <a:latin typeface="Times New Roman" panose="02020603050405020304" pitchFamily="18" charset="0"/>
                <a:cs typeface="Times New Roman" panose="02020603050405020304" pitchFamily="18" charset="0"/>
              </a:rPr>
              <a:t>Valdemingómez</a:t>
            </a:r>
            <a:r>
              <a:rPr lang="es-CL" sz="1600" dirty="0">
                <a:solidFill>
                  <a:srgbClr val="4D3E2F"/>
                </a:solidFill>
                <a:latin typeface="Times New Roman" panose="02020603050405020304" pitchFamily="18" charset="0"/>
                <a:cs typeface="Times New Roman" panose="02020603050405020304" pitchFamily="18" charset="0"/>
              </a:rPr>
              <a:t> en Madrid.</a:t>
            </a:r>
          </a:p>
          <a:p>
            <a:pPr lvl="0"/>
            <a:r>
              <a:rPr lang="es-CL" sz="1600" dirty="0">
                <a:solidFill>
                  <a:srgbClr val="4D3E2F"/>
                </a:solidFill>
                <a:latin typeface="Times New Roman" panose="02020603050405020304" pitchFamily="18" charset="0"/>
                <a:cs typeface="Times New Roman" panose="02020603050405020304" pitchFamily="18" charset="0"/>
              </a:rPr>
              <a:t>En este proceso de Reciclado, </a:t>
            </a:r>
            <a:r>
              <a:rPr lang="es-CL" sz="1600" b="1" dirty="0">
                <a:solidFill>
                  <a:srgbClr val="4D3E2F"/>
                </a:solidFill>
                <a:latin typeface="Times New Roman" panose="02020603050405020304" pitchFamily="18" charset="0"/>
                <a:cs typeface="Times New Roman" panose="02020603050405020304" pitchFamily="18" charset="0"/>
              </a:rPr>
              <a:t>el plástico es troceado para su posterior reutilización, a menudo se mezcla con arena para conseguir estructuras similares a la firmeza del Hormigón</a:t>
            </a:r>
            <a:r>
              <a:rPr lang="es-CL" sz="1600" dirty="0">
                <a:solidFill>
                  <a:srgbClr val="4D3E2F"/>
                </a:solidFill>
                <a:latin typeface="Times New Roman" panose="02020603050405020304" pitchFamily="18" charset="0"/>
                <a:cs typeface="Times New Roman" panose="02020603050405020304" pitchFamily="18" charset="0"/>
              </a:rPr>
              <a:t>. Muchos de los postes urbanos que se colocan para evitar el parking en las ciudades, están rellenos de este material.</a:t>
            </a:r>
          </a:p>
          <a:p>
            <a:pPr lvl="0"/>
            <a:r>
              <a:rPr lang="es-CL" sz="1600" dirty="0">
                <a:solidFill>
                  <a:srgbClr val="4D3E2F"/>
                </a:solidFill>
                <a:latin typeface="Times New Roman" panose="02020603050405020304" pitchFamily="18" charset="0"/>
                <a:cs typeface="Times New Roman" panose="02020603050405020304" pitchFamily="18" charset="0"/>
              </a:rPr>
              <a:t>El proceso mecánico es el </a:t>
            </a:r>
            <a:r>
              <a:rPr lang="es-CL" sz="1600" b="1" dirty="0">
                <a:solidFill>
                  <a:srgbClr val="4D3E2F"/>
                </a:solidFill>
                <a:latin typeface="Times New Roman" panose="02020603050405020304" pitchFamily="18" charset="0"/>
                <a:cs typeface="Times New Roman" panose="02020603050405020304" pitchFamily="18" charset="0"/>
              </a:rPr>
              <a:t>más evolucionado en el Reciclaje de plásticos, y también el más extendido</a:t>
            </a:r>
            <a:r>
              <a:rPr lang="es-CL" sz="1600" dirty="0">
                <a:solidFill>
                  <a:srgbClr val="4D3E2F"/>
                </a:solidFill>
                <a:latin typeface="Times New Roman" panose="02020603050405020304" pitchFamily="18" charset="0"/>
                <a:cs typeface="Times New Roman" panose="02020603050405020304" pitchFamily="18" charset="0"/>
              </a:rPr>
              <a:t>. Los procesos químicos no están desarrollados ni implantados en todos los países, pero los resultados y su alto grado de aprovechamiento de los plásticos reciclados, auguran una importante proyección en el futuro</a:t>
            </a:r>
          </a:p>
          <a:p>
            <a:endParaRPr lang="es-CL" dirty="0"/>
          </a:p>
        </p:txBody>
      </p:sp>
      <p:sp>
        <p:nvSpPr>
          <p:cNvPr id="5" name="Marcador de texto 4"/>
          <p:cNvSpPr>
            <a:spLocks noGrp="1"/>
          </p:cNvSpPr>
          <p:nvPr>
            <p:ph type="body" sz="quarter" idx="3"/>
          </p:nvPr>
        </p:nvSpPr>
        <p:spPr>
          <a:xfrm>
            <a:off x="7438465" y="1549939"/>
            <a:ext cx="4610100" cy="435382"/>
          </a:xfrm>
        </p:spPr>
        <p:txBody>
          <a:bodyPr>
            <a:normAutofit/>
          </a:bodyPr>
          <a:lstStyle/>
          <a:p>
            <a:pPr algn="ctr"/>
            <a:r>
              <a:rPr lang="es-CL" sz="1800" dirty="0">
                <a:solidFill>
                  <a:srgbClr val="FF0000"/>
                </a:solidFill>
                <a:latin typeface="Times New Roman" panose="02020603050405020304" pitchFamily="18" charset="0"/>
                <a:cs typeface="Times New Roman" panose="02020603050405020304" pitchFamily="18" charset="0"/>
              </a:rPr>
              <a:t>Reciclado Químico</a:t>
            </a:r>
          </a:p>
        </p:txBody>
      </p:sp>
      <p:sp>
        <p:nvSpPr>
          <p:cNvPr id="6" name="Marcador de contenido 5"/>
          <p:cNvSpPr>
            <a:spLocks noGrp="1"/>
          </p:cNvSpPr>
          <p:nvPr>
            <p:ph sz="quarter" idx="4"/>
          </p:nvPr>
        </p:nvSpPr>
        <p:spPr>
          <a:xfrm>
            <a:off x="6172200" y="2223193"/>
            <a:ext cx="5743280" cy="4086992"/>
          </a:xfrm>
        </p:spPr>
        <p:txBody>
          <a:bodyPr>
            <a:noAutofit/>
          </a:bodyPr>
          <a:lstStyle/>
          <a:p>
            <a:r>
              <a:rPr lang="es-CL" sz="1800" dirty="0">
                <a:latin typeface="Times New Roman" panose="02020603050405020304" pitchFamily="18" charset="0"/>
                <a:cs typeface="Times New Roman" panose="02020603050405020304" pitchFamily="18" charset="0"/>
              </a:rPr>
              <a:t>Dentro de esta categoría entran varios procesos en los que se separan las moléculas dando a lugar a nuevas materias. Entre ellos los más conocidos son:</a:t>
            </a:r>
          </a:p>
          <a:p>
            <a:r>
              <a:rPr lang="es-CL" sz="1800" b="1" dirty="0">
                <a:latin typeface="Times New Roman" panose="02020603050405020304" pitchFamily="18" charset="0"/>
                <a:cs typeface="Times New Roman" panose="02020603050405020304" pitchFamily="18" charset="0"/>
              </a:rPr>
              <a:t>Proceso de Pirolisis</a:t>
            </a:r>
            <a:r>
              <a:rPr lang="es-CL" sz="1800" dirty="0">
                <a:latin typeface="Times New Roman" panose="02020603050405020304" pitchFamily="18" charset="0"/>
                <a:cs typeface="Times New Roman" panose="02020603050405020304" pitchFamily="18" charset="0"/>
              </a:rPr>
              <a:t>: mediante la aplicación de calor en vacío</a:t>
            </a:r>
          </a:p>
          <a:p>
            <a:r>
              <a:rPr lang="es-CL" sz="1800" b="1" dirty="0">
                <a:latin typeface="Times New Roman" panose="02020603050405020304" pitchFamily="18" charset="0"/>
                <a:cs typeface="Times New Roman" panose="02020603050405020304" pitchFamily="18" charset="0"/>
              </a:rPr>
              <a:t>Gasificación</a:t>
            </a:r>
            <a:r>
              <a:rPr lang="es-CL" sz="1800" dirty="0">
                <a:latin typeface="Times New Roman" panose="02020603050405020304" pitchFamily="18" charset="0"/>
                <a:cs typeface="Times New Roman" panose="02020603050405020304" pitchFamily="18" charset="0"/>
              </a:rPr>
              <a:t>: extracción de gases mediante la aplicación de calor y oxígeno</a:t>
            </a:r>
          </a:p>
          <a:p>
            <a:r>
              <a:rPr lang="es-CL" sz="1800" b="1" dirty="0" err="1">
                <a:latin typeface="Times New Roman" panose="02020603050405020304" pitchFamily="18" charset="0"/>
                <a:cs typeface="Times New Roman" panose="02020603050405020304" pitchFamily="18" charset="0"/>
              </a:rPr>
              <a:t>Metanólisis</a:t>
            </a:r>
            <a:r>
              <a:rPr lang="es-CL" sz="1800" dirty="0">
                <a:latin typeface="Times New Roman" panose="02020603050405020304" pitchFamily="18" charset="0"/>
                <a:cs typeface="Times New Roman" panose="02020603050405020304" pitchFamily="18" charset="0"/>
              </a:rPr>
              <a:t>: avanzado proceso que consiste en la utilización de metanol para el Reciclaje del PET.(</a:t>
            </a:r>
            <a:r>
              <a:rPr lang="es-CL" sz="1800" dirty="0" err="1">
                <a:latin typeface="Times New Roman" panose="02020603050405020304" pitchFamily="18" charset="0"/>
                <a:cs typeface="Times New Roman" panose="02020603050405020304" pitchFamily="18" charset="0"/>
              </a:rPr>
              <a:t>tereftalatio</a:t>
            </a:r>
            <a:r>
              <a:rPr lang="es-CL" sz="1800" dirty="0">
                <a:latin typeface="Times New Roman" panose="02020603050405020304" pitchFamily="18" charset="0"/>
                <a:cs typeface="Times New Roman" panose="02020603050405020304" pitchFamily="18" charset="0"/>
              </a:rPr>
              <a:t> de polietileno, de etileno)envases de bebidas</a:t>
            </a:r>
          </a:p>
          <a:p>
            <a:r>
              <a:rPr lang="es-CL" sz="1800" b="1" dirty="0" err="1">
                <a:latin typeface="Times New Roman" panose="02020603050405020304" pitchFamily="18" charset="0"/>
                <a:cs typeface="Times New Roman" panose="02020603050405020304" pitchFamily="18" charset="0"/>
              </a:rPr>
              <a:t>Quimiolisis</a:t>
            </a:r>
            <a:r>
              <a:rPr lang="es-CL" sz="1800" dirty="0">
                <a:latin typeface="Times New Roman" panose="02020603050405020304" pitchFamily="18" charset="0"/>
                <a:cs typeface="Times New Roman" panose="02020603050405020304" pitchFamily="18" charset="0"/>
              </a:rPr>
              <a:t>: se aplican entre otros procesos de hidrólisis para reciclar y obtener nuevos plásticos.</a:t>
            </a:r>
          </a:p>
          <a:p>
            <a:r>
              <a:rPr lang="es-CL" sz="1800" b="1" dirty="0">
                <a:latin typeface="Times New Roman" panose="02020603050405020304" pitchFamily="18" charset="0"/>
                <a:cs typeface="Times New Roman" panose="02020603050405020304" pitchFamily="18" charset="0"/>
              </a:rPr>
              <a:t>Hidrogenación</a:t>
            </a:r>
            <a:r>
              <a:rPr lang="es-CL" sz="1800" dirty="0">
                <a:latin typeface="Times New Roman" panose="02020603050405020304" pitchFamily="18" charset="0"/>
                <a:cs typeface="Times New Roman" panose="02020603050405020304" pitchFamily="18" charset="0"/>
              </a:rPr>
              <a:t>: se emplea como dice su nombre, el hidrógeno y el calor.</a:t>
            </a:r>
          </a:p>
          <a:p>
            <a:endParaRPr lang="es-CL" sz="1600" dirty="0"/>
          </a:p>
        </p:txBody>
      </p:sp>
      <p:sp>
        <p:nvSpPr>
          <p:cNvPr id="7" name="Marcador de número de diapositiva 6"/>
          <p:cNvSpPr>
            <a:spLocks noGrp="1"/>
          </p:cNvSpPr>
          <p:nvPr>
            <p:ph type="sldNum" sz="quarter" idx="12"/>
          </p:nvPr>
        </p:nvSpPr>
        <p:spPr/>
        <p:txBody>
          <a:bodyPr/>
          <a:lstStyle/>
          <a:p>
            <a:pPr rtl="0"/>
            <a:fld id="{9CD8D479-8942-46E8-A226-A4E01F7A105C}" type="slidenum">
              <a:rPr lang="es-ES" noProof="0" smtClean="0"/>
              <a:t>31</a:t>
            </a:fld>
            <a:endParaRPr lang="es-ES" noProof="0" dirty="0"/>
          </a:p>
        </p:txBody>
      </p:sp>
      <p:sp>
        <p:nvSpPr>
          <p:cNvPr id="8" name="Marcador de fecha 7"/>
          <p:cNvSpPr>
            <a:spLocks noGrp="1"/>
          </p:cNvSpPr>
          <p:nvPr>
            <p:ph type="dt" sz="half" idx="10"/>
          </p:nvPr>
        </p:nvSpPr>
        <p:spPr/>
        <p:txBody>
          <a:bodyPr/>
          <a:lstStyle/>
          <a:p>
            <a:pPr rtl="0"/>
            <a:fld id="{0D1188A6-F960-4ED5-975C-FE039292E0F0}" type="datetime1">
              <a:rPr lang="es-ES" noProof="0" smtClean="0"/>
              <a:t>13/04/2021</a:t>
            </a:fld>
            <a:endParaRPr lang="es-ES" noProof="0" dirty="0"/>
          </a:p>
        </p:txBody>
      </p:sp>
      <p:sp>
        <p:nvSpPr>
          <p:cNvPr id="9" name="Marcador de pie de página 8"/>
          <p:cNvSpPr>
            <a:spLocks noGrp="1"/>
          </p:cNvSpPr>
          <p:nvPr>
            <p:ph type="ftr" sz="quarter" idx="11"/>
          </p:nvPr>
        </p:nvSpPr>
        <p:spPr/>
        <p:txBody>
          <a:bodyPr/>
          <a:lstStyle/>
          <a:p>
            <a:pPr rtl="0"/>
            <a:r>
              <a:rPr lang="es-ES" noProof="0"/>
              <a:t>Agregar un pie de página</a:t>
            </a:r>
            <a:endParaRPr lang="es-ES" noProof="0" dirty="0"/>
          </a:p>
        </p:txBody>
      </p:sp>
    </p:spTree>
    <p:extLst>
      <p:ext uri="{BB962C8B-B14F-4D97-AF65-F5344CB8AC3E}">
        <p14:creationId xmlns:p14="http://schemas.microsoft.com/office/powerpoint/2010/main" val="91953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2B631E-D2B0-49D7-ACB6-5B5E2FDAC547}"/>
              </a:ext>
            </a:extLst>
          </p:cNvPr>
          <p:cNvSpPr>
            <a:spLocks noGrp="1"/>
          </p:cNvSpPr>
          <p:nvPr>
            <p:ph type="title"/>
          </p:nvPr>
        </p:nvSpPr>
        <p:spPr>
          <a:xfrm>
            <a:off x="839788" y="457200"/>
            <a:ext cx="3932237" cy="2010792"/>
          </a:xfrm>
        </p:spPr>
        <p:txBody>
          <a:bodyPr>
            <a:noAutofit/>
          </a:bodyPr>
          <a:lstStyle/>
          <a:p>
            <a:r>
              <a:rPr lang="es-ES" sz="1800" dirty="0"/>
              <a:t>Aumento de </a:t>
            </a:r>
            <a:r>
              <a:rPr lang="es-ES" sz="1800" b="1" dirty="0"/>
              <a:t>temperatura</a:t>
            </a:r>
            <a:br>
              <a:rPr lang="es-ES" sz="1800" dirty="0"/>
            </a:br>
            <a:r>
              <a:rPr lang="es-ES" sz="1800" dirty="0"/>
              <a:t>Esto significa que las olas de calor en verano más implacables y duraderas. Se prevé que las </a:t>
            </a:r>
            <a:r>
              <a:rPr lang="es-ES" sz="1800" b="1" dirty="0"/>
              <a:t>temperaturas</a:t>
            </a:r>
            <a:r>
              <a:rPr lang="es-ES" sz="1800" dirty="0"/>
              <a:t> suban hasta </a:t>
            </a:r>
            <a:r>
              <a:rPr lang="es-ES" sz="1800" dirty="0">
                <a:solidFill>
                  <a:srgbClr val="FF0000"/>
                </a:solidFill>
              </a:rPr>
              <a:t>6ºC en 2100, lo que provocará un incremento de las condiciones de aridez, así como más eventos extremos de precipitación.</a:t>
            </a:r>
            <a:endParaRPr lang="en-US" sz="1800" dirty="0">
              <a:solidFill>
                <a:srgbClr val="FF0000"/>
              </a:solidFill>
            </a:endParaRPr>
          </a:p>
        </p:txBody>
      </p:sp>
      <p:sp>
        <p:nvSpPr>
          <p:cNvPr id="3" name="Marcador de contenido 2">
            <a:extLst>
              <a:ext uri="{FF2B5EF4-FFF2-40B4-BE49-F238E27FC236}">
                <a16:creationId xmlns:a16="http://schemas.microsoft.com/office/drawing/2014/main" id="{BEC90DD5-542A-4870-88B8-FE06C617AC51}"/>
              </a:ext>
            </a:extLst>
          </p:cNvPr>
          <p:cNvSpPr>
            <a:spLocks noGrp="1"/>
          </p:cNvSpPr>
          <p:nvPr>
            <p:ph idx="1"/>
          </p:nvPr>
        </p:nvSpPr>
        <p:spPr>
          <a:xfrm>
            <a:off x="5542783" y="650364"/>
            <a:ext cx="6172200" cy="5292879"/>
          </a:xfrm>
        </p:spPr>
        <p:txBody>
          <a:bodyPr>
            <a:normAutofit fontScale="85000" lnSpcReduction="20000"/>
          </a:bodyPr>
          <a:lstStyle/>
          <a:p>
            <a:pPr algn="ctr"/>
            <a:r>
              <a:rPr lang="en-US" b="1" dirty="0">
                <a:solidFill>
                  <a:srgbClr val="FF0000"/>
                </a:solidFill>
              </a:rPr>
              <a:t>EFECTOS DEL INCREMENTO DE LAS TEMPERATURAS Y EFECTOS EN EL</a:t>
            </a:r>
          </a:p>
          <a:p>
            <a:pPr algn="ctr"/>
            <a:r>
              <a:rPr lang="es-ES" b="1" dirty="0">
                <a:solidFill>
                  <a:srgbClr val="FF0000"/>
                </a:solidFill>
              </a:rPr>
              <a:t>CAMBIO CLIMÁTICO</a:t>
            </a:r>
            <a:r>
              <a:rPr lang="es-ES" dirty="0"/>
              <a:t>.</a:t>
            </a:r>
          </a:p>
          <a:p>
            <a:r>
              <a:rPr lang="es-ES" dirty="0">
                <a:hlinkClick r:id="rId2"/>
              </a:rPr>
              <a:t>Aumento del nivel del mar</a:t>
            </a:r>
            <a:r>
              <a:rPr lang="es-ES" dirty="0"/>
              <a:t>.</a:t>
            </a:r>
          </a:p>
          <a:p>
            <a:r>
              <a:rPr lang="es-ES" dirty="0">
                <a:hlinkClick r:id="rId3"/>
              </a:rPr>
              <a:t>Olas de calor</a:t>
            </a:r>
            <a:r>
              <a:rPr lang="es-ES" dirty="0"/>
              <a:t>.</a:t>
            </a:r>
          </a:p>
          <a:p>
            <a:r>
              <a:rPr lang="es-ES" dirty="0">
                <a:hlinkClick r:id="rId4"/>
              </a:rPr>
              <a:t>Tormentas asesinas</a:t>
            </a:r>
            <a:r>
              <a:rPr lang="es-ES" dirty="0"/>
              <a:t>.</a:t>
            </a:r>
          </a:p>
          <a:p>
            <a:r>
              <a:rPr lang="es-ES" dirty="0">
                <a:hlinkClick r:id="rId5"/>
              </a:rPr>
              <a:t>Sequía</a:t>
            </a:r>
            <a:r>
              <a:rPr lang="es-ES" dirty="0"/>
              <a:t>.</a:t>
            </a:r>
          </a:p>
          <a:p>
            <a:r>
              <a:rPr lang="es-ES" dirty="0">
                <a:hlinkClick r:id="rId6"/>
              </a:rPr>
              <a:t>Especies en extinción</a:t>
            </a:r>
            <a:r>
              <a:rPr lang="es-ES" dirty="0"/>
              <a:t>.</a:t>
            </a:r>
          </a:p>
          <a:p>
            <a:r>
              <a:rPr lang="es-ES" dirty="0">
                <a:hlinkClick r:id="rId7"/>
              </a:rPr>
              <a:t>Enfermedades</a:t>
            </a:r>
            <a:r>
              <a:rPr lang="es-ES" dirty="0"/>
              <a:t>.</a:t>
            </a:r>
          </a:p>
          <a:p>
            <a:r>
              <a:rPr lang="es-ES" dirty="0">
                <a:hlinkClick r:id="rId8"/>
              </a:rPr>
              <a:t>Desaparición de glaciares</a:t>
            </a:r>
            <a:r>
              <a:rPr lang="es-ES" dirty="0"/>
              <a:t>.</a:t>
            </a:r>
          </a:p>
          <a:p>
            <a:r>
              <a:rPr lang="es-ES" dirty="0">
                <a:hlinkClick r:id="rId9"/>
              </a:rPr>
              <a:t>Guerras</a:t>
            </a:r>
            <a:r>
              <a:rPr lang="es-ES" dirty="0"/>
              <a:t>.</a:t>
            </a:r>
          </a:p>
          <a:p>
            <a:r>
              <a:rPr lang="es-ES" dirty="0">
                <a:hlinkClick r:id="rId10"/>
              </a:rPr>
              <a:t>Inestabilidad económica</a:t>
            </a:r>
            <a:r>
              <a:rPr lang="es-ES" dirty="0"/>
              <a:t>.</a:t>
            </a:r>
          </a:p>
          <a:p>
            <a:r>
              <a:rPr lang="es-ES" dirty="0">
                <a:hlinkClick r:id="rId11"/>
              </a:rPr>
              <a:t>Destrucción de ecosistemas</a:t>
            </a:r>
            <a:r>
              <a:rPr lang="es-ES" dirty="0"/>
              <a:t>.</a:t>
            </a:r>
          </a:p>
          <a:p>
            <a:endParaRPr lang="en-US" dirty="0"/>
          </a:p>
        </p:txBody>
      </p:sp>
      <p:pic>
        <p:nvPicPr>
          <p:cNvPr id="5" name="Imagen 4">
            <a:extLst>
              <a:ext uri="{FF2B5EF4-FFF2-40B4-BE49-F238E27FC236}">
                <a16:creationId xmlns:a16="http://schemas.microsoft.com/office/drawing/2014/main" id="{41BA0ACE-C413-4677-99BF-46745599045F}"/>
              </a:ext>
            </a:extLst>
          </p:cNvPr>
          <p:cNvPicPr>
            <a:picLocks noChangeAspect="1"/>
          </p:cNvPicPr>
          <p:nvPr/>
        </p:nvPicPr>
        <p:blipFill>
          <a:blip r:embed="rId12"/>
          <a:stretch>
            <a:fillRect/>
          </a:stretch>
        </p:blipFill>
        <p:spPr>
          <a:xfrm>
            <a:off x="836612" y="2681287"/>
            <a:ext cx="3932237" cy="3187701"/>
          </a:xfrm>
          <a:prstGeom prst="rect">
            <a:avLst/>
          </a:prstGeom>
        </p:spPr>
      </p:pic>
      <p:sp>
        <p:nvSpPr>
          <p:cNvPr id="4" name="Marcador de texto 3">
            <a:extLst>
              <a:ext uri="{FF2B5EF4-FFF2-40B4-BE49-F238E27FC236}">
                <a16:creationId xmlns:a16="http://schemas.microsoft.com/office/drawing/2014/main" id="{502081B2-9B0F-4D09-932E-2F48DC6A653B}"/>
              </a:ext>
            </a:extLst>
          </p:cNvPr>
          <p:cNvSpPr>
            <a:spLocks noGrp="1"/>
          </p:cNvSpPr>
          <p:nvPr>
            <p:ph type="body" sz="half" idx="2"/>
          </p:nvPr>
        </p:nvSpPr>
        <p:spPr>
          <a:xfrm>
            <a:off x="839788" y="2734322"/>
            <a:ext cx="3932237" cy="3134666"/>
          </a:xfrm>
        </p:spPr>
        <p:txBody>
          <a:bodyPr/>
          <a:lstStyle/>
          <a:p>
            <a:endParaRPr lang="en-US" dirty="0"/>
          </a:p>
        </p:txBody>
      </p:sp>
    </p:spTree>
    <p:extLst>
      <p:ext uri="{BB962C8B-B14F-4D97-AF65-F5344CB8AC3E}">
        <p14:creationId xmlns:p14="http://schemas.microsoft.com/office/powerpoint/2010/main" val="3547634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descr="Mapa&#10;&#10;Descripción generada automáticamente">
            <a:extLst>
              <a:ext uri="{FF2B5EF4-FFF2-40B4-BE49-F238E27FC236}">
                <a16:creationId xmlns:a16="http://schemas.microsoft.com/office/drawing/2014/main" id="{207F406B-89E9-46DD-A66A-25783B817ADB}"/>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126501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a:extLst>
              <a:ext uri="{FF2B5EF4-FFF2-40B4-BE49-F238E27FC236}">
                <a16:creationId xmlns:a16="http://schemas.microsoft.com/office/drawing/2014/main" id="{ACE47A67-D9BB-4D68-B969-00509B6C15F0}"/>
              </a:ext>
            </a:extLst>
          </p:cNvPr>
          <p:cNvPicPr>
            <a:picLocks noGrp="1" noChangeAspect="1"/>
          </p:cNvPicPr>
          <p:nvPr>
            <p:ph idx="1"/>
          </p:nvPr>
        </p:nvPicPr>
        <p:blipFill rotWithShape="1">
          <a:blip r:embed="rId2"/>
          <a:srcRect t="2524" b="30123"/>
          <a:stretch/>
        </p:blipFill>
        <p:spPr>
          <a:xfrm>
            <a:off x="20" y="-319229"/>
            <a:ext cx="12191980" cy="6856718"/>
          </a:xfrm>
          <a:prstGeom prst="rect">
            <a:avLst/>
          </a:prstGeom>
        </p:spPr>
      </p:pic>
    </p:spTree>
    <p:extLst>
      <p:ext uri="{BB962C8B-B14F-4D97-AF65-F5344CB8AC3E}">
        <p14:creationId xmlns:p14="http://schemas.microsoft.com/office/powerpoint/2010/main" val="3052292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1FE0F-9A06-4376-B4DF-9F1608509BA9}"/>
              </a:ext>
            </a:extLst>
          </p:cNvPr>
          <p:cNvSpPr>
            <a:spLocks noGrp="1"/>
          </p:cNvSpPr>
          <p:nvPr>
            <p:ph type="title"/>
          </p:nvPr>
        </p:nvSpPr>
        <p:spPr>
          <a:xfrm>
            <a:off x="838200" y="141403"/>
            <a:ext cx="10515600" cy="669302"/>
          </a:xfrm>
        </p:spPr>
        <p:txBody>
          <a:bodyPr>
            <a:normAutofit fontScale="90000"/>
          </a:bodyPr>
          <a:lstStyle/>
          <a:p>
            <a:r>
              <a:rPr lang="es-MX" dirty="0"/>
              <a:t>Propuestas de ideas para el CC</a:t>
            </a:r>
          </a:p>
        </p:txBody>
      </p:sp>
      <p:sp>
        <p:nvSpPr>
          <p:cNvPr id="3" name="Marcador de contenido 2">
            <a:extLst>
              <a:ext uri="{FF2B5EF4-FFF2-40B4-BE49-F238E27FC236}">
                <a16:creationId xmlns:a16="http://schemas.microsoft.com/office/drawing/2014/main" id="{4F32A248-2927-43E3-AD0A-AD158755CE7C}"/>
              </a:ext>
            </a:extLst>
          </p:cNvPr>
          <p:cNvSpPr>
            <a:spLocks noGrp="1"/>
          </p:cNvSpPr>
          <p:nvPr>
            <p:ph idx="1"/>
          </p:nvPr>
        </p:nvSpPr>
        <p:spPr>
          <a:xfrm>
            <a:off x="838200" y="810705"/>
            <a:ext cx="10515600" cy="5905892"/>
          </a:xfrm>
        </p:spPr>
        <p:txBody>
          <a:bodyPr>
            <a:normAutofit fontScale="92500" lnSpcReduction="10000"/>
          </a:bodyPr>
          <a:lstStyle/>
          <a:p>
            <a:r>
              <a:rPr lang="es-MX" dirty="0"/>
              <a:t>1. Javier Castro</a:t>
            </a:r>
          </a:p>
          <a:p>
            <a:r>
              <a:rPr lang="es-MX" dirty="0"/>
              <a:t>2. Lucas López</a:t>
            </a:r>
          </a:p>
          <a:p>
            <a:r>
              <a:rPr lang="es-MX" dirty="0"/>
              <a:t>3. Cristóbal Lepe</a:t>
            </a:r>
          </a:p>
          <a:p>
            <a:r>
              <a:rPr lang="es-MX" dirty="0"/>
              <a:t>4. Valentina Pérez</a:t>
            </a:r>
          </a:p>
          <a:p>
            <a:r>
              <a:rPr lang="es-MX" dirty="0"/>
              <a:t>5. Valentina Boza</a:t>
            </a:r>
          </a:p>
          <a:p>
            <a:r>
              <a:rPr lang="es-MX" dirty="0"/>
              <a:t>6. Lidia Fernández</a:t>
            </a:r>
          </a:p>
          <a:p>
            <a:r>
              <a:rPr lang="es-MX" dirty="0"/>
              <a:t>7. Víctor Soto</a:t>
            </a:r>
          </a:p>
          <a:p>
            <a:r>
              <a:rPr lang="es-MX" dirty="0"/>
              <a:t>8. Abel </a:t>
            </a:r>
            <a:r>
              <a:rPr lang="es-MX" dirty="0" err="1"/>
              <a:t>Sandon</a:t>
            </a:r>
            <a:endParaRPr lang="es-MX" dirty="0"/>
          </a:p>
          <a:p>
            <a:r>
              <a:rPr lang="es-MX" dirty="0"/>
              <a:t>9. María del Mar Hinojosa</a:t>
            </a:r>
          </a:p>
          <a:p>
            <a:r>
              <a:rPr lang="es-MX" dirty="0"/>
              <a:t>10. Francisca Freire</a:t>
            </a:r>
          </a:p>
          <a:p>
            <a:r>
              <a:rPr lang="es-MX" dirty="0"/>
              <a:t>11. Manuel Ignacio González</a:t>
            </a:r>
          </a:p>
          <a:p>
            <a:r>
              <a:rPr lang="es-MX" dirty="0"/>
              <a:t>12. </a:t>
            </a:r>
            <a:r>
              <a:rPr lang="es-MX" dirty="0" err="1"/>
              <a:t>Einer</a:t>
            </a:r>
            <a:r>
              <a:rPr lang="es-MX" dirty="0"/>
              <a:t> F </a:t>
            </a:r>
            <a:r>
              <a:rPr lang="es-MX" dirty="0" err="1"/>
              <a:t>Pregran</a:t>
            </a:r>
            <a:endParaRPr lang="es-MX" dirty="0"/>
          </a:p>
          <a:p>
            <a:r>
              <a:rPr lang="es-MX"/>
              <a:t>13 Valentina </a:t>
            </a:r>
            <a:r>
              <a:rPr lang="es-MX" dirty="0"/>
              <a:t>Canales F.</a:t>
            </a:r>
          </a:p>
          <a:p>
            <a:endParaRPr lang="es-MX" dirty="0"/>
          </a:p>
          <a:p>
            <a:endParaRPr lang="es-MX" dirty="0"/>
          </a:p>
        </p:txBody>
      </p:sp>
    </p:spTree>
    <p:extLst>
      <p:ext uri="{BB962C8B-B14F-4D97-AF65-F5344CB8AC3E}">
        <p14:creationId xmlns:p14="http://schemas.microsoft.com/office/powerpoint/2010/main" val="3063439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Marcador de contenido 5">
            <a:extLst>
              <a:ext uri="{FF2B5EF4-FFF2-40B4-BE49-F238E27FC236}">
                <a16:creationId xmlns:a16="http://schemas.microsoft.com/office/drawing/2014/main" id="{0290F36C-20F1-4B95-85F0-92373A28161F}"/>
              </a:ext>
            </a:extLst>
          </p:cNvPr>
          <p:cNvPicPr>
            <a:picLocks noGrp="1" noChangeAspect="1"/>
          </p:cNvPicPr>
          <p:nvPr>
            <p:ph idx="1"/>
          </p:nvPr>
        </p:nvPicPr>
        <p:blipFill>
          <a:blip r:embed="rId2"/>
          <a:stretch>
            <a:fillRect/>
          </a:stretch>
        </p:blipFill>
        <p:spPr>
          <a:xfrm>
            <a:off x="1011609" y="918546"/>
            <a:ext cx="7647816" cy="4979334"/>
          </a:xfrm>
          <a:prstGeom prst="rect">
            <a:avLst/>
          </a:prstGeom>
        </p:spPr>
      </p:pic>
    </p:spTree>
    <p:extLst>
      <p:ext uri="{BB962C8B-B14F-4D97-AF65-F5344CB8AC3E}">
        <p14:creationId xmlns:p14="http://schemas.microsoft.com/office/powerpoint/2010/main" val="382013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D7C368-890C-4EF5-8AB2-217EB4B46D64}"/>
              </a:ext>
            </a:extLst>
          </p:cNvPr>
          <p:cNvSpPr>
            <a:spLocks noGrp="1"/>
          </p:cNvSpPr>
          <p:nvPr>
            <p:ph type="title"/>
          </p:nvPr>
        </p:nvSpPr>
        <p:spPr>
          <a:xfrm>
            <a:off x="683581" y="365126"/>
            <a:ext cx="10670219" cy="948770"/>
          </a:xfrm>
        </p:spPr>
        <p:txBody>
          <a:bodyPr>
            <a:normAutofit/>
          </a:bodyPr>
          <a:lstStyle/>
          <a:p>
            <a:pPr algn="ctr"/>
            <a:r>
              <a:rPr lang="es-CL" sz="3600" b="1" dirty="0">
                <a:latin typeface="Times New Roman" panose="02020603050405020304" pitchFamily="18" charset="0"/>
                <a:cs typeface="Times New Roman" panose="02020603050405020304" pitchFamily="18" charset="0"/>
              </a:rPr>
              <a:t>El fenómeno del Niño y la Corriente del Niño</a:t>
            </a:r>
            <a:endParaRPr lang="es-ES" sz="3600" b="1"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FDB53999-9F97-4E8D-BFFC-4B5BFE7F6343}"/>
              </a:ext>
            </a:extLst>
          </p:cNvPr>
          <p:cNvSpPr>
            <a:spLocks noGrp="1"/>
          </p:cNvSpPr>
          <p:nvPr>
            <p:ph idx="1"/>
          </p:nvPr>
        </p:nvSpPr>
        <p:spPr>
          <a:xfrm>
            <a:off x="838200" y="1313896"/>
            <a:ext cx="10515600" cy="4863067"/>
          </a:xfrm>
        </p:spPr>
        <p:txBody>
          <a:bodyPr/>
          <a:lstStyle/>
          <a:p>
            <a:r>
              <a:rPr lang="es-ES" sz="1800" dirty="0">
                <a:solidFill>
                  <a:srgbClr val="231F20"/>
                </a:solidFill>
                <a:effectLst/>
                <a:latin typeface="Times New Roman" panose="02020603050405020304" pitchFamily="18" charset="0"/>
                <a:ea typeface="Times New Roman" panose="02020603050405020304" pitchFamily="18" charset="0"/>
              </a:rPr>
              <a:t>La corriente El Niño se hace referencia a una corriente marina de agua ligeramente cálida proveniente de occidente hacia el oriente en el área ecuatorial  del Pacífico que anualmente, por el mes de diciembre, aparece frente a las costas</a:t>
            </a:r>
            <a:r>
              <a:rPr lang="es-ES" sz="1800" spc="190"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de Perú y Ecuador. </a:t>
            </a:r>
          </a:p>
          <a:p>
            <a:r>
              <a:rPr lang="es-ES" sz="1800" dirty="0">
                <a:solidFill>
                  <a:srgbClr val="231F20"/>
                </a:solidFill>
                <a:effectLst/>
                <a:latin typeface="Times New Roman" panose="02020603050405020304" pitchFamily="18" charset="0"/>
                <a:ea typeface="Times New Roman" panose="02020603050405020304" pitchFamily="18" charset="0"/>
              </a:rPr>
              <a:t>Debido a que esta corriente se presenta en esta época del año, los nativos</a:t>
            </a:r>
            <a:r>
              <a:rPr lang="es-ES" sz="1800" spc="-30"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la</a:t>
            </a:r>
            <a:r>
              <a:rPr lang="es-ES" sz="1800" spc="-2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relacionaron</a:t>
            </a:r>
            <a:r>
              <a:rPr lang="es-ES" sz="1800" spc="-20"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con</a:t>
            </a:r>
            <a:r>
              <a:rPr lang="es-ES" sz="1800" spc="-2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la</a:t>
            </a:r>
            <a:r>
              <a:rPr lang="es-ES" sz="1800" spc="-2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Navidad</a:t>
            </a:r>
            <a:r>
              <a:rPr lang="es-ES" sz="1800" spc="-2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y</a:t>
            </a:r>
            <a:r>
              <a:rPr lang="es-ES" sz="1800" spc="-20"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le</a:t>
            </a:r>
            <a:r>
              <a:rPr lang="es-ES" sz="1800" spc="-2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dieron</a:t>
            </a:r>
            <a:r>
              <a:rPr lang="es-ES" sz="1800" spc="-2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el</a:t>
            </a:r>
            <a:r>
              <a:rPr lang="es-ES" sz="1800" spc="-2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nombre</a:t>
            </a:r>
            <a:r>
              <a:rPr lang="es-ES" sz="1800" spc="-2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de</a:t>
            </a:r>
            <a:r>
              <a:rPr lang="es-ES" sz="1800" spc="-20"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El</a:t>
            </a:r>
            <a:r>
              <a:rPr lang="es-ES" sz="1800" spc="-2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Niño,</a:t>
            </a:r>
            <a:r>
              <a:rPr lang="es-ES" sz="1800" spc="-2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asociándola a la creencia cristiana del nacimiento de Jesús.</a:t>
            </a:r>
          </a:p>
          <a:p>
            <a:r>
              <a:rPr lang="es-ES" sz="1800" dirty="0">
                <a:solidFill>
                  <a:srgbClr val="231F20"/>
                </a:solidFill>
                <a:effectLst/>
                <a:latin typeface="Times New Roman" panose="02020603050405020304" pitchFamily="18" charset="0"/>
                <a:ea typeface="Times New Roman" panose="02020603050405020304" pitchFamily="18" charset="0"/>
              </a:rPr>
              <a:t> En épocas durante las cuales se observaban calentamientos anormales de las aguas del mar en esta región, la gente asumía que la corriente El Niño se manifestaba con mayor intensidad y denominó estos</a:t>
            </a:r>
            <a:r>
              <a:rPr lang="es-ES" sz="1800" spc="-6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eventos</a:t>
            </a:r>
            <a:r>
              <a:rPr lang="es-ES" sz="1800" spc="-6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anómalos</a:t>
            </a:r>
            <a:r>
              <a:rPr lang="es-ES" sz="1800" spc="-6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como</a:t>
            </a:r>
            <a:r>
              <a:rPr lang="es-ES" sz="1800" spc="-6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fenómeno</a:t>
            </a:r>
            <a:r>
              <a:rPr lang="es-ES" sz="1800" spc="-6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El</a:t>
            </a:r>
            <a:r>
              <a:rPr lang="es-ES" sz="1800" spc="-6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Niño</a:t>
            </a:r>
            <a:r>
              <a:rPr lang="es-ES" sz="1800" spc="-6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para</a:t>
            </a:r>
            <a:r>
              <a:rPr lang="es-ES" sz="1800" spc="-6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destacar</a:t>
            </a:r>
            <a:r>
              <a:rPr lang="es-ES" sz="1800" spc="-6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la</a:t>
            </a:r>
            <a:r>
              <a:rPr lang="es-ES" sz="1800" spc="-6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“inusual</a:t>
            </a:r>
            <a:r>
              <a:rPr lang="es-ES" sz="1800" spc="-65" dirty="0">
                <a:solidFill>
                  <a:srgbClr val="231F20"/>
                </a:solidFill>
                <a:effectLst/>
                <a:latin typeface="Times New Roman" panose="02020603050405020304" pitchFamily="18" charset="0"/>
                <a:ea typeface="Times New Roman" panose="02020603050405020304" pitchFamily="18" charset="0"/>
              </a:rPr>
              <a:t> </a:t>
            </a:r>
            <a:r>
              <a:rPr lang="es-ES" sz="1800" dirty="0">
                <a:solidFill>
                  <a:srgbClr val="231F20"/>
                </a:solidFill>
                <a:effectLst/>
                <a:latin typeface="Times New Roman" panose="02020603050405020304" pitchFamily="18" charset="0"/>
                <a:ea typeface="Times New Roman" panose="02020603050405020304" pitchFamily="18" charset="0"/>
              </a:rPr>
              <a:t>intensidad” de la corriente del mismo nombre.</a:t>
            </a:r>
          </a:p>
          <a:p>
            <a:endParaRPr lang="es-ES" dirty="0"/>
          </a:p>
        </p:txBody>
      </p:sp>
      <p:pic>
        <p:nvPicPr>
          <p:cNvPr id="4" name="Imagen 3">
            <a:extLst>
              <a:ext uri="{FF2B5EF4-FFF2-40B4-BE49-F238E27FC236}">
                <a16:creationId xmlns:a16="http://schemas.microsoft.com/office/drawing/2014/main" id="{F4375B6E-8FEB-464A-B17D-0A9EC00D7EFA}"/>
              </a:ext>
            </a:extLst>
          </p:cNvPr>
          <p:cNvPicPr>
            <a:picLocks noChangeAspect="1"/>
          </p:cNvPicPr>
          <p:nvPr/>
        </p:nvPicPr>
        <p:blipFill>
          <a:blip r:embed="rId2"/>
          <a:stretch>
            <a:fillRect/>
          </a:stretch>
        </p:blipFill>
        <p:spPr>
          <a:xfrm>
            <a:off x="962809" y="3636085"/>
            <a:ext cx="10515600" cy="3221916"/>
          </a:xfrm>
          <a:prstGeom prst="rect">
            <a:avLst/>
          </a:prstGeom>
        </p:spPr>
      </p:pic>
    </p:spTree>
    <p:extLst>
      <p:ext uri="{BB962C8B-B14F-4D97-AF65-F5344CB8AC3E}">
        <p14:creationId xmlns:p14="http://schemas.microsoft.com/office/powerpoint/2010/main" val="1360630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FE5EAB80-304D-4DAE-88AE-90DA25A4E3C1}"/>
              </a:ext>
            </a:extLst>
          </p:cNvPr>
          <p:cNvPicPr>
            <a:picLocks noChangeAspect="1"/>
          </p:cNvPicPr>
          <p:nvPr/>
        </p:nvPicPr>
        <p:blipFill rotWithShape="1">
          <a:blip r:embed="rId2"/>
          <a:srcRect t="18696" r="-2" b="851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Imagen 4">
            <a:extLst>
              <a:ext uri="{FF2B5EF4-FFF2-40B4-BE49-F238E27FC236}">
                <a16:creationId xmlns:a16="http://schemas.microsoft.com/office/drawing/2014/main" id="{0EC95A50-6A39-4558-89D4-C0D1CFFE9E74}"/>
              </a:ext>
            </a:extLst>
          </p:cNvPr>
          <p:cNvPicPr>
            <a:picLocks noChangeAspect="1"/>
          </p:cNvPicPr>
          <p:nvPr/>
        </p:nvPicPr>
        <p:blipFill rotWithShape="1">
          <a:blip r:embed="rId3"/>
          <a:srcRect l="20287" r="5049" b="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ítulo 1">
            <a:extLst>
              <a:ext uri="{FF2B5EF4-FFF2-40B4-BE49-F238E27FC236}">
                <a16:creationId xmlns:a16="http://schemas.microsoft.com/office/drawing/2014/main" id="{F3C082EB-A2C6-43FA-90C2-7B68115FA482}"/>
              </a:ext>
            </a:extLst>
          </p:cNvPr>
          <p:cNvSpPr>
            <a:spLocks noGrp="1"/>
          </p:cNvSpPr>
          <p:nvPr>
            <p:ph type="title"/>
          </p:nvPr>
        </p:nvSpPr>
        <p:spPr>
          <a:xfrm>
            <a:off x="448056" y="577349"/>
            <a:ext cx="4832802" cy="2708775"/>
          </a:xfrm>
        </p:spPr>
        <p:txBody>
          <a:bodyPr>
            <a:normAutofit/>
          </a:bodyPr>
          <a:lstStyle/>
          <a:p>
            <a:r>
              <a:rPr lang="es-CL" sz="3600" b="1" dirty="0">
                <a:latin typeface="Times New Roman" panose="02020603050405020304" pitchFamily="18" charset="0"/>
                <a:cs typeface="Times New Roman" panose="02020603050405020304" pitchFamily="18" charset="0"/>
              </a:rPr>
              <a:t>COMO Y PORQUE </a:t>
            </a:r>
            <a:r>
              <a:rPr lang="es-CL" sz="3600" b="1" dirty="0" err="1">
                <a:latin typeface="Times New Roman" panose="02020603050405020304" pitchFamily="18" charset="0"/>
                <a:cs typeface="Times New Roman" panose="02020603050405020304" pitchFamily="18" charset="0"/>
              </a:rPr>
              <a:t>PORQUE</a:t>
            </a:r>
            <a:r>
              <a:rPr lang="es-CL" sz="3600" b="1" dirty="0">
                <a:latin typeface="Times New Roman" panose="02020603050405020304" pitchFamily="18" charset="0"/>
                <a:cs typeface="Times New Roman" panose="02020603050405020304" pitchFamily="18" charset="0"/>
              </a:rPr>
              <a:t> SE PRODUCE EL FENÓMENO DEL NIÑO Y LA NIÑA</a:t>
            </a:r>
            <a:r>
              <a:rPr lang="es-CL" sz="2600" b="1" dirty="0">
                <a:latin typeface="Times New Roman" panose="02020603050405020304" pitchFamily="18" charset="0"/>
                <a:cs typeface="Times New Roman" panose="02020603050405020304" pitchFamily="18" charset="0"/>
              </a:rPr>
              <a:t>?</a:t>
            </a:r>
            <a:endParaRPr lang="es-ES" sz="26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Marcador de contenido 2">
            <a:extLst>
              <a:ext uri="{FF2B5EF4-FFF2-40B4-BE49-F238E27FC236}">
                <a16:creationId xmlns:a16="http://schemas.microsoft.com/office/drawing/2014/main" id="{687D9917-DBD5-4CF2-8BD7-E921A312560F}"/>
              </a:ext>
            </a:extLst>
          </p:cNvPr>
          <p:cNvSpPr>
            <a:spLocks noGrp="1"/>
          </p:cNvSpPr>
          <p:nvPr>
            <p:ph idx="1"/>
          </p:nvPr>
        </p:nvSpPr>
        <p:spPr>
          <a:xfrm>
            <a:off x="448056" y="3571875"/>
            <a:ext cx="4832803" cy="2605087"/>
          </a:xfrm>
        </p:spPr>
        <p:txBody>
          <a:bodyPr>
            <a:normAutofit/>
          </a:bodyPr>
          <a:lstStyle/>
          <a:p>
            <a:r>
              <a:rPr lang="es-CL" sz="2000" dirty="0">
                <a:latin typeface="Times New Roman" panose="02020603050405020304" pitchFamily="18" charset="0"/>
                <a:cs typeface="Times New Roman" panose="02020603050405020304" pitchFamily="18" charset="0"/>
              </a:rPr>
              <a:t>Se puede afirmar que El Niño, La Niña y la Oscilación del Sur, </a:t>
            </a:r>
            <a:r>
              <a:rPr lang="es-CL" sz="2000" b="1" dirty="0">
                <a:latin typeface="Times New Roman" panose="02020603050405020304" pitchFamily="18" charset="0"/>
                <a:cs typeface="Times New Roman" panose="02020603050405020304" pitchFamily="18" charset="0"/>
              </a:rPr>
              <a:t>son fenómenos que resultan de la compleja interacción entre el océano y la atmósfera</a:t>
            </a:r>
            <a:r>
              <a:rPr lang="es-CL" sz="2000" dirty="0">
                <a:latin typeface="Times New Roman" panose="02020603050405020304" pitchFamily="18" charset="0"/>
                <a:cs typeface="Times New Roman" panose="02020603050405020304" pitchFamily="18" charset="0"/>
              </a:rPr>
              <a:t>, en la escala climática.</a:t>
            </a:r>
          </a:p>
          <a:p>
            <a:endParaRPr lang="es-ES" sz="2000" dirty="0"/>
          </a:p>
        </p:txBody>
      </p:sp>
    </p:spTree>
    <p:extLst>
      <p:ext uri="{BB962C8B-B14F-4D97-AF65-F5344CB8AC3E}">
        <p14:creationId xmlns:p14="http://schemas.microsoft.com/office/powerpoint/2010/main" val="1393759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F18752-D376-42F7-AFEB-E0A53F0B07C6}"/>
              </a:ext>
            </a:extLst>
          </p:cNvPr>
          <p:cNvSpPr>
            <a:spLocks noGrp="1"/>
          </p:cNvSpPr>
          <p:nvPr>
            <p:ph type="title"/>
          </p:nvPr>
        </p:nvSpPr>
        <p:spPr>
          <a:xfrm>
            <a:off x="180975" y="180976"/>
            <a:ext cx="11858625" cy="1390650"/>
          </a:xfrm>
        </p:spPr>
        <p:txBody>
          <a:bodyPr>
            <a:normAutofit/>
          </a:bodyPr>
          <a:lstStyle/>
          <a:p>
            <a:pPr algn="ctr"/>
            <a:r>
              <a:rPr lang="es-CL" sz="3600" b="1" dirty="0">
                <a:latin typeface="Times New Roman" panose="02020603050405020304" pitchFamily="18" charset="0"/>
                <a:cs typeface="Times New Roman" panose="02020603050405020304" pitchFamily="18" charset="0"/>
              </a:rPr>
              <a:t>VARIACIONES DEL ÍNDICE DE LA OSCILACIÓN DECADAL DEL PACIFICO ENTRE 1900-2017</a:t>
            </a:r>
          </a:p>
        </p:txBody>
      </p:sp>
      <p:pic>
        <p:nvPicPr>
          <p:cNvPr id="4" name="Marcador de contenido 3">
            <a:extLst>
              <a:ext uri="{FF2B5EF4-FFF2-40B4-BE49-F238E27FC236}">
                <a16:creationId xmlns:a16="http://schemas.microsoft.com/office/drawing/2014/main" id="{D04C0FB4-DBEF-496A-B439-9BCCE39A447D}"/>
              </a:ext>
            </a:extLst>
          </p:cNvPr>
          <p:cNvPicPr>
            <a:picLocks noGrp="1" noChangeAspect="1"/>
          </p:cNvPicPr>
          <p:nvPr>
            <p:ph idx="1"/>
          </p:nvPr>
        </p:nvPicPr>
        <p:blipFill>
          <a:blip r:embed="rId2"/>
          <a:stretch>
            <a:fillRect/>
          </a:stretch>
        </p:blipFill>
        <p:spPr>
          <a:xfrm>
            <a:off x="180975" y="1473693"/>
            <a:ext cx="11858625" cy="5312870"/>
          </a:xfrm>
          <a:prstGeom prst="rect">
            <a:avLst/>
          </a:prstGeom>
        </p:spPr>
      </p:pic>
    </p:spTree>
    <p:extLst>
      <p:ext uri="{BB962C8B-B14F-4D97-AF65-F5344CB8AC3E}">
        <p14:creationId xmlns:p14="http://schemas.microsoft.com/office/powerpoint/2010/main" val="1511513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B3D760E-46B4-486C-89EA-2B85279F3F3F}"/>
              </a:ext>
            </a:extLst>
          </p:cNvPr>
          <p:cNvSpPr>
            <a:spLocks noGrp="1"/>
          </p:cNvSpPr>
          <p:nvPr>
            <p:ph type="title"/>
          </p:nvPr>
        </p:nvSpPr>
        <p:spPr>
          <a:xfrm>
            <a:off x="1245072" y="1289765"/>
            <a:ext cx="3651101" cy="4270963"/>
          </a:xfrm>
        </p:spPr>
        <p:txBody>
          <a:bodyPr anchor="ctr">
            <a:normAutofit/>
          </a:bodyPr>
          <a:lstStyle/>
          <a:p>
            <a:pPr algn="ctr"/>
            <a:r>
              <a:rPr lang="es-CL" sz="4300">
                <a:solidFill>
                  <a:srgbClr val="FFFFFF"/>
                </a:solidFill>
                <a:latin typeface="Times New Roman" panose="02020603050405020304" pitchFamily="18" charset="0"/>
                <a:cs typeface="Times New Roman" panose="02020603050405020304" pitchFamily="18" charset="0"/>
              </a:rPr>
              <a:t>EVIDENCIAS HISTORICAS DEL FENOMENO DEL NIÑO</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520C8BCB-CA4B-44B7-9A72-2995DE131738}"/>
              </a:ext>
            </a:extLst>
          </p:cNvPr>
          <p:cNvSpPr>
            <a:spLocks noGrp="1"/>
          </p:cNvSpPr>
          <p:nvPr>
            <p:ph idx="1"/>
          </p:nvPr>
        </p:nvSpPr>
        <p:spPr>
          <a:xfrm>
            <a:off x="5781371" y="518400"/>
            <a:ext cx="5860520" cy="6256026"/>
          </a:xfrm>
        </p:spPr>
        <p:txBody>
          <a:bodyPr anchor="ctr">
            <a:noAutofit/>
          </a:bodyPr>
          <a:lstStyle/>
          <a:p>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Las primeras indicaciones acerca de esta oscilación fueron sugeridas ya en 1897 por H.H. </a:t>
            </a:r>
            <a:r>
              <a:rPr lang="es-ES" sz="1600" dirty="0" err="1">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Hildebrandsson</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quien graficó secuencias de cerca de 10 años de datos de presión atmosférica de 68 estaciones y notó aparentes variaciones interanuales en algunas series analizadas que mostraban un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balancín entre la presión atmosférica observada en Sur América y en Indonesia.</a:t>
            </a:r>
          </a:p>
          <a:p>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a:t>
            </a:r>
            <a:r>
              <a:rPr lang="es-ES" sz="1600" b="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Oscilación</a:t>
            </a:r>
            <a:r>
              <a:rPr lang="es-ES" sz="1600" b="1" spc="-8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del</a:t>
            </a:r>
            <a:r>
              <a:rPr lang="es-ES" sz="1600" b="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Sur</a:t>
            </a:r>
            <a:r>
              <a:rPr lang="es-ES" sz="1600" b="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(OS)</a:t>
            </a:r>
            <a:r>
              <a:rPr lang="es-ES" sz="1600" b="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se</a:t>
            </a:r>
            <a:r>
              <a:rPr lang="es-ES" sz="1600" b="1" spc="-8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identificó</a:t>
            </a:r>
            <a:r>
              <a:rPr lang="es-ES" sz="1600" b="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por</a:t>
            </a:r>
            <a:r>
              <a:rPr lang="es-ES" sz="1600" b="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los</a:t>
            </a:r>
            <a:r>
              <a:rPr lang="es-ES" sz="1600" b="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años</a:t>
            </a:r>
            <a:r>
              <a:rPr lang="es-ES" sz="1600" b="1" spc="-7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20</a:t>
            </a:r>
            <a:r>
              <a:rPr lang="es-ES" sz="1600" b="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del</a:t>
            </a:r>
            <a:r>
              <a:rPr lang="es-ES" sz="1600" b="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siglo</a:t>
            </a:r>
            <a:r>
              <a:rPr lang="es-ES" sz="1600" b="1" spc="-8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b="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XX</a:t>
            </a:r>
            <a:r>
              <a:rPr lang="es-ES" sz="1600" b="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ES" sz="1600" i="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Brooks</a:t>
            </a:r>
            <a:r>
              <a:rPr lang="es-ES" sz="1600" i="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i="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s-ES" sz="1600" i="1" spc="-7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i="1" dirty="0" err="1">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Braby</a:t>
            </a:r>
            <a:r>
              <a:rPr lang="es-ES" sz="1600" i="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1921</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i="1" spc="-3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Walker, </a:t>
            </a:r>
            <a:r>
              <a:rPr lang="es-ES" sz="1600" i="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1923</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i="1" spc="-1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Wallace </a:t>
            </a:r>
            <a:r>
              <a:rPr lang="es-ES" sz="1600" i="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 otros, 1998</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en su reseña histórica citan a </a:t>
            </a:r>
            <a:r>
              <a:rPr lang="es-ES" sz="1600" i="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Brooks y </a:t>
            </a:r>
            <a:r>
              <a:rPr lang="es-ES" sz="1600" i="1" dirty="0" err="1">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Braby</a:t>
            </a:r>
            <a:r>
              <a:rPr lang="es-ES" sz="1600" i="1"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1921 </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como los investigadores que dieron los primeros pasos en la detección de la OS al encontrar oscilaciones interanuales en la precipitación que asociaron      a</a:t>
            </a:r>
            <a:r>
              <a:rPr lang="es-ES" sz="1600" spc="10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variaciones</a:t>
            </a:r>
            <a:r>
              <a:rPr lang="es-ES" sz="1600" spc="10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en</a:t>
            </a:r>
            <a:r>
              <a:rPr lang="es-ES" sz="1600" spc="10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el</a:t>
            </a:r>
            <a:r>
              <a:rPr lang="es-ES" sz="1600" spc="10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campo</a:t>
            </a:r>
            <a:r>
              <a:rPr lang="es-ES" sz="1600" spc="11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del</a:t>
            </a:r>
            <a:r>
              <a:rPr lang="es-ES" sz="1600" spc="10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viento</a:t>
            </a:r>
            <a:r>
              <a:rPr lang="es-ES" sz="1600" spc="10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de</a:t>
            </a:r>
            <a:r>
              <a:rPr lang="es-ES" sz="1600" spc="10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a:t>
            </a:r>
            <a:r>
              <a:rPr lang="es-ES" sz="1600" spc="105"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a:solidFill>
                  <a:schemeClr val="tx1">
                    <a:alpha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región</a:t>
            </a:r>
          </a:p>
          <a:p>
            <a:r>
              <a:rPr lang="es-ES" sz="1600" b="1" dirty="0">
                <a:solidFill>
                  <a:schemeClr val="tx1">
                    <a:alpha val="80000"/>
                  </a:schemeClr>
                </a:solidFill>
                <a:latin typeface="Times New Roman" panose="02020603050405020304" pitchFamily="18" charset="0"/>
                <a:cs typeface="Times New Roman" panose="02020603050405020304" pitchFamily="18" charset="0"/>
              </a:rPr>
              <a:t>Los escritos de los colonos españoles de los asentamientos a lo largo de las costas de Perú y Ecuador, que datan desde el siglo XV, dan alguna evidencia de la presencia de El Niño al describir situaciones relacionadas al comportamiento climático y marino típicas durante este fenómeno. </a:t>
            </a:r>
            <a:r>
              <a:rPr lang="es-ES" sz="1600" dirty="0">
                <a:solidFill>
                  <a:schemeClr val="tx1">
                    <a:alpha val="80000"/>
                  </a:schemeClr>
                </a:solidFill>
                <a:latin typeface="Times New Roman" panose="02020603050405020304" pitchFamily="18" charset="0"/>
                <a:cs typeface="Times New Roman" panose="02020603050405020304" pitchFamily="18" charset="0"/>
              </a:rPr>
              <a:t>Se anota, por ejemplo, que los aborígenes informaron a los colonos que los vientos del Mar del Sur (Océano Pacífico) soplaban periódicamente de la costa al mar, pero en otras ocasiones soplaban en sentido contrario o incluso se volvían tenues al punto de que no era posible navegar por vela (Jiménez 1987). </a:t>
            </a:r>
          </a:p>
          <a:p>
            <a:r>
              <a:rPr lang="es-ES" sz="1600" dirty="0">
                <a:solidFill>
                  <a:schemeClr val="tx1">
                    <a:alpha val="80000"/>
                  </a:schemeClr>
                </a:solidFill>
                <a:latin typeface="Times New Roman" panose="02020603050405020304" pitchFamily="18" charset="0"/>
                <a:cs typeface="Times New Roman" panose="02020603050405020304" pitchFamily="18" charset="0"/>
              </a:rPr>
              <a:t>A pesar de que la existencia de la “corriente El Niño” se conoce formalmente desde principios del siglo XX, la relación de esta con las variaciones climáticas en distintas partes del globo, no se evidenció sino hasta la década de los sesenta (</a:t>
            </a:r>
            <a:r>
              <a:rPr lang="es-ES" sz="1600" dirty="0" err="1">
                <a:solidFill>
                  <a:schemeClr val="tx1">
                    <a:alpha val="80000"/>
                  </a:schemeClr>
                </a:solidFill>
                <a:latin typeface="Times New Roman" panose="02020603050405020304" pitchFamily="18" charset="0"/>
                <a:cs typeface="Times New Roman" panose="02020603050405020304" pitchFamily="18" charset="0"/>
              </a:rPr>
              <a:t>Stolz</a:t>
            </a:r>
            <a:r>
              <a:rPr lang="es-ES" sz="1600" dirty="0">
                <a:solidFill>
                  <a:schemeClr val="tx1">
                    <a:alpha val="80000"/>
                  </a:schemeClr>
                </a:solidFill>
                <a:latin typeface="Times New Roman" panose="02020603050405020304" pitchFamily="18" charset="0"/>
                <a:cs typeface="Times New Roman" panose="02020603050405020304" pitchFamily="18" charset="0"/>
              </a:rPr>
              <a:t> 1998).</a:t>
            </a:r>
            <a:endParaRPr lang="es-CL" sz="1600" dirty="0">
              <a:solidFill>
                <a:schemeClr val="tx1">
                  <a:alpha val="80000"/>
                </a:schemeClr>
              </a:solidFill>
              <a:latin typeface="Times New Roman" panose="02020603050405020304" pitchFamily="18" charset="0"/>
              <a:cs typeface="Times New Roman" panose="02020603050405020304" pitchFamily="18" charset="0"/>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841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E91C1E7-8DAC-46BE-9450-E08BE0F07E0C}"/>
              </a:ext>
            </a:extLst>
          </p:cNvPr>
          <p:cNvSpPr>
            <a:spLocks noGrp="1"/>
          </p:cNvSpPr>
          <p:nvPr>
            <p:ph type="title"/>
          </p:nvPr>
        </p:nvSpPr>
        <p:spPr>
          <a:xfrm>
            <a:off x="1245072" y="1289765"/>
            <a:ext cx="3651101" cy="4270963"/>
          </a:xfrm>
        </p:spPr>
        <p:txBody>
          <a:bodyPr anchor="ctr">
            <a:normAutofit/>
          </a:bodyPr>
          <a:lstStyle/>
          <a:p>
            <a:pPr algn="ctr"/>
            <a:r>
              <a:rPr lang="es-CL" sz="4800">
                <a:solidFill>
                  <a:srgbClr val="FFFFFF"/>
                </a:solidFill>
                <a:latin typeface="Times New Roman" panose="02020603050405020304" pitchFamily="18" charset="0"/>
                <a:cs typeface="Times New Roman" panose="02020603050405020304" pitchFamily="18" charset="0"/>
              </a:rPr>
              <a:t>EFECTOS DEL FENOMENO DEL NIÑO Y LA NIÑA</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33ACFB88-60B7-4F01-A16F-FAB494F8A48A}"/>
              </a:ext>
            </a:extLst>
          </p:cNvPr>
          <p:cNvSpPr>
            <a:spLocks noGrp="1"/>
          </p:cNvSpPr>
          <p:nvPr>
            <p:ph idx="1"/>
          </p:nvPr>
        </p:nvSpPr>
        <p:spPr>
          <a:xfrm>
            <a:off x="6297233" y="518400"/>
            <a:ext cx="4771607" cy="5837949"/>
          </a:xfrm>
        </p:spPr>
        <p:txBody>
          <a:bodyPr anchor="ctr">
            <a:normAutofit/>
          </a:bodyPr>
          <a:lstStyle/>
          <a:p>
            <a:r>
              <a:rPr lang="es-ES" sz="1700">
                <a:solidFill>
                  <a:schemeClr val="tx1">
                    <a:alpha val="80000"/>
                  </a:schemeClr>
                </a:solidFill>
                <a:effectLst/>
                <a:latin typeface="Times New Roman" panose="02020603050405020304" pitchFamily="18" charset="0"/>
                <a:ea typeface="Times New Roman" panose="02020603050405020304" pitchFamily="18" charset="0"/>
              </a:rPr>
              <a:t>Los fenómenos de El Niño y de La Niña traen asociados efectos en el ambiente marino del océano Pacífico y en la zona costera de los continentes e islas que son bañados por éste; las alteraciones de temperatura y salinidad de las aguas marinas, así como las variaciones del nivel del mar son las consecuencias más notables en esta región.</a:t>
            </a:r>
          </a:p>
          <a:p>
            <a:r>
              <a:rPr lang="es-ES" sz="1700">
                <a:solidFill>
                  <a:schemeClr val="tx1">
                    <a:alpha val="80000"/>
                  </a:schemeClr>
                </a:solidFill>
                <a:effectLst/>
                <a:latin typeface="Times New Roman" panose="02020603050405020304" pitchFamily="18" charset="0"/>
                <a:ea typeface="Times New Roman" panose="02020603050405020304" pitchFamily="18" charset="0"/>
              </a:rPr>
              <a:t>El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efecto </a:t>
            </a:r>
            <a:r>
              <a:rPr lang="es-ES" sz="1700">
                <a:solidFill>
                  <a:schemeClr val="tx1">
                    <a:alpha val="80000"/>
                  </a:schemeClr>
                </a:solidFill>
                <a:effectLst/>
                <a:latin typeface="Times New Roman" panose="02020603050405020304" pitchFamily="18" charset="0"/>
                <a:ea typeface="Times New Roman" panose="02020603050405020304" pitchFamily="18" charset="0"/>
              </a:rPr>
              <a:t>en el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ambiente marino </a:t>
            </a:r>
            <a:r>
              <a:rPr lang="es-ES" sz="1700">
                <a:solidFill>
                  <a:schemeClr val="tx1">
                    <a:alpha val="80000"/>
                  </a:schemeClr>
                </a:solidFill>
                <a:effectLst/>
                <a:latin typeface="Times New Roman" panose="02020603050405020304" pitchFamily="18" charset="0"/>
                <a:ea typeface="Times New Roman" panose="02020603050405020304" pitchFamily="18" charset="0"/>
              </a:rPr>
              <a:t>y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costero </a:t>
            </a:r>
            <a:r>
              <a:rPr lang="es-ES" sz="1700">
                <a:solidFill>
                  <a:schemeClr val="tx1">
                    <a:alpha val="80000"/>
                  </a:schemeClr>
                </a:solidFill>
                <a:effectLst/>
                <a:latin typeface="Times New Roman" panose="02020603050405020304" pitchFamily="18" charset="0"/>
                <a:ea typeface="Times New Roman" panose="02020603050405020304" pitchFamily="18" charset="0"/>
              </a:rPr>
              <a:t>en la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región </a:t>
            </a:r>
            <a:r>
              <a:rPr lang="es-ES" sz="1700">
                <a:solidFill>
                  <a:schemeClr val="tx1">
                    <a:alpha val="80000"/>
                  </a:schemeClr>
                </a:solidFill>
                <a:effectLst/>
                <a:latin typeface="Times New Roman" panose="02020603050405020304" pitchFamily="18" charset="0"/>
                <a:ea typeface="Times New Roman" panose="02020603050405020304" pitchFamily="18" charset="0"/>
              </a:rPr>
              <a:t>en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donde </a:t>
            </a:r>
            <a:r>
              <a:rPr lang="es-ES" sz="1700">
                <a:solidFill>
                  <a:schemeClr val="tx1">
                    <a:alpha val="80000"/>
                  </a:schemeClr>
                </a:solidFill>
                <a:effectLst/>
                <a:latin typeface="Times New Roman" panose="02020603050405020304" pitchFamily="18" charset="0"/>
                <a:ea typeface="Times New Roman" panose="02020603050405020304" pitchFamily="18" charset="0"/>
              </a:rPr>
              <a:t>se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desarrollan los fenómenos </a:t>
            </a:r>
            <a:r>
              <a:rPr lang="es-ES" sz="1700">
                <a:solidFill>
                  <a:schemeClr val="tx1">
                    <a:alpha val="80000"/>
                  </a:schemeClr>
                </a:solidFill>
                <a:effectLst/>
                <a:latin typeface="Times New Roman" panose="02020603050405020304" pitchFamily="18" charset="0"/>
                <a:ea typeface="Times New Roman" panose="02020603050405020304" pitchFamily="18" charset="0"/>
              </a:rPr>
              <a:t>es tal vez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fácil </a:t>
            </a:r>
            <a:r>
              <a:rPr lang="es-ES" sz="1700">
                <a:solidFill>
                  <a:schemeClr val="tx1">
                    <a:alpha val="80000"/>
                  </a:schemeClr>
                </a:solidFill>
                <a:effectLst/>
                <a:latin typeface="Times New Roman" panose="02020603050405020304" pitchFamily="18" charset="0"/>
                <a:ea typeface="Times New Roman" panose="02020603050405020304" pitchFamily="18" charset="0"/>
              </a:rPr>
              <a:t>de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comprender </a:t>
            </a:r>
            <a:r>
              <a:rPr lang="es-ES" sz="1700">
                <a:solidFill>
                  <a:schemeClr val="tx1">
                    <a:alpha val="80000"/>
                  </a:schemeClr>
                </a:solidFill>
                <a:effectLst/>
                <a:latin typeface="Times New Roman" panose="02020603050405020304" pitchFamily="18" charset="0"/>
                <a:ea typeface="Times New Roman" panose="02020603050405020304" pitchFamily="18" charset="0"/>
              </a:rPr>
              <a:t>si se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considera </a:t>
            </a:r>
            <a:r>
              <a:rPr lang="es-ES" sz="1700">
                <a:solidFill>
                  <a:schemeClr val="tx1">
                    <a:alpha val="80000"/>
                  </a:schemeClr>
                </a:solidFill>
                <a:effectLst/>
                <a:latin typeface="Times New Roman" panose="02020603050405020304" pitchFamily="18" charset="0"/>
                <a:ea typeface="Times New Roman" panose="02020603050405020304" pitchFamily="18" charset="0"/>
              </a:rPr>
              <a:t>la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exposición directa </a:t>
            </a:r>
            <a:r>
              <a:rPr lang="es-ES" sz="1700">
                <a:solidFill>
                  <a:schemeClr val="tx1">
                    <a:alpha val="80000"/>
                  </a:schemeClr>
                </a:solidFill>
                <a:effectLst/>
                <a:latin typeface="Times New Roman" panose="02020603050405020304" pitchFamily="18" charset="0"/>
                <a:ea typeface="Times New Roman" panose="02020603050405020304" pitchFamily="18" charset="0"/>
              </a:rPr>
              <a:t>de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este medio regional </a:t>
            </a:r>
            <a:r>
              <a:rPr lang="es-ES" sz="1700">
                <a:solidFill>
                  <a:schemeClr val="tx1">
                    <a:alpha val="80000"/>
                  </a:schemeClr>
                </a:solidFill>
                <a:effectLst/>
                <a:latin typeface="Times New Roman" panose="02020603050405020304" pitchFamily="18" charset="0"/>
                <a:ea typeface="Times New Roman" panose="02020603050405020304" pitchFamily="18" charset="0"/>
              </a:rPr>
              <a:t>a los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cambios térmicos generados </a:t>
            </a:r>
            <a:r>
              <a:rPr lang="es-ES" sz="1700">
                <a:solidFill>
                  <a:schemeClr val="tx1">
                    <a:alpha val="80000"/>
                  </a:schemeClr>
                </a:solidFill>
                <a:effectLst/>
                <a:latin typeface="Times New Roman" panose="02020603050405020304" pitchFamily="18" charset="0"/>
                <a:ea typeface="Times New Roman" panose="02020603050405020304" pitchFamily="18" charset="0"/>
              </a:rPr>
              <a:t>por El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Niño </a:t>
            </a:r>
            <a:r>
              <a:rPr lang="es-ES" sz="1700">
                <a:solidFill>
                  <a:schemeClr val="tx1">
                    <a:alpha val="80000"/>
                  </a:schemeClr>
                </a:solidFill>
                <a:effectLst/>
                <a:latin typeface="Times New Roman" panose="02020603050405020304" pitchFamily="18" charset="0"/>
                <a:ea typeface="Times New Roman" panose="02020603050405020304" pitchFamily="18" charset="0"/>
              </a:rPr>
              <a:t>y La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Niña. </a:t>
            </a:r>
            <a:r>
              <a:rPr lang="es-ES" sz="1700">
                <a:solidFill>
                  <a:schemeClr val="tx1">
                    <a:alpha val="80000"/>
                  </a:schemeClr>
                </a:solidFill>
                <a:effectLst/>
                <a:latin typeface="Times New Roman" panose="02020603050405020304" pitchFamily="18" charset="0"/>
                <a:ea typeface="Times New Roman" panose="02020603050405020304" pitchFamily="18" charset="0"/>
              </a:rPr>
              <a:t>No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ocurre lo mismo </a:t>
            </a:r>
            <a:r>
              <a:rPr lang="es-ES" sz="1700">
                <a:solidFill>
                  <a:schemeClr val="tx1">
                    <a:alpha val="80000"/>
                  </a:schemeClr>
                </a:solidFill>
                <a:effectLst/>
                <a:latin typeface="Times New Roman" panose="02020603050405020304" pitchFamily="18" charset="0"/>
                <a:ea typeface="Times New Roman" panose="02020603050405020304" pitchFamily="18" charset="0"/>
              </a:rPr>
              <a:t>con los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efectos climáticos </a:t>
            </a:r>
            <a:r>
              <a:rPr lang="es-ES" sz="1700">
                <a:solidFill>
                  <a:schemeClr val="tx1">
                    <a:alpha val="80000"/>
                  </a:schemeClr>
                </a:solidFill>
                <a:effectLst/>
                <a:latin typeface="Times New Roman" panose="02020603050405020304" pitchFamily="18" charset="0"/>
                <a:ea typeface="Times New Roman" panose="02020603050405020304" pitchFamily="18" charset="0"/>
              </a:rPr>
              <a:t>que se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observan </a:t>
            </a:r>
            <a:r>
              <a:rPr lang="es-ES" sz="1700">
                <a:solidFill>
                  <a:schemeClr val="tx1">
                    <a:alpha val="80000"/>
                  </a:schemeClr>
                </a:solidFill>
                <a:effectLst/>
                <a:latin typeface="Times New Roman" panose="02020603050405020304" pitchFamily="18" charset="0"/>
                <a:ea typeface="Times New Roman" panose="02020603050405020304" pitchFamily="18" charset="0"/>
              </a:rPr>
              <a:t>en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lugares distantes </a:t>
            </a:r>
            <a:r>
              <a:rPr lang="es-ES" sz="1700">
                <a:solidFill>
                  <a:schemeClr val="tx1">
                    <a:alpha val="80000"/>
                  </a:schemeClr>
                </a:solidFill>
                <a:effectLst/>
                <a:latin typeface="Times New Roman" panose="02020603050405020304" pitchFamily="18" charset="0"/>
                <a:ea typeface="Times New Roman" panose="02020603050405020304" pitchFamily="18" charset="0"/>
              </a:rPr>
              <a:t>del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escenario de </a:t>
            </a:r>
            <a:r>
              <a:rPr lang="es-ES" sz="1700">
                <a:solidFill>
                  <a:schemeClr val="tx1">
                    <a:alpha val="80000"/>
                  </a:schemeClr>
                </a:solidFill>
                <a:effectLst/>
                <a:latin typeface="Times New Roman" panose="02020603050405020304" pitchFamily="18" charset="0"/>
                <a:ea typeface="Times New Roman" panose="02020603050405020304" pitchFamily="18" charset="0"/>
              </a:rPr>
              <a:t>su</a:t>
            </a:r>
            <a:r>
              <a:rPr lang="es-ES" sz="1700" spc="-55">
                <a:solidFill>
                  <a:schemeClr val="tx1">
                    <a:alpha val="80000"/>
                  </a:schemeClr>
                </a:solidFill>
                <a:effectLst/>
                <a:latin typeface="Times New Roman" panose="02020603050405020304" pitchFamily="18" charset="0"/>
                <a:ea typeface="Times New Roman" panose="02020603050405020304" pitchFamily="18" charset="0"/>
              </a:rPr>
              <a:t>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desarrollo,</a:t>
            </a:r>
            <a:r>
              <a:rPr lang="es-ES" sz="1700" spc="-50">
                <a:solidFill>
                  <a:schemeClr val="tx1">
                    <a:alpha val="80000"/>
                  </a:schemeClr>
                </a:solidFill>
                <a:effectLst/>
                <a:latin typeface="Times New Roman" panose="02020603050405020304" pitchFamily="18" charset="0"/>
                <a:ea typeface="Times New Roman" panose="02020603050405020304" pitchFamily="18" charset="0"/>
              </a:rPr>
              <a:t> </a:t>
            </a:r>
            <a:r>
              <a:rPr lang="es-ES" sz="1700">
                <a:solidFill>
                  <a:schemeClr val="tx1">
                    <a:alpha val="80000"/>
                  </a:schemeClr>
                </a:solidFill>
                <a:effectLst/>
                <a:latin typeface="Times New Roman" panose="02020603050405020304" pitchFamily="18" charset="0"/>
                <a:ea typeface="Times New Roman" panose="02020603050405020304" pitchFamily="18" charset="0"/>
              </a:rPr>
              <a:t>ya</a:t>
            </a:r>
            <a:r>
              <a:rPr lang="es-ES" sz="1700" spc="-55">
                <a:solidFill>
                  <a:schemeClr val="tx1">
                    <a:alpha val="80000"/>
                  </a:schemeClr>
                </a:solidFill>
                <a:effectLst/>
                <a:latin typeface="Times New Roman" panose="02020603050405020304" pitchFamily="18" charset="0"/>
                <a:ea typeface="Times New Roman" panose="02020603050405020304" pitchFamily="18" charset="0"/>
              </a:rPr>
              <a:t> </a:t>
            </a:r>
            <a:r>
              <a:rPr lang="es-ES" sz="1700">
                <a:solidFill>
                  <a:schemeClr val="tx1">
                    <a:alpha val="80000"/>
                  </a:schemeClr>
                </a:solidFill>
                <a:effectLst/>
                <a:latin typeface="Times New Roman" panose="02020603050405020304" pitchFamily="18" charset="0"/>
                <a:ea typeface="Times New Roman" panose="02020603050405020304" pitchFamily="18" charset="0"/>
              </a:rPr>
              <a:t>que</a:t>
            </a:r>
            <a:r>
              <a:rPr lang="es-ES" sz="1700" spc="-50">
                <a:solidFill>
                  <a:schemeClr val="tx1">
                    <a:alpha val="80000"/>
                  </a:schemeClr>
                </a:solidFill>
                <a:effectLst/>
                <a:latin typeface="Times New Roman" panose="02020603050405020304" pitchFamily="18" charset="0"/>
                <a:ea typeface="Times New Roman" panose="02020603050405020304" pitchFamily="18" charset="0"/>
              </a:rPr>
              <a:t> </a:t>
            </a:r>
            <a:r>
              <a:rPr lang="es-ES" sz="1700">
                <a:solidFill>
                  <a:schemeClr val="tx1">
                    <a:alpha val="80000"/>
                  </a:schemeClr>
                </a:solidFill>
                <a:effectLst/>
                <a:latin typeface="Times New Roman" panose="02020603050405020304" pitchFamily="18" charset="0"/>
                <a:ea typeface="Times New Roman" panose="02020603050405020304" pitchFamily="18" charset="0"/>
              </a:rPr>
              <a:t>la</a:t>
            </a:r>
            <a:r>
              <a:rPr lang="es-ES" sz="1700" spc="-50">
                <a:solidFill>
                  <a:schemeClr val="tx1">
                    <a:alpha val="80000"/>
                  </a:schemeClr>
                </a:solidFill>
                <a:effectLst/>
                <a:latin typeface="Times New Roman" panose="02020603050405020304" pitchFamily="18" charset="0"/>
                <a:ea typeface="Times New Roman" panose="02020603050405020304" pitchFamily="18" charset="0"/>
              </a:rPr>
              <a:t>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cadena</a:t>
            </a:r>
            <a:r>
              <a:rPr lang="es-ES" sz="1700" spc="-55">
                <a:solidFill>
                  <a:schemeClr val="tx1">
                    <a:alpha val="80000"/>
                  </a:schemeClr>
                </a:solidFill>
                <a:effectLst/>
                <a:latin typeface="Times New Roman" panose="02020603050405020304" pitchFamily="18" charset="0"/>
                <a:ea typeface="Times New Roman" panose="02020603050405020304" pitchFamily="18" charset="0"/>
              </a:rPr>
              <a:t>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causa</a:t>
            </a:r>
            <a:r>
              <a:rPr lang="es-ES" sz="1700" spc="-50">
                <a:solidFill>
                  <a:schemeClr val="tx1">
                    <a:alpha val="80000"/>
                  </a:schemeClr>
                </a:solidFill>
                <a:effectLst/>
                <a:latin typeface="Times New Roman" panose="02020603050405020304" pitchFamily="18" charset="0"/>
                <a:ea typeface="Times New Roman" panose="02020603050405020304" pitchFamily="18" charset="0"/>
              </a:rPr>
              <a:t> </a:t>
            </a:r>
            <a:r>
              <a:rPr lang="es-ES" sz="1700">
                <a:solidFill>
                  <a:schemeClr val="tx1">
                    <a:alpha val="80000"/>
                  </a:schemeClr>
                </a:solidFill>
                <a:effectLst/>
                <a:latin typeface="Times New Roman" panose="02020603050405020304" pitchFamily="18" charset="0"/>
                <a:ea typeface="Times New Roman" panose="02020603050405020304" pitchFamily="18" charset="0"/>
              </a:rPr>
              <a:t>-</a:t>
            </a:r>
            <a:r>
              <a:rPr lang="es-ES" sz="1700" spc="-50">
                <a:solidFill>
                  <a:schemeClr val="tx1">
                    <a:alpha val="80000"/>
                  </a:schemeClr>
                </a:solidFill>
                <a:effectLst/>
                <a:latin typeface="Times New Roman" panose="02020603050405020304" pitchFamily="18" charset="0"/>
                <a:ea typeface="Times New Roman" panose="02020603050405020304" pitchFamily="18" charset="0"/>
              </a:rPr>
              <a:t>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efecto</a:t>
            </a:r>
            <a:r>
              <a:rPr lang="es-ES" sz="1700" spc="-55">
                <a:solidFill>
                  <a:schemeClr val="tx1">
                    <a:alpha val="80000"/>
                  </a:schemeClr>
                </a:solidFill>
                <a:effectLst/>
                <a:latin typeface="Times New Roman" panose="02020603050405020304" pitchFamily="18" charset="0"/>
                <a:ea typeface="Times New Roman" panose="02020603050405020304" pitchFamily="18" charset="0"/>
              </a:rPr>
              <a:t> </a:t>
            </a:r>
            <a:r>
              <a:rPr lang="es-ES" sz="1700">
                <a:solidFill>
                  <a:schemeClr val="tx1">
                    <a:alpha val="80000"/>
                  </a:schemeClr>
                </a:solidFill>
                <a:effectLst/>
                <a:latin typeface="Times New Roman" panose="02020603050405020304" pitchFamily="18" charset="0"/>
                <a:ea typeface="Times New Roman" panose="02020603050405020304" pitchFamily="18" charset="0"/>
              </a:rPr>
              <a:t>no</a:t>
            </a:r>
            <a:r>
              <a:rPr lang="es-ES" sz="1700" spc="-50">
                <a:solidFill>
                  <a:schemeClr val="tx1">
                    <a:alpha val="80000"/>
                  </a:schemeClr>
                </a:solidFill>
                <a:effectLst/>
                <a:latin typeface="Times New Roman" panose="02020603050405020304" pitchFamily="18" charset="0"/>
                <a:ea typeface="Times New Roman" panose="02020603050405020304" pitchFamily="18" charset="0"/>
              </a:rPr>
              <a:t> </a:t>
            </a:r>
            <a:r>
              <a:rPr lang="es-ES" sz="1700">
                <a:solidFill>
                  <a:schemeClr val="tx1">
                    <a:alpha val="80000"/>
                  </a:schemeClr>
                </a:solidFill>
                <a:effectLst/>
                <a:latin typeface="Times New Roman" panose="02020603050405020304" pitchFamily="18" charset="0"/>
                <a:ea typeface="Times New Roman" panose="02020603050405020304" pitchFamily="18" charset="0"/>
              </a:rPr>
              <a:t>es</a:t>
            </a:r>
            <a:r>
              <a:rPr lang="es-ES" sz="1700" spc="-50">
                <a:solidFill>
                  <a:schemeClr val="tx1">
                    <a:alpha val="80000"/>
                  </a:schemeClr>
                </a:solidFill>
                <a:effectLst/>
                <a:latin typeface="Times New Roman" panose="02020603050405020304" pitchFamily="18" charset="0"/>
                <a:ea typeface="Times New Roman" panose="02020603050405020304" pitchFamily="18" charset="0"/>
              </a:rPr>
              <a:t> </a:t>
            </a:r>
            <a:r>
              <a:rPr lang="es-ES" sz="1700">
                <a:solidFill>
                  <a:schemeClr val="tx1">
                    <a:alpha val="80000"/>
                  </a:schemeClr>
                </a:solidFill>
                <a:effectLst/>
                <a:latin typeface="Times New Roman" panose="02020603050405020304" pitchFamily="18" charset="0"/>
                <a:ea typeface="Times New Roman" panose="02020603050405020304" pitchFamily="18" charset="0"/>
              </a:rPr>
              <a:t>tan</a:t>
            </a:r>
            <a:r>
              <a:rPr lang="es-ES" sz="1700" spc="-55">
                <a:solidFill>
                  <a:schemeClr val="tx1">
                    <a:alpha val="80000"/>
                  </a:schemeClr>
                </a:solidFill>
                <a:effectLst/>
                <a:latin typeface="Times New Roman" panose="02020603050405020304" pitchFamily="18" charset="0"/>
                <a:ea typeface="Times New Roman" panose="02020603050405020304" pitchFamily="18" charset="0"/>
              </a:rPr>
              <a:t>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obvia</a:t>
            </a:r>
            <a:r>
              <a:rPr lang="es-ES" sz="1700" spc="-50">
                <a:solidFill>
                  <a:schemeClr val="tx1">
                    <a:alpha val="80000"/>
                  </a:schemeClr>
                </a:solidFill>
                <a:effectLst/>
                <a:latin typeface="Times New Roman" panose="02020603050405020304" pitchFamily="18" charset="0"/>
                <a:ea typeface="Times New Roman" panose="02020603050405020304" pitchFamily="18" charset="0"/>
              </a:rPr>
              <a:t>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para</a:t>
            </a:r>
            <a:r>
              <a:rPr lang="es-ES" sz="1700" spc="-50">
                <a:solidFill>
                  <a:schemeClr val="tx1">
                    <a:alpha val="80000"/>
                  </a:schemeClr>
                </a:solidFill>
                <a:effectLst/>
                <a:latin typeface="Times New Roman" panose="02020603050405020304" pitchFamily="18" charset="0"/>
                <a:ea typeface="Times New Roman" panose="02020603050405020304" pitchFamily="18" charset="0"/>
              </a:rPr>
              <a:t> </a:t>
            </a:r>
            <a:r>
              <a:rPr lang="es-ES" sz="1700">
                <a:solidFill>
                  <a:schemeClr val="tx1">
                    <a:alpha val="80000"/>
                  </a:schemeClr>
                </a:solidFill>
                <a:effectLst/>
                <a:latin typeface="Times New Roman" panose="02020603050405020304" pitchFamily="18" charset="0"/>
                <a:ea typeface="Times New Roman" panose="02020603050405020304" pitchFamily="18" charset="0"/>
              </a:rPr>
              <a:t>el</a:t>
            </a:r>
            <a:r>
              <a:rPr lang="es-ES" sz="1700" spc="-55">
                <a:solidFill>
                  <a:schemeClr val="tx1">
                    <a:alpha val="80000"/>
                  </a:schemeClr>
                </a:solidFill>
                <a:effectLst/>
                <a:latin typeface="Times New Roman" panose="02020603050405020304" pitchFamily="18" charset="0"/>
                <a:ea typeface="Times New Roman" panose="02020603050405020304" pitchFamily="18" charset="0"/>
              </a:rPr>
              <a:t> </a:t>
            </a:r>
            <a:r>
              <a:rPr lang="es-ES" sz="1700" spc="-15">
                <a:solidFill>
                  <a:schemeClr val="tx1">
                    <a:alpha val="80000"/>
                  </a:schemeClr>
                </a:solidFill>
                <a:effectLst/>
                <a:latin typeface="Times New Roman" panose="02020603050405020304" pitchFamily="18" charset="0"/>
                <a:ea typeface="Times New Roman" panose="02020603050405020304" pitchFamily="18" charset="0"/>
              </a:rPr>
              <a:t>simple</a:t>
            </a:r>
            <a:r>
              <a:rPr lang="es-ES" sz="1700" spc="-50">
                <a:solidFill>
                  <a:schemeClr val="tx1">
                    <a:alpha val="80000"/>
                  </a:schemeClr>
                </a:solidFill>
                <a:effectLst/>
                <a:latin typeface="Times New Roman" panose="02020603050405020304" pitchFamily="18" charset="0"/>
                <a:ea typeface="Times New Roman" panose="02020603050405020304" pitchFamily="18" charset="0"/>
              </a:rPr>
              <a:t> </a:t>
            </a:r>
            <a:r>
              <a:rPr lang="es-ES" sz="1700" spc="-20">
                <a:solidFill>
                  <a:schemeClr val="tx1">
                    <a:alpha val="80000"/>
                  </a:schemeClr>
                </a:solidFill>
                <a:effectLst/>
                <a:latin typeface="Times New Roman" panose="02020603050405020304" pitchFamily="18" charset="0"/>
                <a:ea typeface="Times New Roman" panose="02020603050405020304" pitchFamily="18" charset="0"/>
              </a:rPr>
              <a:t>observador.</a:t>
            </a:r>
          </a:p>
          <a:p>
            <a:r>
              <a:rPr lang="es-ES" sz="1700">
                <a:solidFill>
                  <a:schemeClr val="tx1">
                    <a:alpha val="80000"/>
                  </a:schemeClr>
                </a:solidFill>
                <a:latin typeface="Times New Roman" panose="02020603050405020304" pitchFamily="18" charset="0"/>
                <a:cs typeface="Times New Roman" panose="02020603050405020304" pitchFamily="18" charset="0"/>
              </a:rPr>
              <a:t>A pesar de que la existencia de la “corriente El Niño” se conoce formalmente desde principios del siglo XX, la relación de esta con las variaciones climáticas en distintas partes del globo, no se evidenció sino hasta la década de los sesenta (Stolz 1998)</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208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01371FB-2E6B-44C0-BE48-C6C9EE691D16}"/>
              </a:ext>
            </a:extLst>
          </p:cNvPr>
          <p:cNvSpPr>
            <a:spLocks noGrp="1"/>
          </p:cNvSpPr>
          <p:nvPr>
            <p:ph type="title"/>
          </p:nvPr>
        </p:nvSpPr>
        <p:spPr>
          <a:xfrm>
            <a:off x="1245072" y="1289765"/>
            <a:ext cx="3651101" cy="4270963"/>
          </a:xfrm>
        </p:spPr>
        <p:txBody>
          <a:bodyPr anchor="ctr">
            <a:normAutofit/>
          </a:bodyPr>
          <a:lstStyle/>
          <a:p>
            <a:pPr algn="ctr"/>
            <a:r>
              <a:rPr lang="es-CL" sz="4800">
                <a:solidFill>
                  <a:srgbClr val="FFFFFF"/>
                </a:solidFill>
                <a:latin typeface="Times New Roman" panose="02020603050405020304" pitchFamily="18" charset="0"/>
                <a:cs typeface="Times New Roman" panose="02020603050405020304" pitchFamily="18" charset="0"/>
              </a:rPr>
              <a:t>EFECTOS GLOBALES DEL FENOMENO DEL NIÑO Y LA NIÑA</a:t>
            </a:r>
            <a:endParaRPr lang="es-CL" sz="4800">
              <a:solidFill>
                <a:srgbClr val="FFFFFF"/>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D9F02F62-2912-43DF-90E7-873127150653}"/>
              </a:ext>
            </a:extLst>
          </p:cNvPr>
          <p:cNvSpPr>
            <a:spLocks noGrp="1"/>
          </p:cNvSpPr>
          <p:nvPr>
            <p:ph idx="1"/>
          </p:nvPr>
        </p:nvSpPr>
        <p:spPr>
          <a:xfrm>
            <a:off x="6297233" y="518400"/>
            <a:ext cx="4771607" cy="5837949"/>
          </a:xfrm>
        </p:spPr>
        <p:txBody>
          <a:bodyPr anchor="ctr">
            <a:normAutofit/>
          </a:bodyPr>
          <a:lstStyle/>
          <a:p>
            <a:pPr marL="0" indent="0">
              <a:buNone/>
            </a:pPr>
            <a:r>
              <a:rPr lang="es-ES" sz="1100" b="1" kern="0" spc="-30">
                <a:solidFill>
                  <a:schemeClr val="tx1">
                    <a:alpha val="80000"/>
                  </a:schemeClr>
                </a:solidFill>
                <a:effectLst/>
                <a:latin typeface="Times New Roman" panose="02020603050405020304" pitchFamily="18" charset="0"/>
                <a:ea typeface="Times New Roman" panose="02020603050405020304" pitchFamily="18" charset="0"/>
              </a:rPr>
              <a:t>1 Efectos en el ambiente marino y costero del Océano</a:t>
            </a:r>
            <a:r>
              <a:rPr lang="es-ES" sz="1100" b="1" kern="0" spc="-4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kern="0" spc="-30">
                <a:solidFill>
                  <a:schemeClr val="tx1">
                    <a:alpha val="80000"/>
                  </a:schemeClr>
                </a:solidFill>
                <a:effectLst/>
                <a:latin typeface="Times New Roman" panose="02020603050405020304" pitchFamily="18" charset="0"/>
                <a:ea typeface="Times New Roman" panose="02020603050405020304" pitchFamily="18" charset="0"/>
              </a:rPr>
              <a:t>Pacífico</a:t>
            </a:r>
            <a:endParaRPr lang="en-US" sz="1100" b="1" kern="0" spc="-30">
              <a:solidFill>
                <a:schemeClr val="tx1">
                  <a:alpha val="80000"/>
                </a:schemeClr>
              </a:solidFill>
              <a:effectLst/>
              <a:latin typeface="Times New Roman" panose="02020603050405020304" pitchFamily="18" charset="0"/>
              <a:ea typeface="Times New Roman" panose="02020603050405020304" pitchFamily="18" charset="0"/>
            </a:endParaRPr>
          </a:p>
          <a:p>
            <a:pPr>
              <a:spcBef>
                <a:spcPts val="35"/>
              </a:spcBef>
            </a:pPr>
            <a:r>
              <a:rPr lang="es-ES" sz="1100" b="1">
                <a:solidFill>
                  <a:schemeClr val="tx1">
                    <a:alpha val="80000"/>
                  </a:schemeClr>
                </a:solidFill>
                <a:effectLst/>
                <a:latin typeface="Times New Roman" panose="02020603050405020304" pitchFamily="18" charset="0"/>
                <a:ea typeface="Times New Roman" panose="02020603050405020304" pitchFamily="18" charset="0"/>
              </a:rPr>
              <a:t> </a:t>
            </a:r>
            <a:r>
              <a:rPr lang="es-ES" sz="1100">
                <a:solidFill>
                  <a:schemeClr val="tx1">
                    <a:alpha val="80000"/>
                  </a:schemeClr>
                </a:solidFill>
                <a:effectLst/>
                <a:latin typeface="Times New Roman" panose="02020603050405020304" pitchFamily="18" charset="0"/>
                <a:ea typeface="Times New Roman" panose="02020603050405020304" pitchFamily="18" charset="0"/>
              </a:rPr>
              <a:t>El océano Pacífico, particularmente en la </a:t>
            </a:r>
            <a:r>
              <a:rPr lang="es-ES" sz="1100" b="1">
                <a:solidFill>
                  <a:schemeClr val="tx1">
                    <a:alpha val="80000"/>
                  </a:schemeClr>
                </a:solidFill>
                <a:effectLst/>
                <a:latin typeface="Times New Roman" panose="02020603050405020304" pitchFamily="18" charset="0"/>
                <a:ea typeface="Times New Roman" panose="02020603050405020304" pitchFamily="18" charset="0"/>
              </a:rPr>
              <a:t>zona tropical</a:t>
            </a:r>
            <a:r>
              <a:rPr lang="es-ES" sz="1100">
                <a:solidFill>
                  <a:schemeClr val="tx1">
                    <a:alpha val="80000"/>
                  </a:schemeClr>
                </a:solidFill>
                <a:effectLst/>
                <a:latin typeface="Times New Roman" panose="02020603050405020304" pitchFamily="18" charset="0"/>
                <a:ea typeface="Times New Roman" panose="02020603050405020304" pitchFamily="18" charset="0"/>
              </a:rPr>
              <a:t>, es la región en la que se </a:t>
            </a:r>
            <a:r>
              <a:rPr lang="es-ES" sz="1100" b="1">
                <a:solidFill>
                  <a:schemeClr val="tx1">
                    <a:alpha val="80000"/>
                  </a:schemeClr>
                </a:solidFill>
                <a:effectLst/>
                <a:latin typeface="Times New Roman" panose="02020603050405020304" pitchFamily="18" charset="0"/>
                <a:ea typeface="Times New Roman" panose="02020603050405020304" pitchFamily="18" charset="0"/>
              </a:rPr>
              <a:t>registran</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las</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mayores</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alteraciones</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del</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medio</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marino</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con</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la</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ocurrencia</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de</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los</a:t>
            </a:r>
            <a:r>
              <a:rPr lang="es-ES" sz="1100" b="1" spc="-1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fenómenos El Niño y La Niña</a:t>
            </a:r>
            <a:r>
              <a:rPr lang="es-ES" sz="1100">
                <a:solidFill>
                  <a:schemeClr val="tx1">
                    <a:alpha val="80000"/>
                  </a:schemeClr>
                </a:solidFill>
                <a:effectLst/>
                <a:latin typeface="Times New Roman" panose="02020603050405020304" pitchFamily="18" charset="0"/>
                <a:ea typeface="Times New Roman" panose="02020603050405020304" pitchFamily="18" charset="0"/>
              </a:rPr>
              <a:t>.</a:t>
            </a:r>
          </a:p>
          <a:p>
            <a:pPr>
              <a:spcBef>
                <a:spcPts val="35"/>
              </a:spcBef>
            </a:pPr>
            <a:endParaRPr lang="es-ES" sz="1100">
              <a:solidFill>
                <a:schemeClr val="tx1">
                  <a:alpha val="80000"/>
                </a:schemeClr>
              </a:solidFill>
              <a:effectLst/>
              <a:latin typeface="Times New Roman" panose="02020603050405020304" pitchFamily="18" charset="0"/>
              <a:ea typeface="Times New Roman" panose="02020603050405020304" pitchFamily="18" charset="0"/>
            </a:endParaRPr>
          </a:p>
          <a:p>
            <a:pPr>
              <a:spcBef>
                <a:spcPts val="35"/>
              </a:spcBef>
            </a:pPr>
            <a:r>
              <a:rPr lang="es-ES" sz="1100">
                <a:solidFill>
                  <a:schemeClr val="tx1">
                    <a:alpha val="80000"/>
                  </a:schemeClr>
                </a:solidFill>
                <a:effectLst/>
                <a:latin typeface="Times New Roman" panose="02020603050405020304" pitchFamily="18" charset="0"/>
                <a:ea typeface="Times New Roman" panose="02020603050405020304" pitchFamily="18" charset="0"/>
              </a:rPr>
              <a:t>Los efectos más notables que dichos fenómenos generan en</a:t>
            </a:r>
            <a:r>
              <a:rPr lang="es-ES" sz="1100" spc="-120">
                <a:solidFill>
                  <a:schemeClr val="tx1">
                    <a:alpha val="80000"/>
                  </a:schemeClr>
                </a:solidFill>
                <a:effectLst/>
                <a:latin typeface="Times New Roman" panose="02020603050405020304" pitchFamily="18" charset="0"/>
                <a:ea typeface="Times New Roman" panose="02020603050405020304" pitchFamily="18" charset="0"/>
              </a:rPr>
              <a:t> </a:t>
            </a:r>
            <a:r>
              <a:rPr lang="es-ES" sz="1100" spc="-35">
                <a:solidFill>
                  <a:schemeClr val="tx1">
                    <a:alpha val="80000"/>
                  </a:schemeClr>
                </a:solidFill>
                <a:effectLst/>
                <a:latin typeface="Times New Roman" panose="02020603050405020304" pitchFamily="18" charset="0"/>
                <a:ea typeface="Times New Roman" panose="02020603050405020304" pitchFamily="18" charset="0"/>
              </a:rPr>
              <a:t>la </a:t>
            </a:r>
            <a:r>
              <a:rPr lang="es-ES" sz="1100">
                <a:solidFill>
                  <a:schemeClr val="tx1">
                    <a:alpha val="80000"/>
                  </a:schemeClr>
                </a:solidFill>
                <a:effectLst/>
                <a:latin typeface="Times New Roman" panose="02020603050405020304" pitchFamily="18" charset="0"/>
                <a:ea typeface="Times New Roman" panose="02020603050405020304" pitchFamily="18" charset="0"/>
              </a:rPr>
              <a:t>zona </a:t>
            </a:r>
            <a:r>
              <a:rPr lang="es-ES" sz="1100" b="1">
                <a:solidFill>
                  <a:schemeClr val="tx1">
                    <a:alpha val="80000"/>
                  </a:schemeClr>
                </a:solidFill>
                <a:effectLst/>
                <a:latin typeface="Times New Roman" panose="02020603050405020304" pitchFamily="18" charset="0"/>
                <a:ea typeface="Times New Roman" panose="02020603050405020304" pitchFamily="18" charset="0"/>
              </a:rPr>
              <a:t>pelágica y nerítica </a:t>
            </a:r>
            <a:r>
              <a:rPr lang="es-ES" sz="1100">
                <a:solidFill>
                  <a:schemeClr val="tx1">
                    <a:alpha val="80000"/>
                  </a:schemeClr>
                </a:solidFill>
                <a:effectLst/>
                <a:latin typeface="Times New Roman" panose="02020603050405020304" pitchFamily="18" charset="0"/>
                <a:ea typeface="Times New Roman" panose="02020603050405020304" pitchFamily="18" charset="0"/>
              </a:rPr>
              <a:t>son las anomalías de la temperatura (</a:t>
            </a:r>
            <a:r>
              <a:rPr lang="es-ES" sz="1100" b="1">
                <a:solidFill>
                  <a:schemeClr val="tx1">
                    <a:alpha val="80000"/>
                  </a:schemeClr>
                </a:solidFill>
                <a:effectLst/>
                <a:latin typeface="Times New Roman" panose="02020603050405020304" pitchFamily="18" charset="0"/>
                <a:ea typeface="Times New Roman" panose="02020603050405020304" pitchFamily="18" charset="0"/>
              </a:rPr>
              <a:t>positivas con El </a:t>
            </a:r>
            <a:r>
              <a:rPr lang="es-ES" sz="1100" b="1" spc="-15">
                <a:solidFill>
                  <a:schemeClr val="tx1">
                    <a:alpha val="80000"/>
                  </a:schemeClr>
                </a:solidFill>
                <a:effectLst/>
                <a:latin typeface="Times New Roman" panose="02020603050405020304" pitchFamily="18" charset="0"/>
                <a:ea typeface="Times New Roman" panose="02020603050405020304" pitchFamily="18" charset="0"/>
              </a:rPr>
              <a:t>Niño </a:t>
            </a:r>
            <a:r>
              <a:rPr lang="es-ES" sz="1100" b="1">
                <a:solidFill>
                  <a:schemeClr val="tx1">
                    <a:alpha val="80000"/>
                  </a:schemeClr>
                </a:solidFill>
                <a:effectLst/>
                <a:latin typeface="Times New Roman" panose="02020603050405020304" pitchFamily="18" charset="0"/>
                <a:ea typeface="Times New Roman" panose="02020603050405020304" pitchFamily="18" charset="0"/>
              </a:rPr>
              <a:t>y negativas con La Niña</a:t>
            </a:r>
            <a:r>
              <a:rPr lang="es-ES" sz="1100">
                <a:solidFill>
                  <a:schemeClr val="tx1">
                    <a:alpha val="80000"/>
                  </a:schemeClr>
                </a:solidFill>
                <a:effectLst/>
                <a:latin typeface="Times New Roman" panose="02020603050405020304" pitchFamily="18" charset="0"/>
                <a:ea typeface="Times New Roman" panose="02020603050405020304" pitchFamily="18" charset="0"/>
              </a:rPr>
              <a:t>) y las variaciones en la profundidad de la termoclina; a estas se asocian las </a:t>
            </a:r>
            <a:r>
              <a:rPr lang="es-ES" sz="1100" b="1">
                <a:solidFill>
                  <a:schemeClr val="tx1">
                    <a:alpha val="80000"/>
                  </a:schemeClr>
                </a:solidFill>
                <a:effectLst/>
                <a:latin typeface="Times New Roman" panose="02020603050405020304" pitchFamily="18" charset="0"/>
                <a:ea typeface="Times New Roman" panose="02020603050405020304" pitchFamily="18" charset="0"/>
              </a:rPr>
              <a:t>alteraciones de los patrones de salinidad y densidad</a:t>
            </a:r>
            <a:r>
              <a:rPr lang="es-ES" sz="1100">
                <a:solidFill>
                  <a:schemeClr val="tx1">
                    <a:alpha val="80000"/>
                  </a:schemeClr>
                </a:solidFill>
                <a:effectLst/>
                <a:latin typeface="Times New Roman" panose="02020603050405020304" pitchFamily="18" charset="0"/>
                <a:ea typeface="Times New Roman" panose="02020603050405020304" pitchFamily="18" charset="0"/>
              </a:rPr>
              <a:t>. </a:t>
            </a:r>
          </a:p>
          <a:p>
            <a:pPr>
              <a:spcBef>
                <a:spcPts val="35"/>
              </a:spcBef>
            </a:pPr>
            <a:endParaRPr lang="es-ES" sz="1100">
              <a:solidFill>
                <a:schemeClr val="tx1">
                  <a:alpha val="80000"/>
                </a:schemeClr>
              </a:solidFill>
              <a:effectLst/>
              <a:latin typeface="Times New Roman" panose="02020603050405020304" pitchFamily="18" charset="0"/>
              <a:ea typeface="Times New Roman" panose="02020603050405020304" pitchFamily="18" charset="0"/>
            </a:endParaRPr>
          </a:p>
          <a:p>
            <a:pPr>
              <a:spcBef>
                <a:spcPts val="35"/>
              </a:spcBef>
            </a:pPr>
            <a:r>
              <a:rPr lang="es-ES" sz="1100">
                <a:solidFill>
                  <a:schemeClr val="tx1">
                    <a:alpha val="80000"/>
                  </a:schemeClr>
                </a:solidFill>
                <a:effectLst/>
                <a:latin typeface="Times New Roman" panose="02020603050405020304" pitchFamily="18" charset="0"/>
                <a:ea typeface="Times New Roman" panose="02020603050405020304" pitchFamily="18" charset="0"/>
              </a:rPr>
              <a:t>Durante </a:t>
            </a:r>
            <a:r>
              <a:rPr lang="es-ES" sz="1100" b="1">
                <a:solidFill>
                  <a:schemeClr val="tx1">
                    <a:alpha val="80000"/>
                  </a:schemeClr>
                </a:solidFill>
                <a:effectLst/>
                <a:latin typeface="Times New Roman" panose="02020603050405020304" pitchFamily="18" charset="0"/>
                <a:ea typeface="Times New Roman" panose="02020603050405020304" pitchFamily="18" charset="0"/>
              </a:rPr>
              <a:t>El Niño predominan entonces, aguas cálidas y pobres en nutrientes</a:t>
            </a:r>
            <a:r>
              <a:rPr lang="es-ES" sz="1100">
                <a:solidFill>
                  <a:schemeClr val="tx1">
                    <a:alpha val="80000"/>
                  </a:schemeClr>
                </a:solidFill>
                <a:effectLst/>
                <a:latin typeface="Times New Roman" panose="02020603050405020304" pitchFamily="18" charset="0"/>
                <a:ea typeface="Times New Roman" panose="02020603050405020304" pitchFamily="18" charset="0"/>
              </a:rPr>
              <a:t>, escaseando entonces, </a:t>
            </a:r>
            <a:r>
              <a:rPr lang="es-ES" sz="1100" b="1">
                <a:solidFill>
                  <a:schemeClr val="tx1">
                    <a:alpha val="80000"/>
                  </a:schemeClr>
                </a:solidFill>
                <a:effectLst/>
                <a:latin typeface="Times New Roman" panose="02020603050405020304" pitchFamily="18" charset="0"/>
                <a:ea typeface="Times New Roman" panose="02020603050405020304" pitchFamily="18" charset="0"/>
              </a:rPr>
              <a:t>los herbívoros planctónicos </a:t>
            </a:r>
            <a:r>
              <a:rPr lang="es-ES" sz="1100" b="1" spc="-60">
                <a:solidFill>
                  <a:schemeClr val="tx1">
                    <a:alpha val="80000"/>
                  </a:schemeClr>
                </a:solidFill>
                <a:effectLst/>
                <a:latin typeface="Times New Roman" panose="02020603050405020304" pitchFamily="18" charset="0"/>
                <a:ea typeface="Times New Roman" panose="02020603050405020304" pitchFamily="18" charset="0"/>
              </a:rPr>
              <a:t>y </a:t>
            </a:r>
            <a:r>
              <a:rPr lang="es-ES" sz="1100" b="1">
                <a:solidFill>
                  <a:schemeClr val="tx1">
                    <a:alpha val="80000"/>
                  </a:schemeClr>
                </a:solidFill>
                <a:effectLst/>
                <a:latin typeface="Times New Roman" panose="02020603050405020304" pitchFamily="18" charset="0"/>
                <a:ea typeface="Times New Roman" panose="02020603050405020304" pitchFamily="18" charset="0"/>
              </a:rPr>
              <a:t>desapareciendo</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las</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anchovetas</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al</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igual</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que</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las</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aves</a:t>
            </a:r>
            <a:r>
              <a:rPr lang="es-ES" sz="1100" b="1" spc="-9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guaneras</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que</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de</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ellos</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se</a:t>
            </a:r>
            <a:r>
              <a:rPr lang="es-ES" sz="1100" b="1" spc="-10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alimentan; mueren</a:t>
            </a:r>
            <a:r>
              <a:rPr lang="es-ES" sz="1100" b="1" spc="-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igualmente</a:t>
            </a:r>
            <a:r>
              <a:rPr lang="es-ES" sz="1100" b="1" spc="-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pequeños</a:t>
            </a:r>
            <a:r>
              <a:rPr lang="es-ES" sz="1100" b="1" spc="-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peces,</a:t>
            </a:r>
            <a:r>
              <a:rPr lang="es-ES" sz="1100" b="1" spc="-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calamares</a:t>
            </a:r>
            <a:r>
              <a:rPr lang="es-ES" sz="1100" b="1" spc="-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y</a:t>
            </a:r>
            <a:r>
              <a:rPr lang="es-ES" sz="1100" b="1" spc="-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elementos</a:t>
            </a:r>
            <a:r>
              <a:rPr lang="es-ES" sz="1100" b="1" spc="-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del</a:t>
            </a:r>
            <a:r>
              <a:rPr lang="es-ES" sz="1100" b="1" spc="-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zooplancton</a:t>
            </a:r>
            <a:r>
              <a:rPr lang="es-ES" sz="1100" b="1" spc="-3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de</a:t>
            </a:r>
            <a:r>
              <a:rPr lang="es-ES" sz="1100" b="1" spc="-3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spc="-15">
                <a:solidFill>
                  <a:schemeClr val="tx1">
                    <a:alpha val="80000"/>
                  </a:schemeClr>
                </a:solidFill>
                <a:effectLst/>
                <a:latin typeface="Times New Roman" panose="02020603050405020304" pitchFamily="18" charset="0"/>
                <a:ea typeface="Times New Roman" panose="02020603050405020304" pitchFamily="18" charset="0"/>
              </a:rPr>
              <a:t>aguas </a:t>
            </a:r>
            <a:r>
              <a:rPr lang="es-ES" sz="1100" b="1">
                <a:solidFill>
                  <a:schemeClr val="tx1">
                    <a:alpha val="80000"/>
                  </a:schemeClr>
                </a:solidFill>
                <a:effectLst/>
                <a:latin typeface="Times New Roman" panose="02020603050405020304" pitchFamily="18" charset="0"/>
                <a:ea typeface="Times New Roman" panose="02020603050405020304" pitchFamily="18" charset="0"/>
              </a:rPr>
              <a:t>frías.</a:t>
            </a:r>
            <a:r>
              <a:rPr lang="es-ES" sz="1100">
                <a:solidFill>
                  <a:schemeClr val="tx1">
                    <a:alpha val="80000"/>
                  </a:schemeClr>
                </a:solidFill>
                <a:effectLst/>
                <a:latin typeface="Times New Roman" panose="02020603050405020304" pitchFamily="18" charset="0"/>
                <a:ea typeface="Times New Roman" panose="02020603050405020304" pitchFamily="18" charset="0"/>
              </a:rPr>
              <a:t> Con el fenómeno </a:t>
            </a:r>
            <a:r>
              <a:rPr lang="es-ES" sz="1100" b="1">
                <a:solidFill>
                  <a:schemeClr val="tx1">
                    <a:alpha val="80000"/>
                  </a:schemeClr>
                </a:solidFill>
                <a:effectLst/>
                <a:latin typeface="Times New Roman" panose="02020603050405020304" pitchFamily="18" charset="0"/>
                <a:ea typeface="Times New Roman" panose="02020603050405020304" pitchFamily="18" charset="0"/>
              </a:rPr>
              <a:t>se eleva la temperatura superficial del mar en esta región en cerca de 7°C. Esto incide en la migración de especies de peces a aguas más frías localizadas en otras latitudes o sectores del océano o a mayores</a:t>
            </a:r>
            <a:r>
              <a:rPr lang="es-ES" sz="1100" b="1" spc="-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profundidades.</a:t>
            </a:r>
          </a:p>
          <a:p>
            <a:pPr>
              <a:spcBef>
                <a:spcPts val="35"/>
              </a:spcBef>
            </a:pPr>
            <a:endParaRPr lang="es-ES" sz="1100" b="1">
              <a:solidFill>
                <a:schemeClr val="tx1">
                  <a:alpha val="80000"/>
                </a:schemeClr>
              </a:solidFill>
              <a:latin typeface="Times New Roman" panose="02020603050405020304" pitchFamily="18" charset="0"/>
              <a:ea typeface="Times New Roman" panose="02020603050405020304" pitchFamily="18" charset="0"/>
            </a:endParaRPr>
          </a:p>
          <a:p>
            <a:pPr>
              <a:spcBef>
                <a:spcPts val="35"/>
              </a:spcBef>
            </a:pPr>
            <a:r>
              <a:rPr lang="es-ES" sz="1100" b="1">
                <a:solidFill>
                  <a:schemeClr val="tx1">
                    <a:alpha val="80000"/>
                  </a:schemeClr>
                </a:solidFill>
                <a:latin typeface="Times New Roman" panose="02020603050405020304" pitchFamily="18" charset="0"/>
                <a:ea typeface="Times New Roman" panose="02020603050405020304" pitchFamily="18" charset="0"/>
              </a:rPr>
              <a:t>Impacto en las migraciones de peces, especialmente de los salmones en el hemisferio norte.</a:t>
            </a:r>
          </a:p>
          <a:p>
            <a:pPr marL="0" indent="0">
              <a:spcBef>
                <a:spcPts val="35"/>
              </a:spcBef>
              <a:buNone/>
            </a:pPr>
            <a:endParaRPr lang="es-ES" sz="1100" b="1">
              <a:solidFill>
                <a:schemeClr val="tx1">
                  <a:alpha val="80000"/>
                </a:schemeClr>
              </a:solidFill>
              <a:latin typeface="Times New Roman" panose="02020603050405020304" pitchFamily="18" charset="0"/>
              <a:ea typeface="Times New Roman" panose="02020603050405020304" pitchFamily="18" charset="0"/>
            </a:endParaRPr>
          </a:p>
          <a:p>
            <a:pPr>
              <a:spcBef>
                <a:spcPts val="35"/>
              </a:spcBef>
            </a:pPr>
            <a:r>
              <a:rPr lang="es-ES" sz="1100">
                <a:solidFill>
                  <a:schemeClr val="tx1">
                    <a:alpha val="80000"/>
                  </a:schemeClr>
                </a:solidFill>
                <a:effectLst/>
                <a:latin typeface="Times New Roman" panose="02020603050405020304" pitchFamily="18" charset="0"/>
                <a:ea typeface="Times New Roman" panose="02020603050405020304" pitchFamily="18" charset="0"/>
              </a:rPr>
              <a:t>La </a:t>
            </a:r>
            <a:r>
              <a:rPr lang="es-ES" sz="1100" b="1">
                <a:solidFill>
                  <a:schemeClr val="tx1">
                    <a:alpha val="80000"/>
                  </a:schemeClr>
                </a:solidFill>
                <a:effectLst/>
                <a:latin typeface="Times New Roman" panose="02020603050405020304" pitchFamily="18" charset="0"/>
                <a:ea typeface="Times New Roman" panose="02020603050405020304" pitchFamily="18" charset="0"/>
              </a:rPr>
              <a:t>proliferación</a:t>
            </a:r>
            <a:r>
              <a:rPr lang="es-ES" sz="1100">
                <a:solidFill>
                  <a:schemeClr val="tx1">
                    <a:alpha val="80000"/>
                  </a:schemeClr>
                </a:solidFill>
                <a:effectLst/>
                <a:latin typeface="Times New Roman" panose="02020603050405020304" pitchFamily="18" charset="0"/>
                <a:ea typeface="Times New Roman" panose="02020603050405020304" pitchFamily="18" charset="0"/>
              </a:rPr>
              <a:t> de ciertos tipos de </a:t>
            </a:r>
            <a:r>
              <a:rPr lang="es-ES" sz="1100" b="1">
                <a:solidFill>
                  <a:schemeClr val="tx1">
                    <a:alpha val="80000"/>
                  </a:schemeClr>
                </a:solidFill>
                <a:effectLst/>
                <a:latin typeface="Times New Roman" panose="02020603050405020304" pitchFamily="18" charset="0"/>
                <a:ea typeface="Times New Roman" panose="02020603050405020304" pitchFamily="18" charset="0"/>
              </a:rPr>
              <a:t>marea roja en sectores de la zona costera de </a:t>
            </a:r>
            <a:r>
              <a:rPr lang="es-ES" sz="1100" b="1" spc="-15">
                <a:solidFill>
                  <a:schemeClr val="tx1">
                    <a:alpha val="80000"/>
                  </a:schemeClr>
                </a:solidFill>
                <a:effectLst/>
                <a:latin typeface="Times New Roman" panose="02020603050405020304" pitchFamily="18" charset="0"/>
                <a:ea typeface="Times New Roman" panose="02020603050405020304" pitchFamily="18" charset="0"/>
              </a:rPr>
              <a:t>Chile</a:t>
            </a:r>
            <a:r>
              <a:rPr lang="es-ES" sz="1100" spc="-15">
                <a:solidFill>
                  <a:schemeClr val="tx1">
                    <a:alpha val="80000"/>
                  </a:schemeClr>
                </a:solidFill>
                <a:effectLst/>
                <a:latin typeface="Times New Roman" panose="02020603050405020304" pitchFamily="18" charset="0"/>
                <a:ea typeface="Times New Roman" panose="02020603050405020304" pitchFamily="18" charset="0"/>
              </a:rPr>
              <a:t>.</a:t>
            </a:r>
            <a:r>
              <a:rPr lang="es-ES" sz="1100">
                <a:solidFill>
                  <a:schemeClr val="tx1">
                    <a:alpha val="80000"/>
                  </a:schemeClr>
                </a:solidFill>
                <a:effectLst/>
                <a:latin typeface="Times New Roman" panose="02020603050405020304" pitchFamily="18" charset="0"/>
                <a:ea typeface="Times New Roman" panose="02020603050405020304" pitchFamily="18" charset="0"/>
              </a:rPr>
              <a:t> (La marea roja es un fenómeno natural consistente en el desarrollo masivo de fitoplancton, particularmente algunas especies de dinoflagelados)</a:t>
            </a:r>
            <a:endParaRPr lang="es-ES" sz="1100" spc="-15">
              <a:solidFill>
                <a:schemeClr val="tx1">
                  <a:alpha val="80000"/>
                </a:schemeClr>
              </a:solidFill>
              <a:effectLst/>
              <a:latin typeface="Times New Roman" panose="02020603050405020304" pitchFamily="18" charset="0"/>
              <a:ea typeface="Times New Roman" panose="02020603050405020304" pitchFamily="18" charset="0"/>
            </a:endParaRPr>
          </a:p>
          <a:p>
            <a:pPr>
              <a:spcBef>
                <a:spcPts val="35"/>
              </a:spcBef>
            </a:pPr>
            <a:endParaRPr lang="es-ES" sz="1100" spc="-15">
              <a:solidFill>
                <a:schemeClr val="tx1">
                  <a:alpha val="80000"/>
                </a:schemeClr>
              </a:solidFill>
              <a:effectLst/>
              <a:latin typeface="Times New Roman" panose="02020603050405020304" pitchFamily="18" charset="0"/>
              <a:ea typeface="Times New Roman" panose="02020603050405020304" pitchFamily="18" charset="0"/>
            </a:endParaRPr>
          </a:p>
          <a:p>
            <a:pPr>
              <a:spcBef>
                <a:spcPts val="35"/>
              </a:spcBef>
            </a:pPr>
            <a:r>
              <a:rPr lang="es-ES" sz="1100">
                <a:solidFill>
                  <a:schemeClr val="tx1">
                    <a:alpha val="80000"/>
                  </a:schemeClr>
                </a:solidFill>
                <a:effectLst/>
                <a:latin typeface="Times New Roman" panose="02020603050405020304" pitchFamily="18" charset="0"/>
                <a:ea typeface="Times New Roman" panose="02020603050405020304" pitchFamily="18" charset="0"/>
              </a:rPr>
              <a:t>Una reducción registrada por esa época en el número de </a:t>
            </a:r>
            <a:r>
              <a:rPr lang="es-ES" sz="1100" b="1">
                <a:solidFill>
                  <a:schemeClr val="tx1">
                    <a:alpha val="80000"/>
                  </a:schemeClr>
                </a:solidFill>
                <a:effectLst/>
                <a:latin typeface="Times New Roman" panose="02020603050405020304" pitchFamily="18" charset="0"/>
                <a:ea typeface="Times New Roman" panose="02020603050405020304" pitchFamily="18" charset="0"/>
              </a:rPr>
              <a:t>leones marinos de la isla de Santa Catalina (California</a:t>
            </a:r>
            <a:r>
              <a:rPr lang="es-ES" sz="1100">
                <a:solidFill>
                  <a:schemeClr val="tx1">
                    <a:alpha val="80000"/>
                  </a:schemeClr>
                </a:solidFill>
                <a:effectLst/>
                <a:latin typeface="Times New Roman" panose="02020603050405020304" pitchFamily="18" charset="0"/>
                <a:ea typeface="Times New Roman" panose="02020603050405020304" pitchFamily="18" charset="0"/>
              </a:rPr>
              <a:t>). </a:t>
            </a:r>
            <a:r>
              <a:rPr lang="es-ES" sz="1100" spc="-15">
                <a:solidFill>
                  <a:schemeClr val="tx1">
                    <a:alpha val="80000"/>
                  </a:schemeClr>
                </a:solidFill>
                <a:effectLst/>
                <a:latin typeface="Times New Roman" panose="02020603050405020304" pitchFamily="18" charset="0"/>
                <a:ea typeface="Times New Roman" panose="02020603050405020304" pitchFamily="18" charset="0"/>
              </a:rPr>
              <a:t>También </a:t>
            </a:r>
            <a:r>
              <a:rPr lang="es-ES" sz="1100">
                <a:solidFill>
                  <a:schemeClr val="tx1">
                    <a:alpha val="80000"/>
                  </a:schemeClr>
                </a:solidFill>
                <a:effectLst/>
                <a:latin typeface="Times New Roman" panose="02020603050405020304" pitchFamily="18" charset="0"/>
                <a:ea typeface="Times New Roman" panose="02020603050405020304" pitchFamily="18" charset="0"/>
              </a:rPr>
              <a:t>se registra </a:t>
            </a:r>
            <a:r>
              <a:rPr lang="es-ES" sz="1100" b="1">
                <a:solidFill>
                  <a:schemeClr val="tx1">
                    <a:alpha val="80000"/>
                  </a:schemeClr>
                </a:solidFill>
                <a:effectLst/>
                <a:latin typeface="Times New Roman" panose="02020603050405020304" pitchFamily="18" charset="0"/>
                <a:ea typeface="Times New Roman" panose="02020603050405020304" pitchFamily="18" charset="0"/>
              </a:rPr>
              <a:t>reducción de</a:t>
            </a:r>
            <a:r>
              <a:rPr lang="es-ES" sz="1100" b="1" spc="-17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la población</a:t>
            </a:r>
            <a:r>
              <a:rPr lang="es-ES" sz="1100" b="1" spc="-7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de</a:t>
            </a:r>
            <a:r>
              <a:rPr lang="es-ES" sz="1100" b="1" spc="-6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cetáceos</a:t>
            </a:r>
            <a:r>
              <a:rPr lang="es-ES" sz="1100" b="1" spc="-7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en</a:t>
            </a:r>
            <a:r>
              <a:rPr lang="es-ES" sz="1100" b="1" spc="-7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la</a:t>
            </a:r>
            <a:r>
              <a:rPr lang="es-ES" sz="1100" b="1" spc="-7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costa</a:t>
            </a:r>
            <a:r>
              <a:rPr lang="es-ES" sz="1100" b="1" spc="-7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pacífica</a:t>
            </a:r>
            <a:r>
              <a:rPr lang="es-ES" sz="1100" b="1" spc="-6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Suramericana</a:t>
            </a:r>
            <a:r>
              <a:rPr lang="es-ES" sz="1100">
                <a:solidFill>
                  <a:schemeClr val="tx1">
                    <a:alpha val="80000"/>
                  </a:schemeClr>
                </a:solidFill>
                <a:effectLst/>
                <a:latin typeface="Times New Roman" panose="02020603050405020304" pitchFamily="18" charset="0"/>
                <a:ea typeface="Times New Roman" panose="02020603050405020304" pitchFamily="18" charset="0"/>
              </a:rPr>
              <a:t>;</a:t>
            </a:r>
            <a:r>
              <a:rPr lang="es-ES" sz="1100" spc="-70">
                <a:solidFill>
                  <a:schemeClr val="tx1">
                    <a:alpha val="80000"/>
                  </a:schemeClr>
                </a:solidFill>
                <a:effectLst/>
                <a:latin typeface="Times New Roman" panose="02020603050405020304" pitchFamily="18" charset="0"/>
                <a:ea typeface="Times New Roman" panose="02020603050405020304" pitchFamily="18" charset="0"/>
              </a:rPr>
              <a:t> </a:t>
            </a:r>
            <a:r>
              <a:rPr lang="es-ES" sz="1100">
                <a:solidFill>
                  <a:schemeClr val="tx1">
                    <a:alpha val="80000"/>
                  </a:schemeClr>
                </a:solidFill>
                <a:effectLst/>
                <a:latin typeface="Times New Roman" panose="02020603050405020304" pitchFamily="18" charset="0"/>
                <a:ea typeface="Times New Roman" panose="02020603050405020304" pitchFamily="18" charset="0"/>
              </a:rPr>
              <a:t>en</a:t>
            </a:r>
            <a:r>
              <a:rPr lang="es-ES" sz="1100" spc="-65">
                <a:solidFill>
                  <a:schemeClr val="tx1">
                    <a:alpha val="80000"/>
                  </a:schemeClr>
                </a:solidFill>
                <a:effectLst/>
                <a:latin typeface="Times New Roman" panose="02020603050405020304" pitchFamily="18" charset="0"/>
                <a:ea typeface="Times New Roman" panose="02020603050405020304" pitchFamily="18" charset="0"/>
              </a:rPr>
              <a:t> </a:t>
            </a:r>
            <a:r>
              <a:rPr lang="es-ES" sz="1100">
                <a:solidFill>
                  <a:schemeClr val="tx1">
                    <a:alpha val="80000"/>
                  </a:schemeClr>
                </a:solidFill>
                <a:effectLst/>
                <a:latin typeface="Times New Roman" panose="02020603050405020304" pitchFamily="18" charset="0"/>
                <a:ea typeface="Times New Roman" panose="02020603050405020304" pitchFamily="18" charset="0"/>
              </a:rPr>
              <a:t>1982-83</a:t>
            </a:r>
            <a:r>
              <a:rPr lang="es-ES" sz="1100" spc="-65">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la</a:t>
            </a:r>
            <a:r>
              <a:rPr lang="es-ES" sz="1100" b="1" spc="-7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abundancia</a:t>
            </a:r>
            <a:r>
              <a:rPr lang="es-ES" sz="1100" b="1" spc="-70">
                <a:solidFill>
                  <a:schemeClr val="tx1">
                    <a:alpha val="80000"/>
                  </a:schemeClr>
                </a:solidFill>
                <a:effectLst/>
                <a:latin typeface="Times New Roman" panose="02020603050405020304" pitchFamily="18" charset="0"/>
                <a:ea typeface="Times New Roman" panose="02020603050405020304" pitchFamily="18" charset="0"/>
              </a:rPr>
              <a:t> </a:t>
            </a:r>
            <a:r>
              <a:rPr lang="es-ES" sz="1100" b="1">
                <a:solidFill>
                  <a:schemeClr val="tx1">
                    <a:alpha val="80000"/>
                  </a:schemeClr>
                </a:solidFill>
                <a:effectLst/>
                <a:latin typeface="Times New Roman" panose="02020603050405020304" pitchFamily="18" charset="0"/>
                <a:ea typeface="Times New Roman" panose="02020603050405020304" pitchFamily="18" charset="0"/>
              </a:rPr>
              <a:t>en la costa de Perú de ballena azul, ballena de Bryde, ballena de aleta, ballena jorobada y cachalote disminuyó en 65.4 % </a:t>
            </a:r>
            <a:endParaRPr lang="en-US" sz="1100" b="1">
              <a:solidFill>
                <a:schemeClr val="tx1">
                  <a:alpha val="80000"/>
                </a:schemeClr>
              </a:solidFill>
              <a:effectLst/>
              <a:latin typeface="Times New Roman" panose="02020603050405020304" pitchFamily="18" charset="0"/>
              <a:ea typeface="Times New Roman" panose="02020603050405020304" pitchFamily="18" charset="0"/>
            </a:endParaRPr>
          </a:p>
          <a:p>
            <a:pPr marL="0" indent="0">
              <a:spcBef>
                <a:spcPts val="35"/>
              </a:spcBef>
              <a:buNone/>
            </a:pPr>
            <a:endParaRPr lang="es-CL" sz="1100">
              <a:solidFill>
                <a:schemeClr val="tx1">
                  <a:alpha val="80000"/>
                </a:schemeClr>
              </a:solidFill>
            </a:endParaRPr>
          </a:p>
          <a:p>
            <a:endParaRPr lang="es-CL" sz="110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750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3600</TotalTime>
  <Words>4878</Words>
  <Application>Microsoft Office PowerPoint</Application>
  <PresentationFormat>Panorámica</PresentationFormat>
  <Paragraphs>240</Paragraphs>
  <Slides>36</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36</vt:i4>
      </vt:variant>
    </vt:vector>
  </HeadingPairs>
  <TitlesOfParts>
    <vt:vector size="44" baseType="lpstr">
      <vt:lpstr>Arial</vt:lpstr>
      <vt:lpstr>Arial</vt:lpstr>
      <vt:lpstr>Calibri</vt:lpstr>
      <vt:lpstr>Calibri Light</vt:lpstr>
      <vt:lpstr>Roboto</vt:lpstr>
      <vt:lpstr>Times New Roman</vt:lpstr>
      <vt:lpstr>Tema de Office</vt:lpstr>
      <vt:lpstr>1_Tema de Office</vt:lpstr>
      <vt:lpstr>MODULO 1: Segunda Clase</vt:lpstr>
      <vt:lpstr>EL FENÓMENO DE LA NIÑA Y EL NIÑO Y SU IMPACTO EN EL CC?</vt:lpstr>
      <vt:lpstr>El Niño- Oscilación del Sur” (ENOS, en español; ENSO en inglés) incluye la fase cálida (El Niño) y fría (La Niña) del ciclo</vt:lpstr>
      <vt:lpstr>El fenómeno del Niño y la Corriente del Niño</vt:lpstr>
      <vt:lpstr>COMO Y PORQUE PORQUE SE PRODUCE EL FENÓMENO DEL NIÑO Y LA NIÑA?</vt:lpstr>
      <vt:lpstr>VARIACIONES DEL ÍNDICE DE LA OSCILACIÓN DECADAL DEL PACIFICO ENTRE 1900-2017</vt:lpstr>
      <vt:lpstr>EVIDENCIAS HISTORICAS DEL FENOMENO DEL NIÑO</vt:lpstr>
      <vt:lpstr>EFECTOS DEL FENOMENO DEL NIÑO Y LA NIÑA</vt:lpstr>
      <vt:lpstr>EFECTOS GLOBALES DEL FENOMENO DEL NIÑO Y LA NIÑA</vt:lpstr>
      <vt:lpstr>EFECTOS GLOBALES DEL FENOMENO DEL NIÑO Y LA NIÑA</vt:lpstr>
      <vt:lpstr>Efectos climáticos observados en el planeta, durante la ocurrencia de los fenómenos de El Niño El color rojo muestra las regiones con temperatura del aire por encima de lo normal (más cálidas que lo normal); el color anaranjado, las zonas con déficit de lluvias; el color azul – las zonas con más lluvias que lo normal. Fuente: CPC/NCEP/NOAA, Estados Unidos de América. </vt:lpstr>
      <vt:lpstr>   Efectos climáticos observados en el planeta, durante la ocurrencia de los fenómenos La Niña.  El color rojo muestra las regiones con temperatura del aire por encima de lo normal (más cálidas que lo normal); el color anaranjado, las zonas con déficit de lluvias; el color azul – las zonas con más lluvias que lo normal. Fuente: CPC/NCEP/NOAA, Estados Unidos de América.  </vt:lpstr>
      <vt:lpstr>Efecto climático de los fenómenos de El Niño y de La Niña en los países de la Comunidad Andina de Naciones </vt:lpstr>
      <vt:lpstr>EFECTO CLIMATICO DEL FENOMENO DEL NIÑO Y LA NIÑA EN CHILE</vt:lpstr>
      <vt:lpstr>Lectura Obligatoria para el tema del Niño y la Niña</vt:lpstr>
      <vt:lpstr>LAS ENERGÍAS RENOVABLES</vt:lpstr>
      <vt:lpstr>CUALES SON LAS ENERGIAS RENOVABLES</vt:lpstr>
      <vt:lpstr>Presentación de PowerPoint</vt:lpstr>
      <vt:lpstr>Como podemos detener  el cambio climático: Algunas Ideas</vt:lpstr>
      <vt:lpstr>Como podemos detener  el cambio climático: Algunas Ideas</vt:lpstr>
      <vt:lpstr>Como podemos detener  el cambio climático: Algunas Ideas</vt:lpstr>
      <vt:lpstr>Como podemos detener  el cambio climático: Algunas Ideas</vt:lpstr>
      <vt:lpstr>Como podemos detener  el cambio climático: Algunas Ideas</vt:lpstr>
      <vt:lpstr>El humo se alza del incendio en la reserve de bosque de Lluvia en la Amazona al sur de nuevo Progreso en el Estado de Parana, Brasil el 15 de Agosto de 2020 </vt:lpstr>
      <vt:lpstr>La manera más efectiva para solucionar el cambio Plantar 1 trillón de árboles</vt:lpstr>
      <vt:lpstr>Como podemos detener  el cambio climático: Algunas Ideas</vt:lpstr>
      <vt:lpstr>Generación de energía solar en los techos de las viviendas urbanas: Electricidad o Calor</vt:lpstr>
      <vt:lpstr>Mega campos de energía solar en Desierto de Atacama, Chile</vt:lpstr>
      <vt:lpstr>Como podemos detener  el cambio climático: Otras Ideas</vt:lpstr>
      <vt:lpstr>El reciclaje del aluminio es una forma de subsistir para muchas personas </vt:lpstr>
      <vt:lpstr>Los envases de comida precocinada o las vajillas desechables de los restaurantes de Fast Food son algunas de las grandes contribuyentes de residuos de plástico al Medio Ambiente. Reciclado</vt:lpstr>
      <vt:lpstr>Aumento de temperatura Esto significa que las olas de calor en verano más implacables y duraderas. Se prevé que las temperaturas suban hasta 6ºC en 2100, lo que provocará un incremento de las condiciones de aridez, así como más eventos extremos de precipitación.</vt:lpstr>
      <vt:lpstr>Presentación de PowerPoint</vt:lpstr>
      <vt:lpstr>Presentación de PowerPoint</vt:lpstr>
      <vt:lpstr>Propuestas de ideas para el CC</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MODULO 1 Cambio climático</dc:title>
  <dc:creator>Ana Maria Painemal Marileo (apainema)</dc:creator>
  <cp:lastModifiedBy>USUARIO</cp:lastModifiedBy>
  <cp:revision>45</cp:revision>
  <dcterms:created xsi:type="dcterms:W3CDTF">2021-02-16T13:43:11Z</dcterms:created>
  <dcterms:modified xsi:type="dcterms:W3CDTF">2021-04-13T20:35:46Z</dcterms:modified>
</cp:coreProperties>
</file>