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50" r:id="rId3"/>
    <p:sldId id="322" r:id="rId4"/>
    <p:sldId id="323" r:id="rId5"/>
    <p:sldId id="330" r:id="rId6"/>
    <p:sldId id="362" r:id="rId7"/>
    <p:sldId id="321" r:id="rId8"/>
    <p:sldId id="266" r:id="rId9"/>
    <p:sldId id="268" r:id="rId10"/>
    <p:sldId id="267" r:id="rId11"/>
    <p:sldId id="269" r:id="rId12"/>
    <p:sldId id="277" r:id="rId13"/>
    <p:sldId id="273" r:id="rId14"/>
    <p:sldId id="272" r:id="rId15"/>
    <p:sldId id="279" r:id="rId16"/>
    <p:sldId id="274" r:id="rId17"/>
    <p:sldId id="275" r:id="rId18"/>
    <p:sldId id="358" r:id="rId19"/>
    <p:sldId id="363" r:id="rId20"/>
    <p:sldId id="360" r:id="rId21"/>
    <p:sldId id="359" r:id="rId22"/>
    <p:sldId id="361" r:id="rId23"/>
    <p:sldId id="357" r:id="rId24"/>
    <p:sldId id="35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27" autoAdjust="0"/>
    <p:restoredTop sz="94660"/>
  </p:normalViewPr>
  <p:slideViewPr>
    <p:cSldViewPr snapToGrid="0">
      <p:cViewPr varScale="1">
        <p:scale>
          <a:sx n="81" d="100"/>
          <a:sy n="81" d="100"/>
        </p:scale>
        <p:origin x="86" y="16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484EF1-CFDD-4B6B-97FB-631270D9ED04}"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AD2F7368-C8B8-4CFE-B52B-73D5909A67C4}">
      <dgm:prSet/>
      <dgm:spPr/>
      <dgm:t>
        <a:bodyPr/>
        <a:lstStyle/>
        <a:p>
          <a:r>
            <a:rPr lang="es-CL"/>
            <a:t>Juan José Crocco</a:t>
          </a:r>
          <a:endParaRPr lang="en-US"/>
        </a:p>
      </dgm:t>
    </dgm:pt>
    <dgm:pt modelId="{BA4F8CDA-9A6A-49D0-8578-83A728D058A0}" type="parTrans" cxnId="{FA3790CA-CF43-4600-B9CF-5A1AEA90713A}">
      <dgm:prSet/>
      <dgm:spPr/>
      <dgm:t>
        <a:bodyPr/>
        <a:lstStyle/>
        <a:p>
          <a:endParaRPr lang="en-US"/>
        </a:p>
      </dgm:t>
    </dgm:pt>
    <dgm:pt modelId="{E44FB834-2BA0-4B2E-80ED-A09B78EAE190}" type="sibTrans" cxnId="{FA3790CA-CF43-4600-B9CF-5A1AEA90713A}">
      <dgm:prSet/>
      <dgm:spPr/>
      <dgm:t>
        <a:bodyPr/>
        <a:lstStyle/>
        <a:p>
          <a:endParaRPr lang="en-US"/>
        </a:p>
      </dgm:t>
    </dgm:pt>
    <dgm:pt modelId="{C7DD4E82-910D-4AA3-B3A1-9A6E10E403CE}">
      <dgm:prSet/>
      <dgm:spPr/>
      <dgm:t>
        <a:bodyPr/>
        <a:lstStyle/>
        <a:p>
          <a:r>
            <a:rPr lang="es-CL"/>
            <a:t>MEGASEQUIA: DIAGNOSTICO, IMPACTOS Y PROPUESTAS</a:t>
          </a:r>
          <a:endParaRPr lang="en-US"/>
        </a:p>
      </dgm:t>
    </dgm:pt>
    <dgm:pt modelId="{E30ABE30-5139-4FB0-AFAD-09CB2333837E}" type="parTrans" cxnId="{60ED7AE3-4677-454F-8D68-3205C84909AB}">
      <dgm:prSet/>
      <dgm:spPr/>
      <dgm:t>
        <a:bodyPr/>
        <a:lstStyle/>
        <a:p>
          <a:endParaRPr lang="en-US"/>
        </a:p>
      </dgm:t>
    </dgm:pt>
    <dgm:pt modelId="{67C1EE5C-B73A-4E2D-B6A5-1FF2CA8DDBC5}" type="sibTrans" cxnId="{60ED7AE3-4677-454F-8D68-3205C84909AB}">
      <dgm:prSet/>
      <dgm:spPr/>
      <dgm:t>
        <a:bodyPr/>
        <a:lstStyle/>
        <a:p>
          <a:endParaRPr lang="en-US"/>
        </a:p>
      </dgm:t>
    </dgm:pt>
    <dgm:pt modelId="{FE607408-AC94-4CC3-BC5B-CC00E0C5EA06}">
      <dgm:prSet/>
      <dgm:spPr/>
      <dgm:t>
        <a:bodyPr/>
        <a:lstStyle/>
        <a:p>
          <a:r>
            <a:rPr lang="es-CL"/>
            <a:t>Centro de Estudios Públicos</a:t>
          </a:r>
          <a:endParaRPr lang="en-US"/>
        </a:p>
      </dgm:t>
    </dgm:pt>
    <dgm:pt modelId="{63D9C84C-A019-4B49-93A6-6726E4240ACB}" type="parTrans" cxnId="{DAC2DC9A-B306-4FCD-9EE1-676A8F8D6F93}">
      <dgm:prSet/>
      <dgm:spPr/>
      <dgm:t>
        <a:bodyPr/>
        <a:lstStyle/>
        <a:p>
          <a:endParaRPr lang="en-US"/>
        </a:p>
      </dgm:t>
    </dgm:pt>
    <dgm:pt modelId="{CABC804C-8CEE-4154-BF0C-D611546C858C}" type="sibTrans" cxnId="{DAC2DC9A-B306-4FCD-9EE1-676A8F8D6F93}">
      <dgm:prSet/>
      <dgm:spPr/>
      <dgm:t>
        <a:bodyPr/>
        <a:lstStyle/>
        <a:p>
          <a:endParaRPr lang="en-US"/>
        </a:p>
      </dgm:t>
    </dgm:pt>
    <dgm:pt modelId="{1F8328C4-27EF-4035-8C9D-CE63AE0E5AE7}">
      <dgm:prSet/>
      <dgm:spPr/>
      <dgm:t>
        <a:bodyPr/>
        <a:lstStyle/>
        <a:p>
          <a:r>
            <a:rPr lang="es-CL"/>
            <a:t>Edición Digital  No 559</a:t>
          </a:r>
          <a:endParaRPr lang="en-US"/>
        </a:p>
      </dgm:t>
    </dgm:pt>
    <dgm:pt modelId="{E32A5589-F80C-4514-8480-9EF8A49412CC}" type="parTrans" cxnId="{1E12517E-23F6-42DC-969F-43628B772B16}">
      <dgm:prSet/>
      <dgm:spPr/>
      <dgm:t>
        <a:bodyPr/>
        <a:lstStyle/>
        <a:p>
          <a:endParaRPr lang="en-US"/>
        </a:p>
      </dgm:t>
    </dgm:pt>
    <dgm:pt modelId="{0D500CE2-21C7-4F43-ABA1-F5CD5F9B5818}" type="sibTrans" cxnId="{1E12517E-23F6-42DC-969F-43628B772B16}">
      <dgm:prSet/>
      <dgm:spPr/>
      <dgm:t>
        <a:bodyPr/>
        <a:lstStyle/>
        <a:p>
          <a:endParaRPr lang="en-US"/>
        </a:p>
      </dgm:t>
    </dgm:pt>
    <dgm:pt modelId="{3E55240B-643E-4CBE-B6EE-CE26D3C20E26}">
      <dgm:prSet/>
      <dgm:spPr/>
      <dgm:t>
        <a:bodyPr/>
        <a:lstStyle/>
        <a:p>
          <a:r>
            <a:rPr lang="es-CL"/>
            <a:t>Enero 2021</a:t>
          </a:r>
          <a:endParaRPr lang="en-US"/>
        </a:p>
      </dgm:t>
    </dgm:pt>
    <dgm:pt modelId="{C0798256-6F7A-4088-ADC4-DBD078517413}" type="parTrans" cxnId="{8479A3E8-D3F6-4F45-A5E1-128D2E96C2AC}">
      <dgm:prSet/>
      <dgm:spPr/>
      <dgm:t>
        <a:bodyPr/>
        <a:lstStyle/>
        <a:p>
          <a:endParaRPr lang="en-US"/>
        </a:p>
      </dgm:t>
    </dgm:pt>
    <dgm:pt modelId="{C6BF7B82-6855-4C00-936A-72FFB027E9B8}" type="sibTrans" cxnId="{8479A3E8-D3F6-4F45-A5E1-128D2E96C2AC}">
      <dgm:prSet/>
      <dgm:spPr/>
      <dgm:t>
        <a:bodyPr/>
        <a:lstStyle/>
        <a:p>
          <a:endParaRPr lang="en-US"/>
        </a:p>
      </dgm:t>
    </dgm:pt>
    <dgm:pt modelId="{76CFC5F4-5F35-43CB-9885-CD8D6094D53D}">
      <dgm:prSet/>
      <dgm:spPr/>
      <dgm:t>
        <a:bodyPr/>
        <a:lstStyle/>
        <a:p>
          <a:r>
            <a:rPr lang="es-CL"/>
            <a:t>Disponible en u.cursos en tareas</a:t>
          </a:r>
          <a:endParaRPr lang="en-US"/>
        </a:p>
      </dgm:t>
    </dgm:pt>
    <dgm:pt modelId="{2A832C5F-122C-4562-A73E-A89D4622FECE}" type="parTrans" cxnId="{758988E6-07CF-4F05-93A1-03F255B1F6CC}">
      <dgm:prSet/>
      <dgm:spPr/>
      <dgm:t>
        <a:bodyPr/>
        <a:lstStyle/>
        <a:p>
          <a:endParaRPr lang="en-US"/>
        </a:p>
      </dgm:t>
    </dgm:pt>
    <dgm:pt modelId="{A2C08E01-FDA1-4EDB-A192-DDDE5F731BFB}" type="sibTrans" cxnId="{758988E6-07CF-4F05-93A1-03F255B1F6CC}">
      <dgm:prSet/>
      <dgm:spPr/>
      <dgm:t>
        <a:bodyPr/>
        <a:lstStyle/>
        <a:p>
          <a:endParaRPr lang="en-US"/>
        </a:p>
      </dgm:t>
    </dgm:pt>
    <dgm:pt modelId="{69B17568-D9D5-4316-A9A3-AC334EF4BA16}" type="pres">
      <dgm:prSet presAssocID="{BA484EF1-CFDD-4B6B-97FB-631270D9ED04}" presName="linear" presStyleCnt="0">
        <dgm:presLayoutVars>
          <dgm:animLvl val="lvl"/>
          <dgm:resizeHandles val="exact"/>
        </dgm:presLayoutVars>
      </dgm:prSet>
      <dgm:spPr/>
    </dgm:pt>
    <dgm:pt modelId="{60866A5E-4B27-43F7-8EE1-790EC3718D35}" type="pres">
      <dgm:prSet presAssocID="{AD2F7368-C8B8-4CFE-B52B-73D5909A67C4}" presName="parentText" presStyleLbl="node1" presStyleIdx="0" presStyleCnt="6">
        <dgm:presLayoutVars>
          <dgm:chMax val="0"/>
          <dgm:bulletEnabled val="1"/>
        </dgm:presLayoutVars>
      </dgm:prSet>
      <dgm:spPr/>
    </dgm:pt>
    <dgm:pt modelId="{10885017-74E2-4B20-8A33-208584BF9BC9}" type="pres">
      <dgm:prSet presAssocID="{E44FB834-2BA0-4B2E-80ED-A09B78EAE190}" presName="spacer" presStyleCnt="0"/>
      <dgm:spPr/>
    </dgm:pt>
    <dgm:pt modelId="{135BC7F6-0150-450C-A7D2-CF80B0D9147E}" type="pres">
      <dgm:prSet presAssocID="{C7DD4E82-910D-4AA3-B3A1-9A6E10E403CE}" presName="parentText" presStyleLbl="node1" presStyleIdx="1" presStyleCnt="6">
        <dgm:presLayoutVars>
          <dgm:chMax val="0"/>
          <dgm:bulletEnabled val="1"/>
        </dgm:presLayoutVars>
      </dgm:prSet>
      <dgm:spPr/>
    </dgm:pt>
    <dgm:pt modelId="{D00F961E-E0A4-4BDB-B469-389211939BB9}" type="pres">
      <dgm:prSet presAssocID="{67C1EE5C-B73A-4E2D-B6A5-1FF2CA8DDBC5}" presName="spacer" presStyleCnt="0"/>
      <dgm:spPr/>
    </dgm:pt>
    <dgm:pt modelId="{C42F3594-9ADF-4432-9870-8021EF7CFCE3}" type="pres">
      <dgm:prSet presAssocID="{FE607408-AC94-4CC3-BC5B-CC00E0C5EA06}" presName="parentText" presStyleLbl="node1" presStyleIdx="2" presStyleCnt="6">
        <dgm:presLayoutVars>
          <dgm:chMax val="0"/>
          <dgm:bulletEnabled val="1"/>
        </dgm:presLayoutVars>
      </dgm:prSet>
      <dgm:spPr/>
    </dgm:pt>
    <dgm:pt modelId="{167942AE-554F-4C84-B486-0ED98EC2FB6C}" type="pres">
      <dgm:prSet presAssocID="{CABC804C-8CEE-4154-BF0C-D611546C858C}" presName="spacer" presStyleCnt="0"/>
      <dgm:spPr/>
    </dgm:pt>
    <dgm:pt modelId="{77F3495F-84F4-4570-99B6-01B9090E5E16}" type="pres">
      <dgm:prSet presAssocID="{1F8328C4-27EF-4035-8C9D-CE63AE0E5AE7}" presName="parentText" presStyleLbl="node1" presStyleIdx="3" presStyleCnt="6">
        <dgm:presLayoutVars>
          <dgm:chMax val="0"/>
          <dgm:bulletEnabled val="1"/>
        </dgm:presLayoutVars>
      </dgm:prSet>
      <dgm:spPr/>
    </dgm:pt>
    <dgm:pt modelId="{67954E6B-3577-4AEB-922A-256C80D06452}" type="pres">
      <dgm:prSet presAssocID="{0D500CE2-21C7-4F43-ABA1-F5CD5F9B5818}" presName="spacer" presStyleCnt="0"/>
      <dgm:spPr/>
    </dgm:pt>
    <dgm:pt modelId="{3756B6DC-3A84-4E6C-9128-62D4CFE19DAE}" type="pres">
      <dgm:prSet presAssocID="{3E55240B-643E-4CBE-B6EE-CE26D3C20E26}" presName="parentText" presStyleLbl="node1" presStyleIdx="4" presStyleCnt="6">
        <dgm:presLayoutVars>
          <dgm:chMax val="0"/>
          <dgm:bulletEnabled val="1"/>
        </dgm:presLayoutVars>
      </dgm:prSet>
      <dgm:spPr/>
    </dgm:pt>
    <dgm:pt modelId="{4DC1A65F-0CE6-47B1-8F29-47AE409E1F7E}" type="pres">
      <dgm:prSet presAssocID="{C6BF7B82-6855-4C00-936A-72FFB027E9B8}" presName="spacer" presStyleCnt="0"/>
      <dgm:spPr/>
    </dgm:pt>
    <dgm:pt modelId="{63CBD14B-621C-4B19-BDF5-082B8416E209}" type="pres">
      <dgm:prSet presAssocID="{76CFC5F4-5F35-43CB-9885-CD8D6094D53D}" presName="parentText" presStyleLbl="node1" presStyleIdx="5" presStyleCnt="6">
        <dgm:presLayoutVars>
          <dgm:chMax val="0"/>
          <dgm:bulletEnabled val="1"/>
        </dgm:presLayoutVars>
      </dgm:prSet>
      <dgm:spPr/>
    </dgm:pt>
  </dgm:ptLst>
  <dgm:cxnLst>
    <dgm:cxn modelId="{3CCD0A2A-66A9-49CF-9FDD-D5FA473A41F4}" type="presOf" srcId="{C7DD4E82-910D-4AA3-B3A1-9A6E10E403CE}" destId="{135BC7F6-0150-450C-A7D2-CF80B0D9147E}" srcOrd="0" destOrd="0" presId="urn:microsoft.com/office/officeart/2005/8/layout/vList2"/>
    <dgm:cxn modelId="{3E873C3D-99FA-4615-9D4A-AF85D9ED55C8}" type="presOf" srcId="{1F8328C4-27EF-4035-8C9D-CE63AE0E5AE7}" destId="{77F3495F-84F4-4570-99B6-01B9090E5E16}" srcOrd="0" destOrd="0" presId="urn:microsoft.com/office/officeart/2005/8/layout/vList2"/>
    <dgm:cxn modelId="{3E570D47-B703-420B-AFAB-07A6277CEC4B}" type="presOf" srcId="{3E55240B-643E-4CBE-B6EE-CE26D3C20E26}" destId="{3756B6DC-3A84-4E6C-9128-62D4CFE19DAE}" srcOrd="0" destOrd="0" presId="urn:microsoft.com/office/officeart/2005/8/layout/vList2"/>
    <dgm:cxn modelId="{1505C45A-AFF6-4D30-930F-453580C3D9CD}" type="presOf" srcId="{FE607408-AC94-4CC3-BC5B-CC00E0C5EA06}" destId="{C42F3594-9ADF-4432-9870-8021EF7CFCE3}" srcOrd="0" destOrd="0" presId="urn:microsoft.com/office/officeart/2005/8/layout/vList2"/>
    <dgm:cxn modelId="{1E12517E-23F6-42DC-969F-43628B772B16}" srcId="{BA484EF1-CFDD-4B6B-97FB-631270D9ED04}" destId="{1F8328C4-27EF-4035-8C9D-CE63AE0E5AE7}" srcOrd="3" destOrd="0" parTransId="{E32A5589-F80C-4514-8480-9EF8A49412CC}" sibTransId="{0D500CE2-21C7-4F43-ABA1-F5CD5F9B5818}"/>
    <dgm:cxn modelId="{3D188D88-0416-48D0-BFC8-BD5221D5C129}" type="presOf" srcId="{BA484EF1-CFDD-4B6B-97FB-631270D9ED04}" destId="{69B17568-D9D5-4316-A9A3-AC334EF4BA16}" srcOrd="0" destOrd="0" presId="urn:microsoft.com/office/officeart/2005/8/layout/vList2"/>
    <dgm:cxn modelId="{DAC2DC9A-B306-4FCD-9EE1-676A8F8D6F93}" srcId="{BA484EF1-CFDD-4B6B-97FB-631270D9ED04}" destId="{FE607408-AC94-4CC3-BC5B-CC00E0C5EA06}" srcOrd="2" destOrd="0" parTransId="{63D9C84C-A019-4B49-93A6-6726E4240ACB}" sibTransId="{CABC804C-8CEE-4154-BF0C-D611546C858C}"/>
    <dgm:cxn modelId="{D001FEB7-2683-4195-9332-9843F24AD413}" type="presOf" srcId="{AD2F7368-C8B8-4CFE-B52B-73D5909A67C4}" destId="{60866A5E-4B27-43F7-8EE1-790EC3718D35}" srcOrd="0" destOrd="0" presId="urn:microsoft.com/office/officeart/2005/8/layout/vList2"/>
    <dgm:cxn modelId="{FA3790CA-CF43-4600-B9CF-5A1AEA90713A}" srcId="{BA484EF1-CFDD-4B6B-97FB-631270D9ED04}" destId="{AD2F7368-C8B8-4CFE-B52B-73D5909A67C4}" srcOrd="0" destOrd="0" parTransId="{BA4F8CDA-9A6A-49D0-8578-83A728D058A0}" sibTransId="{E44FB834-2BA0-4B2E-80ED-A09B78EAE190}"/>
    <dgm:cxn modelId="{60ED7AE3-4677-454F-8D68-3205C84909AB}" srcId="{BA484EF1-CFDD-4B6B-97FB-631270D9ED04}" destId="{C7DD4E82-910D-4AA3-B3A1-9A6E10E403CE}" srcOrd="1" destOrd="0" parTransId="{E30ABE30-5139-4FB0-AFAD-09CB2333837E}" sibTransId="{67C1EE5C-B73A-4E2D-B6A5-1FF2CA8DDBC5}"/>
    <dgm:cxn modelId="{758988E6-07CF-4F05-93A1-03F255B1F6CC}" srcId="{BA484EF1-CFDD-4B6B-97FB-631270D9ED04}" destId="{76CFC5F4-5F35-43CB-9885-CD8D6094D53D}" srcOrd="5" destOrd="0" parTransId="{2A832C5F-122C-4562-A73E-A89D4622FECE}" sibTransId="{A2C08E01-FDA1-4EDB-A192-DDDE5F731BFB}"/>
    <dgm:cxn modelId="{8479A3E8-D3F6-4F45-A5E1-128D2E96C2AC}" srcId="{BA484EF1-CFDD-4B6B-97FB-631270D9ED04}" destId="{3E55240B-643E-4CBE-B6EE-CE26D3C20E26}" srcOrd="4" destOrd="0" parTransId="{C0798256-6F7A-4088-ADC4-DBD078517413}" sibTransId="{C6BF7B82-6855-4C00-936A-72FFB027E9B8}"/>
    <dgm:cxn modelId="{1877E2FE-36B6-41AF-BBDE-28FD23A849A9}" type="presOf" srcId="{76CFC5F4-5F35-43CB-9885-CD8D6094D53D}" destId="{63CBD14B-621C-4B19-BDF5-082B8416E209}" srcOrd="0" destOrd="0" presId="urn:microsoft.com/office/officeart/2005/8/layout/vList2"/>
    <dgm:cxn modelId="{683FC076-4F6D-448F-A062-6B3A1C4D9C2A}" type="presParOf" srcId="{69B17568-D9D5-4316-A9A3-AC334EF4BA16}" destId="{60866A5E-4B27-43F7-8EE1-790EC3718D35}" srcOrd="0" destOrd="0" presId="urn:microsoft.com/office/officeart/2005/8/layout/vList2"/>
    <dgm:cxn modelId="{68CE9521-0AA0-4FBF-B26F-FCE356F5DFEC}" type="presParOf" srcId="{69B17568-D9D5-4316-A9A3-AC334EF4BA16}" destId="{10885017-74E2-4B20-8A33-208584BF9BC9}" srcOrd="1" destOrd="0" presId="urn:microsoft.com/office/officeart/2005/8/layout/vList2"/>
    <dgm:cxn modelId="{83182E2F-F44D-4A81-BECE-BAD52BCC98B9}" type="presParOf" srcId="{69B17568-D9D5-4316-A9A3-AC334EF4BA16}" destId="{135BC7F6-0150-450C-A7D2-CF80B0D9147E}" srcOrd="2" destOrd="0" presId="urn:microsoft.com/office/officeart/2005/8/layout/vList2"/>
    <dgm:cxn modelId="{A6D041A3-0415-4B29-81F8-455F0703F1BB}" type="presParOf" srcId="{69B17568-D9D5-4316-A9A3-AC334EF4BA16}" destId="{D00F961E-E0A4-4BDB-B469-389211939BB9}" srcOrd="3" destOrd="0" presId="urn:microsoft.com/office/officeart/2005/8/layout/vList2"/>
    <dgm:cxn modelId="{08295525-B29A-4B34-8D5C-BEDBEC598E9B}" type="presParOf" srcId="{69B17568-D9D5-4316-A9A3-AC334EF4BA16}" destId="{C42F3594-9ADF-4432-9870-8021EF7CFCE3}" srcOrd="4" destOrd="0" presId="urn:microsoft.com/office/officeart/2005/8/layout/vList2"/>
    <dgm:cxn modelId="{57C7F48F-8D6F-4109-9194-93983D1CB58A}" type="presParOf" srcId="{69B17568-D9D5-4316-A9A3-AC334EF4BA16}" destId="{167942AE-554F-4C84-B486-0ED98EC2FB6C}" srcOrd="5" destOrd="0" presId="urn:microsoft.com/office/officeart/2005/8/layout/vList2"/>
    <dgm:cxn modelId="{9DE497CF-30E3-4462-B9A6-C6C76B81DD2C}" type="presParOf" srcId="{69B17568-D9D5-4316-A9A3-AC334EF4BA16}" destId="{77F3495F-84F4-4570-99B6-01B9090E5E16}" srcOrd="6" destOrd="0" presId="urn:microsoft.com/office/officeart/2005/8/layout/vList2"/>
    <dgm:cxn modelId="{C847D2D3-F6CD-4F39-B23E-6E7A2F6525F4}" type="presParOf" srcId="{69B17568-D9D5-4316-A9A3-AC334EF4BA16}" destId="{67954E6B-3577-4AEB-922A-256C80D06452}" srcOrd="7" destOrd="0" presId="urn:microsoft.com/office/officeart/2005/8/layout/vList2"/>
    <dgm:cxn modelId="{7A50576B-B40B-48C5-9008-97DFC6B3552C}" type="presParOf" srcId="{69B17568-D9D5-4316-A9A3-AC334EF4BA16}" destId="{3756B6DC-3A84-4E6C-9128-62D4CFE19DAE}" srcOrd="8" destOrd="0" presId="urn:microsoft.com/office/officeart/2005/8/layout/vList2"/>
    <dgm:cxn modelId="{2777AB56-C916-4649-B2D2-BB18009C7062}" type="presParOf" srcId="{69B17568-D9D5-4316-A9A3-AC334EF4BA16}" destId="{4DC1A65F-0CE6-47B1-8F29-47AE409E1F7E}" srcOrd="9" destOrd="0" presId="urn:microsoft.com/office/officeart/2005/8/layout/vList2"/>
    <dgm:cxn modelId="{9CAF72F8-4F97-4AA0-B65F-BF376657CEA4}" type="presParOf" srcId="{69B17568-D9D5-4316-A9A3-AC334EF4BA16}" destId="{63CBD14B-621C-4B19-BDF5-082B8416E209}"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866A5E-4B27-43F7-8EE1-790EC3718D35}">
      <dsp:nvSpPr>
        <dsp:cNvPr id="0" name=""/>
        <dsp:cNvSpPr/>
      </dsp:nvSpPr>
      <dsp:spPr>
        <a:xfrm>
          <a:off x="0" y="985716"/>
          <a:ext cx="5962720" cy="45571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CL" sz="1900" kern="1200"/>
            <a:t>Juan José Crocco</a:t>
          </a:r>
          <a:endParaRPr lang="en-US" sz="1900" kern="1200"/>
        </a:p>
      </dsp:txBody>
      <dsp:txXfrm>
        <a:off x="22246" y="1007962"/>
        <a:ext cx="5918228" cy="411223"/>
      </dsp:txXfrm>
    </dsp:sp>
    <dsp:sp modelId="{135BC7F6-0150-450C-A7D2-CF80B0D9147E}">
      <dsp:nvSpPr>
        <dsp:cNvPr id="0" name=""/>
        <dsp:cNvSpPr/>
      </dsp:nvSpPr>
      <dsp:spPr>
        <a:xfrm>
          <a:off x="0" y="1496151"/>
          <a:ext cx="5962720" cy="455715"/>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CL" sz="1900" kern="1200"/>
            <a:t>MEGASEQUIA: DIAGNOSTICO, IMPACTOS Y PROPUESTAS</a:t>
          </a:r>
          <a:endParaRPr lang="en-US" sz="1900" kern="1200"/>
        </a:p>
      </dsp:txBody>
      <dsp:txXfrm>
        <a:off x="22246" y="1518397"/>
        <a:ext cx="5918228" cy="411223"/>
      </dsp:txXfrm>
    </dsp:sp>
    <dsp:sp modelId="{C42F3594-9ADF-4432-9870-8021EF7CFCE3}">
      <dsp:nvSpPr>
        <dsp:cNvPr id="0" name=""/>
        <dsp:cNvSpPr/>
      </dsp:nvSpPr>
      <dsp:spPr>
        <a:xfrm>
          <a:off x="0" y="2006586"/>
          <a:ext cx="5962720" cy="455715"/>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CL" sz="1900" kern="1200"/>
            <a:t>Centro de Estudios Públicos</a:t>
          </a:r>
          <a:endParaRPr lang="en-US" sz="1900" kern="1200"/>
        </a:p>
      </dsp:txBody>
      <dsp:txXfrm>
        <a:off x="22246" y="2028832"/>
        <a:ext cx="5918228" cy="411223"/>
      </dsp:txXfrm>
    </dsp:sp>
    <dsp:sp modelId="{77F3495F-84F4-4570-99B6-01B9090E5E16}">
      <dsp:nvSpPr>
        <dsp:cNvPr id="0" name=""/>
        <dsp:cNvSpPr/>
      </dsp:nvSpPr>
      <dsp:spPr>
        <a:xfrm>
          <a:off x="0" y="2517021"/>
          <a:ext cx="5962720" cy="455715"/>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CL" sz="1900" kern="1200"/>
            <a:t>Edición Digital  No 559</a:t>
          </a:r>
          <a:endParaRPr lang="en-US" sz="1900" kern="1200"/>
        </a:p>
      </dsp:txBody>
      <dsp:txXfrm>
        <a:off x="22246" y="2539267"/>
        <a:ext cx="5918228" cy="411223"/>
      </dsp:txXfrm>
    </dsp:sp>
    <dsp:sp modelId="{3756B6DC-3A84-4E6C-9128-62D4CFE19DAE}">
      <dsp:nvSpPr>
        <dsp:cNvPr id="0" name=""/>
        <dsp:cNvSpPr/>
      </dsp:nvSpPr>
      <dsp:spPr>
        <a:xfrm>
          <a:off x="0" y="3027456"/>
          <a:ext cx="5962720" cy="455715"/>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CL" sz="1900" kern="1200"/>
            <a:t>Enero 2021</a:t>
          </a:r>
          <a:endParaRPr lang="en-US" sz="1900" kern="1200"/>
        </a:p>
      </dsp:txBody>
      <dsp:txXfrm>
        <a:off x="22246" y="3049702"/>
        <a:ext cx="5918228" cy="411223"/>
      </dsp:txXfrm>
    </dsp:sp>
    <dsp:sp modelId="{63CBD14B-621C-4B19-BDF5-082B8416E209}">
      <dsp:nvSpPr>
        <dsp:cNvPr id="0" name=""/>
        <dsp:cNvSpPr/>
      </dsp:nvSpPr>
      <dsp:spPr>
        <a:xfrm>
          <a:off x="0" y="3537891"/>
          <a:ext cx="5962720" cy="45571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CL" sz="1900" kern="1200"/>
            <a:t>Disponible en u.cursos en tareas</a:t>
          </a:r>
          <a:endParaRPr lang="en-US" sz="1900" kern="1200"/>
        </a:p>
      </dsp:txBody>
      <dsp:txXfrm>
        <a:off x="22246" y="3560137"/>
        <a:ext cx="5918228" cy="41122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64ED01-5379-481C-9A4D-A40C918DF09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a:extLst>
              <a:ext uri="{FF2B5EF4-FFF2-40B4-BE49-F238E27FC236}">
                <a16:creationId xmlns:a16="http://schemas.microsoft.com/office/drawing/2014/main" id="{456AF36F-7DA0-4F60-B0A5-11A879AC2D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Marcador de fecha 3">
            <a:extLst>
              <a:ext uri="{FF2B5EF4-FFF2-40B4-BE49-F238E27FC236}">
                <a16:creationId xmlns:a16="http://schemas.microsoft.com/office/drawing/2014/main" id="{A8008D08-A399-4727-9B10-C4F437E72D6F}"/>
              </a:ext>
            </a:extLst>
          </p:cNvPr>
          <p:cNvSpPr>
            <a:spLocks noGrp="1"/>
          </p:cNvSpPr>
          <p:nvPr>
            <p:ph type="dt" sz="half" idx="10"/>
          </p:nvPr>
        </p:nvSpPr>
        <p:spPr/>
        <p:txBody>
          <a:bodyPr/>
          <a:lstStyle/>
          <a:p>
            <a:fld id="{8C936867-2004-424D-994D-6AFF4B25DEFC}" type="datetimeFigureOut">
              <a:rPr lang="en-US" smtClean="0"/>
              <a:t>4/16/2021</a:t>
            </a:fld>
            <a:endParaRPr lang="en-US"/>
          </a:p>
        </p:txBody>
      </p:sp>
      <p:sp>
        <p:nvSpPr>
          <p:cNvPr id="5" name="Marcador de pie de página 4">
            <a:extLst>
              <a:ext uri="{FF2B5EF4-FFF2-40B4-BE49-F238E27FC236}">
                <a16:creationId xmlns:a16="http://schemas.microsoft.com/office/drawing/2014/main" id="{CB31ECF9-B084-4B01-A3CD-86699DBEC628}"/>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63B92620-161B-4EBF-8C3E-2AACC6739BF3}"/>
              </a:ext>
            </a:extLst>
          </p:cNvPr>
          <p:cNvSpPr>
            <a:spLocks noGrp="1"/>
          </p:cNvSpPr>
          <p:nvPr>
            <p:ph type="sldNum" sz="quarter" idx="12"/>
          </p:nvPr>
        </p:nvSpPr>
        <p:spPr/>
        <p:txBody>
          <a:bodyPr/>
          <a:lstStyle/>
          <a:p>
            <a:fld id="{8F86197D-19B6-4B7D-818B-682AA558CF07}" type="slidenum">
              <a:rPr lang="en-US" smtClean="0"/>
              <a:t>‹Nº›</a:t>
            </a:fld>
            <a:endParaRPr lang="en-US"/>
          </a:p>
        </p:txBody>
      </p:sp>
    </p:spTree>
    <p:extLst>
      <p:ext uri="{BB962C8B-B14F-4D97-AF65-F5344CB8AC3E}">
        <p14:creationId xmlns:p14="http://schemas.microsoft.com/office/powerpoint/2010/main" val="1622371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9643EA-097B-473C-A6E8-26FD05E653AD}"/>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EEE440E6-1747-4E7F-8B74-8BCC8491A2D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03DB9E1C-7A9C-49DB-9F50-D402A65C1A69}"/>
              </a:ext>
            </a:extLst>
          </p:cNvPr>
          <p:cNvSpPr>
            <a:spLocks noGrp="1"/>
          </p:cNvSpPr>
          <p:nvPr>
            <p:ph type="dt" sz="half" idx="10"/>
          </p:nvPr>
        </p:nvSpPr>
        <p:spPr/>
        <p:txBody>
          <a:bodyPr/>
          <a:lstStyle/>
          <a:p>
            <a:fld id="{8C936867-2004-424D-994D-6AFF4B25DEFC}" type="datetimeFigureOut">
              <a:rPr lang="en-US" smtClean="0"/>
              <a:t>4/16/2021</a:t>
            </a:fld>
            <a:endParaRPr lang="en-US"/>
          </a:p>
        </p:txBody>
      </p:sp>
      <p:sp>
        <p:nvSpPr>
          <p:cNvPr id="5" name="Marcador de pie de página 4">
            <a:extLst>
              <a:ext uri="{FF2B5EF4-FFF2-40B4-BE49-F238E27FC236}">
                <a16:creationId xmlns:a16="http://schemas.microsoft.com/office/drawing/2014/main" id="{E3C8F227-9A22-49B8-BB61-B6E62FC6DCC3}"/>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6D3A3251-3233-4567-B110-DC249065EE84}"/>
              </a:ext>
            </a:extLst>
          </p:cNvPr>
          <p:cNvSpPr>
            <a:spLocks noGrp="1"/>
          </p:cNvSpPr>
          <p:nvPr>
            <p:ph type="sldNum" sz="quarter" idx="12"/>
          </p:nvPr>
        </p:nvSpPr>
        <p:spPr/>
        <p:txBody>
          <a:bodyPr/>
          <a:lstStyle/>
          <a:p>
            <a:fld id="{8F86197D-19B6-4B7D-818B-682AA558CF07}" type="slidenum">
              <a:rPr lang="en-US" smtClean="0"/>
              <a:t>‹Nº›</a:t>
            </a:fld>
            <a:endParaRPr lang="en-US"/>
          </a:p>
        </p:txBody>
      </p:sp>
    </p:spTree>
    <p:extLst>
      <p:ext uri="{BB962C8B-B14F-4D97-AF65-F5344CB8AC3E}">
        <p14:creationId xmlns:p14="http://schemas.microsoft.com/office/powerpoint/2010/main" val="3105809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477D9BB-326B-4E87-BE9A-572717F1BD4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03F3A94B-C62A-40A1-932D-B8AB49394C2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7BE96D89-1520-44CA-AAEF-68E26AE70113}"/>
              </a:ext>
            </a:extLst>
          </p:cNvPr>
          <p:cNvSpPr>
            <a:spLocks noGrp="1"/>
          </p:cNvSpPr>
          <p:nvPr>
            <p:ph type="dt" sz="half" idx="10"/>
          </p:nvPr>
        </p:nvSpPr>
        <p:spPr/>
        <p:txBody>
          <a:bodyPr/>
          <a:lstStyle/>
          <a:p>
            <a:fld id="{8C936867-2004-424D-994D-6AFF4B25DEFC}" type="datetimeFigureOut">
              <a:rPr lang="en-US" smtClean="0"/>
              <a:t>4/16/2021</a:t>
            </a:fld>
            <a:endParaRPr lang="en-US"/>
          </a:p>
        </p:txBody>
      </p:sp>
      <p:sp>
        <p:nvSpPr>
          <p:cNvPr id="5" name="Marcador de pie de página 4">
            <a:extLst>
              <a:ext uri="{FF2B5EF4-FFF2-40B4-BE49-F238E27FC236}">
                <a16:creationId xmlns:a16="http://schemas.microsoft.com/office/drawing/2014/main" id="{FB25049E-7BB9-43BF-AF48-C3B5211EE164}"/>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5CFAB72B-1BEF-4EF4-AE48-5DBEF8BC1F3B}"/>
              </a:ext>
            </a:extLst>
          </p:cNvPr>
          <p:cNvSpPr>
            <a:spLocks noGrp="1"/>
          </p:cNvSpPr>
          <p:nvPr>
            <p:ph type="sldNum" sz="quarter" idx="12"/>
          </p:nvPr>
        </p:nvSpPr>
        <p:spPr/>
        <p:txBody>
          <a:bodyPr/>
          <a:lstStyle/>
          <a:p>
            <a:fld id="{8F86197D-19B6-4B7D-818B-682AA558CF07}" type="slidenum">
              <a:rPr lang="en-US" smtClean="0"/>
              <a:t>‹Nº›</a:t>
            </a:fld>
            <a:endParaRPr lang="en-US"/>
          </a:p>
        </p:txBody>
      </p:sp>
    </p:spTree>
    <p:extLst>
      <p:ext uri="{BB962C8B-B14F-4D97-AF65-F5344CB8AC3E}">
        <p14:creationId xmlns:p14="http://schemas.microsoft.com/office/powerpoint/2010/main" val="2158887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0D91B1-E9C2-4B05-81A5-35EC5C5F3ED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869B515C-653E-4480-B21E-3C5DB2296C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492D6F69-E811-40FC-BE08-302647F59850}"/>
              </a:ext>
            </a:extLst>
          </p:cNvPr>
          <p:cNvSpPr>
            <a:spLocks noGrp="1"/>
          </p:cNvSpPr>
          <p:nvPr>
            <p:ph type="dt" sz="half" idx="10"/>
          </p:nvPr>
        </p:nvSpPr>
        <p:spPr/>
        <p:txBody>
          <a:bodyPr/>
          <a:lstStyle/>
          <a:p>
            <a:fld id="{6F7E0BF7-4ED4-474F-8F24-570CB07254E0}" type="datetimeFigureOut">
              <a:rPr lang="es-CL" smtClean="0"/>
              <a:t>16-04-2021</a:t>
            </a:fld>
            <a:endParaRPr lang="es-CL"/>
          </a:p>
        </p:txBody>
      </p:sp>
      <p:sp>
        <p:nvSpPr>
          <p:cNvPr id="5" name="Marcador de pie de página 4">
            <a:extLst>
              <a:ext uri="{FF2B5EF4-FFF2-40B4-BE49-F238E27FC236}">
                <a16:creationId xmlns:a16="http://schemas.microsoft.com/office/drawing/2014/main" id="{B0367A87-718F-495E-B460-B57D2EE4B04E}"/>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86CCD6EA-3ED4-4127-AF5A-03A6CEE6C1B6}"/>
              </a:ext>
            </a:extLst>
          </p:cNvPr>
          <p:cNvSpPr>
            <a:spLocks noGrp="1"/>
          </p:cNvSpPr>
          <p:nvPr>
            <p:ph type="sldNum" sz="quarter" idx="12"/>
          </p:nvPr>
        </p:nvSpPr>
        <p:spPr/>
        <p:txBody>
          <a:bodyPr/>
          <a:lstStyle/>
          <a:p>
            <a:fld id="{FDF15E02-36D9-4100-90BA-5DE7578F7006}" type="slidenum">
              <a:rPr lang="es-CL" smtClean="0"/>
              <a:t>‹Nº›</a:t>
            </a:fld>
            <a:endParaRPr lang="es-CL"/>
          </a:p>
        </p:txBody>
      </p:sp>
    </p:spTree>
    <p:extLst>
      <p:ext uri="{BB962C8B-B14F-4D97-AF65-F5344CB8AC3E}">
        <p14:creationId xmlns:p14="http://schemas.microsoft.com/office/powerpoint/2010/main" val="4120283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8A3B15-2CFD-4893-AD9A-0B48FBA65268}"/>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259B7C10-3F03-4EEF-8E5B-E2BB91066F1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6852A170-8457-4BD7-95FF-5E2AF9D6CB3C}"/>
              </a:ext>
            </a:extLst>
          </p:cNvPr>
          <p:cNvSpPr>
            <a:spLocks noGrp="1"/>
          </p:cNvSpPr>
          <p:nvPr>
            <p:ph type="dt" sz="half" idx="10"/>
          </p:nvPr>
        </p:nvSpPr>
        <p:spPr/>
        <p:txBody>
          <a:bodyPr/>
          <a:lstStyle/>
          <a:p>
            <a:fld id="{6F7E0BF7-4ED4-474F-8F24-570CB07254E0}" type="datetimeFigureOut">
              <a:rPr lang="es-CL" smtClean="0"/>
              <a:t>16-04-2021</a:t>
            </a:fld>
            <a:endParaRPr lang="es-CL"/>
          </a:p>
        </p:txBody>
      </p:sp>
      <p:sp>
        <p:nvSpPr>
          <p:cNvPr id="5" name="Marcador de pie de página 4">
            <a:extLst>
              <a:ext uri="{FF2B5EF4-FFF2-40B4-BE49-F238E27FC236}">
                <a16:creationId xmlns:a16="http://schemas.microsoft.com/office/drawing/2014/main" id="{1C1CDC82-853C-47E6-9F41-FDFD7358A24D}"/>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9EF69E57-D205-4E93-9421-F331E6D0822C}"/>
              </a:ext>
            </a:extLst>
          </p:cNvPr>
          <p:cNvSpPr>
            <a:spLocks noGrp="1"/>
          </p:cNvSpPr>
          <p:nvPr>
            <p:ph type="sldNum" sz="quarter" idx="12"/>
          </p:nvPr>
        </p:nvSpPr>
        <p:spPr/>
        <p:txBody>
          <a:bodyPr/>
          <a:lstStyle/>
          <a:p>
            <a:fld id="{FDF15E02-36D9-4100-90BA-5DE7578F7006}" type="slidenum">
              <a:rPr lang="es-CL" smtClean="0"/>
              <a:t>‹Nº›</a:t>
            </a:fld>
            <a:endParaRPr lang="es-CL"/>
          </a:p>
        </p:txBody>
      </p:sp>
    </p:spTree>
    <p:extLst>
      <p:ext uri="{BB962C8B-B14F-4D97-AF65-F5344CB8AC3E}">
        <p14:creationId xmlns:p14="http://schemas.microsoft.com/office/powerpoint/2010/main" val="343581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A13CD4-F53F-43C8-9385-F5926F44EC0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83355FE7-304B-4016-98F9-34AA55A517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06717C1-3D8D-4D54-8C51-70A13068361E}"/>
              </a:ext>
            </a:extLst>
          </p:cNvPr>
          <p:cNvSpPr>
            <a:spLocks noGrp="1"/>
          </p:cNvSpPr>
          <p:nvPr>
            <p:ph type="dt" sz="half" idx="10"/>
          </p:nvPr>
        </p:nvSpPr>
        <p:spPr/>
        <p:txBody>
          <a:bodyPr/>
          <a:lstStyle/>
          <a:p>
            <a:fld id="{6F7E0BF7-4ED4-474F-8F24-570CB07254E0}" type="datetimeFigureOut">
              <a:rPr lang="es-CL" smtClean="0"/>
              <a:t>16-04-2021</a:t>
            </a:fld>
            <a:endParaRPr lang="es-CL"/>
          </a:p>
        </p:txBody>
      </p:sp>
      <p:sp>
        <p:nvSpPr>
          <p:cNvPr id="5" name="Marcador de pie de página 4">
            <a:extLst>
              <a:ext uri="{FF2B5EF4-FFF2-40B4-BE49-F238E27FC236}">
                <a16:creationId xmlns:a16="http://schemas.microsoft.com/office/drawing/2014/main" id="{64DF0123-B692-457D-9793-4DE8ACAC8ED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2ACFFDD0-F759-4B92-92E4-F4B8CA5AC750}"/>
              </a:ext>
            </a:extLst>
          </p:cNvPr>
          <p:cNvSpPr>
            <a:spLocks noGrp="1"/>
          </p:cNvSpPr>
          <p:nvPr>
            <p:ph type="sldNum" sz="quarter" idx="12"/>
          </p:nvPr>
        </p:nvSpPr>
        <p:spPr/>
        <p:txBody>
          <a:bodyPr/>
          <a:lstStyle/>
          <a:p>
            <a:fld id="{FDF15E02-36D9-4100-90BA-5DE7578F7006}" type="slidenum">
              <a:rPr lang="es-CL" smtClean="0"/>
              <a:t>‹Nº›</a:t>
            </a:fld>
            <a:endParaRPr lang="es-CL"/>
          </a:p>
        </p:txBody>
      </p:sp>
    </p:spTree>
    <p:extLst>
      <p:ext uri="{BB962C8B-B14F-4D97-AF65-F5344CB8AC3E}">
        <p14:creationId xmlns:p14="http://schemas.microsoft.com/office/powerpoint/2010/main" val="2372006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2C43A0-4756-472B-B731-F8768081555A}"/>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2DCE998B-E91C-42CB-83AB-FA056E7197E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FEADAE8E-DCAB-485B-8530-E684B6B36D5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E9D0539A-17FB-4920-925B-D6B5AD286FDA}"/>
              </a:ext>
            </a:extLst>
          </p:cNvPr>
          <p:cNvSpPr>
            <a:spLocks noGrp="1"/>
          </p:cNvSpPr>
          <p:nvPr>
            <p:ph type="dt" sz="half" idx="10"/>
          </p:nvPr>
        </p:nvSpPr>
        <p:spPr/>
        <p:txBody>
          <a:bodyPr/>
          <a:lstStyle/>
          <a:p>
            <a:fld id="{6F7E0BF7-4ED4-474F-8F24-570CB07254E0}" type="datetimeFigureOut">
              <a:rPr lang="es-CL" smtClean="0"/>
              <a:t>16-04-2021</a:t>
            </a:fld>
            <a:endParaRPr lang="es-CL"/>
          </a:p>
        </p:txBody>
      </p:sp>
      <p:sp>
        <p:nvSpPr>
          <p:cNvPr id="6" name="Marcador de pie de página 5">
            <a:extLst>
              <a:ext uri="{FF2B5EF4-FFF2-40B4-BE49-F238E27FC236}">
                <a16:creationId xmlns:a16="http://schemas.microsoft.com/office/drawing/2014/main" id="{0A4CEB52-0A31-4B14-A7DD-692A426FB22A}"/>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0D5E0566-A792-43F9-886E-A7FDDC23E534}"/>
              </a:ext>
            </a:extLst>
          </p:cNvPr>
          <p:cNvSpPr>
            <a:spLocks noGrp="1"/>
          </p:cNvSpPr>
          <p:nvPr>
            <p:ph type="sldNum" sz="quarter" idx="12"/>
          </p:nvPr>
        </p:nvSpPr>
        <p:spPr/>
        <p:txBody>
          <a:bodyPr/>
          <a:lstStyle/>
          <a:p>
            <a:fld id="{FDF15E02-36D9-4100-90BA-5DE7578F7006}" type="slidenum">
              <a:rPr lang="es-CL" smtClean="0"/>
              <a:t>‹Nº›</a:t>
            </a:fld>
            <a:endParaRPr lang="es-CL"/>
          </a:p>
        </p:txBody>
      </p:sp>
    </p:spTree>
    <p:extLst>
      <p:ext uri="{BB962C8B-B14F-4D97-AF65-F5344CB8AC3E}">
        <p14:creationId xmlns:p14="http://schemas.microsoft.com/office/powerpoint/2010/main" val="3490514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1B4A53-B797-454B-B6A2-7CBF9B47457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B7B7986C-9F79-457D-B04A-A874209F47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FDB5253-A5E9-4810-B4F3-8903A996D8B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B0363C8A-3AE4-4CC0-848A-3635D54305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821A129-978E-4683-B6D5-50ADDC9ED5F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8E8F1C8A-748E-46E4-AE3E-7C728042D3DD}"/>
              </a:ext>
            </a:extLst>
          </p:cNvPr>
          <p:cNvSpPr>
            <a:spLocks noGrp="1"/>
          </p:cNvSpPr>
          <p:nvPr>
            <p:ph type="dt" sz="half" idx="10"/>
          </p:nvPr>
        </p:nvSpPr>
        <p:spPr/>
        <p:txBody>
          <a:bodyPr/>
          <a:lstStyle/>
          <a:p>
            <a:fld id="{6F7E0BF7-4ED4-474F-8F24-570CB07254E0}" type="datetimeFigureOut">
              <a:rPr lang="es-CL" smtClean="0"/>
              <a:t>16-04-2021</a:t>
            </a:fld>
            <a:endParaRPr lang="es-CL"/>
          </a:p>
        </p:txBody>
      </p:sp>
      <p:sp>
        <p:nvSpPr>
          <p:cNvPr id="8" name="Marcador de pie de página 7">
            <a:extLst>
              <a:ext uri="{FF2B5EF4-FFF2-40B4-BE49-F238E27FC236}">
                <a16:creationId xmlns:a16="http://schemas.microsoft.com/office/drawing/2014/main" id="{8BDC4CAA-4496-4DF3-BA93-8D31B1BEC3EA}"/>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20F9B95B-7E13-4363-8A94-02FC9AFC99D6}"/>
              </a:ext>
            </a:extLst>
          </p:cNvPr>
          <p:cNvSpPr>
            <a:spLocks noGrp="1"/>
          </p:cNvSpPr>
          <p:nvPr>
            <p:ph type="sldNum" sz="quarter" idx="12"/>
          </p:nvPr>
        </p:nvSpPr>
        <p:spPr/>
        <p:txBody>
          <a:bodyPr/>
          <a:lstStyle/>
          <a:p>
            <a:fld id="{FDF15E02-36D9-4100-90BA-5DE7578F7006}" type="slidenum">
              <a:rPr lang="es-CL" smtClean="0"/>
              <a:t>‹Nº›</a:t>
            </a:fld>
            <a:endParaRPr lang="es-CL"/>
          </a:p>
        </p:txBody>
      </p:sp>
    </p:spTree>
    <p:extLst>
      <p:ext uri="{BB962C8B-B14F-4D97-AF65-F5344CB8AC3E}">
        <p14:creationId xmlns:p14="http://schemas.microsoft.com/office/powerpoint/2010/main" val="3886803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4BC3AE-6B68-494A-AB4F-E082EAA9712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58580F4D-8DCE-4614-A927-5C28596FCAB2}"/>
              </a:ext>
            </a:extLst>
          </p:cNvPr>
          <p:cNvSpPr>
            <a:spLocks noGrp="1"/>
          </p:cNvSpPr>
          <p:nvPr>
            <p:ph type="dt" sz="half" idx="10"/>
          </p:nvPr>
        </p:nvSpPr>
        <p:spPr/>
        <p:txBody>
          <a:bodyPr/>
          <a:lstStyle/>
          <a:p>
            <a:fld id="{6F7E0BF7-4ED4-474F-8F24-570CB07254E0}" type="datetimeFigureOut">
              <a:rPr lang="es-CL" smtClean="0"/>
              <a:t>16-04-2021</a:t>
            </a:fld>
            <a:endParaRPr lang="es-CL"/>
          </a:p>
        </p:txBody>
      </p:sp>
      <p:sp>
        <p:nvSpPr>
          <p:cNvPr id="4" name="Marcador de pie de página 3">
            <a:extLst>
              <a:ext uri="{FF2B5EF4-FFF2-40B4-BE49-F238E27FC236}">
                <a16:creationId xmlns:a16="http://schemas.microsoft.com/office/drawing/2014/main" id="{49D6FF92-AA6A-4DDF-9CFE-2B71EB5C4F1B}"/>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55640AFD-EFF7-4B02-85A3-39FFA79DB24B}"/>
              </a:ext>
            </a:extLst>
          </p:cNvPr>
          <p:cNvSpPr>
            <a:spLocks noGrp="1"/>
          </p:cNvSpPr>
          <p:nvPr>
            <p:ph type="sldNum" sz="quarter" idx="12"/>
          </p:nvPr>
        </p:nvSpPr>
        <p:spPr/>
        <p:txBody>
          <a:bodyPr/>
          <a:lstStyle/>
          <a:p>
            <a:fld id="{FDF15E02-36D9-4100-90BA-5DE7578F7006}" type="slidenum">
              <a:rPr lang="es-CL" smtClean="0"/>
              <a:t>‹Nº›</a:t>
            </a:fld>
            <a:endParaRPr lang="es-CL"/>
          </a:p>
        </p:txBody>
      </p:sp>
    </p:spTree>
    <p:extLst>
      <p:ext uri="{BB962C8B-B14F-4D97-AF65-F5344CB8AC3E}">
        <p14:creationId xmlns:p14="http://schemas.microsoft.com/office/powerpoint/2010/main" val="2508619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A547D72-C090-435A-A937-54850B4CF4C7}"/>
              </a:ext>
            </a:extLst>
          </p:cNvPr>
          <p:cNvSpPr>
            <a:spLocks noGrp="1"/>
          </p:cNvSpPr>
          <p:nvPr>
            <p:ph type="dt" sz="half" idx="10"/>
          </p:nvPr>
        </p:nvSpPr>
        <p:spPr/>
        <p:txBody>
          <a:bodyPr/>
          <a:lstStyle/>
          <a:p>
            <a:fld id="{6F7E0BF7-4ED4-474F-8F24-570CB07254E0}" type="datetimeFigureOut">
              <a:rPr lang="es-CL" smtClean="0"/>
              <a:t>16-04-2021</a:t>
            </a:fld>
            <a:endParaRPr lang="es-CL"/>
          </a:p>
        </p:txBody>
      </p:sp>
      <p:sp>
        <p:nvSpPr>
          <p:cNvPr id="3" name="Marcador de pie de página 2">
            <a:extLst>
              <a:ext uri="{FF2B5EF4-FFF2-40B4-BE49-F238E27FC236}">
                <a16:creationId xmlns:a16="http://schemas.microsoft.com/office/drawing/2014/main" id="{7FFA8C7B-75F8-4860-9281-724F44CE1CB3}"/>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E4929F38-4F13-4545-95D2-DC97131509A6}"/>
              </a:ext>
            </a:extLst>
          </p:cNvPr>
          <p:cNvSpPr>
            <a:spLocks noGrp="1"/>
          </p:cNvSpPr>
          <p:nvPr>
            <p:ph type="sldNum" sz="quarter" idx="12"/>
          </p:nvPr>
        </p:nvSpPr>
        <p:spPr/>
        <p:txBody>
          <a:bodyPr/>
          <a:lstStyle/>
          <a:p>
            <a:fld id="{FDF15E02-36D9-4100-90BA-5DE7578F7006}" type="slidenum">
              <a:rPr lang="es-CL" smtClean="0"/>
              <a:t>‹Nº›</a:t>
            </a:fld>
            <a:endParaRPr lang="es-CL"/>
          </a:p>
        </p:txBody>
      </p:sp>
    </p:spTree>
    <p:extLst>
      <p:ext uri="{BB962C8B-B14F-4D97-AF65-F5344CB8AC3E}">
        <p14:creationId xmlns:p14="http://schemas.microsoft.com/office/powerpoint/2010/main" val="380813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BB95F6-B50E-4174-8138-81458569BF0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9A69CAAE-22DF-47D0-86C7-43E4ABB927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0CE6B462-BE47-4111-86A4-55FA175A01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CDA022A-6F33-4BCD-99CD-77A0E51BE240}"/>
              </a:ext>
            </a:extLst>
          </p:cNvPr>
          <p:cNvSpPr>
            <a:spLocks noGrp="1"/>
          </p:cNvSpPr>
          <p:nvPr>
            <p:ph type="dt" sz="half" idx="10"/>
          </p:nvPr>
        </p:nvSpPr>
        <p:spPr/>
        <p:txBody>
          <a:bodyPr/>
          <a:lstStyle/>
          <a:p>
            <a:fld id="{6F7E0BF7-4ED4-474F-8F24-570CB07254E0}" type="datetimeFigureOut">
              <a:rPr lang="es-CL" smtClean="0"/>
              <a:t>16-04-2021</a:t>
            </a:fld>
            <a:endParaRPr lang="es-CL"/>
          </a:p>
        </p:txBody>
      </p:sp>
      <p:sp>
        <p:nvSpPr>
          <p:cNvPr id="6" name="Marcador de pie de página 5">
            <a:extLst>
              <a:ext uri="{FF2B5EF4-FFF2-40B4-BE49-F238E27FC236}">
                <a16:creationId xmlns:a16="http://schemas.microsoft.com/office/drawing/2014/main" id="{F06CBD2D-1A56-497A-9822-1F5657DA6D12}"/>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42E658D5-40EA-4E38-83F5-1FC73C061F66}"/>
              </a:ext>
            </a:extLst>
          </p:cNvPr>
          <p:cNvSpPr>
            <a:spLocks noGrp="1"/>
          </p:cNvSpPr>
          <p:nvPr>
            <p:ph type="sldNum" sz="quarter" idx="12"/>
          </p:nvPr>
        </p:nvSpPr>
        <p:spPr/>
        <p:txBody>
          <a:bodyPr/>
          <a:lstStyle/>
          <a:p>
            <a:fld id="{FDF15E02-36D9-4100-90BA-5DE7578F7006}" type="slidenum">
              <a:rPr lang="es-CL" smtClean="0"/>
              <a:t>‹Nº›</a:t>
            </a:fld>
            <a:endParaRPr lang="es-CL"/>
          </a:p>
        </p:txBody>
      </p:sp>
    </p:spTree>
    <p:extLst>
      <p:ext uri="{BB962C8B-B14F-4D97-AF65-F5344CB8AC3E}">
        <p14:creationId xmlns:p14="http://schemas.microsoft.com/office/powerpoint/2010/main" val="3206502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32FA27-43F6-46D5-B5A0-1786FCCDBC04}"/>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83DE3A40-B3DB-4897-8E71-A4AAEC72E53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E58E392F-5E2D-43C3-813E-2657E3774378}"/>
              </a:ext>
            </a:extLst>
          </p:cNvPr>
          <p:cNvSpPr>
            <a:spLocks noGrp="1"/>
          </p:cNvSpPr>
          <p:nvPr>
            <p:ph type="dt" sz="half" idx="10"/>
          </p:nvPr>
        </p:nvSpPr>
        <p:spPr/>
        <p:txBody>
          <a:bodyPr/>
          <a:lstStyle/>
          <a:p>
            <a:fld id="{8C936867-2004-424D-994D-6AFF4B25DEFC}" type="datetimeFigureOut">
              <a:rPr lang="en-US" smtClean="0"/>
              <a:t>4/16/2021</a:t>
            </a:fld>
            <a:endParaRPr lang="en-US"/>
          </a:p>
        </p:txBody>
      </p:sp>
      <p:sp>
        <p:nvSpPr>
          <p:cNvPr id="5" name="Marcador de pie de página 4">
            <a:extLst>
              <a:ext uri="{FF2B5EF4-FFF2-40B4-BE49-F238E27FC236}">
                <a16:creationId xmlns:a16="http://schemas.microsoft.com/office/drawing/2014/main" id="{991C92E6-2A11-4E9F-AC2C-732AF45EBDA1}"/>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4FCEB333-6D56-45D0-995C-6437EF1B509C}"/>
              </a:ext>
            </a:extLst>
          </p:cNvPr>
          <p:cNvSpPr>
            <a:spLocks noGrp="1"/>
          </p:cNvSpPr>
          <p:nvPr>
            <p:ph type="sldNum" sz="quarter" idx="12"/>
          </p:nvPr>
        </p:nvSpPr>
        <p:spPr/>
        <p:txBody>
          <a:bodyPr/>
          <a:lstStyle/>
          <a:p>
            <a:fld id="{8F86197D-19B6-4B7D-818B-682AA558CF07}" type="slidenum">
              <a:rPr lang="en-US" smtClean="0"/>
              <a:t>‹Nº›</a:t>
            </a:fld>
            <a:endParaRPr lang="en-US"/>
          </a:p>
        </p:txBody>
      </p:sp>
    </p:spTree>
    <p:extLst>
      <p:ext uri="{BB962C8B-B14F-4D97-AF65-F5344CB8AC3E}">
        <p14:creationId xmlns:p14="http://schemas.microsoft.com/office/powerpoint/2010/main" val="3584234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68E464-6BC6-49F2-8BB9-6B0E8B92B14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D9BE7841-4BEE-4CB3-9343-CD8D30999B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7BDDB855-F3D1-4566-BA38-76CA8C1494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31D0CDC-BA5B-4408-B817-0C4D86DF020A}"/>
              </a:ext>
            </a:extLst>
          </p:cNvPr>
          <p:cNvSpPr>
            <a:spLocks noGrp="1"/>
          </p:cNvSpPr>
          <p:nvPr>
            <p:ph type="dt" sz="half" idx="10"/>
          </p:nvPr>
        </p:nvSpPr>
        <p:spPr/>
        <p:txBody>
          <a:bodyPr/>
          <a:lstStyle/>
          <a:p>
            <a:fld id="{6F7E0BF7-4ED4-474F-8F24-570CB07254E0}" type="datetimeFigureOut">
              <a:rPr lang="es-CL" smtClean="0"/>
              <a:t>16-04-2021</a:t>
            </a:fld>
            <a:endParaRPr lang="es-CL"/>
          </a:p>
        </p:txBody>
      </p:sp>
      <p:sp>
        <p:nvSpPr>
          <p:cNvPr id="6" name="Marcador de pie de página 5">
            <a:extLst>
              <a:ext uri="{FF2B5EF4-FFF2-40B4-BE49-F238E27FC236}">
                <a16:creationId xmlns:a16="http://schemas.microsoft.com/office/drawing/2014/main" id="{6E03DE1E-58E3-4902-B533-D7491A44740A}"/>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182421BC-1C84-4BD1-B574-742622A4EB78}"/>
              </a:ext>
            </a:extLst>
          </p:cNvPr>
          <p:cNvSpPr>
            <a:spLocks noGrp="1"/>
          </p:cNvSpPr>
          <p:nvPr>
            <p:ph type="sldNum" sz="quarter" idx="12"/>
          </p:nvPr>
        </p:nvSpPr>
        <p:spPr/>
        <p:txBody>
          <a:bodyPr/>
          <a:lstStyle/>
          <a:p>
            <a:fld id="{FDF15E02-36D9-4100-90BA-5DE7578F7006}" type="slidenum">
              <a:rPr lang="es-CL" smtClean="0"/>
              <a:t>‹Nº›</a:t>
            </a:fld>
            <a:endParaRPr lang="es-CL"/>
          </a:p>
        </p:txBody>
      </p:sp>
    </p:spTree>
    <p:extLst>
      <p:ext uri="{BB962C8B-B14F-4D97-AF65-F5344CB8AC3E}">
        <p14:creationId xmlns:p14="http://schemas.microsoft.com/office/powerpoint/2010/main" val="3122082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F29FFE-BA80-478F-8400-DCB1E94FEE8B}"/>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0868C0B2-291C-4333-8A80-E91723DD135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359957A8-2D64-48D2-9B7B-F12BE7779B3C}"/>
              </a:ext>
            </a:extLst>
          </p:cNvPr>
          <p:cNvSpPr>
            <a:spLocks noGrp="1"/>
          </p:cNvSpPr>
          <p:nvPr>
            <p:ph type="dt" sz="half" idx="10"/>
          </p:nvPr>
        </p:nvSpPr>
        <p:spPr/>
        <p:txBody>
          <a:bodyPr/>
          <a:lstStyle/>
          <a:p>
            <a:fld id="{6F7E0BF7-4ED4-474F-8F24-570CB07254E0}" type="datetimeFigureOut">
              <a:rPr lang="es-CL" smtClean="0"/>
              <a:t>16-04-2021</a:t>
            </a:fld>
            <a:endParaRPr lang="es-CL"/>
          </a:p>
        </p:txBody>
      </p:sp>
      <p:sp>
        <p:nvSpPr>
          <p:cNvPr id="5" name="Marcador de pie de página 4">
            <a:extLst>
              <a:ext uri="{FF2B5EF4-FFF2-40B4-BE49-F238E27FC236}">
                <a16:creationId xmlns:a16="http://schemas.microsoft.com/office/drawing/2014/main" id="{2D2FBD68-CBB2-4684-9C7E-257EBE798C75}"/>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D85DFB12-8822-46DA-A2E1-7363958556B8}"/>
              </a:ext>
            </a:extLst>
          </p:cNvPr>
          <p:cNvSpPr>
            <a:spLocks noGrp="1"/>
          </p:cNvSpPr>
          <p:nvPr>
            <p:ph type="sldNum" sz="quarter" idx="12"/>
          </p:nvPr>
        </p:nvSpPr>
        <p:spPr/>
        <p:txBody>
          <a:bodyPr/>
          <a:lstStyle/>
          <a:p>
            <a:fld id="{FDF15E02-36D9-4100-90BA-5DE7578F7006}" type="slidenum">
              <a:rPr lang="es-CL" smtClean="0"/>
              <a:t>‹Nº›</a:t>
            </a:fld>
            <a:endParaRPr lang="es-CL"/>
          </a:p>
        </p:txBody>
      </p:sp>
    </p:spTree>
    <p:extLst>
      <p:ext uri="{BB962C8B-B14F-4D97-AF65-F5344CB8AC3E}">
        <p14:creationId xmlns:p14="http://schemas.microsoft.com/office/powerpoint/2010/main" val="2055906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DBFB469-7F98-4D79-B490-52678C36996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91483A14-140E-4B3D-B85D-D46A2E66510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1F83E358-6C4E-418A-B0B0-730BF9A4A8E6}"/>
              </a:ext>
            </a:extLst>
          </p:cNvPr>
          <p:cNvSpPr>
            <a:spLocks noGrp="1"/>
          </p:cNvSpPr>
          <p:nvPr>
            <p:ph type="dt" sz="half" idx="10"/>
          </p:nvPr>
        </p:nvSpPr>
        <p:spPr/>
        <p:txBody>
          <a:bodyPr/>
          <a:lstStyle/>
          <a:p>
            <a:fld id="{6F7E0BF7-4ED4-474F-8F24-570CB07254E0}" type="datetimeFigureOut">
              <a:rPr lang="es-CL" smtClean="0"/>
              <a:t>16-04-2021</a:t>
            </a:fld>
            <a:endParaRPr lang="es-CL"/>
          </a:p>
        </p:txBody>
      </p:sp>
      <p:sp>
        <p:nvSpPr>
          <p:cNvPr id="5" name="Marcador de pie de página 4">
            <a:extLst>
              <a:ext uri="{FF2B5EF4-FFF2-40B4-BE49-F238E27FC236}">
                <a16:creationId xmlns:a16="http://schemas.microsoft.com/office/drawing/2014/main" id="{7156FAAA-30F5-4DED-A499-66957722BD93}"/>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D9B17D3F-70BE-40EA-A941-0A55E5D6BCB0}"/>
              </a:ext>
            </a:extLst>
          </p:cNvPr>
          <p:cNvSpPr>
            <a:spLocks noGrp="1"/>
          </p:cNvSpPr>
          <p:nvPr>
            <p:ph type="sldNum" sz="quarter" idx="12"/>
          </p:nvPr>
        </p:nvSpPr>
        <p:spPr/>
        <p:txBody>
          <a:bodyPr/>
          <a:lstStyle/>
          <a:p>
            <a:fld id="{FDF15E02-36D9-4100-90BA-5DE7578F7006}" type="slidenum">
              <a:rPr lang="es-CL" smtClean="0"/>
              <a:t>‹Nº›</a:t>
            </a:fld>
            <a:endParaRPr lang="es-CL"/>
          </a:p>
        </p:txBody>
      </p:sp>
    </p:spTree>
    <p:extLst>
      <p:ext uri="{BB962C8B-B14F-4D97-AF65-F5344CB8AC3E}">
        <p14:creationId xmlns:p14="http://schemas.microsoft.com/office/powerpoint/2010/main" val="2274942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F0D791-3096-431B-A5C7-5B84F9E389D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271CBB74-988A-44DF-9C84-255949D647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7C6CA1F-6108-440F-A2DA-039C24293EB8}"/>
              </a:ext>
            </a:extLst>
          </p:cNvPr>
          <p:cNvSpPr>
            <a:spLocks noGrp="1"/>
          </p:cNvSpPr>
          <p:nvPr>
            <p:ph type="dt" sz="half" idx="10"/>
          </p:nvPr>
        </p:nvSpPr>
        <p:spPr/>
        <p:txBody>
          <a:bodyPr/>
          <a:lstStyle/>
          <a:p>
            <a:fld id="{8C936867-2004-424D-994D-6AFF4B25DEFC}" type="datetimeFigureOut">
              <a:rPr lang="en-US" smtClean="0"/>
              <a:t>4/16/2021</a:t>
            </a:fld>
            <a:endParaRPr lang="en-US"/>
          </a:p>
        </p:txBody>
      </p:sp>
      <p:sp>
        <p:nvSpPr>
          <p:cNvPr id="5" name="Marcador de pie de página 4">
            <a:extLst>
              <a:ext uri="{FF2B5EF4-FFF2-40B4-BE49-F238E27FC236}">
                <a16:creationId xmlns:a16="http://schemas.microsoft.com/office/drawing/2014/main" id="{11B17A42-C0AD-4288-9BE3-AE313747E9EC}"/>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E140C49C-F746-40DF-A868-E530F0741B94}"/>
              </a:ext>
            </a:extLst>
          </p:cNvPr>
          <p:cNvSpPr>
            <a:spLocks noGrp="1"/>
          </p:cNvSpPr>
          <p:nvPr>
            <p:ph type="sldNum" sz="quarter" idx="12"/>
          </p:nvPr>
        </p:nvSpPr>
        <p:spPr/>
        <p:txBody>
          <a:bodyPr/>
          <a:lstStyle/>
          <a:p>
            <a:fld id="{8F86197D-19B6-4B7D-818B-682AA558CF07}" type="slidenum">
              <a:rPr lang="en-US" smtClean="0"/>
              <a:t>‹Nº›</a:t>
            </a:fld>
            <a:endParaRPr lang="en-US"/>
          </a:p>
        </p:txBody>
      </p:sp>
    </p:spTree>
    <p:extLst>
      <p:ext uri="{BB962C8B-B14F-4D97-AF65-F5344CB8AC3E}">
        <p14:creationId xmlns:p14="http://schemas.microsoft.com/office/powerpoint/2010/main" val="1588301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93F2C5-7C38-4337-A651-1073D9380903}"/>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D50F1827-39F9-48EC-BF4F-D5FB2BA0305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a:extLst>
              <a:ext uri="{FF2B5EF4-FFF2-40B4-BE49-F238E27FC236}">
                <a16:creationId xmlns:a16="http://schemas.microsoft.com/office/drawing/2014/main" id="{E5BD42B0-4DEF-43C1-8540-D5F66AE07C7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a:extLst>
              <a:ext uri="{FF2B5EF4-FFF2-40B4-BE49-F238E27FC236}">
                <a16:creationId xmlns:a16="http://schemas.microsoft.com/office/drawing/2014/main" id="{7B3CB08B-F975-4FDD-8C28-15A1E7B593C2}"/>
              </a:ext>
            </a:extLst>
          </p:cNvPr>
          <p:cNvSpPr>
            <a:spLocks noGrp="1"/>
          </p:cNvSpPr>
          <p:nvPr>
            <p:ph type="dt" sz="half" idx="10"/>
          </p:nvPr>
        </p:nvSpPr>
        <p:spPr/>
        <p:txBody>
          <a:bodyPr/>
          <a:lstStyle/>
          <a:p>
            <a:fld id="{8C936867-2004-424D-994D-6AFF4B25DEFC}" type="datetimeFigureOut">
              <a:rPr lang="en-US" smtClean="0"/>
              <a:t>4/16/2021</a:t>
            </a:fld>
            <a:endParaRPr lang="en-US"/>
          </a:p>
        </p:txBody>
      </p:sp>
      <p:sp>
        <p:nvSpPr>
          <p:cNvPr id="6" name="Marcador de pie de página 5">
            <a:extLst>
              <a:ext uri="{FF2B5EF4-FFF2-40B4-BE49-F238E27FC236}">
                <a16:creationId xmlns:a16="http://schemas.microsoft.com/office/drawing/2014/main" id="{3DC359A8-926C-4D9A-B926-9F6662641776}"/>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CE860334-E9C1-4F4C-B24D-F9E4D2624C05}"/>
              </a:ext>
            </a:extLst>
          </p:cNvPr>
          <p:cNvSpPr>
            <a:spLocks noGrp="1"/>
          </p:cNvSpPr>
          <p:nvPr>
            <p:ph type="sldNum" sz="quarter" idx="12"/>
          </p:nvPr>
        </p:nvSpPr>
        <p:spPr/>
        <p:txBody>
          <a:bodyPr/>
          <a:lstStyle/>
          <a:p>
            <a:fld id="{8F86197D-19B6-4B7D-818B-682AA558CF07}" type="slidenum">
              <a:rPr lang="en-US" smtClean="0"/>
              <a:t>‹Nº›</a:t>
            </a:fld>
            <a:endParaRPr lang="en-US"/>
          </a:p>
        </p:txBody>
      </p:sp>
    </p:spTree>
    <p:extLst>
      <p:ext uri="{BB962C8B-B14F-4D97-AF65-F5344CB8AC3E}">
        <p14:creationId xmlns:p14="http://schemas.microsoft.com/office/powerpoint/2010/main" val="600880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C62C08-5BE2-4E8A-BE2B-A372D499D575}"/>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9A3A812F-C40D-4B24-A74E-EC70B0EBC3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071F8D2-7798-48E2-BE43-48C5A548561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a:extLst>
              <a:ext uri="{FF2B5EF4-FFF2-40B4-BE49-F238E27FC236}">
                <a16:creationId xmlns:a16="http://schemas.microsoft.com/office/drawing/2014/main" id="{37D6215B-B0BA-47A3-A415-C1EAAB78C5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F22AB2C-AFE9-473D-BF89-0E877C3E4E5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a:extLst>
              <a:ext uri="{FF2B5EF4-FFF2-40B4-BE49-F238E27FC236}">
                <a16:creationId xmlns:a16="http://schemas.microsoft.com/office/drawing/2014/main" id="{D4B2C931-349F-42AC-9D28-3DF84AD14E3E}"/>
              </a:ext>
            </a:extLst>
          </p:cNvPr>
          <p:cNvSpPr>
            <a:spLocks noGrp="1"/>
          </p:cNvSpPr>
          <p:nvPr>
            <p:ph type="dt" sz="half" idx="10"/>
          </p:nvPr>
        </p:nvSpPr>
        <p:spPr/>
        <p:txBody>
          <a:bodyPr/>
          <a:lstStyle/>
          <a:p>
            <a:fld id="{8C936867-2004-424D-994D-6AFF4B25DEFC}" type="datetimeFigureOut">
              <a:rPr lang="en-US" smtClean="0"/>
              <a:t>4/16/2021</a:t>
            </a:fld>
            <a:endParaRPr lang="en-US"/>
          </a:p>
        </p:txBody>
      </p:sp>
      <p:sp>
        <p:nvSpPr>
          <p:cNvPr id="8" name="Marcador de pie de página 7">
            <a:extLst>
              <a:ext uri="{FF2B5EF4-FFF2-40B4-BE49-F238E27FC236}">
                <a16:creationId xmlns:a16="http://schemas.microsoft.com/office/drawing/2014/main" id="{028E70A3-B38B-4D93-8210-7DBFCBBF708E}"/>
              </a:ext>
            </a:extLst>
          </p:cNvPr>
          <p:cNvSpPr>
            <a:spLocks noGrp="1"/>
          </p:cNvSpPr>
          <p:nvPr>
            <p:ph type="ftr" sz="quarter" idx="11"/>
          </p:nvPr>
        </p:nvSpPr>
        <p:spPr/>
        <p:txBody>
          <a:bodyPr/>
          <a:lstStyle/>
          <a:p>
            <a:endParaRPr lang="en-US"/>
          </a:p>
        </p:txBody>
      </p:sp>
      <p:sp>
        <p:nvSpPr>
          <p:cNvPr id="9" name="Marcador de número de diapositiva 8">
            <a:extLst>
              <a:ext uri="{FF2B5EF4-FFF2-40B4-BE49-F238E27FC236}">
                <a16:creationId xmlns:a16="http://schemas.microsoft.com/office/drawing/2014/main" id="{05B95245-A210-4F84-8BAC-487ABBB6A8EA}"/>
              </a:ext>
            </a:extLst>
          </p:cNvPr>
          <p:cNvSpPr>
            <a:spLocks noGrp="1"/>
          </p:cNvSpPr>
          <p:nvPr>
            <p:ph type="sldNum" sz="quarter" idx="12"/>
          </p:nvPr>
        </p:nvSpPr>
        <p:spPr/>
        <p:txBody>
          <a:bodyPr/>
          <a:lstStyle/>
          <a:p>
            <a:fld id="{8F86197D-19B6-4B7D-818B-682AA558CF07}" type="slidenum">
              <a:rPr lang="en-US" smtClean="0"/>
              <a:t>‹Nº›</a:t>
            </a:fld>
            <a:endParaRPr lang="en-US"/>
          </a:p>
        </p:txBody>
      </p:sp>
    </p:spTree>
    <p:extLst>
      <p:ext uri="{BB962C8B-B14F-4D97-AF65-F5344CB8AC3E}">
        <p14:creationId xmlns:p14="http://schemas.microsoft.com/office/powerpoint/2010/main" val="196002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AAF54D-6880-4D44-9E0D-172495833740}"/>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fecha 2">
            <a:extLst>
              <a:ext uri="{FF2B5EF4-FFF2-40B4-BE49-F238E27FC236}">
                <a16:creationId xmlns:a16="http://schemas.microsoft.com/office/drawing/2014/main" id="{2B0BDAE8-DDEB-468E-9873-DB895B478796}"/>
              </a:ext>
            </a:extLst>
          </p:cNvPr>
          <p:cNvSpPr>
            <a:spLocks noGrp="1"/>
          </p:cNvSpPr>
          <p:nvPr>
            <p:ph type="dt" sz="half" idx="10"/>
          </p:nvPr>
        </p:nvSpPr>
        <p:spPr/>
        <p:txBody>
          <a:bodyPr/>
          <a:lstStyle/>
          <a:p>
            <a:fld id="{8C936867-2004-424D-994D-6AFF4B25DEFC}" type="datetimeFigureOut">
              <a:rPr lang="en-US" smtClean="0"/>
              <a:t>4/16/2021</a:t>
            </a:fld>
            <a:endParaRPr lang="en-US"/>
          </a:p>
        </p:txBody>
      </p:sp>
      <p:sp>
        <p:nvSpPr>
          <p:cNvPr id="4" name="Marcador de pie de página 3">
            <a:extLst>
              <a:ext uri="{FF2B5EF4-FFF2-40B4-BE49-F238E27FC236}">
                <a16:creationId xmlns:a16="http://schemas.microsoft.com/office/drawing/2014/main" id="{C7FC86AF-EB96-48D8-8E1C-1875E2E939B7}"/>
              </a:ext>
            </a:extLst>
          </p:cNvPr>
          <p:cNvSpPr>
            <a:spLocks noGrp="1"/>
          </p:cNvSpPr>
          <p:nvPr>
            <p:ph type="ftr" sz="quarter" idx="11"/>
          </p:nvPr>
        </p:nvSpPr>
        <p:spPr/>
        <p:txBody>
          <a:bodyPr/>
          <a:lstStyle/>
          <a:p>
            <a:endParaRPr lang="en-US"/>
          </a:p>
        </p:txBody>
      </p:sp>
      <p:sp>
        <p:nvSpPr>
          <p:cNvPr id="5" name="Marcador de número de diapositiva 4">
            <a:extLst>
              <a:ext uri="{FF2B5EF4-FFF2-40B4-BE49-F238E27FC236}">
                <a16:creationId xmlns:a16="http://schemas.microsoft.com/office/drawing/2014/main" id="{7D3EF160-70EC-43CB-B554-045B2331779F}"/>
              </a:ext>
            </a:extLst>
          </p:cNvPr>
          <p:cNvSpPr>
            <a:spLocks noGrp="1"/>
          </p:cNvSpPr>
          <p:nvPr>
            <p:ph type="sldNum" sz="quarter" idx="12"/>
          </p:nvPr>
        </p:nvSpPr>
        <p:spPr/>
        <p:txBody>
          <a:bodyPr/>
          <a:lstStyle/>
          <a:p>
            <a:fld id="{8F86197D-19B6-4B7D-818B-682AA558CF07}" type="slidenum">
              <a:rPr lang="en-US" smtClean="0"/>
              <a:t>‹Nº›</a:t>
            </a:fld>
            <a:endParaRPr lang="en-US"/>
          </a:p>
        </p:txBody>
      </p:sp>
    </p:spTree>
    <p:extLst>
      <p:ext uri="{BB962C8B-B14F-4D97-AF65-F5344CB8AC3E}">
        <p14:creationId xmlns:p14="http://schemas.microsoft.com/office/powerpoint/2010/main" val="2031515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6582B04-01ED-4DA0-B6E3-90DA4C7E5C1E}"/>
              </a:ext>
            </a:extLst>
          </p:cNvPr>
          <p:cNvSpPr>
            <a:spLocks noGrp="1"/>
          </p:cNvSpPr>
          <p:nvPr>
            <p:ph type="dt" sz="half" idx="10"/>
          </p:nvPr>
        </p:nvSpPr>
        <p:spPr/>
        <p:txBody>
          <a:bodyPr/>
          <a:lstStyle/>
          <a:p>
            <a:fld id="{8C936867-2004-424D-994D-6AFF4B25DEFC}" type="datetimeFigureOut">
              <a:rPr lang="en-US" smtClean="0"/>
              <a:t>4/16/2021</a:t>
            </a:fld>
            <a:endParaRPr lang="en-US"/>
          </a:p>
        </p:txBody>
      </p:sp>
      <p:sp>
        <p:nvSpPr>
          <p:cNvPr id="3" name="Marcador de pie de página 2">
            <a:extLst>
              <a:ext uri="{FF2B5EF4-FFF2-40B4-BE49-F238E27FC236}">
                <a16:creationId xmlns:a16="http://schemas.microsoft.com/office/drawing/2014/main" id="{DF1792FA-C45D-433B-8E73-A4564735FB47}"/>
              </a:ext>
            </a:extLst>
          </p:cNvPr>
          <p:cNvSpPr>
            <a:spLocks noGrp="1"/>
          </p:cNvSpPr>
          <p:nvPr>
            <p:ph type="ftr" sz="quarter" idx="11"/>
          </p:nvPr>
        </p:nvSpPr>
        <p:spPr/>
        <p:txBody>
          <a:bodyPr/>
          <a:lstStyle/>
          <a:p>
            <a:endParaRPr lang="en-US"/>
          </a:p>
        </p:txBody>
      </p:sp>
      <p:sp>
        <p:nvSpPr>
          <p:cNvPr id="4" name="Marcador de número de diapositiva 3">
            <a:extLst>
              <a:ext uri="{FF2B5EF4-FFF2-40B4-BE49-F238E27FC236}">
                <a16:creationId xmlns:a16="http://schemas.microsoft.com/office/drawing/2014/main" id="{5E155D90-64CD-4838-A2A9-F16B7048C69A}"/>
              </a:ext>
            </a:extLst>
          </p:cNvPr>
          <p:cNvSpPr>
            <a:spLocks noGrp="1"/>
          </p:cNvSpPr>
          <p:nvPr>
            <p:ph type="sldNum" sz="quarter" idx="12"/>
          </p:nvPr>
        </p:nvSpPr>
        <p:spPr/>
        <p:txBody>
          <a:bodyPr/>
          <a:lstStyle/>
          <a:p>
            <a:fld id="{8F86197D-19B6-4B7D-818B-682AA558CF07}" type="slidenum">
              <a:rPr lang="en-US" smtClean="0"/>
              <a:t>‹Nº›</a:t>
            </a:fld>
            <a:endParaRPr lang="en-US"/>
          </a:p>
        </p:txBody>
      </p:sp>
    </p:spTree>
    <p:extLst>
      <p:ext uri="{BB962C8B-B14F-4D97-AF65-F5344CB8AC3E}">
        <p14:creationId xmlns:p14="http://schemas.microsoft.com/office/powerpoint/2010/main" val="2309812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F19F68-EDBA-499D-9D39-565437BF039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82266FE1-2B07-4844-9853-1C2026D166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a:extLst>
              <a:ext uri="{FF2B5EF4-FFF2-40B4-BE49-F238E27FC236}">
                <a16:creationId xmlns:a16="http://schemas.microsoft.com/office/drawing/2014/main" id="{CFD173A1-DC55-4345-9471-6DE1881D09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DC92040-D379-4F7A-A42D-986C5C19A3A7}"/>
              </a:ext>
            </a:extLst>
          </p:cNvPr>
          <p:cNvSpPr>
            <a:spLocks noGrp="1"/>
          </p:cNvSpPr>
          <p:nvPr>
            <p:ph type="dt" sz="half" idx="10"/>
          </p:nvPr>
        </p:nvSpPr>
        <p:spPr/>
        <p:txBody>
          <a:bodyPr/>
          <a:lstStyle/>
          <a:p>
            <a:fld id="{8C936867-2004-424D-994D-6AFF4B25DEFC}" type="datetimeFigureOut">
              <a:rPr lang="en-US" smtClean="0"/>
              <a:t>4/16/2021</a:t>
            </a:fld>
            <a:endParaRPr lang="en-US"/>
          </a:p>
        </p:txBody>
      </p:sp>
      <p:sp>
        <p:nvSpPr>
          <p:cNvPr id="6" name="Marcador de pie de página 5">
            <a:extLst>
              <a:ext uri="{FF2B5EF4-FFF2-40B4-BE49-F238E27FC236}">
                <a16:creationId xmlns:a16="http://schemas.microsoft.com/office/drawing/2014/main" id="{B5E4CD7A-6971-44FE-B9D3-B673BC0FE64C}"/>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A8A79CEA-1BD5-400D-BD1D-253776715AAF}"/>
              </a:ext>
            </a:extLst>
          </p:cNvPr>
          <p:cNvSpPr>
            <a:spLocks noGrp="1"/>
          </p:cNvSpPr>
          <p:nvPr>
            <p:ph type="sldNum" sz="quarter" idx="12"/>
          </p:nvPr>
        </p:nvSpPr>
        <p:spPr/>
        <p:txBody>
          <a:bodyPr/>
          <a:lstStyle/>
          <a:p>
            <a:fld id="{8F86197D-19B6-4B7D-818B-682AA558CF07}" type="slidenum">
              <a:rPr lang="en-US" smtClean="0"/>
              <a:t>‹Nº›</a:t>
            </a:fld>
            <a:endParaRPr lang="en-US"/>
          </a:p>
        </p:txBody>
      </p:sp>
    </p:spTree>
    <p:extLst>
      <p:ext uri="{BB962C8B-B14F-4D97-AF65-F5344CB8AC3E}">
        <p14:creationId xmlns:p14="http://schemas.microsoft.com/office/powerpoint/2010/main" val="2734947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B2A3DC-48D8-4CCD-943A-B8AD2429A5E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a:extLst>
              <a:ext uri="{FF2B5EF4-FFF2-40B4-BE49-F238E27FC236}">
                <a16:creationId xmlns:a16="http://schemas.microsoft.com/office/drawing/2014/main" id="{9F889AC2-BDAB-4547-8937-85F85E46EB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a:extLst>
              <a:ext uri="{FF2B5EF4-FFF2-40B4-BE49-F238E27FC236}">
                <a16:creationId xmlns:a16="http://schemas.microsoft.com/office/drawing/2014/main" id="{2B85890F-D131-465A-B3A2-66790486D3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7C3B1F-1A04-484D-95BC-A720ECA78F14}"/>
              </a:ext>
            </a:extLst>
          </p:cNvPr>
          <p:cNvSpPr>
            <a:spLocks noGrp="1"/>
          </p:cNvSpPr>
          <p:nvPr>
            <p:ph type="dt" sz="half" idx="10"/>
          </p:nvPr>
        </p:nvSpPr>
        <p:spPr/>
        <p:txBody>
          <a:bodyPr/>
          <a:lstStyle/>
          <a:p>
            <a:fld id="{8C936867-2004-424D-994D-6AFF4B25DEFC}" type="datetimeFigureOut">
              <a:rPr lang="en-US" smtClean="0"/>
              <a:t>4/16/2021</a:t>
            </a:fld>
            <a:endParaRPr lang="en-US"/>
          </a:p>
        </p:txBody>
      </p:sp>
      <p:sp>
        <p:nvSpPr>
          <p:cNvPr id="6" name="Marcador de pie de página 5">
            <a:extLst>
              <a:ext uri="{FF2B5EF4-FFF2-40B4-BE49-F238E27FC236}">
                <a16:creationId xmlns:a16="http://schemas.microsoft.com/office/drawing/2014/main" id="{03BF6955-18F8-47F0-8AB5-94D28FF807E7}"/>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375EE235-EC0B-4E32-985B-9E0EEDDE8A6D}"/>
              </a:ext>
            </a:extLst>
          </p:cNvPr>
          <p:cNvSpPr>
            <a:spLocks noGrp="1"/>
          </p:cNvSpPr>
          <p:nvPr>
            <p:ph type="sldNum" sz="quarter" idx="12"/>
          </p:nvPr>
        </p:nvSpPr>
        <p:spPr/>
        <p:txBody>
          <a:bodyPr/>
          <a:lstStyle/>
          <a:p>
            <a:fld id="{8F86197D-19B6-4B7D-818B-682AA558CF07}" type="slidenum">
              <a:rPr lang="en-US" smtClean="0"/>
              <a:t>‹Nº›</a:t>
            </a:fld>
            <a:endParaRPr lang="en-US"/>
          </a:p>
        </p:txBody>
      </p:sp>
    </p:spTree>
    <p:extLst>
      <p:ext uri="{BB962C8B-B14F-4D97-AF65-F5344CB8AC3E}">
        <p14:creationId xmlns:p14="http://schemas.microsoft.com/office/powerpoint/2010/main" val="2627806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D7BD279-BDAF-4BDE-AC79-E30C0B151A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51751404-A433-49C3-89B8-FBB3351DE5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437C321E-50F7-40A7-AE0E-B95B7A6175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936867-2004-424D-994D-6AFF4B25DEFC}" type="datetimeFigureOut">
              <a:rPr lang="en-US" smtClean="0"/>
              <a:t>4/16/2021</a:t>
            </a:fld>
            <a:endParaRPr lang="en-US"/>
          </a:p>
        </p:txBody>
      </p:sp>
      <p:sp>
        <p:nvSpPr>
          <p:cNvPr id="5" name="Marcador de pie de página 4">
            <a:extLst>
              <a:ext uri="{FF2B5EF4-FFF2-40B4-BE49-F238E27FC236}">
                <a16:creationId xmlns:a16="http://schemas.microsoft.com/office/drawing/2014/main" id="{121A9D7F-F62F-4CC2-B92D-AF9FE322A0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a:extLst>
              <a:ext uri="{FF2B5EF4-FFF2-40B4-BE49-F238E27FC236}">
                <a16:creationId xmlns:a16="http://schemas.microsoft.com/office/drawing/2014/main" id="{23D32095-767D-4FE7-959D-987FE18FA1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86197D-19B6-4B7D-818B-682AA558CF07}" type="slidenum">
              <a:rPr lang="en-US" smtClean="0"/>
              <a:t>‹Nº›</a:t>
            </a:fld>
            <a:endParaRPr lang="en-US"/>
          </a:p>
        </p:txBody>
      </p:sp>
    </p:spTree>
    <p:extLst>
      <p:ext uri="{BB962C8B-B14F-4D97-AF65-F5344CB8AC3E}">
        <p14:creationId xmlns:p14="http://schemas.microsoft.com/office/powerpoint/2010/main" val="1249571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D1F7EB9-C8B2-4AF4-AD1A-28A7445108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98F78BA0-797D-4D7C-BA35-B3A3B2BE06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F64E6B05-3808-4C77-A041-972A6A5B34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7E0BF7-4ED4-474F-8F24-570CB07254E0}" type="datetimeFigureOut">
              <a:rPr lang="es-CL" smtClean="0"/>
              <a:t>16-04-2021</a:t>
            </a:fld>
            <a:endParaRPr lang="es-CL"/>
          </a:p>
        </p:txBody>
      </p:sp>
      <p:sp>
        <p:nvSpPr>
          <p:cNvPr id="5" name="Marcador de pie de página 4">
            <a:extLst>
              <a:ext uri="{FF2B5EF4-FFF2-40B4-BE49-F238E27FC236}">
                <a16:creationId xmlns:a16="http://schemas.microsoft.com/office/drawing/2014/main" id="{6239228E-AA5D-4AB9-A5B8-8AE40F7B11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3E887C5C-98BB-497B-9B4F-D7D39273A1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F15E02-36D9-4100-90BA-5DE7578F7006}" type="slidenum">
              <a:rPr lang="es-CL" smtClean="0"/>
              <a:t>‹Nº›</a:t>
            </a:fld>
            <a:endParaRPr lang="es-CL"/>
          </a:p>
        </p:txBody>
      </p:sp>
    </p:spTree>
    <p:extLst>
      <p:ext uri="{BB962C8B-B14F-4D97-AF65-F5344CB8AC3E}">
        <p14:creationId xmlns:p14="http://schemas.microsoft.com/office/powerpoint/2010/main" val="8060625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ecoinventos.com/desaparece-el-lago-poyang-el-mayor-lago-de-agua-dulce-de-china/" TargetMode="External"/><Relationship Id="rId7" Type="http://schemas.openxmlformats.org/officeDocument/2006/relationships/image" Target="../media/image9.png"/><Relationship Id="rId2" Type="http://schemas.openxmlformats.org/officeDocument/2006/relationships/hyperlink" Target="https://ecoinventos.com/los-diez-efectos-mas-importantes-del-cambio-climatico/%234" TargetMode="External"/><Relationship Id="rId1" Type="http://schemas.openxmlformats.org/officeDocument/2006/relationships/slideLayout" Target="../slideLayouts/slideLayout8.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hyperlink" Target="https://ecoinventos.com/desaparece-el-mar-de-aral/"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nationalgeographic.com.es/naturaleza/actualidad/tierra-esta-las-puertas-sexta-extincion-masiva-vertebrados_11723" TargetMode="External"/><Relationship Id="rId2" Type="http://schemas.openxmlformats.org/officeDocument/2006/relationships/hyperlink" Target="https://ecoinventos.com/los-diez-efectos-mas-importantes-del-cambio-climatico/%235" TargetMode="Externa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ecoinventos.com/los-diez-efectos-mas-importantes-del-cambio-climatico/%237" TargetMode="Externa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ecoinventos.com/los-diez-efectos-mas-importantes-del-cambio-climatico/%239" TargetMode="Externa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ecoinventos.com/los-diez-efectos-mas-importantes-del-cambio-climatico/%2310" TargetMode="External"/><Relationship Id="rId1" Type="http://schemas.openxmlformats.org/officeDocument/2006/relationships/slideLayout" Target="../slideLayouts/slideLayout8.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ideo" Target="https://www.youtube.com/embed/pMPH7HxsX18?feature=oembed"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ideo" Target="https://www.youtube.com/embed/0JcwPB1hcSs?feature=oembed" TargetMode="External"/></Relationships>
</file>

<file path=ppt/slides/_rels/slide6.xml.rels><?xml version="1.0" encoding="UTF-8" standalone="yes"?>
<Relationships xmlns="http://schemas.openxmlformats.org/package/2006/relationships"><Relationship Id="rId2" Type="http://schemas.openxmlformats.org/officeDocument/2006/relationships/hyperlink" Target="https://www.iberdrola.com/medio-ambiente/aumento-del-nivel-mar"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ecoinventos.com/hielo-mas-antiguo-artico-se-rompe-por-primera-vez/" TargetMode="External"/><Relationship Id="rId2" Type="http://schemas.openxmlformats.org/officeDocument/2006/relationships/hyperlink" Target="https://ecoinventos.com/los-diez-efectos-mas-importantes-del-cambio-climatico/%231" TargetMode="Externa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hyperlink" Target="https://ecoinventos.com/efecto-invernadero/" TargetMode="External"/><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hyperlink" Target="https://es.wikipedia.org/wiki/Incendios_forestales_en_Chile_de_2017%23cite_note-conaf-1" TargetMode="External"/><Relationship Id="rId4" Type="http://schemas.openxmlformats.org/officeDocument/2006/relationships/hyperlink" Target="https://es.wikipedia.org/wiki/Corporaci%C3%B3n_Nacional_Forestal"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es.wikipedia.org/wiki/Regi%C3%B3n_de_Atacama" TargetMode="External"/><Relationship Id="rId3" Type="http://schemas.openxmlformats.org/officeDocument/2006/relationships/image" Target="../media/image5.png"/><Relationship Id="rId7" Type="http://schemas.openxmlformats.org/officeDocument/2006/relationships/hyperlink" Target="https://es.wikipedia.org/wiki/Regi%C3%B3n_de_Antofagasta" TargetMode="External"/><Relationship Id="rId2" Type="http://schemas.openxmlformats.org/officeDocument/2006/relationships/hyperlink" Target="https://ecoinventos.com/los-diez-efectos-mas-importantes-del-cambio-climatico/%233" TargetMode="External"/><Relationship Id="rId1" Type="http://schemas.openxmlformats.org/officeDocument/2006/relationships/slideLayout" Target="../slideLayouts/slideLayout8.xml"/><Relationship Id="rId6" Type="http://schemas.openxmlformats.org/officeDocument/2006/relationships/hyperlink" Target="https://es.wikipedia.org/wiki/25_de_marzo" TargetMode="External"/><Relationship Id="rId5" Type="http://schemas.openxmlformats.org/officeDocument/2006/relationships/hyperlink" Target="https://es.wikipedia.org/wiki/2015" TargetMode="External"/><Relationship Id="rId10" Type="http://schemas.openxmlformats.org/officeDocument/2006/relationships/image" Target="../media/image6.png"/><Relationship Id="rId4" Type="http://schemas.openxmlformats.org/officeDocument/2006/relationships/hyperlink" Target="https://es.wikipedia.org/wiki/23_de_marzo" TargetMode="External"/><Relationship Id="rId9" Type="http://schemas.openxmlformats.org/officeDocument/2006/relationships/hyperlink" Target="https://es.wikipedia.org/wiki/Regi%C3%B3n_de_Coquimb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0B777DF-F6A2-4D53-B6F0-D9700609EE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75" y="625059"/>
            <a:ext cx="5452525" cy="5607882"/>
          </a:xfrm>
          <a:prstGeom prst="rect">
            <a:avLst/>
          </a:pr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A89D6D7-1B99-481E-A4DB-93ED301085D9}"/>
              </a:ext>
            </a:extLst>
          </p:cNvPr>
          <p:cNvSpPr>
            <a:spLocks noGrp="1"/>
          </p:cNvSpPr>
          <p:nvPr>
            <p:ph type="title"/>
          </p:nvPr>
        </p:nvSpPr>
        <p:spPr>
          <a:xfrm>
            <a:off x="1006900" y="1188637"/>
            <a:ext cx="4623363" cy="4480726"/>
          </a:xfrm>
        </p:spPr>
        <p:txBody>
          <a:bodyPr>
            <a:normAutofit/>
          </a:bodyPr>
          <a:lstStyle/>
          <a:p>
            <a:pPr algn="r"/>
            <a:r>
              <a:rPr lang="es-CL" sz="4000" dirty="0">
                <a:solidFill>
                  <a:schemeClr val="tx1">
                    <a:lumMod val="75000"/>
                    <a:lumOff val="25000"/>
                  </a:schemeClr>
                </a:solidFill>
                <a:latin typeface="Times New Roman" panose="02020603050405020304" pitchFamily="18" charset="0"/>
                <a:cs typeface="Times New Roman" panose="02020603050405020304" pitchFamily="18" charset="0"/>
              </a:rPr>
              <a:t>MITIGACION Y ADAPTACION AL CAMBIO CLIMATICO</a:t>
            </a:r>
            <a:br>
              <a:rPr lang="es-CL" sz="4000" dirty="0">
                <a:solidFill>
                  <a:schemeClr val="tx1">
                    <a:lumMod val="75000"/>
                    <a:lumOff val="25000"/>
                  </a:schemeClr>
                </a:solidFill>
                <a:latin typeface="Times New Roman" panose="02020603050405020304" pitchFamily="18" charset="0"/>
                <a:cs typeface="Times New Roman" panose="02020603050405020304" pitchFamily="18" charset="0"/>
              </a:rPr>
            </a:br>
            <a:r>
              <a:rPr lang="es-CL" sz="4000" dirty="0">
                <a:solidFill>
                  <a:schemeClr val="tx1">
                    <a:lumMod val="75000"/>
                    <a:lumOff val="25000"/>
                  </a:schemeClr>
                </a:solidFill>
                <a:latin typeface="Times New Roman" panose="02020603050405020304" pitchFamily="18" charset="0"/>
                <a:cs typeface="Times New Roman" panose="02020603050405020304" pitchFamily="18" charset="0"/>
              </a:rPr>
              <a:t>Clase  3</a:t>
            </a:r>
          </a:p>
        </p:txBody>
      </p:sp>
      <p:sp>
        <p:nvSpPr>
          <p:cNvPr id="3" name="Marcador de contenido 2">
            <a:extLst>
              <a:ext uri="{FF2B5EF4-FFF2-40B4-BE49-F238E27FC236}">
                <a16:creationId xmlns:a16="http://schemas.microsoft.com/office/drawing/2014/main" id="{ABE2DFB5-DD6D-43BD-A871-27E57411864A}"/>
              </a:ext>
            </a:extLst>
          </p:cNvPr>
          <p:cNvSpPr>
            <a:spLocks noGrp="1"/>
          </p:cNvSpPr>
          <p:nvPr>
            <p:ph idx="1"/>
          </p:nvPr>
        </p:nvSpPr>
        <p:spPr>
          <a:xfrm>
            <a:off x="6577584" y="1188637"/>
            <a:ext cx="3953775" cy="3772720"/>
          </a:xfrm>
        </p:spPr>
        <p:txBody>
          <a:bodyPr anchor="ctr">
            <a:normAutofit/>
          </a:bodyPr>
          <a:lstStyle/>
          <a:p>
            <a:r>
              <a:rPr lang="es-CL" sz="2400" dirty="0"/>
              <a:t>Conceptos de Mitigación</a:t>
            </a:r>
          </a:p>
          <a:p>
            <a:r>
              <a:rPr lang="es-CL" sz="2400" dirty="0"/>
              <a:t>Concepto de Adaptación al cambio climático (CC)</a:t>
            </a:r>
          </a:p>
          <a:p>
            <a:r>
              <a:rPr lang="es-CL" sz="2400" dirty="0"/>
              <a:t>Ejemplos de Mitigación y Adaptación</a:t>
            </a:r>
          </a:p>
          <a:p>
            <a:r>
              <a:rPr lang="es-CL" sz="2400" dirty="0"/>
              <a:t>Impactos del CC en la población y </a:t>
            </a:r>
            <a:r>
              <a:rPr lang="es-CL" sz="2400"/>
              <a:t>el Medio </a:t>
            </a:r>
            <a:r>
              <a:rPr lang="es-CL" sz="2400" dirty="0"/>
              <a:t>ambiente</a:t>
            </a:r>
          </a:p>
        </p:txBody>
      </p:sp>
    </p:spTree>
    <p:extLst>
      <p:ext uri="{BB962C8B-B14F-4D97-AF65-F5344CB8AC3E}">
        <p14:creationId xmlns:p14="http://schemas.microsoft.com/office/powerpoint/2010/main" val="120005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5579C9-D5D6-4674-85AA-86BD3F811AFE}"/>
              </a:ext>
            </a:extLst>
          </p:cNvPr>
          <p:cNvSpPr>
            <a:spLocks noGrp="1"/>
          </p:cNvSpPr>
          <p:nvPr>
            <p:ph type="title"/>
          </p:nvPr>
        </p:nvSpPr>
        <p:spPr>
          <a:xfrm>
            <a:off x="839788" y="457200"/>
            <a:ext cx="3932237" cy="530225"/>
          </a:xfrm>
        </p:spPr>
        <p:txBody>
          <a:bodyPr>
            <a:normAutofit fontScale="90000"/>
          </a:bodyPr>
          <a:lstStyle/>
          <a:p>
            <a:pPr algn="ctr"/>
            <a:r>
              <a:rPr lang="es-ES" b="1" dirty="0">
                <a:solidFill>
                  <a:srgbClr val="FF0000"/>
                </a:solidFill>
                <a:hlinkClick r:id="rId2">
                  <a:extLst>
                    <a:ext uri="{A12FA001-AC4F-418D-AE19-62706E023703}">
                      <ahyp:hlinkClr xmlns:ahyp="http://schemas.microsoft.com/office/drawing/2018/hyperlinkcolor" val="tx"/>
                    </a:ext>
                  </a:extLst>
                </a:hlinkClick>
              </a:rPr>
              <a:t>SEQUÍA</a:t>
            </a:r>
            <a:endParaRPr lang="en-US" b="1" dirty="0">
              <a:solidFill>
                <a:srgbClr val="FF0000"/>
              </a:solidFill>
            </a:endParaRPr>
          </a:p>
        </p:txBody>
      </p:sp>
      <p:sp>
        <p:nvSpPr>
          <p:cNvPr id="3" name="Marcador de contenido 2">
            <a:extLst>
              <a:ext uri="{FF2B5EF4-FFF2-40B4-BE49-F238E27FC236}">
                <a16:creationId xmlns:a16="http://schemas.microsoft.com/office/drawing/2014/main" id="{8BD5C134-9267-41CE-889A-05B84C4037A1}"/>
              </a:ext>
            </a:extLst>
          </p:cNvPr>
          <p:cNvSpPr>
            <a:spLocks noGrp="1"/>
          </p:cNvSpPr>
          <p:nvPr>
            <p:ph idx="1"/>
          </p:nvPr>
        </p:nvSpPr>
        <p:spPr>
          <a:xfrm>
            <a:off x="5598574" y="-141147"/>
            <a:ext cx="5819478" cy="7759940"/>
          </a:xfrm>
        </p:spPr>
        <p:txBody>
          <a:bodyPr/>
          <a:lstStyle/>
          <a:p>
            <a:pPr algn="ctr"/>
            <a:endParaRPr lang="en-US" dirty="0">
              <a:solidFill>
                <a:srgbClr val="FF0000"/>
              </a:solidFill>
            </a:endParaRPr>
          </a:p>
          <a:p>
            <a:pPr algn="ctr"/>
            <a:endParaRPr lang="en-US" dirty="0">
              <a:solidFill>
                <a:srgbClr val="FF0000"/>
              </a:solidFill>
            </a:endParaRPr>
          </a:p>
          <a:p>
            <a:pPr algn="ctr"/>
            <a:r>
              <a:rPr lang="en-US" dirty="0">
                <a:solidFill>
                  <a:srgbClr val="FF0000"/>
                </a:solidFill>
              </a:rPr>
              <a:t>IMPACTO</a:t>
            </a:r>
          </a:p>
          <a:p>
            <a:endParaRPr lang="en-US" dirty="0">
              <a:solidFill>
                <a:srgbClr val="FF0000"/>
              </a:solidFill>
            </a:endParaRPr>
          </a:p>
          <a:p>
            <a:endParaRPr lang="en-US" dirty="0">
              <a:solidFill>
                <a:srgbClr val="FF0000"/>
              </a:solidFill>
            </a:endParaRPr>
          </a:p>
        </p:txBody>
      </p:sp>
      <p:sp>
        <p:nvSpPr>
          <p:cNvPr id="4" name="Marcador de texto 3">
            <a:extLst>
              <a:ext uri="{FF2B5EF4-FFF2-40B4-BE49-F238E27FC236}">
                <a16:creationId xmlns:a16="http://schemas.microsoft.com/office/drawing/2014/main" id="{A2EC5746-E875-4F84-B7CA-D82544EBF78F}"/>
              </a:ext>
            </a:extLst>
          </p:cNvPr>
          <p:cNvSpPr>
            <a:spLocks noGrp="1"/>
          </p:cNvSpPr>
          <p:nvPr>
            <p:ph type="body" sz="half" idx="2"/>
          </p:nvPr>
        </p:nvSpPr>
        <p:spPr>
          <a:xfrm>
            <a:off x="836612" y="987424"/>
            <a:ext cx="4016297" cy="5413376"/>
          </a:xfrm>
        </p:spPr>
        <p:txBody>
          <a:bodyPr/>
          <a:lstStyle/>
          <a:p>
            <a:r>
              <a:rPr lang="es-ES" dirty="0"/>
              <a:t>Las sequías se encuentran en el polo opuesto de este espectro y podemos ver que ya están causando estragos en varias partes de nuestro planeta.</a:t>
            </a:r>
          </a:p>
          <a:p>
            <a:r>
              <a:rPr lang="es-ES" dirty="0"/>
              <a:t>Hay lagos históricos que están desapareciendo por todo el mundo, caso del </a:t>
            </a:r>
            <a:r>
              <a:rPr lang="es-ES" dirty="0" err="1">
                <a:hlinkClick r:id="rId3"/>
              </a:rPr>
              <a:t>Poyang</a:t>
            </a:r>
            <a:r>
              <a:rPr lang="es-ES" dirty="0"/>
              <a:t> (el mayor de China), el Poopó (Bolivia) o el </a:t>
            </a:r>
            <a:r>
              <a:rPr lang="es-ES" dirty="0">
                <a:hlinkClick r:id="rId4"/>
              </a:rPr>
              <a:t>Mar de Aral</a:t>
            </a:r>
            <a:r>
              <a:rPr lang="es-ES" dirty="0"/>
              <a:t>.</a:t>
            </a:r>
          </a:p>
          <a:p>
            <a:r>
              <a:rPr lang="es-ES" dirty="0"/>
              <a:t>CHILE  en los últimos diez años, Chile ha experimentado</a:t>
            </a:r>
            <a:r>
              <a:rPr lang="es-ES" b="1" dirty="0"/>
              <a:t> una de las mayores sequías de su historia</a:t>
            </a:r>
            <a:r>
              <a:rPr lang="es-ES" dirty="0"/>
              <a:t>, incluso calificándola como una </a:t>
            </a:r>
            <a:r>
              <a:rPr lang="es-ES" b="1" dirty="0"/>
              <a:t>“Mega Sequía”</a:t>
            </a:r>
            <a:r>
              <a:rPr lang="es-ES" dirty="0"/>
              <a:t>. </a:t>
            </a:r>
          </a:p>
          <a:p>
            <a:r>
              <a:rPr lang="es-ES" dirty="0"/>
              <a:t>Expertos aseguran que esta condición se podría prolongar durante este año, con un aumento de eventos extremos como lluvias concentradas en un menor periodo de tiempo.</a:t>
            </a:r>
            <a:endParaRPr lang="en-US" dirty="0"/>
          </a:p>
        </p:txBody>
      </p:sp>
      <p:pic>
        <p:nvPicPr>
          <p:cNvPr id="6" name="Imagen 5">
            <a:extLst>
              <a:ext uri="{FF2B5EF4-FFF2-40B4-BE49-F238E27FC236}">
                <a16:creationId xmlns:a16="http://schemas.microsoft.com/office/drawing/2014/main" id="{CC8EEC02-1D9C-4FA8-8657-A334B6CE9B29}"/>
              </a:ext>
            </a:extLst>
          </p:cNvPr>
          <p:cNvPicPr>
            <a:picLocks noChangeAspect="1"/>
          </p:cNvPicPr>
          <p:nvPr/>
        </p:nvPicPr>
        <p:blipFill>
          <a:blip r:embed="rId5"/>
          <a:stretch>
            <a:fillRect/>
          </a:stretch>
        </p:blipFill>
        <p:spPr>
          <a:xfrm>
            <a:off x="7964080" y="1864312"/>
            <a:ext cx="3486793" cy="2183906"/>
          </a:xfrm>
          <a:prstGeom prst="rect">
            <a:avLst/>
          </a:prstGeom>
        </p:spPr>
      </p:pic>
      <p:pic>
        <p:nvPicPr>
          <p:cNvPr id="1026" name="Picture 2" descr="La mega sequía podría ocasionar racionamiento de agua antes de lo ...">
            <a:extLst>
              <a:ext uri="{FF2B5EF4-FFF2-40B4-BE49-F238E27FC236}">
                <a16:creationId xmlns:a16="http://schemas.microsoft.com/office/drawing/2014/main" id="{A6D93C33-0093-4138-AA8F-B4562067C6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8575" y="1864312"/>
            <a:ext cx="2267042" cy="2183906"/>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D2ABD8B1-1989-4E17-BD10-4BE1BF974453}"/>
              </a:ext>
            </a:extLst>
          </p:cNvPr>
          <p:cNvPicPr>
            <a:picLocks noChangeAspect="1"/>
          </p:cNvPicPr>
          <p:nvPr/>
        </p:nvPicPr>
        <p:blipFill>
          <a:blip r:embed="rId7"/>
          <a:stretch>
            <a:fillRect/>
          </a:stretch>
        </p:blipFill>
        <p:spPr>
          <a:xfrm>
            <a:off x="5794714" y="4191357"/>
            <a:ext cx="5656159" cy="2379215"/>
          </a:xfrm>
          <a:prstGeom prst="rect">
            <a:avLst/>
          </a:prstGeom>
        </p:spPr>
      </p:pic>
    </p:spTree>
    <p:extLst>
      <p:ext uri="{BB962C8B-B14F-4D97-AF65-F5344CB8AC3E}">
        <p14:creationId xmlns:p14="http://schemas.microsoft.com/office/powerpoint/2010/main" val="1187583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E4CCFE-65E4-46B2-9139-E070BD1E9AE2}"/>
              </a:ext>
            </a:extLst>
          </p:cNvPr>
          <p:cNvSpPr>
            <a:spLocks noGrp="1"/>
          </p:cNvSpPr>
          <p:nvPr>
            <p:ph type="title"/>
          </p:nvPr>
        </p:nvSpPr>
        <p:spPr>
          <a:xfrm>
            <a:off x="839788" y="457200"/>
            <a:ext cx="3932237" cy="634753"/>
          </a:xfrm>
        </p:spPr>
        <p:txBody>
          <a:bodyPr>
            <a:normAutofit fontScale="90000"/>
          </a:bodyPr>
          <a:lstStyle/>
          <a:p>
            <a:r>
              <a:rPr lang="es-ES" b="1" dirty="0">
                <a:solidFill>
                  <a:srgbClr val="FF0000"/>
                </a:solidFill>
                <a:hlinkClick r:id="rId2">
                  <a:extLst>
                    <a:ext uri="{A12FA001-AC4F-418D-AE19-62706E023703}">
                      <ahyp:hlinkClr xmlns:ahyp="http://schemas.microsoft.com/office/drawing/2018/hyperlinkcolor" val="tx"/>
                    </a:ext>
                  </a:extLst>
                </a:hlinkClick>
              </a:rPr>
              <a:t>ESPECIES EN EXTINCIÓN</a:t>
            </a:r>
            <a:endParaRPr lang="en-US" b="1" dirty="0">
              <a:solidFill>
                <a:srgbClr val="FF0000"/>
              </a:solidFill>
            </a:endParaRPr>
          </a:p>
        </p:txBody>
      </p:sp>
      <p:sp>
        <p:nvSpPr>
          <p:cNvPr id="4" name="Marcador de texto 3">
            <a:extLst>
              <a:ext uri="{FF2B5EF4-FFF2-40B4-BE49-F238E27FC236}">
                <a16:creationId xmlns:a16="http://schemas.microsoft.com/office/drawing/2014/main" id="{168F38A2-4CA0-4CDC-BD1F-A09F7D9B2151}"/>
              </a:ext>
            </a:extLst>
          </p:cNvPr>
          <p:cNvSpPr>
            <a:spLocks noGrp="1"/>
          </p:cNvSpPr>
          <p:nvPr>
            <p:ph type="body" sz="half" idx="2"/>
          </p:nvPr>
        </p:nvSpPr>
        <p:spPr>
          <a:xfrm>
            <a:off x="839788" y="1322773"/>
            <a:ext cx="4922837" cy="5268527"/>
          </a:xfrm>
        </p:spPr>
        <p:txBody>
          <a:bodyPr>
            <a:normAutofit/>
          </a:bodyPr>
          <a:lstStyle/>
          <a:p>
            <a:r>
              <a:rPr lang="es-ES" dirty="0"/>
              <a:t>Desde que la vida surgió en la Tierra, su fauna se ha transformado en muchas ocasiones. Durante miles de años y por diversas razones, se han producido 5 grandes extinciones de las especies que han poblado la Tierra: son las conocidas como las 5 extinciones masivas. En la actualidad, y debido a la acción de los seres humanos, el planeta está al borde de los que los científicos denominan </a:t>
            </a:r>
            <a:r>
              <a:rPr lang="es-ES" b="1" dirty="0">
                <a:hlinkClick r:id="rId3"/>
              </a:rPr>
              <a:t>la Sexta Gran Extinción</a:t>
            </a:r>
            <a:endParaRPr lang="es-ES" b="1" dirty="0"/>
          </a:p>
          <a:p>
            <a:r>
              <a:rPr lang="es-ES" dirty="0"/>
              <a:t>Según datos de la Unión Internacional para la Conservación de la Naturaleza, el organismo internacional con mayor potestad sobre el problema, aproximadamente 5.200 especies de animales se encuentran en peligro de extinción en la actualidad. Además, en un desglose por clase, se encuentran en peligro de extinción el 11% de las aves, el 20% de los reptiles, el 34% de los peces y 25% de los anfibios y mamíferos.</a:t>
            </a:r>
          </a:p>
          <a:p>
            <a:r>
              <a:rPr lang="es-ES" dirty="0"/>
              <a:t>Gato andino; Huemul; Huillín; Rana chilena; Zorro de Chiloé; Picaflor de Arica; Vicuña; Condor; Ñandú; Cauquén Colorado; Chinchilla; Loro Tricahue.</a:t>
            </a:r>
            <a:endParaRPr lang="en-US" dirty="0"/>
          </a:p>
        </p:txBody>
      </p:sp>
      <p:pic>
        <p:nvPicPr>
          <p:cNvPr id="2050" name="Picture 2" descr="Las 10 principales especies en peligro de extinción | LaReserva.com">
            <a:extLst>
              <a:ext uri="{FF2B5EF4-FFF2-40B4-BE49-F238E27FC236}">
                <a16:creationId xmlns:a16="http://schemas.microsoft.com/office/drawing/2014/main" id="{C7639084-CD34-4D10-9C5A-114F77C7E5D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874059" y="1322773"/>
            <a:ext cx="5817832" cy="2106227"/>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9034B581-DB46-4E59-B674-DE876E3565BC}"/>
              </a:ext>
            </a:extLst>
          </p:cNvPr>
          <p:cNvPicPr>
            <a:picLocks noChangeAspect="1"/>
          </p:cNvPicPr>
          <p:nvPr/>
        </p:nvPicPr>
        <p:blipFill>
          <a:blip r:embed="rId5"/>
          <a:stretch>
            <a:fillRect/>
          </a:stretch>
        </p:blipFill>
        <p:spPr>
          <a:xfrm>
            <a:off x="5874059" y="3824935"/>
            <a:ext cx="5981701" cy="2820880"/>
          </a:xfrm>
          <a:prstGeom prst="rect">
            <a:avLst/>
          </a:prstGeom>
        </p:spPr>
      </p:pic>
    </p:spTree>
    <p:extLst>
      <p:ext uri="{BB962C8B-B14F-4D97-AF65-F5344CB8AC3E}">
        <p14:creationId xmlns:p14="http://schemas.microsoft.com/office/powerpoint/2010/main" val="3191150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762B80-51DE-469B-8D62-C59CB7BE3187}"/>
              </a:ext>
            </a:extLst>
          </p:cNvPr>
          <p:cNvSpPr>
            <a:spLocks noGrp="1"/>
          </p:cNvSpPr>
          <p:nvPr>
            <p:ph type="title"/>
          </p:nvPr>
        </p:nvSpPr>
        <p:spPr>
          <a:xfrm>
            <a:off x="839788" y="457200"/>
            <a:ext cx="3932237" cy="963227"/>
          </a:xfrm>
        </p:spPr>
        <p:txBody>
          <a:bodyPr/>
          <a:lstStyle/>
          <a:p>
            <a:r>
              <a:rPr lang="es-ES" b="1" u="sng" dirty="0">
                <a:solidFill>
                  <a:srgbClr val="FF0000"/>
                </a:solidFill>
              </a:rPr>
              <a:t>ENFERMEDADES</a:t>
            </a:r>
            <a:endParaRPr lang="en-US" b="1" u="sng" dirty="0">
              <a:solidFill>
                <a:srgbClr val="FF0000"/>
              </a:solidFill>
            </a:endParaRPr>
          </a:p>
        </p:txBody>
      </p:sp>
      <p:sp>
        <p:nvSpPr>
          <p:cNvPr id="3" name="Marcador de contenido 2">
            <a:extLst>
              <a:ext uri="{FF2B5EF4-FFF2-40B4-BE49-F238E27FC236}">
                <a16:creationId xmlns:a16="http://schemas.microsoft.com/office/drawing/2014/main" id="{31D2977E-8618-4559-80EC-CA53118FACCD}"/>
              </a:ext>
            </a:extLst>
          </p:cNvPr>
          <p:cNvSpPr>
            <a:spLocks noGrp="1"/>
          </p:cNvSpPr>
          <p:nvPr>
            <p:ph idx="1"/>
          </p:nvPr>
        </p:nvSpPr>
        <p:spPr>
          <a:xfrm>
            <a:off x="5183188" y="987425"/>
            <a:ext cx="6172200" cy="5581834"/>
          </a:xfrm>
        </p:spPr>
        <p:txBody>
          <a:bodyPr>
            <a:normAutofit fontScale="77500" lnSpcReduction="20000"/>
          </a:bodyPr>
          <a:lstStyle/>
          <a:p>
            <a:r>
              <a:rPr lang="es-ES" b="1" dirty="0">
                <a:solidFill>
                  <a:srgbClr val="FF0000"/>
                </a:solidFill>
              </a:rPr>
              <a:t>CONSECUENCIAS DEL CC SOBRE LA SALUD HUMANA:</a:t>
            </a:r>
          </a:p>
          <a:p>
            <a:r>
              <a:rPr lang="es-ES" dirty="0"/>
              <a:t>Olas de calor.</a:t>
            </a:r>
          </a:p>
          <a:p>
            <a:r>
              <a:rPr lang="es-ES" dirty="0"/>
              <a:t>Calor y contaminación ambiental.</a:t>
            </a:r>
          </a:p>
          <a:p>
            <a:r>
              <a:rPr lang="es-ES" dirty="0"/>
              <a:t>Fenómenos climáticos extremos: sequías e inundaciones.</a:t>
            </a:r>
          </a:p>
          <a:p>
            <a:r>
              <a:rPr lang="es-ES" dirty="0"/>
              <a:t>Alteración en la distribución geográfica de las enfermedades.</a:t>
            </a:r>
          </a:p>
          <a:p>
            <a:pPr lvl="1"/>
            <a:r>
              <a:rPr lang="es-ES" dirty="0"/>
              <a:t>Enfermedades transmitidas por vectores.</a:t>
            </a:r>
          </a:p>
          <a:p>
            <a:pPr lvl="1"/>
            <a:r>
              <a:rPr lang="es-ES" dirty="0"/>
              <a:t>Enfermedades transmitidas por el agua.</a:t>
            </a:r>
          </a:p>
          <a:p>
            <a:r>
              <a:rPr lang="es-ES" dirty="0"/>
              <a:t>Consecuencias sobre la alimentación.</a:t>
            </a:r>
          </a:p>
          <a:p>
            <a:r>
              <a:rPr lang="es-ES" dirty="0"/>
              <a:t>. El sol, la radiación ultravioleta y el cambio climático.</a:t>
            </a:r>
          </a:p>
          <a:p>
            <a:r>
              <a:rPr lang="es-ES" dirty="0"/>
              <a:t>El deshielo.</a:t>
            </a:r>
          </a:p>
          <a:p>
            <a:r>
              <a:rPr lang="es-ES" dirty="0"/>
              <a:t>Efectos derivados de movimientos demográficos y geopolíticos.</a:t>
            </a:r>
          </a:p>
          <a:p>
            <a:endParaRPr lang="en-US" dirty="0"/>
          </a:p>
        </p:txBody>
      </p:sp>
      <p:sp>
        <p:nvSpPr>
          <p:cNvPr id="4" name="Marcador de texto 3">
            <a:extLst>
              <a:ext uri="{FF2B5EF4-FFF2-40B4-BE49-F238E27FC236}">
                <a16:creationId xmlns:a16="http://schemas.microsoft.com/office/drawing/2014/main" id="{BC7D34F7-CEAB-44FE-962D-7FA4C9C45D16}"/>
              </a:ext>
            </a:extLst>
          </p:cNvPr>
          <p:cNvSpPr>
            <a:spLocks noGrp="1"/>
          </p:cNvSpPr>
          <p:nvPr>
            <p:ph type="body" sz="half" idx="2"/>
          </p:nvPr>
        </p:nvSpPr>
        <p:spPr>
          <a:xfrm>
            <a:off x="733256" y="1695635"/>
            <a:ext cx="3932237" cy="4873624"/>
          </a:xfrm>
        </p:spPr>
        <p:txBody>
          <a:bodyPr>
            <a:normAutofit/>
          </a:bodyPr>
          <a:lstStyle/>
          <a:p>
            <a:r>
              <a:rPr lang="es-ES" sz="2400" b="1" dirty="0">
                <a:solidFill>
                  <a:srgbClr val="FF0000"/>
                </a:solidFill>
              </a:rPr>
              <a:t>10 enfermedades que causa el cambio climático</a:t>
            </a:r>
            <a:endParaRPr lang="es-ES" sz="2400" dirty="0">
              <a:solidFill>
                <a:srgbClr val="FF0000"/>
              </a:solidFill>
            </a:endParaRPr>
          </a:p>
          <a:p>
            <a:r>
              <a:rPr lang="es-ES" sz="2400" dirty="0"/>
              <a:t>Dengue.</a:t>
            </a:r>
          </a:p>
          <a:p>
            <a:r>
              <a:rPr lang="es-ES" sz="2400" dirty="0"/>
              <a:t>Paludismo o malaria.</a:t>
            </a:r>
          </a:p>
          <a:p>
            <a:r>
              <a:rPr lang="es-ES" sz="2400" dirty="0"/>
              <a:t>Cólera.</a:t>
            </a:r>
          </a:p>
          <a:p>
            <a:r>
              <a:rPr lang="es-ES" sz="2400" dirty="0"/>
              <a:t>Diarrea.</a:t>
            </a:r>
          </a:p>
          <a:p>
            <a:r>
              <a:rPr lang="es-ES" sz="2400" dirty="0"/>
              <a:t>Desnutrición.</a:t>
            </a:r>
          </a:p>
          <a:p>
            <a:r>
              <a:rPr lang="es-ES" sz="2400" dirty="0"/>
              <a:t>Estrés térmico.</a:t>
            </a:r>
          </a:p>
          <a:p>
            <a:r>
              <a:rPr lang="es-ES" sz="2400" dirty="0"/>
              <a:t>Hipotermia.</a:t>
            </a:r>
          </a:p>
          <a:p>
            <a:r>
              <a:rPr lang="es-ES" sz="2400" dirty="0"/>
              <a:t>Asma</a:t>
            </a:r>
            <a:endParaRPr lang="en-US" sz="2400" dirty="0"/>
          </a:p>
        </p:txBody>
      </p:sp>
    </p:spTree>
    <p:extLst>
      <p:ext uri="{BB962C8B-B14F-4D97-AF65-F5344CB8AC3E}">
        <p14:creationId xmlns:p14="http://schemas.microsoft.com/office/powerpoint/2010/main" val="3696830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B2EB52-3EC2-4873-8D29-D48CA4D8CFCD}"/>
              </a:ext>
            </a:extLst>
          </p:cNvPr>
          <p:cNvSpPr>
            <a:spLocks noGrp="1"/>
          </p:cNvSpPr>
          <p:nvPr>
            <p:ph type="title"/>
          </p:nvPr>
        </p:nvSpPr>
        <p:spPr>
          <a:xfrm>
            <a:off x="390619" y="314325"/>
            <a:ext cx="4371882" cy="876300"/>
          </a:xfrm>
        </p:spPr>
        <p:txBody>
          <a:bodyPr>
            <a:normAutofit fontScale="90000"/>
          </a:bodyPr>
          <a:lstStyle/>
          <a:p>
            <a:pPr algn="ctr"/>
            <a:r>
              <a:rPr lang="es-ES" b="1" dirty="0">
                <a:solidFill>
                  <a:srgbClr val="FF0000"/>
                </a:solidFill>
                <a:hlinkClick r:id="rId2">
                  <a:extLst>
                    <a:ext uri="{A12FA001-AC4F-418D-AE19-62706E023703}">
                      <ahyp:hlinkClr xmlns:ahyp="http://schemas.microsoft.com/office/drawing/2018/hyperlinkcolor" val="tx"/>
                    </a:ext>
                  </a:extLst>
                </a:hlinkClick>
              </a:rPr>
              <a:t>DESAPARICIÓN DE GLACIARES</a:t>
            </a:r>
            <a:endParaRPr lang="en-US" b="1" dirty="0">
              <a:solidFill>
                <a:srgbClr val="FF0000"/>
              </a:solidFill>
            </a:endParaRPr>
          </a:p>
        </p:txBody>
      </p:sp>
      <p:pic>
        <p:nvPicPr>
          <p:cNvPr id="6" name="Marcador de contenido 5" descr="Imagen que contiene texto&#10;&#10;Descripción generada automáticamente">
            <a:extLst>
              <a:ext uri="{FF2B5EF4-FFF2-40B4-BE49-F238E27FC236}">
                <a16:creationId xmlns:a16="http://schemas.microsoft.com/office/drawing/2014/main" id="{A9A054D7-797A-427C-BA6F-FF79CCCEA9E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71963" y="581025"/>
            <a:ext cx="6732587" cy="5848350"/>
          </a:xfrm>
        </p:spPr>
      </p:pic>
      <p:sp>
        <p:nvSpPr>
          <p:cNvPr id="4" name="Marcador de texto 3">
            <a:extLst>
              <a:ext uri="{FF2B5EF4-FFF2-40B4-BE49-F238E27FC236}">
                <a16:creationId xmlns:a16="http://schemas.microsoft.com/office/drawing/2014/main" id="{63C8D41A-911D-41CA-A140-CE55D6BCF706}"/>
              </a:ext>
            </a:extLst>
          </p:cNvPr>
          <p:cNvSpPr>
            <a:spLocks noGrp="1"/>
          </p:cNvSpPr>
          <p:nvPr>
            <p:ph type="body" sz="half" idx="2"/>
          </p:nvPr>
        </p:nvSpPr>
        <p:spPr>
          <a:xfrm>
            <a:off x="352395" y="3338005"/>
            <a:ext cx="4371882" cy="3205670"/>
          </a:xfrm>
        </p:spPr>
        <p:txBody>
          <a:bodyPr/>
          <a:lstStyle/>
          <a:p>
            <a:pPr algn="ctr"/>
            <a:r>
              <a:rPr lang="es-ES" dirty="0"/>
              <a:t>El total de </a:t>
            </a:r>
            <a:r>
              <a:rPr lang="es-ES" b="1" dirty="0"/>
              <a:t>glaciares</a:t>
            </a:r>
            <a:r>
              <a:rPr lang="es-ES" dirty="0"/>
              <a:t> para </a:t>
            </a:r>
            <a:r>
              <a:rPr lang="es-ES" b="1" dirty="0"/>
              <a:t>Chile</a:t>
            </a:r>
            <a:r>
              <a:rPr lang="es-ES" dirty="0"/>
              <a:t> se estima en 7.493 </a:t>
            </a:r>
            <a:r>
              <a:rPr lang="es-ES" b="1" dirty="0"/>
              <a:t>glaciares</a:t>
            </a:r>
            <a:r>
              <a:rPr lang="es-ES" dirty="0"/>
              <a:t>.</a:t>
            </a:r>
          </a:p>
          <a:p>
            <a:pPr marL="342900" indent="-342900">
              <a:buAutoNum type="arabicPeriod"/>
            </a:pPr>
            <a:r>
              <a:rPr lang="es-ES" dirty="0"/>
              <a:t>Glaciar Colgante El Morado</a:t>
            </a:r>
          </a:p>
          <a:p>
            <a:pPr marL="342900" indent="-342900">
              <a:buFont typeface="Arial" panose="020B0604020202020204" pitchFamily="34" charset="0"/>
              <a:buAutoNum type="arabicPeriod"/>
            </a:pPr>
            <a:r>
              <a:rPr lang="en-US" dirty="0" err="1"/>
              <a:t>Glaciar</a:t>
            </a:r>
            <a:r>
              <a:rPr lang="en-US" dirty="0"/>
              <a:t> </a:t>
            </a:r>
            <a:r>
              <a:rPr lang="en-US" dirty="0" err="1"/>
              <a:t>Colgante</a:t>
            </a:r>
            <a:r>
              <a:rPr lang="en-US" dirty="0"/>
              <a:t> de </a:t>
            </a:r>
            <a:r>
              <a:rPr lang="en-US" dirty="0" err="1"/>
              <a:t>Queulat</a:t>
            </a:r>
            <a:endParaRPr lang="en-US" dirty="0"/>
          </a:p>
          <a:p>
            <a:pPr marL="342900" indent="-342900">
              <a:buFont typeface="Arial" panose="020B0604020202020204" pitchFamily="34" charset="0"/>
              <a:buAutoNum type="arabicPeriod"/>
            </a:pPr>
            <a:r>
              <a:rPr lang="en-US" dirty="0"/>
              <a:t> </a:t>
            </a:r>
            <a:r>
              <a:rPr lang="en-US" dirty="0" err="1"/>
              <a:t>Glaciar</a:t>
            </a:r>
            <a:r>
              <a:rPr lang="en-US" dirty="0"/>
              <a:t> San </a:t>
            </a:r>
            <a:r>
              <a:rPr lang="en-US" dirty="0" err="1"/>
              <a:t>Quintín</a:t>
            </a:r>
            <a:endParaRPr lang="en-US" dirty="0"/>
          </a:p>
          <a:p>
            <a:pPr marL="342900" indent="-342900">
              <a:buFont typeface="Arial" panose="020B0604020202020204" pitchFamily="34" charset="0"/>
              <a:buAutoNum type="arabicPeriod"/>
            </a:pPr>
            <a:r>
              <a:rPr lang="en-US" dirty="0"/>
              <a:t> </a:t>
            </a:r>
            <a:r>
              <a:rPr lang="en-US" dirty="0" err="1"/>
              <a:t>Glaciar</a:t>
            </a:r>
            <a:r>
              <a:rPr lang="en-US" dirty="0"/>
              <a:t> Jorge Montt</a:t>
            </a:r>
          </a:p>
          <a:p>
            <a:pPr marL="342900" indent="-342900">
              <a:buFont typeface="Arial" panose="020B0604020202020204" pitchFamily="34" charset="0"/>
              <a:buAutoNum type="arabicPeriod"/>
            </a:pPr>
            <a:r>
              <a:rPr lang="en-US" dirty="0"/>
              <a:t> </a:t>
            </a:r>
            <a:r>
              <a:rPr lang="en-US" dirty="0" err="1"/>
              <a:t>Glaciar</a:t>
            </a:r>
            <a:r>
              <a:rPr lang="en-US" dirty="0"/>
              <a:t> O’Higgins</a:t>
            </a:r>
          </a:p>
          <a:p>
            <a:pPr marL="342900" indent="-342900">
              <a:buFont typeface="Arial" panose="020B0604020202020204" pitchFamily="34" charset="0"/>
              <a:buAutoNum type="arabicPeriod"/>
            </a:pPr>
            <a:r>
              <a:rPr lang="es-ES" dirty="0"/>
              <a:t>Glaciares Balmaceda y Serrano</a:t>
            </a:r>
          </a:p>
          <a:p>
            <a:pPr marL="342900" indent="-342900">
              <a:buFont typeface="Arial" panose="020B0604020202020204" pitchFamily="34" charset="0"/>
              <a:buAutoNum type="arabicPeriod"/>
            </a:pPr>
            <a:r>
              <a:rPr lang="en-US" dirty="0"/>
              <a:t> </a:t>
            </a:r>
            <a:r>
              <a:rPr lang="en-US" dirty="0" err="1"/>
              <a:t>Glaciar</a:t>
            </a:r>
            <a:r>
              <a:rPr lang="en-US" dirty="0"/>
              <a:t> Grey</a:t>
            </a:r>
          </a:p>
          <a:p>
            <a:pPr marL="342900" indent="-342900">
              <a:buFont typeface="Arial" panose="020B0604020202020204" pitchFamily="34" charset="0"/>
              <a:buAutoNum type="arabicPeriod"/>
            </a:pPr>
            <a:endParaRPr lang="es-ES" dirty="0"/>
          </a:p>
          <a:p>
            <a:pPr marL="342900" indent="-342900">
              <a:buFont typeface="Arial" panose="020B0604020202020204" pitchFamily="34" charset="0"/>
              <a:buAutoNum type="arabicPeriod"/>
            </a:pPr>
            <a:endParaRPr lang="en-US" dirty="0"/>
          </a:p>
          <a:p>
            <a:pPr marL="342900" indent="-342900">
              <a:buFont typeface="Arial" panose="020B0604020202020204" pitchFamily="34" charset="0"/>
              <a:buAutoNum type="arabicPeriod"/>
            </a:pPr>
            <a:endParaRPr lang="en-US" dirty="0"/>
          </a:p>
          <a:p>
            <a:pPr marL="342900" indent="-342900">
              <a:buFont typeface="Arial" panose="020B0604020202020204" pitchFamily="34" charset="0"/>
              <a:buAutoNum type="arabicPeriod"/>
            </a:pPr>
            <a:endParaRPr lang="en-US" dirty="0"/>
          </a:p>
          <a:p>
            <a:pPr marL="342900" indent="-342900">
              <a:buFont typeface="Arial" panose="020B0604020202020204" pitchFamily="34" charset="0"/>
              <a:buAutoNum type="arabicPeriod"/>
            </a:pPr>
            <a:endParaRPr lang="en-US" dirty="0"/>
          </a:p>
          <a:p>
            <a:pPr marL="342900" indent="-342900">
              <a:buAutoNum type="arabicPeriod"/>
            </a:pPr>
            <a:endParaRPr lang="es-ES" dirty="0"/>
          </a:p>
          <a:p>
            <a:endParaRPr lang="en-US" dirty="0"/>
          </a:p>
        </p:txBody>
      </p:sp>
      <p:pic>
        <p:nvPicPr>
          <p:cNvPr id="3" name="Imagen 2">
            <a:extLst>
              <a:ext uri="{FF2B5EF4-FFF2-40B4-BE49-F238E27FC236}">
                <a16:creationId xmlns:a16="http://schemas.microsoft.com/office/drawing/2014/main" id="{A7AB6718-3F8F-46A1-BE38-84FD4107C747}"/>
              </a:ext>
            </a:extLst>
          </p:cNvPr>
          <p:cNvPicPr>
            <a:picLocks noChangeAspect="1"/>
          </p:cNvPicPr>
          <p:nvPr/>
        </p:nvPicPr>
        <p:blipFill>
          <a:blip r:embed="rId4"/>
          <a:stretch>
            <a:fillRect/>
          </a:stretch>
        </p:blipFill>
        <p:spPr>
          <a:xfrm>
            <a:off x="390619" y="1190625"/>
            <a:ext cx="4754344" cy="2147380"/>
          </a:xfrm>
          <a:prstGeom prst="rect">
            <a:avLst/>
          </a:prstGeom>
        </p:spPr>
      </p:pic>
    </p:spTree>
    <p:extLst>
      <p:ext uri="{BB962C8B-B14F-4D97-AF65-F5344CB8AC3E}">
        <p14:creationId xmlns:p14="http://schemas.microsoft.com/office/powerpoint/2010/main" val="2204081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13D1F8-4F29-4038-9DE3-0C98702A29DB}"/>
              </a:ext>
            </a:extLst>
          </p:cNvPr>
          <p:cNvSpPr>
            <a:spLocks noGrp="1"/>
          </p:cNvSpPr>
          <p:nvPr>
            <p:ph type="title"/>
          </p:nvPr>
        </p:nvSpPr>
        <p:spPr>
          <a:xfrm>
            <a:off x="839788" y="457200"/>
            <a:ext cx="3932237" cy="1149658"/>
          </a:xfrm>
        </p:spPr>
        <p:txBody>
          <a:bodyPr>
            <a:normAutofit/>
          </a:bodyPr>
          <a:lstStyle/>
          <a:p>
            <a:r>
              <a:rPr lang="en-US" b="1" u="sng" dirty="0">
                <a:solidFill>
                  <a:srgbClr val="FF0000"/>
                </a:solidFill>
              </a:rPr>
              <a:t>GUERRAS Y MIGRACIONES</a:t>
            </a:r>
          </a:p>
        </p:txBody>
      </p:sp>
      <p:pic>
        <p:nvPicPr>
          <p:cNvPr id="5" name="Marcador de contenido 4">
            <a:extLst>
              <a:ext uri="{FF2B5EF4-FFF2-40B4-BE49-F238E27FC236}">
                <a16:creationId xmlns:a16="http://schemas.microsoft.com/office/drawing/2014/main" id="{8539FDEF-AF2C-4FAB-9A73-9FE23BA202EF}"/>
              </a:ext>
            </a:extLst>
          </p:cNvPr>
          <p:cNvPicPr>
            <a:picLocks noGrp="1" noChangeAspect="1"/>
          </p:cNvPicPr>
          <p:nvPr>
            <p:ph idx="1"/>
          </p:nvPr>
        </p:nvPicPr>
        <p:blipFill>
          <a:blip r:embed="rId2"/>
          <a:stretch>
            <a:fillRect/>
          </a:stretch>
        </p:blipFill>
        <p:spPr>
          <a:xfrm>
            <a:off x="5297488" y="1752600"/>
            <a:ext cx="5943600" cy="3343275"/>
          </a:xfrm>
          <a:prstGeom prst="rect">
            <a:avLst/>
          </a:prstGeom>
        </p:spPr>
      </p:pic>
      <p:sp>
        <p:nvSpPr>
          <p:cNvPr id="4" name="Marcador de texto 3">
            <a:extLst>
              <a:ext uri="{FF2B5EF4-FFF2-40B4-BE49-F238E27FC236}">
                <a16:creationId xmlns:a16="http://schemas.microsoft.com/office/drawing/2014/main" id="{24A984A6-ACF2-455A-991A-1F9BE1BEA1F6}"/>
              </a:ext>
            </a:extLst>
          </p:cNvPr>
          <p:cNvSpPr>
            <a:spLocks noGrp="1"/>
          </p:cNvSpPr>
          <p:nvPr>
            <p:ph type="body" sz="half" idx="2"/>
          </p:nvPr>
        </p:nvSpPr>
        <p:spPr>
          <a:xfrm>
            <a:off x="839788" y="1606858"/>
            <a:ext cx="3932237" cy="4793942"/>
          </a:xfrm>
        </p:spPr>
        <p:txBody>
          <a:bodyPr>
            <a:normAutofit fontScale="92500" lnSpcReduction="10000"/>
          </a:bodyPr>
          <a:lstStyle/>
          <a:p>
            <a:r>
              <a:rPr lang="es-ES" b="1" dirty="0"/>
              <a:t> </a:t>
            </a:r>
            <a:r>
              <a:rPr lang="es-ES" dirty="0"/>
              <a:t>Según el Banco Mundial el cambio climático expulsará de sus hogares a 140 millones de personas en 30 años.</a:t>
            </a:r>
          </a:p>
          <a:p>
            <a:r>
              <a:rPr lang="es-ES" dirty="0"/>
              <a:t>La sequía, las malas cosechas o el aumento del nivel del mar provocarán millones de desplazamientos internos en África, Asia y América.</a:t>
            </a:r>
          </a:p>
          <a:p>
            <a:r>
              <a:rPr lang="es-ES" dirty="0"/>
              <a:t>En Bangladesh, uno de los países analizados en detalle junto a Etiopía y México, el informe apunta que alrededor de 20 millones de personas en la costa están teniendo problemas de salud por el agua salada presente en los suministros de agua potable como consecuencia del nivel del mar</a:t>
            </a:r>
          </a:p>
          <a:p>
            <a:r>
              <a:rPr lang="es-ES" dirty="0"/>
              <a:t>Sus estimaciones se unen a las de la Organización Internacional para las Migraciones (OIM): 200 millones de desplazados internos para 2050. Según </a:t>
            </a:r>
            <a:r>
              <a:rPr lang="es-ES" dirty="0" err="1"/>
              <a:t>Acnur</a:t>
            </a:r>
            <a:r>
              <a:rPr lang="es-ES" dirty="0"/>
              <a:t>, desde 2008, una media anual de 21,5 millones de personas se han desplazado por la fuerza por peligros repentinos como inundaciones, tormentas, incendios forestales y temperaturas extremas.</a:t>
            </a:r>
            <a:endParaRPr lang="es-ES" b="1" dirty="0"/>
          </a:p>
        </p:txBody>
      </p:sp>
    </p:spTree>
    <p:extLst>
      <p:ext uri="{BB962C8B-B14F-4D97-AF65-F5344CB8AC3E}">
        <p14:creationId xmlns:p14="http://schemas.microsoft.com/office/powerpoint/2010/main" val="3586884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1D270B-38E7-4F24-ABE5-FA8181D1AE2C}"/>
              </a:ext>
            </a:extLst>
          </p:cNvPr>
          <p:cNvSpPr>
            <a:spLocks noGrp="1"/>
          </p:cNvSpPr>
          <p:nvPr>
            <p:ph type="title"/>
          </p:nvPr>
        </p:nvSpPr>
        <p:spPr>
          <a:xfrm>
            <a:off x="839788" y="457200"/>
            <a:ext cx="3932237" cy="980983"/>
          </a:xfrm>
        </p:spPr>
        <p:txBody>
          <a:bodyPr/>
          <a:lstStyle/>
          <a:p>
            <a:pPr algn="ctr"/>
            <a:r>
              <a:rPr lang="es-ES" b="1" dirty="0">
                <a:solidFill>
                  <a:srgbClr val="FF0000"/>
                </a:solidFill>
                <a:hlinkClick r:id="rId2">
                  <a:extLst>
                    <a:ext uri="{A12FA001-AC4F-418D-AE19-62706E023703}">
                      <ahyp:hlinkClr xmlns:ahyp="http://schemas.microsoft.com/office/drawing/2018/hyperlinkcolor" val="tx"/>
                    </a:ext>
                  </a:extLst>
                </a:hlinkClick>
              </a:rPr>
              <a:t>INESTABILIDAD ECONÓMICA</a:t>
            </a:r>
            <a:endParaRPr lang="en-US" b="1" dirty="0">
              <a:solidFill>
                <a:srgbClr val="FF0000"/>
              </a:solidFill>
            </a:endParaRPr>
          </a:p>
        </p:txBody>
      </p:sp>
      <p:pic>
        <p:nvPicPr>
          <p:cNvPr id="5" name="Marcador de contenido 4">
            <a:extLst>
              <a:ext uri="{FF2B5EF4-FFF2-40B4-BE49-F238E27FC236}">
                <a16:creationId xmlns:a16="http://schemas.microsoft.com/office/drawing/2014/main" id="{CB07AE86-F95D-4F55-93A6-A529FAC4DC46}"/>
              </a:ext>
            </a:extLst>
          </p:cNvPr>
          <p:cNvPicPr>
            <a:picLocks noGrp="1" noChangeAspect="1"/>
          </p:cNvPicPr>
          <p:nvPr>
            <p:ph idx="1"/>
          </p:nvPr>
        </p:nvPicPr>
        <p:blipFill>
          <a:blip r:embed="rId3"/>
          <a:stretch>
            <a:fillRect/>
          </a:stretch>
        </p:blipFill>
        <p:spPr>
          <a:xfrm>
            <a:off x="5489682" y="987425"/>
            <a:ext cx="6045093" cy="5461000"/>
          </a:xfrm>
          <a:prstGeom prst="rect">
            <a:avLst/>
          </a:prstGeom>
        </p:spPr>
      </p:pic>
      <p:sp>
        <p:nvSpPr>
          <p:cNvPr id="4" name="Marcador de texto 3">
            <a:extLst>
              <a:ext uri="{FF2B5EF4-FFF2-40B4-BE49-F238E27FC236}">
                <a16:creationId xmlns:a16="http://schemas.microsoft.com/office/drawing/2014/main" id="{F555221B-B9B3-4F8E-9412-5BEC0908D44F}"/>
              </a:ext>
            </a:extLst>
          </p:cNvPr>
          <p:cNvSpPr>
            <a:spLocks noGrp="1"/>
          </p:cNvSpPr>
          <p:nvPr>
            <p:ph type="body" sz="half" idx="2"/>
          </p:nvPr>
        </p:nvSpPr>
        <p:spPr>
          <a:xfrm>
            <a:off x="839788" y="1651247"/>
            <a:ext cx="3932237" cy="4217741"/>
          </a:xfrm>
        </p:spPr>
        <p:txBody>
          <a:bodyPr/>
          <a:lstStyle/>
          <a:p>
            <a:r>
              <a:rPr lang="es-ES" b="1" dirty="0"/>
              <a:t>el cambio climático también es una de las mayores amenazas para la estabilidad económica.</a:t>
            </a:r>
            <a:r>
              <a:rPr lang="es-ES" dirty="0"/>
              <a:t> </a:t>
            </a:r>
          </a:p>
          <a:p>
            <a:r>
              <a:rPr lang="es-ES" dirty="0"/>
              <a:t>Las olas de calor merman la capacidad de trabajo y la productividad.</a:t>
            </a:r>
          </a:p>
          <a:p>
            <a:r>
              <a:rPr lang="es-ES" dirty="0"/>
              <a:t> Los huracanes, ciclones y tifones dejan a millones de personas en la más absoluta pobreza tras arrasar poblaciones con total indiferencia. </a:t>
            </a:r>
          </a:p>
          <a:p>
            <a:r>
              <a:rPr lang="es-ES" dirty="0"/>
              <a:t>Y las sequías reducen las cosechas, dificultando cada vez más la ardua tarea de alimentar a una población mundial que promete alcanzar los 10.000 millones de personas en 2050</a:t>
            </a:r>
            <a:endParaRPr lang="en-US" dirty="0"/>
          </a:p>
        </p:txBody>
      </p:sp>
    </p:spTree>
    <p:extLst>
      <p:ext uri="{BB962C8B-B14F-4D97-AF65-F5344CB8AC3E}">
        <p14:creationId xmlns:p14="http://schemas.microsoft.com/office/powerpoint/2010/main" val="475399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DDBDE2-1B0A-46E5-8A0E-0FB05AA6B99D}"/>
              </a:ext>
            </a:extLst>
          </p:cNvPr>
          <p:cNvSpPr>
            <a:spLocks noGrp="1"/>
          </p:cNvSpPr>
          <p:nvPr>
            <p:ph type="title"/>
          </p:nvPr>
        </p:nvSpPr>
        <p:spPr>
          <a:xfrm>
            <a:off x="839788" y="457200"/>
            <a:ext cx="3932237" cy="1069759"/>
          </a:xfrm>
        </p:spPr>
        <p:txBody>
          <a:bodyPr/>
          <a:lstStyle/>
          <a:p>
            <a:r>
              <a:rPr lang="es-ES" b="1" dirty="0">
                <a:solidFill>
                  <a:srgbClr val="FF0000"/>
                </a:solidFill>
                <a:hlinkClick r:id="rId2">
                  <a:extLst>
                    <a:ext uri="{A12FA001-AC4F-418D-AE19-62706E023703}">
                      <ahyp:hlinkClr xmlns:ahyp="http://schemas.microsoft.com/office/drawing/2018/hyperlinkcolor" val="tx"/>
                    </a:ext>
                  </a:extLst>
                </a:hlinkClick>
              </a:rPr>
              <a:t>DESTRUCCIÓN DE ECOSISTEMAS</a:t>
            </a:r>
            <a:endParaRPr lang="en-US" b="1" dirty="0">
              <a:solidFill>
                <a:srgbClr val="FF0000"/>
              </a:solidFill>
            </a:endParaRPr>
          </a:p>
        </p:txBody>
      </p:sp>
      <p:sp>
        <p:nvSpPr>
          <p:cNvPr id="4" name="Marcador de texto 3">
            <a:extLst>
              <a:ext uri="{FF2B5EF4-FFF2-40B4-BE49-F238E27FC236}">
                <a16:creationId xmlns:a16="http://schemas.microsoft.com/office/drawing/2014/main" id="{F11DE271-790C-4948-982F-C5E4BA57E8E5}"/>
              </a:ext>
            </a:extLst>
          </p:cNvPr>
          <p:cNvSpPr>
            <a:spLocks noGrp="1"/>
          </p:cNvSpPr>
          <p:nvPr>
            <p:ph type="body" sz="half" idx="2"/>
          </p:nvPr>
        </p:nvSpPr>
        <p:spPr/>
        <p:txBody>
          <a:bodyPr/>
          <a:lstStyle/>
          <a:p>
            <a:r>
              <a:rPr lang="es-ES" dirty="0"/>
              <a:t>El </a:t>
            </a:r>
            <a:r>
              <a:rPr lang="es-ES" b="1" dirty="0"/>
              <a:t>cambio climático</a:t>
            </a:r>
            <a:r>
              <a:rPr lang="es-ES" dirty="0"/>
              <a:t> dañan igual a la humanidad: ONU.</a:t>
            </a:r>
          </a:p>
          <a:p>
            <a:r>
              <a:rPr lang="es-ES" dirty="0"/>
              <a:t> La </a:t>
            </a:r>
            <a:r>
              <a:rPr lang="es-ES" b="1" dirty="0"/>
              <a:t>destrucción</a:t>
            </a:r>
            <a:r>
              <a:rPr lang="es-ES" dirty="0"/>
              <a:t> de la biodiversidad y de los servicios del </a:t>
            </a:r>
            <a:r>
              <a:rPr lang="es-ES" b="1" dirty="0"/>
              <a:t>ecosistema</a:t>
            </a:r>
            <a:r>
              <a:rPr lang="es-ES" dirty="0"/>
              <a:t> ha alcanzado niveles que amenazan el bienestar de la humanidad tanto como los </a:t>
            </a:r>
            <a:r>
              <a:rPr lang="es-ES" b="1" dirty="0"/>
              <a:t>cambios climáticos</a:t>
            </a:r>
            <a:r>
              <a:rPr lang="es-ES" dirty="0"/>
              <a:t> inducidos por el hombre.</a:t>
            </a:r>
            <a:endParaRPr lang="en-US" dirty="0"/>
          </a:p>
        </p:txBody>
      </p:sp>
      <p:pic>
        <p:nvPicPr>
          <p:cNvPr id="1026" name="Picture 2" descr="Colombia – Destrucción de la Amazonía | werken rojo">
            <a:extLst>
              <a:ext uri="{FF2B5EF4-FFF2-40B4-BE49-F238E27FC236}">
                <a16:creationId xmlns:a16="http://schemas.microsoft.com/office/drawing/2014/main" id="{D76381C1-5EE6-4D9C-B2FB-E42BEA65A58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21288" y="762001"/>
            <a:ext cx="6096000" cy="26670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El Modelo forestal chileno y la destrucción de ecosistemas y ...">
            <a:extLst>
              <a:ext uri="{FF2B5EF4-FFF2-40B4-BE49-F238E27FC236}">
                <a16:creationId xmlns:a16="http://schemas.microsoft.com/office/drawing/2014/main" id="{D842773E-1473-4CFB-ADD4-51CDF3259E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1289" y="3810000"/>
            <a:ext cx="6096000" cy="2667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027552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15301AA-A806-4DC1-A0ED-470CB58001D6}"/>
              </a:ext>
            </a:extLst>
          </p:cNvPr>
          <p:cNvSpPr>
            <a:spLocks noGrp="1"/>
          </p:cNvSpPr>
          <p:nvPr>
            <p:ph type="title"/>
          </p:nvPr>
        </p:nvSpPr>
        <p:spPr>
          <a:xfrm>
            <a:off x="707654" y="1289765"/>
            <a:ext cx="4728893" cy="4270963"/>
          </a:xfrm>
        </p:spPr>
        <p:txBody>
          <a:bodyPr anchor="ctr">
            <a:normAutofit/>
          </a:bodyPr>
          <a:lstStyle/>
          <a:p>
            <a:pPr algn="ctr"/>
            <a:r>
              <a:rPr lang="es-MX" sz="4800" dirty="0">
                <a:solidFill>
                  <a:srgbClr val="FFFFFF"/>
                </a:solidFill>
              </a:rPr>
              <a:t>Cambio climático y desastres naturales por Prof. Sergio Galilea</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Marcador de contenido 2">
            <a:extLst>
              <a:ext uri="{FF2B5EF4-FFF2-40B4-BE49-F238E27FC236}">
                <a16:creationId xmlns:a16="http://schemas.microsoft.com/office/drawing/2014/main" id="{87208235-E3C3-4BC3-BA86-85F1888155B3}"/>
              </a:ext>
            </a:extLst>
          </p:cNvPr>
          <p:cNvSpPr>
            <a:spLocks noGrp="1"/>
          </p:cNvSpPr>
          <p:nvPr>
            <p:ph idx="1"/>
          </p:nvPr>
        </p:nvSpPr>
        <p:spPr>
          <a:xfrm>
            <a:off x="6297233" y="518400"/>
            <a:ext cx="4771607" cy="4741757"/>
          </a:xfrm>
        </p:spPr>
        <p:txBody>
          <a:bodyPr anchor="ctr">
            <a:normAutofit/>
          </a:bodyPr>
          <a:lstStyle/>
          <a:p>
            <a:r>
              <a:rPr lang="es-MX" sz="2000" dirty="0">
                <a:solidFill>
                  <a:schemeClr val="tx1">
                    <a:alpha val="80000"/>
                  </a:schemeClr>
                </a:solidFill>
              </a:rPr>
              <a:t>https://www.youtube.com/watch?v=pMPH7HxsX18</a:t>
            </a: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069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lementos multimedia en línea 3" title="Sergio Galilea y cambio climático en Chile: “Nuestros aprendizajes son al calor de las emergencias”">
            <a:hlinkClick r:id="" action="ppaction://media"/>
            <a:extLst>
              <a:ext uri="{FF2B5EF4-FFF2-40B4-BE49-F238E27FC236}">
                <a16:creationId xmlns:a16="http://schemas.microsoft.com/office/drawing/2014/main" id="{D5B8E8AD-F8F7-4C30-B712-78F27A531B4C}"/>
              </a:ext>
            </a:extLst>
          </p:cNvPr>
          <p:cNvPicPr>
            <a:picLocks noGrp="1" noRot="1" noChangeAspect="1"/>
          </p:cNvPicPr>
          <p:nvPr>
            <p:ph idx="1"/>
            <a:videoFile r:link="rId1"/>
          </p:nvPr>
        </p:nvPicPr>
        <p:blipFill>
          <a:blip r:embed="rId3"/>
          <a:stretch>
            <a:fillRect/>
          </a:stretch>
        </p:blipFill>
        <p:spPr>
          <a:xfrm>
            <a:off x="102063" y="103695"/>
            <a:ext cx="11954819" cy="6664750"/>
          </a:xfrm>
          <a:prstGeom prst="rect">
            <a:avLst/>
          </a:prstGeom>
        </p:spPr>
      </p:pic>
    </p:spTree>
    <p:extLst>
      <p:ext uri="{BB962C8B-B14F-4D97-AF65-F5344CB8AC3E}">
        <p14:creationId xmlns:p14="http://schemas.microsoft.com/office/powerpoint/2010/main" val="57803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Marcador de contenido 3" descr="Un dibujo de una persona&#10;&#10;Descripción generada automáticamente con confianza baja">
            <a:extLst>
              <a:ext uri="{FF2B5EF4-FFF2-40B4-BE49-F238E27FC236}">
                <a16:creationId xmlns:a16="http://schemas.microsoft.com/office/drawing/2014/main" id="{53E80998-A1D9-493B-AFB9-A6B2852D0109}"/>
              </a:ext>
            </a:extLst>
          </p:cNvPr>
          <p:cNvPicPr>
            <a:picLocks noGrp="1" noChangeAspect="1"/>
          </p:cNvPicPr>
          <p:nvPr>
            <p:ph idx="1"/>
          </p:nvPr>
        </p:nvPicPr>
        <p:blipFill rotWithShape="1">
          <a:blip r:embed="rId2"/>
          <a:srcRect t="16694" b="27067"/>
          <a:stretch/>
        </p:blipFill>
        <p:spPr>
          <a:xfrm>
            <a:off x="20" y="1282"/>
            <a:ext cx="12191980" cy="6856718"/>
          </a:xfrm>
          <a:prstGeom prst="rect">
            <a:avLst/>
          </a:prstGeom>
        </p:spPr>
      </p:pic>
    </p:spTree>
    <p:extLst>
      <p:ext uri="{BB962C8B-B14F-4D97-AF65-F5344CB8AC3E}">
        <p14:creationId xmlns:p14="http://schemas.microsoft.com/office/powerpoint/2010/main" val="2424940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639AC4-1A2A-4A2C-91A7-3F34CC6C797B}"/>
              </a:ext>
            </a:extLst>
          </p:cNvPr>
          <p:cNvSpPr>
            <a:spLocks noGrp="1"/>
          </p:cNvSpPr>
          <p:nvPr>
            <p:ph type="title"/>
          </p:nvPr>
        </p:nvSpPr>
        <p:spPr>
          <a:xfrm>
            <a:off x="839788" y="365125"/>
            <a:ext cx="10515600" cy="1006475"/>
          </a:xfrm>
        </p:spPr>
        <p:txBody>
          <a:bodyPr>
            <a:normAutofit fontScale="90000"/>
          </a:bodyPr>
          <a:lstStyle/>
          <a:p>
            <a:pPr algn="ctr"/>
            <a:r>
              <a:rPr lang="es-CL" sz="3600" dirty="0">
                <a:highlight>
                  <a:srgbClr val="00FFFF"/>
                </a:highlight>
                <a:latin typeface="Times New Roman" panose="02020603050405020304" pitchFamily="18" charset="0"/>
                <a:cs typeface="Times New Roman" panose="02020603050405020304" pitchFamily="18" charset="0"/>
              </a:rPr>
              <a:t>CONCEPTOS DE MITIGACION Y ADAPTACION AL CC</a:t>
            </a:r>
          </a:p>
        </p:txBody>
      </p:sp>
      <p:sp>
        <p:nvSpPr>
          <p:cNvPr id="3" name="Marcador de texto 2">
            <a:extLst>
              <a:ext uri="{FF2B5EF4-FFF2-40B4-BE49-F238E27FC236}">
                <a16:creationId xmlns:a16="http://schemas.microsoft.com/office/drawing/2014/main" id="{D9CF12E4-C91D-429B-90DB-06714113C70D}"/>
              </a:ext>
            </a:extLst>
          </p:cNvPr>
          <p:cNvSpPr>
            <a:spLocks noGrp="1"/>
          </p:cNvSpPr>
          <p:nvPr>
            <p:ph type="body" idx="1"/>
          </p:nvPr>
        </p:nvSpPr>
        <p:spPr>
          <a:xfrm>
            <a:off x="839788" y="1700213"/>
            <a:ext cx="5157787" cy="823912"/>
          </a:xfrm>
        </p:spPr>
        <p:txBody>
          <a:bodyPr/>
          <a:lstStyle/>
          <a:p>
            <a:pPr algn="ctr"/>
            <a:r>
              <a:rPr lang="es-CL" dirty="0">
                <a:highlight>
                  <a:srgbClr val="00FFFF"/>
                </a:highlight>
              </a:rPr>
              <a:t>MITIGACION</a:t>
            </a:r>
          </a:p>
        </p:txBody>
      </p:sp>
      <p:sp>
        <p:nvSpPr>
          <p:cNvPr id="4" name="Marcador de contenido 3">
            <a:extLst>
              <a:ext uri="{FF2B5EF4-FFF2-40B4-BE49-F238E27FC236}">
                <a16:creationId xmlns:a16="http://schemas.microsoft.com/office/drawing/2014/main" id="{F300E5C9-2207-4329-BE9E-1321A0AB0DCF}"/>
              </a:ext>
            </a:extLst>
          </p:cNvPr>
          <p:cNvSpPr>
            <a:spLocks noGrp="1"/>
          </p:cNvSpPr>
          <p:nvPr>
            <p:ph sz="half" idx="2"/>
          </p:nvPr>
        </p:nvSpPr>
        <p:spPr>
          <a:xfrm>
            <a:off x="839788" y="2505075"/>
            <a:ext cx="5157787" cy="3684588"/>
          </a:xfrm>
        </p:spPr>
        <p:txBody>
          <a:bodyPr/>
          <a:lstStyle/>
          <a:p>
            <a:endParaRPr lang="es-ES" dirty="0"/>
          </a:p>
          <a:p>
            <a:endParaRPr lang="es-ES" dirty="0"/>
          </a:p>
          <a:p>
            <a:r>
              <a:rPr lang="es-ES" dirty="0"/>
              <a:t>Medidas encaminadas a combatir la causa y minimizar los posibles impactos del cambio climático.</a:t>
            </a:r>
            <a:endParaRPr lang="es-CL" dirty="0"/>
          </a:p>
        </p:txBody>
      </p:sp>
      <p:sp>
        <p:nvSpPr>
          <p:cNvPr id="5" name="Marcador de texto 4">
            <a:extLst>
              <a:ext uri="{FF2B5EF4-FFF2-40B4-BE49-F238E27FC236}">
                <a16:creationId xmlns:a16="http://schemas.microsoft.com/office/drawing/2014/main" id="{FAFAB8B6-6E0F-4AF6-BF29-AC89DE878964}"/>
              </a:ext>
            </a:extLst>
          </p:cNvPr>
          <p:cNvSpPr>
            <a:spLocks noGrp="1"/>
          </p:cNvSpPr>
          <p:nvPr>
            <p:ph type="body" sz="quarter" idx="3"/>
          </p:nvPr>
        </p:nvSpPr>
        <p:spPr>
          <a:xfrm>
            <a:off x="6172200" y="1681163"/>
            <a:ext cx="5183188" cy="823912"/>
          </a:xfrm>
        </p:spPr>
        <p:txBody>
          <a:bodyPr/>
          <a:lstStyle/>
          <a:p>
            <a:pPr algn="ctr"/>
            <a:r>
              <a:rPr lang="en-US" dirty="0">
                <a:highlight>
                  <a:srgbClr val="00FFFF"/>
                </a:highlight>
              </a:rPr>
              <a:t>ADAPTACIÓN</a:t>
            </a:r>
            <a:endParaRPr lang="es-CL" dirty="0">
              <a:highlight>
                <a:srgbClr val="00FFFF"/>
              </a:highlight>
            </a:endParaRPr>
          </a:p>
        </p:txBody>
      </p:sp>
      <p:sp>
        <p:nvSpPr>
          <p:cNvPr id="6" name="Marcador de contenido 5">
            <a:extLst>
              <a:ext uri="{FF2B5EF4-FFF2-40B4-BE49-F238E27FC236}">
                <a16:creationId xmlns:a16="http://schemas.microsoft.com/office/drawing/2014/main" id="{5DB66173-46C8-4F98-8D81-56DC869500E6}"/>
              </a:ext>
            </a:extLst>
          </p:cNvPr>
          <p:cNvSpPr>
            <a:spLocks noGrp="1"/>
          </p:cNvSpPr>
          <p:nvPr>
            <p:ph sz="quarter" idx="4"/>
          </p:nvPr>
        </p:nvSpPr>
        <p:spPr>
          <a:xfrm>
            <a:off x="6172200" y="2505075"/>
            <a:ext cx="5183188" cy="3684588"/>
          </a:xfrm>
        </p:spPr>
        <p:txBody>
          <a:bodyPr/>
          <a:lstStyle/>
          <a:p>
            <a:endParaRPr lang="es-ES" dirty="0"/>
          </a:p>
          <a:p>
            <a:endParaRPr lang="es-ES" dirty="0"/>
          </a:p>
          <a:p>
            <a:r>
              <a:rPr lang="es-ES" dirty="0"/>
              <a:t>Medidas orientadas a cómo reducir las consecuencias negativas del cambio climático y cómo aprovechar las oportunidades que se puedan originar. </a:t>
            </a:r>
            <a:endParaRPr lang="es-CL" dirty="0"/>
          </a:p>
        </p:txBody>
      </p:sp>
    </p:spTree>
    <p:extLst>
      <p:ext uri="{BB962C8B-B14F-4D97-AF65-F5344CB8AC3E}">
        <p14:creationId xmlns:p14="http://schemas.microsoft.com/office/powerpoint/2010/main" val="1756287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ED71EC-9D5D-4C46-B623-FF9719572F3E}"/>
              </a:ext>
            </a:extLst>
          </p:cNvPr>
          <p:cNvSpPr>
            <a:spLocks noGrp="1"/>
          </p:cNvSpPr>
          <p:nvPr>
            <p:ph type="title"/>
          </p:nvPr>
        </p:nvSpPr>
        <p:spPr/>
        <p:txBody>
          <a:bodyPr/>
          <a:lstStyle/>
          <a:p>
            <a:r>
              <a:rPr lang="es-MX" dirty="0"/>
              <a:t>Acciones de la industria</a:t>
            </a:r>
          </a:p>
        </p:txBody>
      </p:sp>
      <p:pic>
        <p:nvPicPr>
          <p:cNvPr id="4" name="Marcador de contenido 3">
            <a:extLst>
              <a:ext uri="{FF2B5EF4-FFF2-40B4-BE49-F238E27FC236}">
                <a16:creationId xmlns:a16="http://schemas.microsoft.com/office/drawing/2014/main" id="{131B47BD-555A-41DB-B372-DECA9EC806DF}"/>
              </a:ext>
            </a:extLst>
          </p:cNvPr>
          <p:cNvPicPr>
            <a:picLocks noGrp="1" noChangeAspect="1"/>
          </p:cNvPicPr>
          <p:nvPr>
            <p:ph idx="1"/>
          </p:nvPr>
        </p:nvPicPr>
        <p:blipFill>
          <a:blip r:embed="rId2"/>
          <a:stretch>
            <a:fillRect/>
          </a:stretch>
        </p:blipFill>
        <p:spPr>
          <a:xfrm>
            <a:off x="970962" y="1825624"/>
            <a:ext cx="9888716" cy="5032375"/>
          </a:xfrm>
          <a:prstGeom prst="rect">
            <a:avLst/>
          </a:prstGeom>
        </p:spPr>
      </p:pic>
    </p:spTree>
    <p:extLst>
      <p:ext uri="{BB962C8B-B14F-4D97-AF65-F5344CB8AC3E}">
        <p14:creationId xmlns:p14="http://schemas.microsoft.com/office/powerpoint/2010/main" val="1333080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Marcador de contenido 5" descr="Un grupo de folletos sobre una superficie de color blanco&#10;&#10;Descripción generada automáticamente con confianza baja">
            <a:extLst>
              <a:ext uri="{FF2B5EF4-FFF2-40B4-BE49-F238E27FC236}">
                <a16:creationId xmlns:a16="http://schemas.microsoft.com/office/drawing/2014/main" id="{2559D3F1-1E1A-459C-BFEB-E6593F22C671}"/>
              </a:ext>
            </a:extLst>
          </p:cNvPr>
          <p:cNvPicPr>
            <a:picLocks noGrp="1" noChangeAspect="1"/>
          </p:cNvPicPr>
          <p:nvPr>
            <p:ph idx="1"/>
          </p:nvPr>
        </p:nvPicPr>
        <p:blipFill rotWithShape="1">
          <a:blip r:embed="rId2"/>
          <a:srcRect t="18790" b="24970"/>
          <a:stretch/>
        </p:blipFill>
        <p:spPr>
          <a:xfrm>
            <a:off x="20" y="1282"/>
            <a:ext cx="12191980" cy="6856718"/>
          </a:xfrm>
          <a:prstGeom prst="rect">
            <a:avLst/>
          </a:prstGeom>
        </p:spPr>
      </p:pic>
    </p:spTree>
    <p:extLst>
      <p:ext uri="{BB962C8B-B14F-4D97-AF65-F5344CB8AC3E}">
        <p14:creationId xmlns:p14="http://schemas.microsoft.com/office/powerpoint/2010/main" val="2689706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DD77B92-CB36-4B20-A59A-59625E0F0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205BAE7-B6D0-4EA1-A575-B4C2FAE3D76E}"/>
              </a:ext>
            </a:extLst>
          </p:cNvPr>
          <p:cNvSpPr>
            <a:spLocks noGrp="1"/>
          </p:cNvSpPr>
          <p:nvPr>
            <p:ph type="title"/>
          </p:nvPr>
        </p:nvSpPr>
        <p:spPr>
          <a:xfrm>
            <a:off x="645065" y="1463040"/>
            <a:ext cx="3796306" cy="2690949"/>
          </a:xfrm>
        </p:spPr>
        <p:txBody>
          <a:bodyPr anchor="t">
            <a:normAutofit/>
          </a:bodyPr>
          <a:lstStyle/>
          <a:p>
            <a:r>
              <a:rPr lang="es-CL" dirty="0"/>
              <a:t>Lectura obligatoria sobre la mega sequía en Chile</a:t>
            </a:r>
          </a:p>
        </p:txBody>
      </p:sp>
      <p:grpSp>
        <p:nvGrpSpPr>
          <p:cNvPr id="11" name="Group 10">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Marcador de contenido 2">
            <a:extLst>
              <a:ext uri="{FF2B5EF4-FFF2-40B4-BE49-F238E27FC236}">
                <a16:creationId xmlns:a16="http://schemas.microsoft.com/office/drawing/2014/main" id="{B48D9054-68DF-45F8-B291-C3AD48D2ADBA}"/>
              </a:ext>
            </a:extLst>
          </p:cNvPr>
          <p:cNvGraphicFramePr>
            <a:graphicFrameLocks noGrp="1"/>
          </p:cNvGraphicFramePr>
          <p:nvPr>
            <p:ph idx="1"/>
            <p:extLst>
              <p:ext uri="{D42A27DB-BD31-4B8C-83A1-F6EECF244321}">
                <p14:modId xmlns:p14="http://schemas.microsoft.com/office/powerpoint/2010/main" val="3728072866"/>
              </p:ext>
            </p:extLst>
          </p:nvPr>
        </p:nvGraphicFramePr>
        <p:xfrm>
          <a:off x="5407705" y="1014154"/>
          <a:ext cx="5962720" cy="4979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986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ight Triangle 14">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Marcador de contenido 5">
            <a:extLst>
              <a:ext uri="{FF2B5EF4-FFF2-40B4-BE49-F238E27FC236}">
                <a16:creationId xmlns:a16="http://schemas.microsoft.com/office/drawing/2014/main" id="{0290F36C-20F1-4B95-85F0-92373A28161F}"/>
              </a:ext>
            </a:extLst>
          </p:cNvPr>
          <p:cNvPicPr>
            <a:picLocks noGrp="1" noChangeAspect="1"/>
          </p:cNvPicPr>
          <p:nvPr>
            <p:ph idx="1"/>
          </p:nvPr>
        </p:nvPicPr>
        <p:blipFill>
          <a:blip r:embed="rId2"/>
          <a:stretch>
            <a:fillRect/>
          </a:stretch>
        </p:blipFill>
        <p:spPr>
          <a:xfrm>
            <a:off x="1011609" y="918546"/>
            <a:ext cx="7647816" cy="4979334"/>
          </a:xfrm>
          <a:prstGeom prst="rect">
            <a:avLst/>
          </a:prstGeom>
        </p:spPr>
      </p:pic>
    </p:spTree>
    <p:extLst>
      <p:ext uri="{BB962C8B-B14F-4D97-AF65-F5344CB8AC3E}">
        <p14:creationId xmlns:p14="http://schemas.microsoft.com/office/powerpoint/2010/main" val="4176818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EA3E25-FAA0-42C6-ADED-28B0D44C1C0E}"/>
              </a:ext>
            </a:extLst>
          </p:cNvPr>
          <p:cNvSpPr>
            <a:spLocks noGrp="1"/>
          </p:cNvSpPr>
          <p:nvPr>
            <p:ph type="title"/>
          </p:nvPr>
        </p:nvSpPr>
        <p:spPr>
          <a:xfrm>
            <a:off x="400051" y="26920"/>
            <a:ext cx="12192000" cy="1333499"/>
          </a:xfrm>
        </p:spPr>
        <p:txBody>
          <a:bodyPr>
            <a:normAutofit/>
          </a:bodyPr>
          <a:lstStyle/>
          <a:p>
            <a:pPr algn="ctr"/>
            <a:r>
              <a:rPr lang="es-CL" sz="3200" dirty="0">
                <a:highlight>
                  <a:srgbClr val="00FFFF"/>
                </a:highlight>
                <a:latin typeface="Times New Roman" panose="02020603050405020304" pitchFamily="18" charset="0"/>
                <a:cs typeface="Times New Roman" panose="02020603050405020304" pitchFamily="18" charset="0"/>
              </a:rPr>
              <a:t>ACCIONES DE MITIGACION Y ADAPTACION AL CAMBIO CC (</a:t>
            </a:r>
            <a:r>
              <a:rPr lang="es-CL" sz="2000" dirty="0">
                <a:highlight>
                  <a:srgbClr val="00FFFF"/>
                </a:highlight>
                <a:latin typeface="Times New Roman" panose="02020603050405020304" pitchFamily="18" charset="0"/>
                <a:cs typeface="Times New Roman" panose="02020603050405020304" pitchFamily="18" charset="0"/>
              </a:rPr>
              <a:t>Fuente https://www.iberdrola.com/medio-ambiente/</a:t>
            </a:r>
            <a:r>
              <a:rPr lang="es-CL" sz="2000" dirty="0" err="1">
                <a:highlight>
                  <a:srgbClr val="00FFFF"/>
                </a:highlight>
                <a:latin typeface="Times New Roman" panose="02020603050405020304" pitchFamily="18" charset="0"/>
                <a:cs typeface="Times New Roman" panose="02020603050405020304" pitchFamily="18" charset="0"/>
              </a:rPr>
              <a:t>mitigacion</a:t>
            </a:r>
            <a:r>
              <a:rPr lang="es-CL" sz="2000" dirty="0">
                <a:highlight>
                  <a:srgbClr val="00FFFF"/>
                </a:highlight>
                <a:latin typeface="Times New Roman" panose="02020603050405020304" pitchFamily="18" charset="0"/>
                <a:cs typeface="Times New Roman" panose="02020603050405020304" pitchFamily="18" charset="0"/>
              </a:rPr>
              <a:t>-y-</a:t>
            </a:r>
            <a:r>
              <a:rPr lang="es-CL" sz="2000" dirty="0" err="1">
                <a:highlight>
                  <a:srgbClr val="00FFFF"/>
                </a:highlight>
                <a:latin typeface="Times New Roman" panose="02020603050405020304" pitchFamily="18" charset="0"/>
                <a:cs typeface="Times New Roman" panose="02020603050405020304" pitchFamily="18" charset="0"/>
              </a:rPr>
              <a:t>adaptacion</a:t>
            </a:r>
            <a:r>
              <a:rPr lang="es-CL" sz="2000" dirty="0">
                <a:highlight>
                  <a:srgbClr val="00FFFF"/>
                </a:highlight>
                <a:latin typeface="Times New Roman" panose="02020603050405020304" pitchFamily="18" charset="0"/>
                <a:cs typeface="Times New Roman" panose="02020603050405020304" pitchFamily="18" charset="0"/>
              </a:rPr>
              <a:t>-al-cambio-climático)</a:t>
            </a:r>
          </a:p>
        </p:txBody>
      </p:sp>
      <p:sp>
        <p:nvSpPr>
          <p:cNvPr id="3" name="Marcador de texto 2">
            <a:extLst>
              <a:ext uri="{FF2B5EF4-FFF2-40B4-BE49-F238E27FC236}">
                <a16:creationId xmlns:a16="http://schemas.microsoft.com/office/drawing/2014/main" id="{31060174-739B-4608-8022-775EBA8B2D67}"/>
              </a:ext>
            </a:extLst>
          </p:cNvPr>
          <p:cNvSpPr>
            <a:spLocks noGrp="1"/>
          </p:cNvSpPr>
          <p:nvPr>
            <p:ph type="body" idx="1"/>
          </p:nvPr>
        </p:nvSpPr>
        <p:spPr>
          <a:xfrm>
            <a:off x="839788" y="1276350"/>
            <a:ext cx="5157787" cy="523875"/>
          </a:xfrm>
        </p:spPr>
        <p:txBody>
          <a:bodyPr/>
          <a:lstStyle/>
          <a:p>
            <a:pPr algn="ctr"/>
            <a:r>
              <a:rPr lang="es-CL" dirty="0">
                <a:highlight>
                  <a:srgbClr val="00FFFF"/>
                </a:highlight>
                <a:latin typeface="Times New Roman" panose="02020603050405020304" pitchFamily="18" charset="0"/>
                <a:cs typeface="Times New Roman" panose="02020603050405020304" pitchFamily="18" charset="0"/>
              </a:rPr>
              <a:t>MITIGACIÓN</a:t>
            </a:r>
          </a:p>
        </p:txBody>
      </p:sp>
      <p:sp>
        <p:nvSpPr>
          <p:cNvPr id="4" name="Marcador de contenido 3">
            <a:extLst>
              <a:ext uri="{FF2B5EF4-FFF2-40B4-BE49-F238E27FC236}">
                <a16:creationId xmlns:a16="http://schemas.microsoft.com/office/drawing/2014/main" id="{E8190E7F-1ED4-4E1F-A3E7-1DEDFB81E8EE}"/>
              </a:ext>
            </a:extLst>
          </p:cNvPr>
          <p:cNvSpPr>
            <a:spLocks noGrp="1"/>
          </p:cNvSpPr>
          <p:nvPr>
            <p:ph sz="half" idx="2"/>
          </p:nvPr>
        </p:nvSpPr>
        <p:spPr>
          <a:xfrm>
            <a:off x="526774" y="1905000"/>
            <a:ext cx="5470801" cy="4646629"/>
          </a:xfrm>
        </p:spPr>
        <p:txBody>
          <a:bodyPr>
            <a:noAutofit/>
          </a:bodyPr>
          <a:lstStyle/>
          <a:p>
            <a:r>
              <a:rPr lang="es-ES" sz="2000" dirty="0">
                <a:latin typeface="Times New Roman" panose="02020603050405020304" pitchFamily="18" charset="0"/>
                <a:cs typeface="Times New Roman" panose="02020603050405020304" pitchFamily="18" charset="0"/>
              </a:rPr>
              <a:t> </a:t>
            </a:r>
            <a:r>
              <a:rPr lang="es-ES" sz="1800" b="1" dirty="0">
                <a:latin typeface="Times New Roman" panose="02020603050405020304" pitchFamily="18" charset="0"/>
                <a:cs typeface="Times New Roman" panose="02020603050405020304" pitchFamily="18" charset="0"/>
              </a:rPr>
              <a:t>Mejorar la eficiencia energética </a:t>
            </a:r>
            <a:r>
              <a:rPr lang="es-ES" sz="1800" dirty="0">
                <a:latin typeface="Times New Roman" panose="02020603050405020304" pitchFamily="18" charset="0"/>
                <a:cs typeface="Times New Roman" panose="02020603050405020304" pitchFamily="18" charset="0"/>
              </a:rPr>
              <a:t>y apostar por las energías renovables frente a los combustibles fósiles.</a:t>
            </a:r>
          </a:p>
          <a:p>
            <a:endParaRPr lang="es-ES" sz="1800" dirty="0">
              <a:latin typeface="Times New Roman" panose="02020603050405020304" pitchFamily="18" charset="0"/>
              <a:cs typeface="Times New Roman" panose="02020603050405020304" pitchFamily="18" charset="0"/>
            </a:endParaRPr>
          </a:p>
          <a:p>
            <a:r>
              <a:rPr lang="es-ES" sz="1800" dirty="0">
                <a:latin typeface="Times New Roman" panose="02020603050405020304" pitchFamily="18" charset="0"/>
                <a:cs typeface="Times New Roman" panose="02020603050405020304" pitchFamily="18" charset="0"/>
              </a:rPr>
              <a:t>  </a:t>
            </a:r>
            <a:r>
              <a:rPr lang="es-ES" sz="1800" b="1" dirty="0">
                <a:latin typeface="Times New Roman" panose="02020603050405020304" pitchFamily="18" charset="0"/>
                <a:cs typeface="Times New Roman" panose="02020603050405020304" pitchFamily="18" charset="0"/>
              </a:rPr>
              <a:t>Fomentar el transporte público y la movilidad </a:t>
            </a:r>
            <a:r>
              <a:rPr lang="es-ES" sz="1800" dirty="0">
                <a:latin typeface="Times New Roman" panose="02020603050405020304" pitchFamily="18" charset="0"/>
                <a:cs typeface="Times New Roman" panose="02020603050405020304" pitchFamily="18" charset="0"/>
              </a:rPr>
              <a:t>sostenible con más trayectos urbanos en bicicleta, menos vuelos en avión y más viajes en tren y coche compartido.</a:t>
            </a:r>
          </a:p>
          <a:p>
            <a:endParaRPr lang="es-ES" sz="1800" dirty="0">
              <a:latin typeface="Times New Roman" panose="02020603050405020304" pitchFamily="18" charset="0"/>
              <a:cs typeface="Times New Roman" panose="02020603050405020304" pitchFamily="18" charset="0"/>
            </a:endParaRPr>
          </a:p>
          <a:p>
            <a:r>
              <a:rPr lang="es-ES" sz="1800" dirty="0">
                <a:latin typeface="Times New Roman" panose="02020603050405020304" pitchFamily="18" charset="0"/>
                <a:cs typeface="Times New Roman" panose="02020603050405020304" pitchFamily="18" charset="0"/>
              </a:rPr>
              <a:t>  </a:t>
            </a:r>
            <a:r>
              <a:rPr lang="es-ES" sz="1800" b="1" dirty="0">
                <a:latin typeface="Times New Roman" panose="02020603050405020304" pitchFamily="18" charset="0"/>
                <a:cs typeface="Times New Roman" panose="02020603050405020304" pitchFamily="18" charset="0"/>
              </a:rPr>
              <a:t>Promover la industria, la agricultura, la pesca y la ganadería ecológicas</a:t>
            </a:r>
            <a:r>
              <a:rPr lang="es-ES" sz="1800" dirty="0">
                <a:latin typeface="Times New Roman" panose="02020603050405020304" pitchFamily="18" charset="0"/>
                <a:cs typeface="Times New Roman" panose="02020603050405020304" pitchFamily="18" charset="0"/>
              </a:rPr>
              <a:t>, la sostenibilidad alimentaria, el consumo responsable y la regla de las 3R (reducir, reutilizar y reciclar).</a:t>
            </a:r>
          </a:p>
          <a:p>
            <a:endParaRPr lang="es-ES" sz="1800" dirty="0">
              <a:latin typeface="Times New Roman" panose="02020603050405020304" pitchFamily="18" charset="0"/>
              <a:cs typeface="Times New Roman" panose="02020603050405020304" pitchFamily="18" charset="0"/>
            </a:endParaRPr>
          </a:p>
          <a:p>
            <a:r>
              <a:rPr lang="es-ES" sz="1800" dirty="0">
                <a:latin typeface="Times New Roman" panose="02020603050405020304" pitchFamily="18" charset="0"/>
                <a:cs typeface="Times New Roman" panose="02020603050405020304" pitchFamily="18" charset="0"/>
              </a:rPr>
              <a:t>  </a:t>
            </a:r>
            <a:r>
              <a:rPr lang="es-ES" sz="1800" b="1" dirty="0">
                <a:latin typeface="Times New Roman" panose="02020603050405020304" pitchFamily="18" charset="0"/>
                <a:cs typeface="Times New Roman" panose="02020603050405020304" pitchFamily="18" charset="0"/>
              </a:rPr>
              <a:t>Gravar el uso de combustibles </a:t>
            </a:r>
            <a:r>
              <a:rPr lang="es-ES" sz="2000" dirty="0">
                <a:latin typeface="Times New Roman" panose="02020603050405020304" pitchFamily="18" charset="0"/>
                <a:cs typeface="Times New Roman" panose="02020603050405020304" pitchFamily="18" charset="0"/>
              </a:rPr>
              <a:t>fó</a:t>
            </a:r>
            <a:r>
              <a:rPr lang="es-ES" sz="2000" dirty="0"/>
              <a:t>siles y los mercados de emisiones de CO2.</a:t>
            </a:r>
            <a:endParaRPr lang="es-CL" sz="2000" dirty="0"/>
          </a:p>
        </p:txBody>
      </p:sp>
      <p:sp>
        <p:nvSpPr>
          <p:cNvPr id="5" name="Marcador de texto 4">
            <a:extLst>
              <a:ext uri="{FF2B5EF4-FFF2-40B4-BE49-F238E27FC236}">
                <a16:creationId xmlns:a16="http://schemas.microsoft.com/office/drawing/2014/main" id="{C851B930-318A-4878-BDFF-02ED83026F3E}"/>
              </a:ext>
            </a:extLst>
          </p:cNvPr>
          <p:cNvSpPr>
            <a:spLocks noGrp="1"/>
          </p:cNvSpPr>
          <p:nvPr>
            <p:ph type="body" sz="quarter" idx="3"/>
          </p:nvPr>
        </p:nvSpPr>
        <p:spPr>
          <a:xfrm>
            <a:off x="6172200" y="1276350"/>
            <a:ext cx="5183188" cy="523875"/>
          </a:xfrm>
        </p:spPr>
        <p:txBody>
          <a:bodyPr/>
          <a:lstStyle/>
          <a:p>
            <a:pPr algn="ctr"/>
            <a:r>
              <a:rPr lang="es-CL" dirty="0">
                <a:highlight>
                  <a:srgbClr val="00FFFF"/>
                </a:highlight>
                <a:latin typeface="Times New Roman" panose="02020603050405020304" pitchFamily="18" charset="0"/>
                <a:cs typeface="Times New Roman" panose="02020603050405020304" pitchFamily="18" charset="0"/>
              </a:rPr>
              <a:t>ADAPTACIÓN</a:t>
            </a:r>
          </a:p>
        </p:txBody>
      </p:sp>
      <p:sp>
        <p:nvSpPr>
          <p:cNvPr id="6" name="Marcador de contenido 5">
            <a:extLst>
              <a:ext uri="{FF2B5EF4-FFF2-40B4-BE49-F238E27FC236}">
                <a16:creationId xmlns:a16="http://schemas.microsoft.com/office/drawing/2014/main" id="{9969E689-969E-41D6-AEE4-E0D50DD1ADB1}"/>
              </a:ext>
            </a:extLst>
          </p:cNvPr>
          <p:cNvSpPr>
            <a:spLocks noGrp="1"/>
          </p:cNvSpPr>
          <p:nvPr>
            <p:ph sz="quarter" idx="4"/>
          </p:nvPr>
        </p:nvSpPr>
        <p:spPr>
          <a:xfrm>
            <a:off x="6194427" y="1873560"/>
            <a:ext cx="5796468" cy="4646629"/>
          </a:xfrm>
        </p:spPr>
        <p:txBody>
          <a:bodyPr>
            <a:normAutofit fontScale="77500" lnSpcReduction="20000"/>
          </a:bodyPr>
          <a:lstStyle/>
          <a:p>
            <a:r>
              <a:rPr lang="es-ES" dirty="0">
                <a:latin typeface="Times New Roman" panose="02020603050405020304" pitchFamily="18" charset="0"/>
                <a:cs typeface="Times New Roman" panose="02020603050405020304" pitchFamily="18" charset="0"/>
              </a:rPr>
              <a:t> </a:t>
            </a:r>
            <a:r>
              <a:rPr lang="es-ES" sz="2600" b="1" dirty="0">
                <a:latin typeface="Times New Roman" panose="02020603050405020304" pitchFamily="18" charset="0"/>
                <a:cs typeface="Times New Roman" panose="02020603050405020304" pitchFamily="18" charset="0"/>
              </a:rPr>
              <a:t>Construir edificaciones e infraestructuras más seguras y sostenibles</a:t>
            </a:r>
            <a:r>
              <a:rPr lang="es-ES" sz="2600" dirty="0">
                <a:latin typeface="Times New Roman" panose="02020603050405020304" pitchFamily="18" charset="0"/>
                <a:cs typeface="Times New Roman" panose="02020603050405020304" pitchFamily="18" charset="0"/>
              </a:rPr>
              <a:t>.</a:t>
            </a:r>
          </a:p>
          <a:p>
            <a:endParaRPr lang="es-ES" sz="2600" dirty="0">
              <a:latin typeface="Times New Roman" panose="02020603050405020304" pitchFamily="18" charset="0"/>
              <a:cs typeface="Times New Roman" panose="02020603050405020304" pitchFamily="18" charset="0"/>
            </a:endParaRPr>
          </a:p>
          <a:p>
            <a:r>
              <a:rPr lang="es-ES" sz="2600" dirty="0">
                <a:latin typeface="Times New Roman" panose="02020603050405020304" pitchFamily="18" charset="0"/>
                <a:cs typeface="Times New Roman" panose="02020603050405020304" pitchFamily="18" charset="0"/>
              </a:rPr>
              <a:t>  </a:t>
            </a:r>
            <a:r>
              <a:rPr lang="es-ES" sz="2600" b="1" dirty="0">
                <a:latin typeface="Times New Roman" panose="02020603050405020304" pitchFamily="18" charset="0"/>
                <a:cs typeface="Times New Roman" panose="02020603050405020304" pitchFamily="18" charset="0"/>
              </a:rPr>
              <a:t>Reforestar los bosques </a:t>
            </a:r>
            <a:r>
              <a:rPr lang="es-ES" sz="2600" dirty="0">
                <a:latin typeface="Times New Roman" panose="02020603050405020304" pitchFamily="18" charset="0"/>
                <a:cs typeface="Times New Roman" panose="02020603050405020304" pitchFamily="18" charset="0"/>
              </a:rPr>
              <a:t>y restaurar los ecosistemas dañados.</a:t>
            </a:r>
          </a:p>
          <a:p>
            <a:endParaRPr lang="es-ES" sz="2600" dirty="0">
              <a:latin typeface="Times New Roman" panose="02020603050405020304" pitchFamily="18" charset="0"/>
              <a:cs typeface="Times New Roman" panose="02020603050405020304" pitchFamily="18" charset="0"/>
            </a:endParaRPr>
          </a:p>
          <a:p>
            <a:r>
              <a:rPr lang="es-ES" sz="2600" b="1" dirty="0">
                <a:latin typeface="Times New Roman" panose="02020603050405020304" pitchFamily="18" charset="0"/>
                <a:cs typeface="Times New Roman" panose="02020603050405020304" pitchFamily="18" charset="0"/>
              </a:rPr>
              <a:t>  Diversificar los cultivos </a:t>
            </a:r>
            <a:r>
              <a:rPr lang="es-ES" sz="2600" dirty="0">
                <a:latin typeface="Times New Roman" panose="02020603050405020304" pitchFamily="18" charset="0"/>
                <a:cs typeface="Times New Roman" panose="02020603050405020304" pitchFamily="18" charset="0"/>
              </a:rPr>
              <a:t>para que se adapten mejor a climas más cambiantes.</a:t>
            </a:r>
          </a:p>
          <a:p>
            <a:endParaRPr lang="es-ES" sz="2600" dirty="0">
              <a:latin typeface="Times New Roman" panose="02020603050405020304" pitchFamily="18" charset="0"/>
              <a:cs typeface="Times New Roman" panose="02020603050405020304" pitchFamily="18" charset="0"/>
            </a:endParaRPr>
          </a:p>
          <a:p>
            <a:r>
              <a:rPr lang="es-ES" sz="2600" dirty="0">
                <a:latin typeface="Times New Roman" panose="02020603050405020304" pitchFamily="18" charset="0"/>
                <a:cs typeface="Times New Roman" panose="02020603050405020304" pitchFamily="18" charset="0"/>
              </a:rPr>
              <a:t>  </a:t>
            </a:r>
            <a:r>
              <a:rPr lang="es-ES" sz="2600" b="1" dirty="0">
                <a:latin typeface="Times New Roman" panose="02020603050405020304" pitchFamily="18" charset="0"/>
                <a:cs typeface="Times New Roman" panose="02020603050405020304" pitchFamily="18" charset="0"/>
              </a:rPr>
              <a:t>Investigar y desarrollar soluciones innovadoras </a:t>
            </a:r>
            <a:r>
              <a:rPr lang="es-ES" sz="2600" dirty="0">
                <a:latin typeface="Times New Roman" panose="02020603050405020304" pitchFamily="18" charset="0"/>
                <a:cs typeface="Times New Roman" panose="02020603050405020304" pitchFamily="18" charset="0"/>
              </a:rPr>
              <a:t>para la prevención y gestión de catástrofes naturales.</a:t>
            </a:r>
          </a:p>
          <a:p>
            <a:endParaRPr lang="es-ES" sz="2600" dirty="0">
              <a:latin typeface="Times New Roman" panose="02020603050405020304" pitchFamily="18" charset="0"/>
              <a:cs typeface="Times New Roman" panose="02020603050405020304" pitchFamily="18" charset="0"/>
            </a:endParaRPr>
          </a:p>
          <a:p>
            <a:r>
              <a:rPr lang="es-ES" sz="2600" dirty="0">
                <a:latin typeface="Times New Roman" panose="02020603050405020304" pitchFamily="18" charset="0"/>
                <a:cs typeface="Times New Roman" panose="02020603050405020304" pitchFamily="18" charset="0"/>
              </a:rPr>
              <a:t>  </a:t>
            </a:r>
            <a:r>
              <a:rPr lang="es-ES" sz="2600" b="1" dirty="0">
                <a:latin typeface="Times New Roman" panose="02020603050405020304" pitchFamily="18" charset="0"/>
                <a:cs typeface="Times New Roman" panose="02020603050405020304" pitchFamily="18" charset="0"/>
              </a:rPr>
              <a:t>Desarrollar protocolos de actuación </a:t>
            </a:r>
            <a:r>
              <a:rPr lang="es-ES" sz="2600" dirty="0">
                <a:latin typeface="Times New Roman" panose="02020603050405020304" pitchFamily="18" charset="0"/>
                <a:cs typeface="Times New Roman" panose="02020603050405020304" pitchFamily="18" charset="0"/>
              </a:rPr>
              <a:t>para situaciones de emergencia climática</a:t>
            </a:r>
            <a:r>
              <a:rPr lang="es-ES" dirty="0">
                <a:latin typeface="Times New Roman" panose="02020603050405020304" pitchFamily="18" charset="0"/>
                <a:cs typeface="Times New Roman" panose="02020603050405020304" pitchFamily="18" charset="0"/>
              </a:rPr>
              <a:t>.</a:t>
            </a:r>
            <a:endParaRPr lang="es-CL"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2414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EAA4D34-23E3-4C94-9DA4-3AFD987F8352}"/>
              </a:ext>
            </a:extLst>
          </p:cNvPr>
          <p:cNvSpPr>
            <a:spLocks noGrp="1"/>
          </p:cNvSpPr>
          <p:nvPr>
            <p:ph type="title"/>
          </p:nvPr>
        </p:nvSpPr>
        <p:spPr>
          <a:xfrm>
            <a:off x="1245072" y="1289765"/>
            <a:ext cx="3651101" cy="4270963"/>
          </a:xfrm>
        </p:spPr>
        <p:txBody>
          <a:bodyPr anchor="ctr">
            <a:normAutofit/>
          </a:bodyPr>
          <a:lstStyle/>
          <a:p>
            <a:pPr algn="ctr"/>
            <a:r>
              <a:rPr lang="es-CL" sz="5200" dirty="0">
                <a:solidFill>
                  <a:srgbClr val="FFFFFF"/>
                </a:solidFill>
                <a:latin typeface="Times New Roman" panose="02020603050405020304" pitchFamily="18" charset="0"/>
                <a:cs typeface="Times New Roman" panose="02020603050405020304" pitchFamily="18" charset="0"/>
              </a:rPr>
              <a:t>Ejemplos de mitigación y adaptación al CC</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Marcador de contenido 2">
            <a:extLst>
              <a:ext uri="{FF2B5EF4-FFF2-40B4-BE49-F238E27FC236}">
                <a16:creationId xmlns:a16="http://schemas.microsoft.com/office/drawing/2014/main" id="{7FB463E4-281F-4100-A971-D0CABC20D51B}"/>
              </a:ext>
            </a:extLst>
          </p:cNvPr>
          <p:cNvSpPr>
            <a:spLocks noGrp="1"/>
          </p:cNvSpPr>
          <p:nvPr>
            <p:ph idx="1"/>
          </p:nvPr>
        </p:nvSpPr>
        <p:spPr>
          <a:xfrm>
            <a:off x="6297233" y="518400"/>
            <a:ext cx="4771607" cy="5147109"/>
          </a:xfrm>
        </p:spPr>
        <p:txBody>
          <a:bodyPr anchor="ctr">
            <a:normAutofit/>
          </a:bodyPr>
          <a:lstStyle/>
          <a:p>
            <a:r>
              <a:rPr lang="en-US" sz="1400" b="0" i="0" dirty="0">
                <a:effectLst/>
                <a:latin typeface="Roboto"/>
              </a:rPr>
              <a:t>NEW: Passive House explained in 90 seconds.</a:t>
            </a:r>
          </a:p>
          <a:p>
            <a:r>
              <a:rPr lang="en-US" sz="1400" b="0" i="0" dirty="0">
                <a:effectLst/>
                <a:latin typeface="Roboto"/>
              </a:rPr>
              <a:t>https://www.youtube.com/watch?v=0JcwPB1hcSs</a:t>
            </a:r>
          </a:p>
          <a:p>
            <a:endParaRPr lang="es-CL" sz="2000" dirty="0">
              <a:solidFill>
                <a:schemeClr val="tx1">
                  <a:alpha val="80000"/>
                </a:schemeClr>
              </a:solidFill>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3004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lementos multimedia en línea 3" title="NEW: Passive House explained in 90 seconds.">
            <a:hlinkClick r:id="" action="ppaction://media"/>
            <a:extLst>
              <a:ext uri="{FF2B5EF4-FFF2-40B4-BE49-F238E27FC236}">
                <a16:creationId xmlns:a16="http://schemas.microsoft.com/office/drawing/2014/main" id="{5145C1D2-400F-4159-93E1-706AA34A2D5E}"/>
              </a:ext>
            </a:extLst>
          </p:cNvPr>
          <p:cNvPicPr>
            <a:picLocks noGrp="1" noRot="1" noChangeAspect="1"/>
          </p:cNvPicPr>
          <p:nvPr>
            <p:ph idx="1"/>
            <a:videoFile r:link="rId1"/>
          </p:nvPr>
        </p:nvPicPr>
        <p:blipFill>
          <a:blip r:embed="rId3"/>
          <a:stretch>
            <a:fillRect/>
          </a:stretch>
        </p:blipFill>
        <p:spPr>
          <a:xfrm>
            <a:off x="207390" y="216816"/>
            <a:ext cx="11632676" cy="6476215"/>
          </a:xfrm>
          <a:prstGeom prst="rect">
            <a:avLst/>
          </a:prstGeom>
        </p:spPr>
      </p:pic>
    </p:spTree>
    <p:extLst>
      <p:ext uri="{BB962C8B-B14F-4D97-AF65-F5344CB8AC3E}">
        <p14:creationId xmlns:p14="http://schemas.microsoft.com/office/powerpoint/2010/main" val="58144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1D2B32D-0460-4D91-99B8-50E2049AC0D9}"/>
              </a:ext>
            </a:extLst>
          </p:cNvPr>
          <p:cNvSpPr>
            <a:spLocks noGrp="1"/>
          </p:cNvSpPr>
          <p:nvPr>
            <p:ph type="title"/>
          </p:nvPr>
        </p:nvSpPr>
        <p:spPr>
          <a:xfrm>
            <a:off x="1075767" y="1188637"/>
            <a:ext cx="2988234" cy="4480726"/>
          </a:xfrm>
        </p:spPr>
        <p:txBody>
          <a:bodyPr vert="horz" lIns="91440" tIns="45720" rIns="91440" bIns="45720" rtlCol="0" anchor="ctr">
            <a:normAutofit/>
          </a:bodyPr>
          <a:lstStyle/>
          <a:p>
            <a:pPr algn="r"/>
            <a:r>
              <a:rPr lang="en-US" sz="6100" b="1" kern="1200" dirty="0" err="1">
                <a:solidFill>
                  <a:schemeClr val="tx1"/>
                </a:solidFill>
                <a:latin typeface="+mj-lt"/>
                <a:ea typeface="+mj-ea"/>
                <a:cs typeface="+mj-cs"/>
              </a:rPr>
              <a:t>Impactos</a:t>
            </a:r>
            <a:r>
              <a:rPr lang="en-US" sz="6100" b="1" kern="1200" dirty="0">
                <a:solidFill>
                  <a:schemeClr val="tx1"/>
                </a:solidFill>
                <a:latin typeface="+mj-lt"/>
                <a:ea typeface="+mj-ea"/>
                <a:cs typeface="+mj-cs"/>
              </a:rPr>
              <a:t> del CC</a:t>
            </a:r>
          </a:p>
        </p:txBody>
      </p:sp>
      <p:cxnSp>
        <p:nvCxnSpPr>
          <p:cNvPr id="15" name="Straight Connector 14">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F2A196B3-45C8-4ECF-B7A5-EF1FBA53AB52}"/>
              </a:ext>
            </a:extLst>
          </p:cNvPr>
          <p:cNvSpPr txBox="1"/>
          <p:nvPr/>
        </p:nvSpPr>
        <p:spPr>
          <a:xfrm>
            <a:off x="5255259" y="1046375"/>
            <a:ext cx="5860955" cy="4162755"/>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2800" b="0" i="0" dirty="0">
                <a:effectLst/>
              </a:rPr>
              <a:t>El </a:t>
            </a:r>
            <a:r>
              <a:rPr lang="en-US" sz="2800" b="0" i="0" dirty="0" err="1">
                <a:effectLst/>
              </a:rPr>
              <a:t>calentamiento</a:t>
            </a:r>
            <a:r>
              <a:rPr lang="en-US" sz="2800" b="0" i="0" dirty="0">
                <a:effectLst/>
              </a:rPr>
              <a:t> global </a:t>
            </a:r>
            <a:r>
              <a:rPr lang="en-US" sz="2800" b="0" i="0" dirty="0" err="1">
                <a:effectLst/>
              </a:rPr>
              <a:t>también</a:t>
            </a:r>
            <a:r>
              <a:rPr lang="en-US" sz="2800" b="0" i="0" dirty="0">
                <a:effectLst/>
              </a:rPr>
              <a:t> </a:t>
            </a:r>
            <a:r>
              <a:rPr lang="en-US" sz="2800" b="0" i="0" dirty="0" err="1">
                <a:effectLst/>
              </a:rPr>
              <a:t>está</a:t>
            </a:r>
            <a:r>
              <a:rPr lang="en-US" sz="2800" b="0" i="0" dirty="0">
                <a:effectLst/>
              </a:rPr>
              <a:t> </a:t>
            </a:r>
            <a:r>
              <a:rPr lang="en-US" sz="2800" b="0" i="0" dirty="0" err="1">
                <a:effectLst/>
              </a:rPr>
              <a:t>detrás</a:t>
            </a:r>
            <a:r>
              <a:rPr lang="en-US" sz="2800" b="0" i="0" dirty="0">
                <a:effectLst/>
              </a:rPr>
              <a:t> de la mayor crisis </a:t>
            </a:r>
            <a:r>
              <a:rPr lang="en-US" sz="2800" b="0" i="0" dirty="0" err="1">
                <a:effectLst/>
              </a:rPr>
              <a:t>medioambiental</a:t>
            </a:r>
            <a:r>
              <a:rPr lang="en-US" sz="2800" b="0" i="0" dirty="0">
                <a:effectLst/>
              </a:rPr>
              <a:t> de la </a:t>
            </a:r>
            <a:r>
              <a:rPr lang="en-US" sz="2800" b="0" i="0" dirty="0" err="1">
                <a:effectLst/>
              </a:rPr>
              <a:t>historia</a:t>
            </a:r>
            <a:r>
              <a:rPr lang="en-US" sz="2800" b="0" i="0" dirty="0">
                <a:effectLst/>
              </a:rPr>
              <a:t> por la </a:t>
            </a:r>
            <a:r>
              <a:rPr lang="en-US" sz="2800" b="0" i="0" dirty="0" err="1">
                <a:effectLst/>
              </a:rPr>
              <a:t>velocidad</a:t>
            </a:r>
            <a:r>
              <a:rPr lang="en-US" sz="2800" b="0" i="0" dirty="0">
                <a:effectLst/>
              </a:rPr>
              <a:t> </a:t>
            </a:r>
            <a:r>
              <a:rPr lang="en-US" sz="2800" b="0" i="0" dirty="0" err="1">
                <a:effectLst/>
              </a:rPr>
              <a:t>insólita</a:t>
            </a:r>
            <a:r>
              <a:rPr lang="en-US" sz="2800" b="0" i="0" dirty="0">
                <a:effectLst/>
              </a:rPr>
              <a:t> de los </a:t>
            </a:r>
            <a:r>
              <a:rPr lang="en-US" sz="2800" b="0" i="0" dirty="0" err="1">
                <a:effectLst/>
              </a:rPr>
              <a:t>acontecimientos</a:t>
            </a:r>
            <a:r>
              <a:rPr lang="en-US" sz="2800" b="0" i="0" dirty="0">
                <a:effectLst/>
              </a:rPr>
              <a:t>. </a:t>
            </a:r>
            <a:r>
              <a:rPr lang="en-US" sz="2800" b="1" i="0" dirty="0" err="1">
                <a:effectLst/>
              </a:rPr>
              <a:t>Desde</a:t>
            </a:r>
            <a:r>
              <a:rPr lang="en-US" sz="2800" b="1" i="0" dirty="0">
                <a:effectLst/>
              </a:rPr>
              <a:t> 1880 la </a:t>
            </a:r>
            <a:r>
              <a:rPr lang="en-US" sz="2800" b="1" i="0" dirty="0" err="1">
                <a:effectLst/>
              </a:rPr>
              <a:t>temperatura</a:t>
            </a:r>
            <a:r>
              <a:rPr lang="en-US" sz="2800" b="1" i="0" dirty="0">
                <a:effectLst/>
              </a:rPr>
              <a:t> media </a:t>
            </a:r>
            <a:r>
              <a:rPr lang="en-US" sz="2800" b="1" i="0" dirty="0" err="1">
                <a:effectLst/>
              </a:rPr>
              <a:t>terrestre</a:t>
            </a:r>
            <a:r>
              <a:rPr lang="en-US" sz="2800" b="1" i="0" dirty="0">
                <a:effectLst/>
              </a:rPr>
              <a:t> ha </a:t>
            </a:r>
            <a:r>
              <a:rPr lang="en-US" sz="2800" b="1" i="0" dirty="0" err="1">
                <a:effectLst/>
              </a:rPr>
              <a:t>subido</a:t>
            </a:r>
            <a:r>
              <a:rPr lang="en-US" sz="2800" b="1" i="0" dirty="0">
                <a:effectLst/>
              </a:rPr>
              <a:t> 0,85 ºC, </a:t>
            </a:r>
            <a:r>
              <a:rPr lang="en-US" sz="2800" b="0" i="0" u="none" strike="noStrike" dirty="0">
                <a:effectLst/>
                <a:hlinkClick r:id="rId2"/>
              </a:rPr>
              <a:t>el </a:t>
            </a:r>
            <a:r>
              <a:rPr lang="en-US" sz="2800" b="0" i="0" u="none" strike="noStrike" dirty="0" err="1">
                <a:effectLst/>
                <a:hlinkClick r:id="rId2"/>
              </a:rPr>
              <a:t>nivel</a:t>
            </a:r>
            <a:r>
              <a:rPr lang="en-US" sz="2800" b="0" i="0" u="none" strike="noStrike" dirty="0">
                <a:effectLst/>
                <a:hlinkClick r:id="rId2"/>
              </a:rPr>
              <a:t> del mar ha </a:t>
            </a:r>
            <a:r>
              <a:rPr lang="en-US" sz="2800" b="0" i="0" u="none" strike="noStrike" dirty="0" err="1">
                <a:effectLst/>
                <a:hlinkClick r:id="rId2"/>
              </a:rPr>
              <a:t>crecido</a:t>
            </a:r>
            <a:r>
              <a:rPr lang="en-US" sz="2800" b="1" i="0" dirty="0">
                <a:effectLst/>
              </a:rPr>
              <a:t> 19 cm y el </a:t>
            </a:r>
            <a:r>
              <a:rPr lang="en-US" sz="2800" b="1" i="0" dirty="0" err="1">
                <a:effectLst/>
              </a:rPr>
              <a:t>Ártico</a:t>
            </a:r>
            <a:r>
              <a:rPr lang="en-US" sz="2800" b="1" i="0" dirty="0">
                <a:effectLst/>
              </a:rPr>
              <a:t> ha </a:t>
            </a:r>
            <a:r>
              <a:rPr lang="en-US" sz="2800" b="1" i="0" dirty="0" err="1">
                <a:effectLst/>
              </a:rPr>
              <a:t>perdido</a:t>
            </a:r>
            <a:r>
              <a:rPr lang="en-US" sz="2800" b="1" i="0" dirty="0">
                <a:effectLst/>
              </a:rPr>
              <a:t> 1,07 </a:t>
            </a:r>
            <a:r>
              <a:rPr lang="en-US" sz="2800" b="1" i="0" dirty="0" err="1">
                <a:effectLst/>
              </a:rPr>
              <a:t>millones</a:t>
            </a:r>
            <a:r>
              <a:rPr lang="en-US" sz="2800" b="1" i="0" dirty="0">
                <a:effectLst/>
              </a:rPr>
              <a:t> de km</a:t>
            </a:r>
            <a:r>
              <a:rPr lang="en-US" sz="2800" b="1" i="0" baseline="30000" dirty="0">
                <a:effectLst/>
              </a:rPr>
              <a:t>2</a:t>
            </a:r>
            <a:r>
              <a:rPr lang="en-US" sz="2800" b="1" i="0" dirty="0">
                <a:effectLst/>
              </a:rPr>
              <a:t> de </a:t>
            </a:r>
            <a:r>
              <a:rPr lang="en-US" sz="2800" b="1" i="0" dirty="0" err="1">
                <a:effectLst/>
              </a:rPr>
              <a:t>hielo</a:t>
            </a:r>
            <a:r>
              <a:rPr lang="en-US" sz="2800" b="1" i="0" dirty="0">
                <a:effectLst/>
              </a:rPr>
              <a:t> por </a:t>
            </a:r>
            <a:r>
              <a:rPr lang="en-US" sz="2800" b="1" i="0" dirty="0" err="1">
                <a:effectLst/>
              </a:rPr>
              <a:t>década</a:t>
            </a:r>
            <a:r>
              <a:rPr lang="en-US" sz="2800" b="1" i="0" dirty="0">
                <a:effectLst/>
              </a:rPr>
              <a:t>,</a:t>
            </a:r>
            <a:r>
              <a:rPr lang="en-US" sz="2800" b="0" i="0" dirty="0">
                <a:effectLst/>
              </a:rPr>
              <a:t> </a:t>
            </a:r>
            <a:r>
              <a:rPr lang="en-US" sz="2800" b="0" i="0" dirty="0" err="1">
                <a:effectLst/>
              </a:rPr>
              <a:t>tal</a:t>
            </a:r>
            <a:r>
              <a:rPr lang="en-US" sz="2800" b="0" i="0" dirty="0">
                <a:effectLst/>
              </a:rPr>
              <a:t> y </a:t>
            </a:r>
            <a:r>
              <a:rPr lang="en-US" sz="2800" b="0" i="0" dirty="0" err="1">
                <a:effectLst/>
              </a:rPr>
              <a:t>como</a:t>
            </a:r>
            <a:r>
              <a:rPr lang="en-US" sz="2800" b="0" i="0" dirty="0">
                <a:effectLst/>
              </a:rPr>
              <a:t> </a:t>
            </a:r>
            <a:r>
              <a:rPr lang="en-US" sz="2800" b="0" i="0" dirty="0" err="1">
                <a:effectLst/>
              </a:rPr>
              <a:t>desvela</a:t>
            </a:r>
            <a:r>
              <a:rPr lang="en-US" sz="2800" b="0" i="0" dirty="0">
                <a:effectLst/>
              </a:rPr>
              <a:t> el Grupo </a:t>
            </a:r>
            <a:r>
              <a:rPr lang="en-US" sz="2800" b="0" i="0" dirty="0" err="1">
                <a:effectLst/>
              </a:rPr>
              <a:t>Intergubernamental</a:t>
            </a:r>
            <a:r>
              <a:rPr lang="en-US" sz="2800" b="0" i="0" dirty="0">
                <a:effectLst/>
              </a:rPr>
              <a:t> de </a:t>
            </a:r>
            <a:r>
              <a:rPr lang="en-US" sz="2800" b="0" i="0" dirty="0" err="1">
                <a:effectLst/>
              </a:rPr>
              <a:t>Expertos</a:t>
            </a:r>
            <a:r>
              <a:rPr lang="en-US" sz="2800" b="0" i="0" dirty="0">
                <a:effectLst/>
              </a:rPr>
              <a:t> </a:t>
            </a:r>
            <a:r>
              <a:rPr lang="en-US" sz="2800" b="0" i="0" dirty="0" err="1">
                <a:effectLst/>
              </a:rPr>
              <a:t>sobre</a:t>
            </a:r>
            <a:r>
              <a:rPr lang="en-US" sz="2800" b="0" i="0" dirty="0">
                <a:effectLst/>
              </a:rPr>
              <a:t> el Cambio </a:t>
            </a:r>
            <a:r>
              <a:rPr lang="en-US" sz="2800" b="0" i="0" dirty="0" err="1">
                <a:effectLst/>
              </a:rPr>
              <a:t>Climático</a:t>
            </a:r>
            <a:r>
              <a:rPr lang="en-US" sz="2800" b="0" i="0" dirty="0">
                <a:effectLst/>
              </a:rPr>
              <a:t> (IPCC)</a:t>
            </a:r>
            <a:endParaRPr lang="en-US" sz="2800" dirty="0"/>
          </a:p>
        </p:txBody>
      </p:sp>
    </p:spTree>
    <p:extLst>
      <p:ext uri="{BB962C8B-B14F-4D97-AF65-F5344CB8AC3E}">
        <p14:creationId xmlns:p14="http://schemas.microsoft.com/office/powerpoint/2010/main" val="4270676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78004A-AAFB-47C2-8702-31F8DB0CD91C}"/>
              </a:ext>
            </a:extLst>
          </p:cNvPr>
          <p:cNvSpPr>
            <a:spLocks noGrp="1"/>
          </p:cNvSpPr>
          <p:nvPr>
            <p:ph type="title"/>
          </p:nvPr>
        </p:nvSpPr>
        <p:spPr>
          <a:xfrm>
            <a:off x="839788" y="386499"/>
            <a:ext cx="3932237" cy="1371280"/>
          </a:xfrm>
        </p:spPr>
        <p:txBody>
          <a:bodyPr>
            <a:normAutofit fontScale="90000"/>
          </a:bodyPr>
          <a:lstStyle/>
          <a:p>
            <a:pPr algn="ctr"/>
            <a:r>
              <a:rPr lang="es-ES" b="1" dirty="0">
                <a:solidFill>
                  <a:srgbClr val="FF0000"/>
                </a:solidFill>
                <a:hlinkClick r:id="rId2">
                  <a:extLst>
                    <a:ext uri="{A12FA001-AC4F-418D-AE19-62706E023703}">
                      <ahyp:hlinkClr xmlns:ahyp="http://schemas.microsoft.com/office/drawing/2018/hyperlinkcolor" val="tx"/>
                    </a:ext>
                  </a:extLst>
                </a:hlinkClick>
              </a:rPr>
              <a:t>AUMENTO DEL NIVEL DEL MAR</a:t>
            </a:r>
            <a:r>
              <a:rPr lang="es-ES" b="1" dirty="0"/>
              <a:t>.</a:t>
            </a:r>
            <a:br>
              <a:rPr lang="es-ES" dirty="0"/>
            </a:br>
            <a:endParaRPr lang="en-US" dirty="0"/>
          </a:p>
        </p:txBody>
      </p:sp>
      <p:sp>
        <p:nvSpPr>
          <p:cNvPr id="3" name="Marcador de contenido 2">
            <a:extLst>
              <a:ext uri="{FF2B5EF4-FFF2-40B4-BE49-F238E27FC236}">
                <a16:creationId xmlns:a16="http://schemas.microsoft.com/office/drawing/2014/main" id="{8896C410-7844-47BE-AD62-EDBAF2C27901}"/>
              </a:ext>
            </a:extLst>
          </p:cNvPr>
          <p:cNvSpPr>
            <a:spLocks noGrp="1"/>
          </p:cNvSpPr>
          <p:nvPr>
            <p:ph idx="1"/>
          </p:nvPr>
        </p:nvSpPr>
        <p:spPr>
          <a:xfrm>
            <a:off x="5183188" y="631597"/>
            <a:ext cx="6172200" cy="3668942"/>
          </a:xfrm>
        </p:spPr>
        <p:txBody>
          <a:bodyPr/>
          <a:lstStyle/>
          <a:p>
            <a:pPr algn="ctr"/>
            <a:r>
              <a:rPr lang="en-US" b="1" dirty="0">
                <a:solidFill>
                  <a:srgbClr val="FF0000"/>
                </a:solidFill>
              </a:rPr>
              <a:t>IMPACTOS</a:t>
            </a:r>
          </a:p>
          <a:p>
            <a:r>
              <a:rPr lang="es-ES" sz="2400" dirty="0"/>
              <a:t>Alza en nivel del mar obliga a Indonesia a trasladar su capital</a:t>
            </a:r>
          </a:p>
          <a:p>
            <a:r>
              <a:rPr lang="es-ES" sz="2400" dirty="0"/>
              <a:t>Se estima que un tercio de </a:t>
            </a:r>
            <a:r>
              <a:rPr lang="es-ES" sz="2400" dirty="0">
                <a:solidFill>
                  <a:srgbClr val="FF0000"/>
                </a:solidFill>
              </a:rPr>
              <a:t>Yakarta</a:t>
            </a:r>
            <a:r>
              <a:rPr lang="es-ES" sz="2400" dirty="0"/>
              <a:t> podría estar sumergida en 2050. Por eso el gobierno anunció su traslado a la parte oriental de la isla de Borneo, </a:t>
            </a:r>
            <a:r>
              <a:rPr lang="es-ES" sz="2400" dirty="0">
                <a:solidFill>
                  <a:srgbClr val="FF0000"/>
                </a:solidFill>
              </a:rPr>
              <a:t>para 2024</a:t>
            </a:r>
          </a:p>
          <a:p>
            <a:endParaRPr lang="en-US" sz="2400" dirty="0">
              <a:solidFill>
                <a:srgbClr val="FF0000"/>
              </a:solidFill>
            </a:endParaRPr>
          </a:p>
        </p:txBody>
      </p:sp>
      <p:sp>
        <p:nvSpPr>
          <p:cNvPr id="4" name="Marcador de texto 3">
            <a:extLst>
              <a:ext uri="{FF2B5EF4-FFF2-40B4-BE49-F238E27FC236}">
                <a16:creationId xmlns:a16="http://schemas.microsoft.com/office/drawing/2014/main" id="{9F25E303-D285-4F7E-B084-C89F016E7E80}"/>
              </a:ext>
            </a:extLst>
          </p:cNvPr>
          <p:cNvSpPr>
            <a:spLocks noGrp="1"/>
          </p:cNvSpPr>
          <p:nvPr>
            <p:ph type="body" sz="half" idx="2"/>
          </p:nvPr>
        </p:nvSpPr>
        <p:spPr>
          <a:xfrm>
            <a:off x="358220" y="1404594"/>
            <a:ext cx="4824968" cy="2828042"/>
          </a:xfrm>
        </p:spPr>
        <p:txBody>
          <a:bodyPr/>
          <a:lstStyle/>
          <a:p>
            <a:r>
              <a:rPr lang="es-ES" sz="2000" b="1" dirty="0"/>
              <a:t>Cuando la temperatura de la superficie se calienta, se produce </a:t>
            </a:r>
            <a:r>
              <a:rPr lang="es-ES" sz="2000" b="1" dirty="0">
                <a:solidFill>
                  <a:srgbClr val="FF0000"/>
                </a:solidFill>
              </a:rPr>
              <a:t>la fusión del hielo de los glaciares, del hielo marino, así como de la plataforma de hielo polar.</a:t>
            </a:r>
          </a:p>
          <a:p>
            <a:r>
              <a:rPr lang="es-ES" sz="2000" b="1" dirty="0"/>
              <a:t>Los científicos han especulado que si se derrite a este ritmo </a:t>
            </a:r>
            <a:r>
              <a:rPr lang="es-ES" sz="2000" b="1" dirty="0">
                <a:solidFill>
                  <a:srgbClr val="FF0000"/>
                </a:solidFill>
              </a:rPr>
              <a:t>el hielo de la Antártida, Groenlandia y el </a:t>
            </a:r>
            <a:r>
              <a:rPr lang="es-ES" sz="2000" b="1" dirty="0">
                <a:solidFill>
                  <a:srgbClr val="FF0000"/>
                </a:solidFill>
                <a:hlinkClick r:id="rId3">
                  <a:extLst>
                    <a:ext uri="{A12FA001-AC4F-418D-AE19-62706E023703}">
                      <ahyp:hlinkClr xmlns:ahyp="http://schemas.microsoft.com/office/drawing/2018/hyperlinkcolor" val="tx"/>
                    </a:ext>
                  </a:extLst>
                </a:hlinkClick>
              </a:rPr>
              <a:t>ártico</a:t>
            </a:r>
            <a:r>
              <a:rPr lang="es-ES" sz="2000" b="1" dirty="0">
                <a:solidFill>
                  <a:srgbClr val="FF0000"/>
                </a:solidFill>
              </a:rPr>
              <a:t> podría elevar los niveles del mar en más de 20 metros de aquí a 2100.</a:t>
            </a:r>
          </a:p>
          <a:p>
            <a:endParaRPr lang="es-ES" b="1" dirty="0">
              <a:solidFill>
                <a:srgbClr val="FF0000"/>
              </a:solidFill>
            </a:endParaRPr>
          </a:p>
          <a:p>
            <a:endParaRPr lang="en-US" b="1" dirty="0">
              <a:solidFill>
                <a:srgbClr val="FF0000"/>
              </a:solidFill>
            </a:endParaRPr>
          </a:p>
        </p:txBody>
      </p:sp>
      <p:pic>
        <p:nvPicPr>
          <p:cNvPr id="5" name="Imagen 4">
            <a:extLst>
              <a:ext uri="{FF2B5EF4-FFF2-40B4-BE49-F238E27FC236}">
                <a16:creationId xmlns:a16="http://schemas.microsoft.com/office/drawing/2014/main" id="{0EE13EE9-3179-4E88-9F7F-CA2AA19C4DB8}"/>
              </a:ext>
            </a:extLst>
          </p:cNvPr>
          <p:cNvPicPr>
            <a:picLocks noChangeAspect="1"/>
          </p:cNvPicPr>
          <p:nvPr/>
        </p:nvPicPr>
        <p:blipFill>
          <a:blip r:embed="rId4"/>
          <a:stretch>
            <a:fillRect/>
          </a:stretch>
        </p:blipFill>
        <p:spPr>
          <a:xfrm>
            <a:off x="836612" y="4300538"/>
            <a:ext cx="10831513" cy="2557462"/>
          </a:xfrm>
          <a:prstGeom prst="rect">
            <a:avLst/>
          </a:prstGeom>
        </p:spPr>
      </p:pic>
    </p:spTree>
    <p:extLst>
      <p:ext uri="{BB962C8B-B14F-4D97-AF65-F5344CB8AC3E}">
        <p14:creationId xmlns:p14="http://schemas.microsoft.com/office/powerpoint/2010/main" val="3309344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A9F32C-9E3E-44A5-9217-C9E97B48AE55}"/>
              </a:ext>
            </a:extLst>
          </p:cNvPr>
          <p:cNvSpPr>
            <a:spLocks noGrp="1"/>
          </p:cNvSpPr>
          <p:nvPr>
            <p:ph type="title"/>
          </p:nvPr>
        </p:nvSpPr>
        <p:spPr/>
        <p:txBody>
          <a:bodyPr/>
          <a:lstStyle/>
          <a:p>
            <a:r>
              <a:rPr lang="en-US" b="1" dirty="0">
                <a:solidFill>
                  <a:srgbClr val="FF0000"/>
                </a:solidFill>
              </a:rPr>
              <a:t>OLAS DE CALOR</a:t>
            </a:r>
            <a:br>
              <a:rPr lang="en-US" dirty="0"/>
            </a:br>
            <a:endParaRPr lang="en-US" dirty="0"/>
          </a:p>
        </p:txBody>
      </p:sp>
      <p:pic>
        <p:nvPicPr>
          <p:cNvPr id="5" name="Marcador de contenido 4">
            <a:extLst>
              <a:ext uri="{FF2B5EF4-FFF2-40B4-BE49-F238E27FC236}">
                <a16:creationId xmlns:a16="http://schemas.microsoft.com/office/drawing/2014/main" id="{9D1D2C04-6404-4C55-B2CB-98BBC3B95F5E}"/>
              </a:ext>
            </a:extLst>
          </p:cNvPr>
          <p:cNvPicPr>
            <a:picLocks noGrp="1" noChangeAspect="1"/>
          </p:cNvPicPr>
          <p:nvPr>
            <p:ph idx="1"/>
          </p:nvPr>
        </p:nvPicPr>
        <p:blipFill>
          <a:blip r:embed="rId2"/>
          <a:stretch>
            <a:fillRect/>
          </a:stretch>
        </p:blipFill>
        <p:spPr>
          <a:xfrm>
            <a:off x="4857750" y="812720"/>
            <a:ext cx="6572250" cy="3641638"/>
          </a:xfrm>
          <a:prstGeom prst="rect">
            <a:avLst/>
          </a:prstGeom>
        </p:spPr>
      </p:pic>
      <p:sp>
        <p:nvSpPr>
          <p:cNvPr id="4" name="Marcador de texto 3">
            <a:extLst>
              <a:ext uri="{FF2B5EF4-FFF2-40B4-BE49-F238E27FC236}">
                <a16:creationId xmlns:a16="http://schemas.microsoft.com/office/drawing/2014/main" id="{123B183E-CEBA-4278-B37C-3DAB9335AEB9}"/>
              </a:ext>
            </a:extLst>
          </p:cNvPr>
          <p:cNvSpPr>
            <a:spLocks noGrp="1"/>
          </p:cNvSpPr>
          <p:nvPr>
            <p:ph type="body" sz="half" idx="2"/>
          </p:nvPr>
        </p:nvSpPr>
        <p:spPr>
          <a:xfrm>
            <a:off x="839788" y="1811045"/>
            <a:ext cx="3932237" cy="4421079"/>
          </a:xfrm>
        </p:spPr>
        <p:txBody>
          <a:bodyPr>
            <a:noAutofit/>
          </a:bodyPr>
          <a:lstStyle/>
          <a:p>
            <a:r>
              <a:rPr lang="es-ES" sz="2400" dirty="0"/>
              <a:t>Olas de calor severas se han vuelto cada vez más comunes, y la razón no es otra que los gases de </a:t>
            </a:r>
            <a:r>
              <a:rPr lang="es-ES" sz="2400" dirty="0">
                <a:hlinkClick r:id="rId3"/>
              </a:rPr>
              <a:t>efecto invernadero</a:t>
            </a:r>
            <a:r>
              <a:rPr lang="es-ES" sz="2400" dirty="0"/>
              <a:t> están atrapados dentro en la atmósfera. Los estudios indican que estas olas de calor seguirán aumentando en los próximos años y en el futuro 100 veces peor. Esto dará lugar a un aumento de enfermedades relacionadas con el calor y también </a:t>
            </a:r>
            <a:r>
              <a:rPr lang="es-ES" sz="2400" dirty="0">
                <a:solidFill>
                  <a:srgbClr val="FF0000"/>
                </a:solidFill>
              </a:rPr>
              <a:t>desencadenar innumerables incendios.</a:t>
            </a:r>
            <a:endParaRPr lang="en-US" sz="2400" dirty="0">
              <a:solidFill>
                <a:srgbClr val="FF0000"/>
              </a:solidFill>
            </a:endParaRPr>
          </a:p>
        </p:txBody>
      </p:sp>
      <p:sp>
        <p:nvSpPr>
          <p:cNvPr id="6" name="Rectángulo 5">
            <a:extLst>
              <a:ext uri="{FF2B5EF4-FFF2-40B4-BE49-F238E27FC236}">
                <a16:creationId xmlns:a16="http://schemas.microsoft.com/office/drawing/2014/main" id="{C556175E-FF1A-410A-8FB9-D68E29EE356A}"/>
              </a:ext>
            </a:extLst>
          </p:cNvPr>
          <p:cNvSpPr/>
          <p:nvPr/>
        </p:nvSpPr>
        <p:spPr>
          <a:xfrm>
            <a:off x="5029200" y="4536994"/>
            <a:ext cx="6323012" cy="923330"/>
          </a:xfrm>
          <a:prstGeom prst="rect">
            <a:avLst/>
          </a:prstGeom>
        </p:spPr>
        <p:txBody>
          <a:bodyPr wrap="square">
            <a:spAutoFit/>
          </a:bodyPr>
          <a:lstStyle/>
          <a:p>
            <a:r>
              <a:rPr lang="es-ES" dirty="0">
                <a:solidFill>
                  <a:srgbClr val="202122"/>
                </a:solidFill>
                <a:latin typeface="Arial" panose="020B0604020202020204" pitchFamily="34" charset="0"/>
              </a:rPr>
              <a:t> </a:t>
            </a:r>
            <a:r>
              <a:rPr lang="es-ES" dirty="0">
                <a:solidFill>
                  <a:srgbClr val="0B0080"/>
                </a:solidFill>
                <a:latin typeface="Arial" panose="020B0604020202020204" pitchFamily="34" charset="0"/>
                <a:hlinkClick r:id="rId4" tooltip="Corporación Nacional Forestal"/>
              </a:rPr>
              <a:t>Corporación Nacional Forestal</a:t>
            </a:r>
            <a:r>
              <a:rPr lang="es-ES" dirty="0">
                <a:solidFill>
                  <a:srgbClr val="202122"/>
                </a:solidFill>
                <a:latin typeface="Arial" panose="020B0604020202020204" pitchFamily="34" charset="0"/>
              </a:rPr>
              <a:t> (</a:t>
            </a:r>
            <a:r>
              <a:rPr lang="es-ES" dirty="0" err="1">
                <a:solidFill>
                  <a:srgbClr val="202122"/>
                </a:solidFill>
                <a:latin typeface="Arial" panose="020B0604020202020204" pitchFamily="34" charset="0"/>
              </a:rPr>
              <a:t>Conaf</a:t>
            </a:r>
            <a:r>
              <a:rPr lang="es-ES" dirty="0">
                <a:solidFill>
                  <a:srgbClr val="202122"/>
                </a:solidFill>
                <a:latin typeface="Arial" panose="020B0604020202020204" pitchFamily="34" charset="0"/>
              </a:rPr>
              <a:t>), la superficie total afectada es de </a:t>
            </a:r>
            <a:r>
              <a:rPr lang="es-ES" dirty="0">
                <a:solidFill>
                  <a:srgbClr val="FF0000"/>
                </a:solidFill>
                <a:latin typeface="Arial" panose="020B0604020202020204" pitchFamily="34" charset="0"/>
              </a:rPr>
              <a:t>587 000 ha</a:t>
            </a:r>
            <a:r>
              <a:rPr lang="es-ES" dirty="0">
                <a:solidFill>
                  <a:srgbClr val="202122"/>
                </a:solidFill>
                <a:latin typeface="Arial" panose="020B0604020202020204" pitchFamily="34" charset="0"/>
              </a:rPr>
              <a:t>.</a:t>
            </a:r>
            <a:r>
              <a:rPr lang="es-ES" baseline="30000" dirty="0">
                <a:solidFill>
                  <a:srgbClr val="0B0080"/>
                </a:solidFill>
                <a:latin typeface="Arial" panose="020B0604020202020204" pitchFamily="34" charset="0"/>
                <a:hlinkClick r:id="rId5"/>
              </a:rPr>
              <a:t>1</a:t>
            </a:r>
            <a:r>
              <a:rPr lang="es-ES" dirty="0">
                <a:solidFill>
                  <a:srgbClr val="202122"/>
                </a:solidFill>
                <a:latin typeface="Arial" panose="020B0604020202020204" pitchFamily="34" charset="0"/>
              </a:rPr>
              <a:t>​ El detalle por región de la temporada 2016-2017 ​</a:t>
            </a:r>
            <a:endParaRPr lang="en-US" dirty="0"/>
          </a:p>
        </p:txBody>
      </p:sp>
      <p:pic>
        <p:nvPicPr>
          <p:cNvPr id="7" name="Imagen 6">
            <a:extLst>
              <a:ext uri="{FF2B5EF4-FFF2-40B4-BE49-F238E27FC236}">
                <a16:creationId xmlns:a16="http://schemas.microsoft.com/office/drawing/2014/main" id="{A8A64713-E1BC-4EF7-8291-B3BF189D5C92}"/>
              </a:ext>
            </a:extLst>
          </p:cNvPr>
          <p:cNvPicPr>
            <a:picLocks noChangeAspect="1"/>
          </p:cNvPicPr>
          <p:nvPr/>
        </p:nvPicPr>
        <p:blipFill>
          <a:blip r:embed="rId6"/>
          <a:stretch>
            <a:fillRect/>
          </a:stretch>
        </p:blipFill>
        <p:spPr>
          <a:xfrm>
            <a:off x="4990306" y="5542960"/>
            <a:ext cx="6400800" cy="1315039"/>
          </a:xfrm>
          <a:prstGeom prst="rect">
            <a:avLst/>
          </a:prstGeom>
        </p:spPr>
      </p:pic>
    </p:spTree>
    <p:extLst>
      <p:ext uri="{BB962C8B-B14F-4D97-AF65-F5344CB8AC3E}">
        <p14:creationId xmlns:p14="http://schemas.microsoft.com/office/powerpoint/2010/main" val="1193858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14D7B6-F736-4449-AAF8-53FD1A22394A}"/>
              </a:ext>
            </a:extLst>
          </p:cNvPr>
          <p:cNvSpPr>
            <a:spLocks noGrp="1"/>
          </p:cNvSpPr>
          <p:nvPr>
            <p:ph type="title"/>
          </p:nvPr>
        </p:nvSpPr>
        <p:spPr>
          <a:xfrm>
            <a:off x="529069" y="457200"/>
            <a:ext cx="3932237" cy="1600200"/>
          </a:xfrm>
        </p:spPr>
        <p:txBody>
          <a:bodyPr>
            <a:normAutofit/>
          </a:bodyPr>
          <a:lstStyle/>
          <a:p>
            <a:r>
              <a:rPr lang="es-ES" dirty="0">
                <a:hlinkClick r:id="rId2">
                  <a:extLst>
                    <a:ext uri="{A12FA001-AC4F-418D-AE19-62706E023703}">
                      <ahyp:hlinkClr xmlns:ahyp="http://schemas.microsoft.com/office/drawing/2018/hyperlinkcolor" val="tx"/>
                    </a:ext>
                  </a:extLst>
                </a:hlinkClick>
              </a:rPr>
              <a:t> </a:t>
            </a:r>
            <a:r>
              <a:rPr lang="es-ES" b="1" dirty="0">
                <a:solidFill>
                  <a:srgbClr val="FF0000"/>
                </a:solidFill>
                <a:hlinkClick r:id="rId2">
                  <a:extLst>
                    <a:ext uri="{A12FA001-AC4F-418D-AE19-62706E023703}">
                      <ahyp:hlinkClr xmlns:ahyp="http://schemas.microsoft.com/office/drawing/2018/hyperlinkcolor" val="tx"/>
                    </a:ext>
                  </a:extLst>
                </a:hlinkClick>
              </a:rPr>
              <a:t>TORMENTAS</a:t>
            </a:r>
            <a:br>
              <a:rPr lang="en-US" dirty="0"/>
            </a:br>
            <a:br>
              <a:rPr lang="es-ES" dirty="0"/>
            </a:br>
            <a:endParaRPr lang="en-US" dirty="0"/>
          </a:p>
        </p:txBody>
      </p:sp>
      <p:sp>
        <p:nvSpPr>
          <p:cNvPr id="3" name="Marcador de contenido 2">
            <a:extLst>
              <a:ext uri="{FF2B5EF4-FFF2-40B4-BE49-F238E27FC236}">
                <a16:creationId xmlns:a16="http://schemas.microsoft.com/office/drawing/2014/main" id="{8A839322-2BC8-44DD-B5DB-5A6C6D73B008}"/>
              </a:ext>
            </a:extLst>
          </p:cNvPr>
          <p:cNvSpPr>
            <a:spLocks noGrp="1"/>
          </p:cNvSpPr>
          <p:nvPr>
            <p:ph idx="1"/>
          </p:nvPr>
        </p:nvSpPr>
        <p:spPr>
          <a:xfrm>
            <a:off x="5183188" y="987425"/>
            <a:ext cx="6172200" cy="5325707"/>
          </a:xfrm>
        </p:spPr>
        <p:txBody>
          <a:bodyPr/>
          <a:lstStyle/>
          <a:p>
            <a:pPr algn="ctr"/>
            <a:r>
              <a:rPr lang="en-US" dirty="0">
                <a:solidFill>
                  <a:srgbClr val="FF0000"/>
                </a:solidFill>
              </a:rPr>
              <a:t>IMPACTO</a:t>
            </a:r>
          </a:p>
          <a:p>
            <a:endParaRPr lang="en-US" dirty="0">
              <a:solidFill>
                <a:srgbClr val="FF0000"/>
              </a:solidFill>
            </a:endParaRPr>
          </a:p>
        </p:txBody>
      </p:sp>
      <p:sp>
        <p:nvSpPr>
          <p:cNvPr id="4" name="Marcador de texto 3">
            <a:extLst>
              <a:ext uri="{FF2B5EF4-FFF2-40B4-BE49-F238E27FC236}">
                <a16:creationId xmlns:a16="http://schemas.microsoft.com/office/drawing/2014/main" id="{98E7275A-0557-45DD-8BD2-69F81CDD828D}"/>
              </a:ext>
            </a:extLst>
          </p:cNvPr>
          <p:cNvSpPr>
            <a:spLocks noGrp="1"/>
          </p:cNvSpPr>
          <p:nvPr>
            <p:ph type="body" sz="half" idx="2"/>
          </p:nvPr>
        </p:nvSpPr>
        <p:spPr>
          <a:xfrm>
            <a:off x="839788" y="1393794"/>
            <a:ext cx="4184973" cy="4475194"/>
          </a:xfrm>
        </p:spPr>
        <p:txBody>
          <a:bodyPr/>
          <a:lstStyle/>
          <a:p>
            <a:r>
              <a:rPr lang="es-ES" dirty="0"/>
              <a:t>Cuando la temperatura de los océanos se vuelve más cálida, </a:t>
            </a:r>
            <a:r>
              <a:rPr lang="es-ES" b="1" dirty="0"/>
              <a:t>las tormentas son más intensas</a:t>
            </a:r>
            <a:r>
              <a:rPr lang="es-ES" dirty="0"/>
              <a:t>. El calentamiento global hará que las tormentas puedan llegar a ser extremadamente graves, así como su número</a:t>
            </a:r>
          </a:p>
          <a:p>
            <a:r>
              <a:rPr lang="es-ES" dirty="0"/>
              <a:t>El agua caliente del océano alimentará la intensidad de las tormentas y dan como resultado un mayor número de huracanes extremadamente devastadores.</a:t>
            </a:r>
          </a:p>
          <a:p>
            <a:endParaRPr lang="en-US" dirty="0"/>
          </a:p>
        </p:txBody>
      </p:sp>
      <p:pic>
        <p:nvPicPr>
          <p:cNvPr id="8" name="Imagen 7">
            <a:extLst>
              <a:ext uri="{FF2B5EF4-FFF2-40B4-BE49-F238E27FC236}">
                <a16:creationId xmlns:a16="http://schemas.microsoft.com/office/drawing/2014/main" id="{77E4959D-4A4D-48E5-B958-774244432C9E}"/>
              </a:ext>
            </a:extLst>
          </p:cNvPr>
          <p:cNvPicPr>
            <a:picLocks noChangeAspect="1"/>
          </p:cNvPicPr>
          <p:nvPr/>
        </p:nvPicPr>
        <p:blipFill>
          <a:blip r:embed="rId3"/>
          <a:stretch>
            <a:fillRect/>
          </a:stretch>
        </p:blipFill>
        <p:spPr>
          <a:xfrm>
            <a:off x="886834" y="3693111"/>
            <a:ext cx="3935413" cy="2620021"/>
          </a:xfrm>
          <a:prstGeom prst="rect">
            <a:avLst/>
          </a:prstGeom>
        </p:spPr>
      </p:pic>
      <p:graphicFrame>
        <p:nvGraphicFramePr>
          <p:cNvPr id="9" name="Tabla 8">
            <a:extLst>
              <a:ext uri="{FF2B5EF4-FFF2-40B4-BE49-F238E27FC236}">
                <a16:creationId xmlns:a16="http://schemas.microsoft.com/office/drawing/2014/main" id="{757BBC17-D94C-4899-9840-4DF98E2D37B5}"/>
              </a:ext>
            </a:extLst>
          </p:cNvPr>
          <p:cNvGraphicFramePr>
            <a:graphicFrameLocks noGrp="1"/>
          </p:cNvGraphicFramePr>
          <p:nvPr>
            <p:extLst>
              <p:ext uri="{D42A27DB-BD31-4B8C-83A1-F6EECF244321}">
                <p14:modId xmlns:p14="http://schemas.microsoft.com/office/powerpoint/2010/main" val="3361473671"/>
              </p:ext>
            </p:extLst>
          </p:nvPr>
        </p:nvGraphicFramePr>
        <p:xfrm>
          <a:off x="5841507" y="1633493"/>
          <a:ext cx="5874822" cy="2560320"/>
        </p:xfrm>
        <a:graphic>
          <a:graphicData uri="http://schemas.openxmlformats.org/drawingml/2006/table">
            <a:tbl>
              <a:tblPr/>
              <a:tblGrid>
                <a:gridCol w="2768594">
                  <a:extLst>
                    <a:ext uri="{9D8B030D-6E8A-4147-A177-3AD203B41FA5}">
                      <a16:colId xmlns:a16="http://schemas.microsoft.com/office/drawing/2014/main" val="2373821710"/>
                    </a:ext>
                  </a:extLst>
                </a:gridCol>
                <a:gridCol w="3106228">
                  <a:extLst>
                    <a:ext uri="{9D8B030D-6E8A-4147-A177-3AD203B41FA5}">
                      <a16:colId xmlns:a16="http://schemas.microsoft.com/office/drawing/2014/main" val="1576090041"/>
                    </a:ext>
                  </a:extLst>
                </a:gridCol>
              </a:tblGrid>
              <a:tr h="305645">
                <a:tc gridSpan="2">
                  <a:txBody>
                    <a:bodyPr/>
                    <a:lstStyle/>
                    <a:p>
                      <a:pPr algn="ctr" fontAlgn="ctr"/>
                      <a:r>
                        <a:rPr lang="en-US" b="1">
                          <a:solidFill>
                            <a:srgbClr val="000000"/>
                          </a:solidFill>
                          <a:effectLst/>
                        </a:rPr>
                        <a:t>Temporal del norte de Chile de 2015</a:t>
                      </a:r>
                    </a:p>
                  </a:txBody>
                  <a:tcPr anchor="ctr">
                    <a:lnL w="7620" cap="flat" cmpd="sng" algn="ctr">
                      <a:solidFill>
                        <a:srgbClr val="B4BBC8"/>
                      </a:solidFill>
                      <a:prstDash val="solid"/>
                      <a:round/>
                      <a:headEnd type="none" w="med" len="med"/>
                      <a:tailEnd type="none" w="med" len="med"/>
                    </a:lnL>
                    <a:lnR w="7620" cap="flat" cmpd="sng" algn="ctr">
                      <a:solidFill>
                        <a:srgbClr val="B4BBC8"/>
                      </a:solidFill>
                      <a:prstDash val="solid"/>
                      <a:round/>
                      <a:headEnd type="none" w="med" len="med"/>
                      <a:tailEnd type="none" w="med" len="med"/>
                    </a:lnR>
                    <a:lnT w="7620" cap="flat" cmpd="sng" algn="ctr">
                      <a:solidFill>
                        <a:srgbClr val="B4BBC8"/>
                      </a:solidFill>
                      <a:prstDash val="solid"/>
                      <a:round/>
                      <a:headEnd type="none" w="med" len="med"/>
                      <a:tailEnd type="none" w="med" len="med"/>
                    </a:lnT>
                    <a:lnB w="7620" cap="flat" cmpd="sng" algn="ctr">
                      <a:solidFill>
                        <a:srgbClr val="B4BBC8"/>
                      </a:solidFill>
                      <a:prstDash val="solid"/>
                      <a:round/>
                      <a:headEnd type="none" w="med" len="med"/>
                      <a:tailEnd type="none" w="med" len="med"/>
                    </a:lnB>
                    <a:solidFill>
                      <a:srgbClr val="F9F9F9"/>
                    </a:solidFill>
                  </a:tcPr>
                </a:tc>
                <a:tc hMerge="1">
                  <a:txBody>
                    <a:bodyPr/>
                    <a:lstStyle/>
                    <a:p>
                      <a:endParaRPr lang="en-US"/>
                    </a:p>
                  </a:txBody>
                  <a:tcPr/>
                </a:tc>
                <a:extLst>
                  <a:ext uri="{0D108BD9-81ED-4DB2-BD59-A6C34878D82A}">
                    <a16:rowId xmlns:a16="http://schemas.microsoft.com/office/drawing/2014/main" val="544943636"/>
                  </a:ext>
                </a:extLst>
              </a:tr>
              <a:tr h="534879">
                <a:tc>
                  <a:txBody>
                    <a:bodyPr/>
                    <a:lstStyle/>
                    <a:p>
                      <a:pPr algn="l" fontAlgn="t"/>
                      <a:r>
                        <a:rPr lang="en-US">
                          <a:effectLst/>
                        </a:rPr>
                        <a:t>Duración</a:t>
                      </a:r>
                    </a:p>
                  </a:txBody>
                  <a:tcPr>
                    <a:lnL w="7620" cap="flat" cmpd="sng" algn="ctr">
                      <a:solidFill>
                        <a:srgbClr val="B4BBC8"/>
                      </a:solidFill>
                      <a:prstDash val="solid"/>
                      <a:round/>
                      <a:headEnd type="none" w="med" len="med"/>
                      <a:tailEnd type="none" w="med" len="med"/>
                    </a:lnL>
                    <a:lnR w="7620" cap="flat" cmpd="sng" algn="ctr">
                      <a:solidFill>
                        <a:srgbClr val="B4BBC8"/>
                      </a:solidFill>
                      <a:prstDash val="solid"/>
                      <a:round/>
                      <a:headEnd type="none" w="med" len="med"/>
                      <a:tailEnd type="none" w="med" len="med"/>
                    </a:lnR>
                    <a:lnT w="7620" cap="flat" cmpd="sng" algn="ctr">
                      <a:solidFill>
                        <a:srgbClr val="B4BBC8"/>
                      </a:solidFill>
                      <a:prstDash val="solid"/>
                      <a:round/>
                      <a:headEnd type="none" w="med" len="med"/>
                      <a:tailEnd type="none" w="med" len="med"/>
                    </a:lnT>
                    <a:lnB w="7620" cap="flat" cmpd="sng" algn="ctr">
                      <a:solidFill>
                        <a:srgbClr val="B4BBC8"/>
                      </a:solidFill>
                      <a:prstDash val="solid"/>
                      <a:round/>
                      <a:headEnd type="none" w="med" len="med"/>
                      <a:tailEnd type="none" w="med" len="med"/>
                    </a:lnB>
                    <a:solidFill>
                      <a:srgbClr val="F9F9F9"/>
                    </a:solidFill>
                  </a:tcPr>
                </a:tc>
                <a:tc>
                  <a:txBody>
                    <a:bodyPr/>
                    <a:lstStyle/>
                    <a:p>
                      <a:pPr fontAlgn="t"/>
                      <a:r>
                        <a:rPr lang="es-ES" u="none" strike="noStrike">
                          <a:solidFill>
                            <a:srgbClr val="0B0080"/>
                          </a:solidFill>
                          <a:effectLst/>
                          <a:hlinkClick r:id="rId4" tooltip="23 de marzo"/>
                        </a:rPr>
                        <a:t>23 de marzo</a:t>
                      </a:r>
                      <a:r>
                        <a:rPr lang="es-ES">
                          <a:effectLst/>
                        </a:rPr>
                        <a:t> de </a:t>
                      </a:r>
                      <a:r>
                        <a:rPr lang="es-ES" u="none" strike="noStrike">
                          <a:solidFill>
                            <a:srgbClr val="0B0080"/>
                          </a:solidFill>
                          <a:effectLst/>
                          <a:hlinkClick r:id="rId5" tooltip="2015"/>
                        </a:rPr>
                        <a:t>2015</a:t>
                      </a:r>
                      <a:r>
                        <a:rPr lang="es-ES">
                          <a:effectLst/>
                        </a:rPr>
                        <a:t> - </a:t>
                      </a:r>
                      <a:r>
                        <a:rPr lang="es-ES" u="none" strike="noStrike">
                          <a:solidFill>
                            <a:srgbClr val="0B0080"/>
                          </a:solidFill>
                          <a:effectLst/>
                          <a:hlinkClick r:id="rId6" tooltip="25 de marzo"/>
                        </a:rPr>
                        <a:t>25 de marzo</a:t>
                      </a:r>
                      <a:r>
                        <a:rPr lang="es-ES">
                          <a:effectLst/>
                        </a:rPr>
                        <a:t> de </a:t>
                      </a:r>
                      <a:r>
                        <a:rPr lang="es-ES" u="none" strike="noStrike">
                          <a:solidFill>
                            <a:srgbClr val="0B0080"/>
                          </a:solidFill>
                          <a:effectLst/>
                          <a:hlinkClick r:id="rId5" tooltip="2015"/>
                        </a:rPr>
                        <a:t>2015</a:t>
                      </a:r>
                      <a:r>
                        <a:rPr lang="es-ES">
                          <a:effectLst/>
                        </a:rPr>
                        <a:t> horas</a:t>
                      </a:r>
                    </a:p>
                  </a:txBody>
                  <a:tcPr>
                    <a:lnL w="7620" cap="flat" cmpd="sng" algn="ctr">
                      <a:solidFill>
                        <a:srgbClr val="B4BBC8"/>
                      </a:solidFill>
                      <a:prstDash val="solid"/>
                      <a:round/>
                      <a:headEnd type="none" w="med" len="med"/>
                      <a:tailEnd type="none" w="med" len="med"/>
                    </a:lnL>
                    <a:lnR w="7620" cap="flat" cmpd="sng" algn="ctr">
                      <a:solidFill>
                        <a:srgbClr val="B4BBC8"/>
                      </a:solidFill>
                      <a:prstDash val="solid"/>
                      <a:round/>
                      <a:headEnd type="none" w="med" len="med"/>
                      <a:tailEnd type="none" w="med" len="med"/>
                    </a:lnR>
                    <a:lnT w="7620" cap="flat" cmpd="sng" algn="ctr">
                      <a:solidFill>
                        <a:srgbClr val="B4BBC8"/>
                      </a:solidFill>
                      <a:prstDash val="solid"/>
                      <a:round/>
                      <a:headEnd type="none" w="med" len="med"/>
                      <a:tailEnd type="none" w="med" len="med"/>
                    </a:lnT>
                    <a:lnB w="7620" cap="flat" cmpd="sng" algn="ctr">
                      <a:solidFill>
                        <a:srgbClr val="B4BBC8"/>
                      </a:solidFill>
                      <a:prstDash val="solid"/>
                      <a:round/>
                      <a:headEnd type="none" w="med" len="med"/>
                      <a:tailEnd type="none" w="med" len="med"/>
                    </a:lnB>
                    <a:solidFill>
                      <a:srgbClr val="F9F9F9"/>
                    </a:solidFill>
                  </a:tcPr>
                </a:tc>
                <a:extLst>
                  <a:ext uri="{0D108BD9-81ED-4DB2-BD59-A6C34878D82A}">
                    <a16:rowId xmlns:a16="http://schemas.microsoft.com/office/drawing/2014/main" val="2120807254"/>
                  </a:ext>
                </a:extLst>
              </a:tr>
              <a:tr h="534879">
                <a:tc>
                  <a:txBody>
                    <a:bodyPr/>
                    <a:lstStyle/>
                    <a:p>
                      <a:pPr algn="l" fontAlgn="t"/>
                      <a:r>
                        <a:rPr lang="en-US">
                          <a:effectLst/>
                        </a:rPr>
                        <a:t>Víctimas</a:t>
                      </a:r>
                    </a:p>
                  </a:txBody>
                  <a:tcPr>
                    <a:lnL w="7620" cap="flat" cmpd="sng" algn="ctr">
                      <a:solidFill>
                        <a:srgbClr val="B4BBC8"/>
                      </a:solidFill>
                      <a:prstDash val="solid"/>
                      <a:round/>
                      <a:headEnd type="none" w="med" len="med"/>
                      <a:tailEnd type="none" w="med" len="med"/>
                    </a:lnL>
                    <a:lnR w="7620" cap="flat" cmpd="sng" algn="ctr">
                      <a:solidFill>
                        <a:srgbClr val="B4BBC8"/>
                      </a:solidFill>
                      <a:prstDash val="solid"/>
                      <a:round/>
                      <a:headEnd type="none" w="med" len="med"/>
                      <a:tailEnd type="none" w="med" len="med"/>
                    </a:lnR>
                    <a:lnT w="7620" cap="flat" cmpd="sng" algn="ctr">
                      <a:solidFill>
                        <a:srgbClr val="B4BBC8"/>
                      </a:solidFill>
                      <a:prstDash val="solid"/>
                      <a:round/>
                      <a:headEnd type="none" w="med" len="med"/>
                      <a:tailEnd type="none" w="med" len="med"/>
                    </a:lnT>
                    <a:lnB w="7620" cap="flat" cmpd="sng" algn="ctr">
                      <a:solidFill>
                        <a:srgbClr val="B4BBC8"/>
                      </a:solidFill>
                      <a:prstDash val="solid"/>
                      <a:round/>
                      <a:headEnd type="none" w="med" len="med"/>
                      <a:tailEnd type="none" w="med" len="med"/>
                    </a:lnB>
                    <a:solidFill>
                      <a:srgbClr val="F9F9F9"/>
                    </a:solidFill>
                  </a:tcPr>
                </a:tc>
                <a:tc>
                  <a:txBody>
                    <a:bodyPr/>
                    <a:lstStyle/>
                    <a:p>
                      <a:pPr fontAlgn="t"/>
                      <a:r>
                        <a:rPr lang="es-ES">
                          <a:effectLst/>
                        </a:rPr>
                        <a:t>31 fallecidos y 49 desaparecidos</a:t>
                      </a:r>
                    </a:p>
                  </a:txBody>
                  <a:tcPr>
                    <a:lnL w="7620" cap="flat" cmpd="sng" algn="ctr">
                      <a:solidFill>
                        <a:srgbClr val="B4BBC8"/>
                      </a:solidFill>
                      <a:prstDash val="solid"/>
                      <a:round/>
                      <a:headEnd type="none" w="med" len="med"/>
                      <a:tailEnd type="none" w="med" len="med"/>
                    </a:lnL>
                    <a:lnR w="7620" cap="flat" cmpd="sng" algn="ctr">
                      <a:solidFill>
                        <a:srgbClr val="B4BBC8"/>
                      </a:solidFill>
                      <a:prstDash val="solid"/>
                      <a:round/>
                      <a:headEnd type="none" w="med" len="med"/>
                      <a:tailEnd type="none" w="med" len="med"/>
                    </a:lnR>
                    <a:lnT w="7620" cap="flat" cmpd="sng" algn="ctr">
                      <a:solidFill>
                        <a:srgbClr val="B4BBC8"/>
                      </a:solidFill>
                      <a:prstDash val="solid"/>
                      <a:round/>
                      <a:headEnd type="none" w="med" len="med"/>
                      <a:tailEnd type="none" w="med" len="med"/>
                    </a:lnT>
                    <a:lnB w="7620" cap="flat" cmpd="sng" algn="ctr">
                      <a:solidFill>
                        <a:srgbClr val="B4BBC8"/>
                      </a:solidFill>
                      <a:prstDash val="solid"/>
                      <a:round/>
                      <a:headEnd type="none" w="med" len="med"/>
                      <a:tailEnd type="none" w="med" len="med"/>
                    </a:lnB>
                    <a:solidFill>
                      <a:srgbClr val="F9F9F9"/>
                    </a:solidFill>
                  </a:tcPr>
                </a:tc>
                <a:extLst>
                  <a:ext uri="{0D108BD9-81ED-4DB2-BD59-A6C34878D82A}">
                    <a16:rowId xmlns:a16="http://schemas.microsoft.com/office/drawing/2014/main" val="2328050963"/>
                  </a:ext>
                </a:extLst>
              </a:tr>
              <a:tr h="764113">
                <a:tc>
                  <a:txBody>
                    <a:bodyPr/>
                    <a:lstStyle/>
                    <a:p>
                      <a:pPr algn="l" fontAlgn="t"/>
                      <a:r>
                        <a:rPr lang="en-US">
                          <a:effectLst/>
                        </a:rPr>
                        <a:t>Áreas afectadas</a:t>
                      </a:r>
                    </a:p>
                  </a:txBody>
                  <a:tcPr>
                    <a:lnL w="7620" cap="flat" cmpd="sng" algn="ctr">
                      <a:solidFill>
                        <a:srgbClr val="B4BBC8"/>
                      </a:solidFill>
                      <a:prstDash val="solid"/>
                      <a:round/>
                      <a:headEnd type="none" w="med" len="med"/>
                      <a:tailEnd type="none" w="med" len="med"/>
                    </a:lnL>
                    <a:lnR w="7620" cap="flat" cmpd="sng" algn="ctr">
                      <a:solidFill>
                        <a:srgbClr val="B4BBC8"/>
                      </a:solidFill>
                      <a:prstDash val="solid"/>
                      <a:round/>
                      <a:headEnd type="none" w="med" len="med"/>
                      <a:tailEnd type="none" w="med" len="med"/>
                    </a:lnR>
                    <a:lnT w="7620" cap="flat" cmpd="sng" algn="ctr">
                      <a:solidFill>
                        <a:srgbClr val="B4BBC8"/>
                      </a:solidFill>
                      <a:prstDash val="solid"/>
                      <a:round/>
                      <a:headEnd type="none" w="med" len="med"/>
                      <a:tailEnd type="none" w="med" len="med"/>
                    </a:lnT>
                    <a:lnB w="7620" cap="flat" cmpd="sng" algn="ctr">
                      <a:solidFill>
                        <a:srgbClr val="B4BBC8"/>
                      </a:solidFill>
                      <a:prstDash val="solid"/>
                      <a:round/>
                      <a:headEnd type="none" w="med" len="med"/>
                      <a:tailEnd type="none" w="med" len="med"/>
                    </a:lnB>
                    <a:solidFill>
                      <a:srgbClr val="F9F9F9"/>
                    </a:solidFill>
                  </a:tcPr>
                </a:tc>
                <a:tc>
                  <a:txBody>
                    <a:bodyPr/>
                    <a:lstStyle/>
                    <a:p>
                      <a:pPr fontAlgn="t"/>
                      <a:r>
                        <a:rPr lang="en-US" dirty="0" err="1">
                          <a:effectLst/>
                        </a:rPr>
                        <a:t>Regiones</a:t>
                      </a:r>
                      <a:r>
                        <a:rPr lang="en-US" dirty="0">
                          <a:effectLst/>
                        </a:rPr>
                        <a:t> de </a:t>
                      </a:r>
                      <a:r>
                        <a:rPr lang="en-US" u="none" strike="noStrike" dirty="0">
                          <a:solidFill>
                            <a:srgbClr val="0B0080"/>
                          </a:solidFill>
                          <a:effectLst/>
                          <a:hlinkClick r:id="rId7" tooltip="Región de Antofagasta"/>
                        </a:rPr>
                        <a:t>Antofagasta</a:t>
                      </a:r>
                      <a:r>
                        <a:rPr lang="en-US" dirty="0">
                          <a:effectLst/>
                        </a:rPr>
                        <a:t>, </a:t>
                      </a:r>
                      <a:r>
                        <a:rPr lang="en-US" u="none" strike="noStrike" dirty="0">
                          <a:solidFill>
                            <a:srgbClr val="0B0080"/>
                          </a:solidFill>
                          <a:effectLst/>
                          <a:hlinkClick r:id="rId8" tooltip="Región de Atacama"/>
                        </a:rPr>
                        <a:t>Atacama</a:t>
                      </a:r>
                      <a:r>
                        <a:rPr lang="en-US" dirty="0">
                          <a:effectLst/>
                        </a:rPr>
                        <a:t> y </a:t>
                      </a:r>
                      <a:r>
                        <a:rPr lang="en-US" u="none" strike="noStrike" dirty="0">
                          <a:solidFill>
                            <a:srgbClr val="0B0080"/>
                          </a:solidFill>
                          <a:effectLst/>
                          <a:hlinkClick r:id="rId9" tooltip="Región de Coquimbo"/>
                        </a:rPr>
                        <a:t>Coquimbo</a:t>
                      </a:r>
                      <a:r>
                        <a:rPr lang="en-US" dirty="0">
                          <a:effectLst/>
                        </a:rPr>
                        <a:t>, </a:t>
                      </a:r>
                    </a:p>
                  </a:txBody>
                  <a:tcPr>
                    <a:lnL w="7620" cap="flat" cmpd="sng" algn="ctr">
                      <a:solidFill>
                        <a:srgbClr val="B4BBC8"/>
                      </a:solidFill>
                      <a:prstDash val="solid"/>
                      <a:round/>
                      <a:headEnd type="none" w="med" len="med"/>
                      <a:tailEnd type="none" w="med" len="med"/>
                    </a:lnL>
                    <a:lnR w="7620" cap="flat" cmpd="sng" algn="ctr">
                      <a:solidFill>
                        <a:srgbClr val="B4BBC8"/>
                      </a:solidFill>
                      <a:prstDash val="solid"/>
                      <a:round/>
                      <a:headEnd type="none" w="med" len="med"/>
                      <a:tailEnd type="none" w="med" len="med"/>
                    </a:lnR>
                    <a:lnT w="7620" cap="flat" cmpd="sng" algn="ctr">
                      <a:solidFill>
                        <a:srgbClr val="B4BBC8"/>
                      </a:solidFill>
                      <a:prstDash val="solid"/>
                      <a:round/>
                      <a:headEnd type="none" w="med" len="med"/>
                      <a:tailEnd type="none" w="med" len="med"/>
                    </a:lnT>
                    <a:lnB w="7620" cap="flat" cmpd="sng" algn="ctr">
                      <a:solidFill>
                        <a:srgbClr val="B4BBC8"/>
                      </a:solidFill>
                      <a:prstDash val="solid"/>
                      <a:round/>
                      <a:headEnd type="none" w="med" len="med"/>
                      <a:tailEnd type="none" w="med" len="med"/>
                    </a:lnB>
                    <a:solidFill>
                      <a:srgbClr val="F9F9F9"/>
                    </a:solidFill>
                  </a:tcPr>
                </a:tc>
                <a:extLst>
                  <a:ext uri="{0D108BD9-81ED-4DB2-BD59-A6C34878D82A}">
                    <a16:rowId xmlns:a16="http://schemas.microsoft.com/office/drawing/2014/main" val="3425799326"/>
                  </a:ext>
                </a:extLst>
              </a:tr>
            </a:tbl>
          </a:graphicData>
        </a:graphic>
      </p:graphicFrame>
      <p:pic>
        <p:nvPicPr>
          <p:cNvPr id="10" name="Imagen 9">
            <a:extLst>
              <a:ext uri="{FF2B5EF4-FFF2-40B4-BE49-F238E27FC236}">
                <a16:creationId xmlns:a16="http://schemas.microsoft.com/office/drawing/2014/main" id="{9B308884-DF4E-422A-8024-9605FCE22CFE}"/>
              </a:ext>
            </a:extLst>
          </p:cNvPr>
          <p:cNvPicPr>
            <a:picLocks noChangeAspect="1"/>
          </p:cNvPicPr>
          <p:nvPr/>
        </p:nvPicPr>
        <p:blipFill>
          <a:blip r:embed="rId10"/>
          <a:stretch>
            <a:fillRect/>
          </a:stretch>
        </p:blipFill>
        <p:spPr>
          <a:xfrm>
            <a:off x="6096000" y="4297678"/>
            <a:ext cx="5620329" cy="2560321"/>
          </a:xfrm>
          <a:prstGeom prst="rect">
            <a:avLst/>
          </a:prstGeom>
        </p:spPr>
      </p:pic>
    </p:spTree>
    <p:extLst>
      <p:ext uri="{BB962C8B-B14F-4D97-AF65-F5344CB8AC3E}">
        <p14:creationId xmlns:p14="http://schemas.microsoft.com/office/powerpoint/2010/main" val="405923845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3648</TotalTime>
  <Words>1487</Words>
  <Application>Microsoft Office PowerPoint</Application>
  <PresentationFormat>Panorámica</PresentationFormat>
  <Paragraphs>128</Paragraphs>
  <Slides>23</Slides>
  <Notes>0</Notes>
  <HiddenSlides>0</HiddenSlides>
  <MMClips>2</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23</vt:i4>
      </vt:variant>
    </vt:vector>
  </HeadingPairs>
  <TitlesOfParts>
    <vt:vector size="30" baseType="lpstr">
      <vt:lpstr>Arial</vt:lpstr>
      <vt:lpstr>Calibri</vt:lpstr>
      <vt:lpstr>Calibri Light</vt:lpstr>
      <vt:lpstr>Roboto</vt:lpstr>
      <vt:lpstr>Times New Roman</vt:lpstr>
      <vt:lpstr>Tema de Office</vt:lpstr>
      <vt:lpstr>1_Tema de Office</vt:lpstr>
      <vt:lpstr>MITIGACION Y ADAPTACION AL CAMBIO CLIMATICO Clase  3</vt:lpstr>
      <vt:lpstr>CONCEPTOS DE MITIGACION Y ADAPTACION AL CC</vt:lpstr>
      <vt:lpstr>ACCIONES DE MITIGACION Y ADAPTACION AL CAMBIO CC (Fuente https://www.iberdrola.com/medio-ambiente/mitigacion-y-adaptacion-al-cambio-climático)</vt:lpstr>
      <vt:lpstr>Ejemplos de mitigación y adaptación al CC</vt:lpstr>
      <vt:lpstr>Presentación de PowerPoint</vt:lpstr>
      <vt:lpstr>Impactos del CC</vt:lpstr>
      <vt:lpstr>AUMENTO DEL NIVEL DEL MAR. </vt:lpstr>
      <vt:lpstr>OLAS DE CALOR </vt:lpstr>
      <vt:lpstr> TORMENTAS  </vt:lpstr>
      <vt:lpstr>SEQUÍA</vt:lpstr>
      <vt:lpstr>ESPECIES EN EXTINCIÓN</vt:lpstr>
      <vt:lpstr>ENFERMEDADES</vt:lpstr>
      <vt:lpstr>DESAPARICIÓN DE GLACIARES</vt:lpstr>
      <vt:lpstr>GUERRAS Y MIGRACIONES</vt:lpstr>
      <vt:lpstr>INESTABILIDAD ECONÓMICA</vt:lpstr>
      <vt:lpstr>DESTRUCCIÓN DE ECOSISTEMAS</vt:lpstr>
      <vt:lpstr>Cambio climático y desastres naturales por Prof. Sergio Galilea</vt:lpstr>
      <vt:lpstr>Presentación de PowerPoint</vt:lpstr>
      <vt:lpstr>Presentación de PowerPoint</vt:lpstr>
      <vt:lpstr>Acciones de la industria</vt:lpstr>
      <vt:lpstr>Presentación de PowerPoint</vt:lpstr>
      <vt:lpstr>Lectura obligatoria sobre la mega sequía en Chile</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MODULO 1 Cambio climático</dc:title>
  <dc:creator>Ana Maria Painemal Marileo (apainema)</dc:creator>
  <cp:lastModifiedBy>USUARIO</cp:lastModifiedBy>
  <cp:revision>39</cp:revision>
  <dcterms:created xsi:type="dcterms:W3CDTF">2021-02-16T13:43:11Z</dcterms:created>
  <dcterms:modified xsi:type="dcterms:W3CDTF">2021-04-16T17:04:39Z</dcterms:modified>
</cp:coreProperties>
</file>