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COSTOS</a:t>
            </a:r>
            <a:r>
              <a:rPr lang="es-CL" baseline="0"/>
              <a:t> DE LA SITUACIÓN ACTUAL</a:t>
            </a:r>
            <a:endParaRPr lang="es-C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line3DChart>
        <c:grouping val="standard"/>
        <c:varyColors val="0"/>
        <c:ser>
          <c:idx val="0"/>
          <c:order val="0"/>
          <c:tx>
            <c:strRef>
              <c:f>'DEMANDA-OFERTA'!$L$38</c:f>
              <c:strCache>
                <c:ptCount val="1"/>
                <c:pt idx="0">
                  <c:v>Costos de Operación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numRef>
              <c:f>'DEMANDA-OFERTA'!$M$37:$W$37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'DEMANDA-OFERTA'!$M$38:$W$38</c:f>
              <c:numCache>
                <c:formatCode>_ * #,##0.0_ ;_ * \-#,##0.0_ ;_ * "-"_ ;_ @_ </c:formatCode>
                <c:ptCount val="11"/>
                <c:pt idx="0">
                  <c:v>-182500</c:v>
                </c:pt>
                <c:pt idx="1">
                  <c:v>-182500</c:v>
                </c:pt>
                <c:pt idx="2">
                  <c:v>-182500</c:v>
                </c:pt>
                <c:pt idx="3">
                  <c:v>-182500</c:v>
                </c:pt>
                <c:pt idx="4">
                  <c:v>-182500</c:v>
                </c:pt>
                <c:pt idx="5">
                  <c:v>-182500</c:v>
                </c:pt>
                <c:pt idx="6">
                  <c:v>-182500</c:v>
                </c:pt>
                <c:pt idx="7">
                  <c:v>-182500</c:v>
                </c:pt>
                <c:pt idx="8">
                  <c:v>-182500</c:v>
                </c:pt>
                <c:pt idx="9">
                  <c:v>-182500</c:v>
                </c:pt>
                <c:pt idx="10">
                  <c:v>-182500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B7-4203-AEAF-41D19FF75A04}"/>
            </c:ext>
          </c:extLst>
        </c:ser>
        <c:ser>
          <c:idx val="1"/>
          <c:order val="1"/>
          <c:tx>
            <c:strRef>
              <c:f>'DEMANDA-OFERTA'!$L$39</c:f>
              <c:strCache>
                <c:ptCount val="1"/>
                <c:pt idx="0">
                  <c:v>Costos de Mantención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numRef>
              <c:f>'DEMANDA-OFERTA'!$M$37:$W$37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'DEMANDA-OFERTA'!$M$39:$W$39</c:f>
              <c:numCache>
                <c:formatCode>_ * #,##0.0_ ;_ * \-#,##0.0_ ;_ * "-"_ ;_ @_ </c:formatCode>
                <c:ptCount val="11"/>
                <c:pt idx="0">
                  <c:v>-36500</c:v>
                </c:pt>
                <c:pt idx="1">
                  <c:v>-36500</c:v>
                </c:pt>
                <c:pt idx="2">
                  <c:v>-36500</c:v>
                </c:pt>
                <c:pt idx="3">
                  <c:v>-36500</c:v>
                </c:pt>
                <c:pt idx="4">
                  <c:v>-36500</c:v>
                </c:pt>
                <c:pt idx="5">
                  <c:v>-73000</c:v>
                </c:pt>
                <c:pt idx="6">
                  <c:v>-36500</c:v>
                </c:pt>
                <c:pt idx="7">
                  <c:v>-36500</c:v>
                </c:pt>
                <c:pt idx="8">
                  <c:v>-36500</c:v>
                </c:pt>
                <c:pt idx="9">
                  <c:v>-36500</c:v>
                </c:pt>
                <c:pt idx="10">
                  <c:v>-73000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B7-4203-AEAF-41D19FF75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0165800"/>
        <c:axId val="650163832"/>
        <c:axId val="598183704"/>
      </c:line3DChart>
      <c:catAx>
        <c:axId val="650165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50163832"/>
        <c:crosses val="autoZero"/>
        <c:auto val="1"/>
        <c:lblAlgn val="ctr"/>
        <c:lblOffset val="100"/>
        <c:noMultiLvlLbl val="0"/>
      </c:catAx>
      <c:valAx>
        <c:axId val="650163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.0_ ;_ * \-#,##0.0_ ;_ * &quot;-&quot;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50165800"/>
        <c:crosses val="autoZero"/>
        <c:crossBetween val="between"/>
      </c:valAx>
      <c:serAx>
        <c:axId val="59818370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50163832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37D50-C86D-434B-BB30-EDB961808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1B3A8B-BD6D-4EE2-9E50-9E85AAD1F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0FE18-8F46-48BC-9DF9-2BCE0DA46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7FB526-26D1-441B-BECA-F6736D0AF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5C75C1-D69C-4D71-BA1A-026F7737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949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D59997-87FE-41ED-9A33-2286BB03B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37D358-DCC9-4E57-8B36-753034D51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589DED-ED37-4A2A-804B-664557FD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7EEEAF-D06C-455C-90CF-8F8AF84C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F6FE20-1B68-4C6B-8D68-8CE34D3A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728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5FF026-74DD-4B1C-918E-8EBA86711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C1EA0C-0076-4FCB-9FB4-D0BB053F8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799176-0423-436F-99D7-49F90880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C2C3EB-2E2F-4313-84D4-85B04808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6FF2A9-406B-4401-A95C-A9B0CCD80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49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9788C-DF4F-4317-AD49-A8A4262A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81DFDF-5699-4214-9C28-933FE743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F519CB-DAC1-4A52-BFFF-0C1B4E32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C1473D-CA7D-4554-BD22-CAF2870BF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753182-4C6B-4351-AD1A-C9E7D396A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503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71698-4C86-4E39-8B80-E378CEF77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F90131-C844-4E3B-A52F-449A46144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641B2-685E-4D6F-92EC-94B170EA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0443D-5AF6-4C19-8D4E-431D60C44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30AC59-3140-48A3-88FD-B2FED6E84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879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3284A-CDAE-4CE8-B8E7-266B3C68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7BAFAD-1067-4EDF-9701-1A6B9EC69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C7778C-C9BB-41A5-8937-EDCF87B95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B11BF9-03B0-4D09-9442-324A827D1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08E64F-7C68-4407-9CD1-714EFBF9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7D3140-9C7A-46FF-983A-241FA148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207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D2CFD-50D0-44C2-8C5F-4B7920EA1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519536-8F2C-44C0-94D5-8278DCBAC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073CF2-97DF-4E07-A782-6C05C9BC5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F46F30-D8BF-4B5F-87A3-948098CB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402B065-779F-4685-AF70-13F316664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90028D-4C22-486F-8F01-A40A5C64F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76F92A-D839-4BCD-96CE-D9700067A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CD7A9D-6427-4D92-8255-1F283317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81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E6B87A-991A-4F74-8997-E82E2520D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988B2A3-5581-41B0-81A0-8990D65B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6B514C-3193-40A0-A050-9DC7E533B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E3EE25-F516-4D92-BA80-3A840A60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357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7AA0BB-5116-4CF8-9BDF-2237DEAB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2AF160-FE04-4BA1-8EC3-43F3C572C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9FD24C-B1CE-4E0C-BD9C-5A5F4FDA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47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B9EBE-B661-4CF5-9363-CDEC8DC37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A08FC4-7805-4328-9F83-BFB807286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000090-4AB8-463E-A136-62AF725CE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654AD1-E400-4444-A40F-A52DF045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664C0F-4707-45F0-A148-60BF8E40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29D110-A125-4067-A244-759F8AE05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748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A320C7-5929-40B2-BB49-A8DFDA3E9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C286B8-010A-4BD8-8743-9A1CA6D25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9EF385-401C-41BE-A5F6-01940AA29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878DC2-E54F-4741-9D7B-F4CD202AA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314770-AF79-431D-8269-F09634D2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6BCBDE-DAFB-4F18-8E36-09CB5C9E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050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95578C-4A9D-472E-BAAD-1B10E5FB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FCC406-F451-4E87-B0D3-0FA0744F8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60D7F9-46BA-4C36-A55F-5AA724690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FEDA7-FA38-4F59-830D-7F004C4C6CB2}" type="datetimeFigureOut">
              <a:rPr lang="es-CL" smtClean="0"/>
              <a:t>03-05-2021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64DA13-1C26-4465-9EC1-0456196FF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B1F46B-2D71-4FC8-B3F0-520081ED5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11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E8ECAC14-5BCE-4D96-899E-D1CFEED9C168}"/>
              </a:ext>
            </a:extLst>
          </p:cNvPr>
          <p:cNvSpPr/>
          <p:nvPr/>
        </p:nvSpPr>
        <p:spPr>
          <a:xfrm>
            <a:off x="1073020" y="522514"/>
            <a:ext cx="9591870" cy="9330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PROYECTO DE AGUA </a:t>
            </a:r>
            <a:r>
              <a:rPr lang="es-CL" dirty="0" err="1">
                <a:solidFill>
                  <a:schemeClr val="tx1"/>
                </a:solidFill>
              </a:rPr>
              <a:t>POTABLE</a:t>
            </a:r>
            <a:r>
              <a:rPr lang="es-CL" dirty="0" err="1"/>
              <a:t>e</a:t>
            </a:r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CC5A6D6-D941-41A4-9DDD-8916258A9AEE}"/>
              </a:ext>
            </a:extLst>
          </p:cNvPr>
          <p:cNvSpPr txBox="1"/>
          <p:nvPr/>
        </p:nvSpPr>
        <p:spPr>
          <a:xfrm>
            <a:off x="1073020" y="1887794"/>
            <a:ext cx="97031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Población de la Ciudad del Valle, año 2020: 35.200 habitantes.</a:t>
            </a:r>
          </a:p>
          <a:p>
            <a:endParaRPr lang="es-CL" dirty="0"/>
          </a:p>
          <a:p>
            <a:r>
              <a:rPr lang="es-CL" dirty="0"/>
              <a:t>Capacidad instalada de agua potable: 5.000 m3/día. La planta funciona a su máxima capacidad, no puede ser optimizada.</a:t>
            </a:r>
          </a:p>
          <a:p>
            <a:endParaRPr lang="es-CL" dirty="0"/>
          </a:p>
          <a:p>
            <a:r>
              <a:rPr lang="es-CL" dirty="0"/>
              <a:t>Consumo per cápita. Año 1 al año 10: 180 litros/día (0,18 m3/día). </a:t>
            </a:r>
          </a:p>
          <a:p>
            <a:r>
              <a:rPr lang="es-CL" dirty="0"/>
              <a:t>Consumo per cápita. Ano 11 al año 20: 200 litros/día (0,20 m3/día).</a:t>
            </a:r>
          </a:p>
          <a:p>
            <a:endParaRPr lang="es-CL" dirty="0"/>
          </a:p>
          <a:p>
            <a:r>
              <a:rPr lang="es-CL" dirty="0"/>
              <a:t>Tasa de crecimiento poblacional. Año 1 al año 10: 3,2% anual.</a:t>
            </a:r>
          </a:p>
          <a:p>
            <a:r>
              <a:rPr lang="es-CL" dirty="0"/>
              <a:t>Tasa de crecimiento poblacional.  Año 11 al año 20. 2,8% anual.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4206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E8ECAC14-5BCE-4D96-899E-D1CFEED9C168}"/>
              </a:ext>
            </a:extLst>
          </p:cNvPr>
          <p:cNvSpPr/>
          <p:nvPr/>
        </p:nvSpPr>
        <p:spPr>
          <a:xfrm>
            <a:off x="1073020" y="522514"/>
            <a:ext cx="9591870" cy="9330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PROYECTO DE AGUA </a:t>
            </a:r>
            <a:r>
              <a:rPr lang="es-CL" dirty="0" err="1">
                <a:solidFill>
                  <a:schemeClr val="tx1"/>
                </a:solidFill>
              </a:rPr>
              <a:t>POTABLE</a:t>
            </a:r>
            <a:r>
              <a:rPr lang="es-CL" dirty="0" err="1"/>
              <a:t>e</a:t>
            </a:r>
            <a:endParaRPr lang="es-CL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4000D2-3288-4310-BCF8-27CDF413F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804844"/>
              </p:ext>
            </p:extLst>
          </p:nvPr>
        </p:nvGraphicFramePr>
        <p:xfrm>
          <a:off x="2211483" y="1670179"/>
          <a:ext cx="6801888" cy="4482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404">
                  <a:extLst>
                    <a:ext uri="{9D8B030D-6E8A-4147-A177-3AD203B41FA5}">
                      <a16:colId xmlns:a16="http://schemas.microsoft.com/office/drawing/2014/main" val="1208519744"/>
                    </a:ext>
                  </a:extLst>
                </a:gridCol>
                <a:gridCol w="838404">
                  <a:extLst>
                    <a:ext uri="{9D8B030D-6E8A-4147-A177-3AD203B41FA5}">
                      <a16:colId xmlns:a16="http://schemas.microsoft.com/office/drawing/2014/main" val="719282866"/>
                    </a:ext>
                  </a:extLst>
                </a:gridCol>
                <a:gridCol w="1893169">
                  <a:extLst>
                    <a:ext uri="{9D8B030D-6E8A-4147-A177-3AD203B41FA5}">
                      <a16:colId xmlns:a16="http://schemas.microsoft.com/office/drawing/2014/main" val="1005880963"/>
                    </a:ext>
                  </a:extLst>
                </a:gridCol>
                <a:gridCol w="1284651">
                  <a:extLst>
                    <a:ext uri="{9D8B030D-6E8A-4147-A177-3AD203B41FA5}">
                      <a16:colId xmlns:a16="http://schemas.microsoft.com/office/drawing/2014/main" val="2934744423"/>
                    </a:ext>
                  </a:extLst>
                </a:gridCol>
                <a:gridCol w="1108856">
                  <a:extLst>
                    <a:ext uri="{9D8B030D-6E8A-4147-A177-3AD203B41FA5}">
                      <a16:colId xmlns:a16="http://schemas.microsoft.com/office/drawing/2014/main" val="3388377187"/>
                    </a:ext>
                  </a:extLst>
                </a:gridCol>
                <a:gridCol w="838404">
                  <a:extLst>
                    <a:ext uri="{9D8B030D-6E8A-4147-A177-3AD203B41FA5}">
                      <a16:colId xmlns:a16="http://schemas.microsoft.com/office/drawing/2014/main" val="3691962147"/>
                    </a:ext>
                  </a:extLst>
                </a:gridCol>
              </a:tblGrid>
              <a:tr h="203762">
                <a:tc>
                  <a:txBody>
                    <a:bodyPr/>
                    <a:lstStyle/>
                    <a:p>
                      <a:pPr algn="l" fontAlgn="b"/>
                      <a:endParaRPr lang="es-CL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Año</a:t>
                      </a:r>
                      <a:endParaRPr lang="es-C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>
                          <a:solidFill>
                            <a:schemeClr val="tx1"/>
                          </a:solidFill>
                          <a:effectLst/>
                        </a:rPr>
                        <a:t>POBLACIÓN </a:t>
                      </a:r>
                      <a:endParaRPr lang="es-CL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>
                          <a:solidFill>
                            <a:schemeClr val="tx1"/>
                          </a:solidFill>
                          <a:effectLst/>
                        </a:rPr>
                        <a:t>Demanda (m3/día)</a:t>
                      </a:r>
                      <a:endParaRPr lang="es-CL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>
                          <a:solidFill>
                            <a:schemeClr val="tx1"/>
                          </a:solidFill>
                          <a:effectLst/>
                        </a:rPr>
                        <a:t>Oferta (m3/día)</a:t>
                      </a:r>
                      <a:endParaRPr lang="es-CL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Déficit</a:t>
                      </a:r>
                      <a:endParaRPr lang="es-C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21135818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>
                          <a:effectLst/>
                        </a:rPr>
                        <a:t>                                       35.200,0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6.336,0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1.336,0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43623029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36.326,4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6.538,8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1.538,8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3420005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37.488,8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6.748,0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1.748,0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81399738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38.688,5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6.963,9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1.963,9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57803066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39.926,5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7.186,8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2.186,8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89349281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41.204,2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7.416,8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2.416,8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73298677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42.522,7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7.654,1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2.654,1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84847235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43.883,4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          7.899,0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2.899,0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64265207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45.287,7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8.151,8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3.151,8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6517370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2029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46.736,9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8.412,6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3.412,6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2600870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48.232,5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8.681,8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3.681,8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74013269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49.583,0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9.916,6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4.916,6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4661842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50.971,3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10.194,3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5.194,3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065696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52.398,5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10.479,7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5.479,7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8756795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53.865,7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10.773,1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5.773,1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23653545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55.373,9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11.074,8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6.074,8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2192869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56.924,4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11.384,9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6.384,9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99971861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58.518,3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11.703,7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6.703,7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3950100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60.156,8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12.031,4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7.031,4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24347222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2039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61.841,2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12.368,2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7.368,2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62367284"/>
                  </a:ext>
                </a:extLst>
              </a:tr>
              <a:tr h="203762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2040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                  63.572,7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    12.714,5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                 5.000,0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7.714,5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5658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31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AD157F-C38E-4E10-AF58-CE844B86F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1599FA3-D1C9-46EF-9517-AF9DE43CB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49A4F60-003D-454B-A631-0C103C822E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075404"/>
              </p:ext>
            </p:extLst>
          </p:nvPr>
        </p:nvGraphicFramePr>
        <p:xfrm>
          <a:off x="3347883" y="4127807"/>
          <a:ext cx="4779079" cy="2461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E053DB92-D7C0-4127-A713-88ED97A942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610" y="2237576"/>
            <a:ext cx="10050780" cy="147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02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AD157F-C38E-4E10-AF58-CE844B86F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1EC1D3F-678D-4AFD-8746-44729103C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2909AF8-4F62-418C-961D-0AA331D31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629" y="1825625"/>
            <a:ext cx="10446741" cy="1712323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4377469-D222-48AB-8A65-F9AFE2B5A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966" y="4001294"/>
            <a:ext cx="4672066" cy="284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0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FD2A8A3-8A53-4E6D-B3E3-62669F4A1FEE}"/>
              </a:ext>
            </a:extLst>
          </p:cNvPr>
          <p:cNvSpPr/>
          <p:nvPr/>
        </p:nvSpPr>
        <p:spPr>
          <a:xfrm>
            <a:off x="970382" y="1119673"/>
            <a:ext cx="8966720" cy="210871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TALLER 1. TRABAJOS PRÁCTICOS.</a:t>
            </a:r>
          </a:p>
          <a:p>
            <a:pPr algn="ctr"/>
            <a:endParaRPr lang="es-CL" dirty="0"/>
          </a:p>
          <a:p>
            <a:pPr algn="ctr"/>
            <a:r>
              <a:rPr lang="es-CL" dirty="0"/>
              <a:t>DIAGNÓSTICO DE LA SITUACIÓN ACTUAL DEL PROYECTO.</a:t>
            </a:r>
          </a:p>
          <a:p>
            <a:pPr algn="ctr"/>
            <a:endParaRPr lang="es-CL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A2AA7A3-F4A2-4744-A453-A7A1BBD26D7D}"/>
              </a:ext>
            </a:extLst>
          </p:cNvPr>
          <p:cNvSpPr/>
          <p:nvPr/>
        </p:nvSpPr>
        <p:spPr>
          <a:xfrm>
            <a:off x="970382" y="2986860"/>
            <a:ext cx="10095724" cy="18650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b="1" dirty="0">
                <a:solidFill>
                  <a:schemeClr val="tx1"/>
                </a:solidFill>
              </a:rPr>
              <a:t>1. ¿Cuáles son las principales variables causales que fundamentan el problema u oportunidad?</a:t>
            </a:r>
          </a:p>
          <a:p>
            <a:r>
              <a:rPr lang="es-CL" b="1" dirty="0">
                <a:solidFill>
                  <a:schemeClr val="tx1"/>
                </a:solidFill>
              </a:rPr>
              <a:t>2. ¿Qué déficit es posible identificar?</a:t>
            </a:r>
          </a:p>
          <a:p>
            <a:r>
              <a:rPr lang="es-CL" b="1" dirty="0">
                <a:solidFill>
                  <a:schemeClr val="tx1"/>
                </a:solidFill>
              </a:rPr>
              <a:t>3. ¿Cuál es la demanda asociada al proyecto (indicar unidad de medida)?</a:t>
            </a:r>
          </a:p>
          <a:p>
            <a:pPr algn="ctr"/>
            <a:endParaRPr lang="es-CL" b="1" dirty="0">
              <a:solidFill>
                <a:schemeClr val="tx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FF17546-97D2-48DD-98D8-9A01ADC838AC}"/>
              </a:ext>
            </a:extLst>
          </p:cNvPr>
          <p:cNvSpPr txBox="1"/>
          <p:nvPr/>
        </p:nvSpPr>
        <p:spPr>
          <a:xfrm>
            <a:off x="373224" y="242596"/>
            <a:ext cx="456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TALLER 1</a:t>
            </a:r>
          </a:p>
        </p:txBody>
      </p:sp>
    </p:spTree>
    <p:extLst>
      <p:ext uri="{BB962C8B-B14F-4D97-AF65-F5344CB8AC3E}">
        <p14:creationId xmlns:p14="http://schemas.microsoft.com/office/powerpoint/2010/main" val="2690120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402</Words>
  <Application>Microsoft Office PowerPoint</Application>
  <PresentationFormat>Panorámica</PresentationFormat>
  <Paragraphs>151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Bravo</dc:creator>
  <cp:lastModifiedBy>Sandra Bravo Sánchez</cp:lastModifiedBy>
  <cp:revision>21</cp:revision>
  <dcterms:created xsi:type="dcterms:W3CDTF">2020-04-26T21:30:22Z</dcterms:created>
  <dcterms:modified xsi:type="dcterms:W3CDTF">2021-05-03T19:50:45Z</dcterms:modified>
</cp:coreProperties>
</file>