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31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4240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2664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85289050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278012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558578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58125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86748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0486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3315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20940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4207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553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682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1404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11-May-20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03892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11-May-20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22316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11-May-20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8026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2" r:id="rId1"/>
    <p:sldLayoutId id="2147483733" r:id="rId2"/>
    <p:sldLayoutId id="2147483734" r:id="rId3"/>
    <p:sldLayoutId id="2147483735" r:id="rId4"/>
    <p:sldLayoutId id="2147483736" r:id="rId5"/>
    <p:sldLayoutId id="2147483737" r:id="rId6"/>
    <p:sldLayoutId id="2147483738" r:id="rId7"/>
    <p:sldLayoutId id="2147483739" r:id="rId8"/>
    <p:sldLayoutId id="2147483740" r:id="rId9"/>
    <p:sldLayoutId id="2147483741" r:id="rId10"/>
    <p:sldLayoutId id="2147483742" r:id="rId11"/>
    <p:sldLayoutId id="2147483743" r:id="rId12"/>
    <p:sldLayoutId id="2147483744" r:id="rId13"/>
    <p:sldLayoutId id="2147483745" r:id="rId14"/>
    <p:sldLayoutId id="2147483746" r:id="rId15"/>
    <p:sldLayoutId id="2147483747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79CBF93-E642-44AE-B04E-12A6BF979F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425012" y="3550863"/>
            <a:ext cx="7129805" cy="383693"/>
          </a:xfrm>
        </p:spPr>
        <p:txBody>
          <a:bodyPr>
            <a:noAutofit/>
          </a:bodyPr>
          <a:lstStyle/>
          <a:p>
            <a:r>
              <a:rPr lang="es-CL" dirty="0"/>
              <a:t>Contabilidad Gubernamental </a:t>
            </a:r>
            <a:br>
              <a:rPr lang="es-CL" dirty="0"/>
            </a:br>
            <a:r>
              <a:rPr lang="es-CL" sz="2800" b="1" dirty="0"/>
              <a:t>NICSP 2</a:t>
            </a:r>
            <a:endParaRPr lang="en-US" b="1" dirty="0"/>
          </a:p>
        </p:txBody>
      </p:sp>
      <p:pic>
        <p:nvPicPr>
          <p:cNvPr id="1026" name="Picture 2" descr="https://www.u-cursos.cl/inap/13040000/novedades_institucion/r/35_logo_iap_fondo_transparente.png">
            <a:extLst>
              <a:ext uri="{FF2B5EF4-FFF2-40B4-BE49-F238E27FC236}">
                <a16:creationId xmlns:a16="http://schemas.microsoft.com/office/drawing/2014/main" id="{70E4DD55-28ED-4919-998E-992C2F9E76C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9113" y="56603"/>
            <a:ext cx="3755655" cy="208059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Subtítulo 2">
            <a:extLst>
              <a:ext uri="{FF2B5EF4-FFF2-40B4-BE49-F238E27FC236}">
                <a16:creationId xmlns:a16="http://schemas.microsoft.com/office/drawing/2014/main" id="{BBC4017D-370E-4920-B039-CCD9E0B2DEE4}"/>
              </a:ext>
            </a:extLst>
          </p:cNvPr>
          <p:cNvSpPr txBox="1">
            <a:spLocks/>
          </p:cNvSpPr>
          <p:nvPr/>
        </p:nvSpPr>
        <p:spPr>
          <a:xfrm>
            <a:off x="1546823" y="4050833"/>
            <a:ext cx="7901976" cy="1939150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92500" lnSpcReduction="10000"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s-CL" sz="2000" b="1" dirty="0"/>
              <a:t>Felipe Malgüe T.</a:t>
            </a:r>
          </a:p>
          <a:p>
            <a:r>
              <a:rPr lang="es-CL" sz="1300" b="1" dirty="0"/>
              <a:t>Conta</a:t>
            </a:r>
            <a:r>
              <a:rPr lang="es-CL" sz="1400" dirty="0"/>
              <a:t>dor Público y Auditor, Universidad de Santiago de Chile</a:t>
            </a:r>
          </a:p>
          <a:p>
            <a:r>
              <a:rPr lang="es-CL" sz="1400" dirty="0"/>
              <a:t>Diplomado en Gestión de Personas, Universidad de Chile</a:t>
            </a:r>
          </a:p>
          <a:p>
            <a:r>
              <a:rPr lang="es-CL" sz="1400" dirty="0"/>
              <a:t>Diplomado en Finanzas y Seguros, Universidad Politécnica de Valencia, España</a:t>
            </a:r>
          </a:p>
          <a:p>
            <a:r>
              <a:rPr lang="es-CL" sz="1400" dirty="0"/>
              <a:t>MBA, Universidad de Lleida, España</a:t>
            </a:r>
          </a:p>
          <a:p>
            <a:r>
              <a:rPr lang="es-CL" sz="1400" dirty="0"/>
              <a:t>Dr. © en Relaciones Internacionales, Universidad Católica de Córdoba, Argentina</a:t>
            </a:r>
          </a:p>
          <a:p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0238949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BE97A87-55A3-41A5-BBE6-2BA740D975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CL" dirty="0"/>
              <a:t>NICSP 2</a:t>
            </a:r>
            <a:br>
              <a:rPr lang="es-CL" dirty="0"/>
            </a:br>
            <a:r>
              <a:rPr lang="es-CL" dirty="0"/>
              <a:t>Estados de Flujos de Efectivo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CB5737BB-2F02-4843-A1ED-D67D481CEF7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/>
              <a:t>Esta norma exige que una empresa presente estados de flujo de efectivo como parte integral de sus estados financieros.</a:t>
            </a:r>
          </a:p>
          <a:p>
            <a:endParaRPr lang="es-CL" dirty="0"/>
          </a:p>
          <a:p>
            <a:r>
              <a:rPr lang="es-CL" dirty="0"/>
              <a:t>Los flujos de efectivo deben presentarse clasificados en tres cuentas principales:</a:t>
            </a:r>
          </a:p>
          <a:p>
            <a:pPr marL="800100" lvl="1" indent="-342900">
              <a:buFont typeface="+mj-lt"/>
              <a:buAutoNum type="alphaUcPeriod"/>
            </a:pPr>
            <a:r>
              <a:rPr lang="es-CL" dirty="0"/>
              <a:t>Actividades de operación</a:t>
            </a:r>
          </a:p>
          <a:p>
            <a:pPr marL="800100" lvl="1" indent="-342900">
              <a:buFont typeface="+mj-lt"/>
              <a:buAutoNum type="alphaUcPeriod"/>
            </a:pPr>
            <a:r>
              <a:rPr lang="es-CL" dirty="0"/>
              <a:t>Actividades de inversión</a:t>
            </a:r>
          </a:p>
          <a:p>
            <a:pPr marL="800100" lvl="1" indent="-342900">
              <a:buFont typeface="+mj-lt"/>
              <a:buAutoNum type="alphaUcPeriod"/>
            </a:pPr>
            <a:r>
              <a:rPr lang="es-CL" dirty="0"/>
              <a:t>Actividades de financiación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6909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AAFF1A1-A7CF-4408-8D63-5017705521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A. Actividades de Operación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45DB0BD0-0866-4D0E-9A4C-0779EF08708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s-CL" dirty="0"/>
              <a:t>Cobros procedentes de impuestos, contribuciones y multas.</a:t>
            </a:r>
          </a:p>
          <a:p>
            <a:r>
              <a:rPr lang="es-CL" dirty="0"/>
              <a:t>Cobros en concepto de cargos por bienes y servicios suministrados.</a:t>
            </a:r>
          </a:p>
          <a:p>
            <a:r>
              <a:rPr lang="es-CL" dirty="0"/>
              <a:t>Cobros en efectivo procedentes de subvenciones o transferencias.</a:t>
            </a:r>
          </a:p>
          <a:p>
            <a:r>
              <a:rPr lang="es-CL" dirty="0"/>
              <a:t>Cobros de regalías, cuotas y comisiones.</a:t>
            </a:r>
          </a:p>
          <a:p>
            <a:r>
              <a:rPr lang="es-CL" dirty="0"/>
              <a:t>Pagos a otras entidades del sector público para financiar sus operaciones.</a:t>
            </a:r>
          </a:p>
          <a:p>
            <a:r>
              <a:rPr lang="es-CL" dirty="0"/>
              <a:t>Pagos a los proveedores.</a:t>
            </a:r>
          </a:p>
          <a:p>
            <a:r>
              <a:rPr lang="es-CL" dirty="0"/>
              <a:t>Pagos a los funcionarios.</a:t>
            </a:r>
          </a:p>
          <a:p>
            <a:r>
              <a:rPr lang="es-CL" dirty="0"/>
              <a:t>Cobros y pagos de las entidades de seguro por primas y prestaciones.</a:t>
            </a:r>
          </a:p>
          <a:p>
            <a:r>
              <a:rPr lang="es-CL" dirty="0"/>
              <a:t>Pago de impuestos según proceda.</a:t>
            </a:r>
          </a:p>
          <a:p>
            <a:r>
              <a:rPr lang="es-CL" dirty="0"/>
              <a:t>Cobros y pagos por contratos de intermediación.</a:t>
            </a:r>
          </a:p>
          <a:p>
            <a:r>
              <a:rPr lang="es-CL" dirty="0"/>
              <a:t>Cobros o pagos por operaciones en discontinuación.</a:t>
            </a:r>
          </a:p>
          <a:p>
            <a:r>
              <a:rPr lang="es-CL" dirty="0"/>
              <a:t>Cobros y pagos derivados de la resolución de litigios.</a:t>
            </a:r>
          </a:p>
        </p:txBody>
      </p:sp>
    </p:spTree>
    <p:extLst>
      <p:ext uri="{BB962C8B-B14F-4D97-AF65-F5344CB8AC3E}">
        <p14:creationId xmlns:p14="http://schemas.microsoft.com/office/powerpoint/2010/main" val="33170928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C437DE4-775E-4815-90E8-14263480D9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B. Actividades de inversión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81B73418-30E3-4FE3-B6D1-AA83677F148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s-CL" dirty="0"/>
              <a:t>Pagos por la adquisición de propiedades, planta y equipo (PPE), activos intangibles y otros activos a largo plazo.</a:t>
            </a:r>
          </a:p>
          <a:p>
            <a:r>
              <a:rPr lang="es-CL" dirty="0"/>
              <a:t>Cobros por ventas de (PPE), activos intangibles y otros activos a largo plazo.</a:t>
            </a:r>
          </a:p>
          <a:p>
            <a:r>
              <a:rPr lang="es-CL" dirty="0"/>
              <a:t>Pagos por la adquisición de instrumentos de pasivo o de patrimonio, emitidos por otras entidades, así como participaciones en negocios conjuntos.</a:t>
            </a:r>
          </a:p>
          <a:p>
            <a:r>
              <a:rPr lang="es-CL" dirty="0"/>
              <a:t>Cobros por venta y reembolso de instrumentos de pasivo o de capital emitidos por otras entidades, así como participaciones en negocios conjuntos.</a:t>
            </a:r>
          </a:p>
          <a:p>
            <a:r>
              <a:rPr lang="es-CL" dirty="0"/>
              <a:t>Anticipos de efectivo y préstamos a terceros.</a:t>
            </a:r>
          </a:p>
          <a:p>
            <a:r>
              <a:rPr lang="es-CL" dirty="0"/>
              <a:t>Cobros derivados del reembolso de anticipos y préstamos a terceros.</a:t>
            </a:r>
          </a:p>
          <a:p>
            <a:r>
              <a:rPr lang="es-CL" dirty="0"/>
              <a:t>Pagos derivados de contratos a término, de futuro, de opciones y de permuta financiera.</a:t>
            </a:r>
          </a:p>
          <a:p>
            <a:r>
              <a:rPr lang="es-CL" dirty="0"/>
              <a:t>Cobros procedentes de contratos a término, a futuro, de opciones y de permuta financiera.</a:t>
            </a:r>
          </a:p>
        </p:txBody>
      </p:sp>
    </p:spTree>
    <p:extLst>
      <p:ext uri="{BB962C8B-B14F-4D97-AF65-F5344CB8AC3E}">
        <p14:creationId xmlns:p14="http://schemas.microsoft.com/office/powerpoint/2010/main" val="15106226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D7AC583-2959-4FB4-A176-88900468AB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/>
              <a:t>C. Actividades de Financiación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892DBB75-98B5-45B7-9872-21DF55A1D1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/>
              <a:t>Cobros en efectivo procedente de la emisión de obligaciones, </a:t>
            </a:r>
            <a:r>
              <a:rPr lang="es-CL" dirty="0" err="1"/>
              <a:t>pr</a:t>
            </a:r>
            <a:r>
              <a:rPr lang="en-US" dirty="0" err="1"/>
              <a:t>éstamos</a:t>
            </a:r>
            <a:r>
              <a:rPr lang="en-US" dirty="0"/>
              <a:t>, </a:t>
            </a:r>
            <a:r>
              <a:rPr lang="en-US" dirty="0" err="1"/>
              <a:t>pagarés</a:t>
            </a:r>
            <a:r>
              <a:rPr lang="en-US" dirty="0"/>
              <a:t>, </a:t>
            </a:r>
            <a:r>
              <a:rPr lang="en-US" dirty="0" err="1"/>
              <a:t>bonos</a:t>
            </a:r>
            <a:r>
              <a:rPr lang="en-US" dirty="0"/>
              <a:t>, cédulas </a:t>
            </a:r>
            <a:r>
              <a:rPr lang="en-US" dirty="0" err="1"/>
              <a:t>hipotecarias</a:t>
            </a:r>
            <a:r>
              <a:rPr lang="en-US" dirty="0"/>
              <a:t> y </a:t>
            </a:r>
            <a:r>
              <a:rPr lang="en-US" dirty="0" err="1"/>
              <a:t>otros</a:t>
            </a:r>
            <a:r>
              <a:rPr lang="en-US" dirty="0"/>
              <a:t> </a:t>
            </a:r>
            <a:r>
              <a:rPr lang="en-US" dirty="0" err="1"/>
              <a:t>fondos</a:t>
            </a:r>
            <a:r>
              <a:rPr lang="en-US" dirty="0"/>
              <a:t> </a:t>
            </a:r>
            <a:r>
              <a:rPr lang="en-US" dirty="0" err="1"/>
              <a:t>tomados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préstamo</a:t>
            </a:r>
            <a:r>
              <a:rPr lang="en-US" dirty="0"/>
              <a:t> a largo y </a:t>
            </a:r>
            <a:r>
              <a:rPr lang="en-US" dirty="0" err="1"/>
              <a:t>corto</a:t>
            </a:r>
            <a:r>
              <a:rPr lang="en-US" dirty="0"/>
              <a:t> </a:t>
            </a:r>
            <a:r>
              <a:rPr lang="en-US" dirty="0" err="1"/>
              <a:t>plazo</a:t>
            </a:r>
            <a:r>
              <a:rPr lang="en-US" dirty="0"/>
              <a:t>.</a:t>
            </a:r>
          </a:p>
          <a:p>
            <a:r>
              <a:rPr lang="es-CL" dirty="0"/>
              <a:t>R</a:t>
            </a:r>
            <a:r>
              <a:rPr lang="en-US" dirty="0" err="1"/>
              <a:t>eembolso</a:t>
            </a:r>
            <a:r>
              <a:rPr lang="en-US" dirty="0"/>
              <a:t> de </a:t>
            </a:r>
            <a:r>
              <a:rPr lang="en-US" dirty="0" err="1"/>
              <a:t>los</a:t>
            </a:r>
            <a:r>
              <a:rPr lang="en-US" dirty="0"/>
              <a:t> </a:t>
            </a:r>
            <a:r>
              <a:rPr lang="en-US" dirty="0" err="1"/>
              <a:t>fondos</a:t>
            </a:r>
            <a:r>
              <a:rPr lang="en-US" dirty="0"/>
              <a:t> </a:t>
            </a:r>
            <a:r>
              <a:rPr lang="en-US" dirty="0" err="1"/>
              <a:t>tomados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préstamos</a:t>
            </a:r>
            <a:r>
              <a:rPr lang="en-US" dirty="0"/>
              <a:t>.</a:t>
            </a:r>
          </a:p>
          <a:p>
            <a:r>
              <a:rPr lang="es-CL" dirty="0"/>
              <a:t>Pagos</a:t>
            </a:r>
            <a:r>
              <a:rPr lang="en-US" dirty="0"/>
              <a:t> </a:t>
            </a:r>
            <a:r>
              <a:rPr lang="en-US" dirty="0" err="1"/>
              <a:t>realizados</a:t>
            </a:r>
            <a:r>
              <a:rPr lang="en-US" dirty="0"/>
              <a:t> </a:t>
            </a:r>
            <a:r>
              <a:rPr lang="en-US" dirty="0" err="1"/>
              <a:t>por</a:t>
            </a:r>
            <a:r>
              <a:rPr lang="en-US" dirty="0"/>
              <a:t> el </a:t>
            </a:r>
            <a:r>
              <a:rPr lang="en-US" dirty="0" err="1"/>
              <a:t>arrendatario</a:t>
            </a:r>
            <a:r>
              <a:rPr lang="en-US" dirty="0"/>
              <a:t> para </a:t>
            </a:r>
            <a:r>
              <a:rPr lang="en-US" dirty="0" err="1"/>
              <a:t>reducir</a:t>
            </a:r>
            <a:r>
              <a:rPr lang="en-US" dirty="0"/>
              <a:t> la </a:t>
            </a:r>
            <a:r>
              <a:rPr lang="en-US" dirty="0" err="1"/>
              <a:t>deuda</a:t>
            </a:r>
            <a:r>
              <a:rPr lang="en-US" dirty="0"/>
              <a:t> </a:t>
            </a:r>
            <a:r>
              <a:rPr lang="en-US" dirty="0" err="1"/>
              <a:t>pendiente</a:t>
            </a:r>
            <a:r>
              <a:rPr lang="en-US" dirty="0"/>
              <a:t> de un </a:t>
            </a:r>
            <a:r>
              <a:rPr lang="en-US" dirty="0" err="1"/>
              <a:t>arrendamiento</a:t>
            </a:r>
            <a:r>
              <a:rPr lang="en-US" dirty="0"/>
              <a:t> </a:t>
            </a:r>
            <a:r>
              <a:rPr lang="es-CL" dirty="0" err="1"/>
              <a:t>financier</a:t>
            </a:r>
            <a:r>
              <a:rPr lang="en-US" dirty="0"/>
              <a:t>.</a:t>
            </a:r>
          </a:p>
          <a:p>
            <a:endParaRPr lang="es-CL" dirty="0"/>
          </a:p>
        </p:txBody>
      </p:sp>
    </p:spTree>
    <p:extLst>
      <p:ext uri="{BB962C8B-B14F-4D97-AF65-F5344CB8AC3E}">
        <p14:creationId xmlns:p14="http://schemas.microsoft.com/office/powerpoint/2010/main" val="1283491228"/>
      </p:ext>
    </p:extLst>
  </p:cSld>
  <p:clrMapOvr>
    <a:masterClrMapping/>
  </p:clrMapOvr>
</p:sld>
</file>

<file path=ppt/theme/theme1.xml><?xml version="1.0" encoding="utf-8"?>
<a:theme xmlns:a="http://schemas.openxmlformats.org/drawingml/2006/main" name="Faceta">
  <a:themeElements>
    <a:clrScheme name="Faceta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a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407</TotalTime>
  <Words>413</Words>
  <Application>Microsoft Office PowerPoint</Application>
  <PresentationFormat>Widescreen</PresentationFormat>
  <Paragraphs>40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Trebuchet MS</vt:lpstr>
      <vt:lpstr>Wingdings 3</vt:lpstr>
      <vt:lpstr>Faceta</vt:lpstr>
      <vt:lpstr>Contabilidad Gubernamental  NICSP 2</vt:lpstr>
      <vt:lpstr>NICSP 2 Estados de Flujos de Efectivo</vt:lpstr>
      <vt:lpstr>A. Actividades de Operación</vt:lpstr>
      <vt:lpstr>B. Actividades de inversión</vt:lpstr>
      <vt:lpstr>C. Actividades de Financiación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Contabilidad Gubernamental</dc:title>
  <dc:creator>Felipe Malgüe T.</dc:creator>
  <cp:lastModifiedBy>Felipe Malgüe T.</cp:lastModifiedBy>
  <cp:revision>41</cp:revision>
  <dcterms:created xsi:type="dcterms:W3CDTF">2018-03-13T03:08:02Z</dcterms:created>
  <dcterms:modified xsi:type="dcterms:W3CDTF">2020-05-11T18:27:58Z</dcterms:modified>
</cp:coreProperties>
</file>

<file path=docProps/thumbnail.jpeg>
</file>