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3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29-Apr-20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4240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29-Apr-20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8266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29-Apr-20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528905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29-Apr-20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27801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29-Apr-20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558578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29-Apr-20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8125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29-Apr-20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86748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29-Apr-20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0486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29-Apr-20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5331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29-Apr-20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094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29-Apr-20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20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29-Apr-20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55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29-Apr-20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682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29-Apr-20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140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29-Apr-20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0389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29-Apr-20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2231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29-Apr-20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802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  <p:sldLayoutId id="2147483743" r:id="rId12"/>
    <p:sldLayoutId id="2147483744" r:id="rId13"/>
    <p:sldLayoutId id="2147483745" r:id="rId14"/>
    <p:sldLayoutId id="2147483746" r:id="rId15"/>
    <p:sldLayoutId id="214748374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9CBF93-E642-44AE-B04E-12A6BF979F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25012" y="3550863"/>
            <a:ext cx="7129805" cy="383693"/>
          </a:xfrm>
        </p:spPr>
        <p:txBody>
          <a:bodyPr>
            <a:noAutofit/>
          </a:bodyPr>
          <a:lstStyle/>
          <a:p>
            <a:r>
              <a:rPr lang="es-CL" dirty="0"/>
              <a:t>Contabilidad Gubernamental </a:t>
            </a:r>
            <a:br>
              <a:rPr lang="es-CL" dirty="0"/>
            </a:br>
            <a:r>
              <a:rPr lang="es-CL" sz="2800" b="1" dirty="0"/>
              <a:t>NICSP 4</a:t>
            </a:r>
            <a:endParaRPr lang="en-US" b="1" dirty="0"/>
          </a:p>
        </p:txBody>
      </p:sp>
      <p:pic>
        <p:nvPicPr>
          <p:cNvPr id="5" name="Imagen 3">
            <a:extLst>
              <a:ext uri="{FF2B5EF4-FFF2-40B4-BE49-F238E27FC236}">
                <a16:creationId xmlns:a16="http://schemas.microsoft.com/office/drawing/2014/main" id="{882C3E91-F693-45FF-8471-68A7513095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7888" y="250434"/>
            <a:ext cx="2627509" cy="1455615"/>
          </a:xfrm>
          <a:prstGeom prst="rect">
            <a:avLst/>
          </a:prstGeom>
        </p:spPr>
      </p:pic>
      <p:sp>
        <p:nvSpPr>
          <p:cNvPr id="8" name="Subtítulo 2">
            <a:extLst>
              <a:ext uri="{FF2B5EF4-FFF2-40B4-BE49-F238E27FC236}">
                <a16:creationId xmlns:a16="http://schemas.microsoft.com/office/drawing/2014/main" id="{515B76EE-8574-4832-95F8-C39430530B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6538" y="4051300"/>
            <a:ext cx="7955514" cy="2097709"/>
          </a:xfrm>
        </p:spPr>
        <p:txBody>
          <a:bodyPr>
            <a:normAutofit lnSpcReduction="10000"/>
          </a:bodyPr>
          <a:lstStyle/>
          <a:p>
            <a:r>
              <a:rPr lang="es-CL" sz="2000" b="1" dirty="0"/>
              <a:t>Felipe Malgüe T.</a:t>
            </a:r>
          </a:p>
          <a:p>
            <a:r>
              <a:rPr lang="es-CL" sz="1400" dirty="0"/>
              <a:t>Contador Público y Auditor, Universidad de Santiago de Chile</a:t>
            </a:r>
          </a:p>
          <a:p>
            <a:r>
              <a:rPr lang="es-CL" sz="1400" dirty="0"/>
              <a:t>Diplomado en Gestión de Personas, Universidad de Chile</a:t>
            </a:r>
          </a:p>
          <a:p>
            <a:r>
              <a:rPr lang="es-CL" sz="1400" dirty="0"/>
              <a:t>Diplomado en Finanzas y Seguros, Universidad Politécnica de Valencia, España</a:t>
            </a:r>
          </a:p>
          <a:p>
            <a:r>
              <a:rPr lang="es-CL" sz="1400" dirty="0"/>
              <a:t>MBA, Universidad de Lleida – España</a:t>
            </a:r>
          </a:p>
          <a:p>
            <a:r>
              <a:rPr lang="es-CL" sz="1400" dirty="0"/>
              <a:t>Dr. © en Relaciones Internacionales, Universidad Católica de Córdoba, Argentina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023894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E97A87-55A3-41A5-BBE6-2BA740D975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/>
              <a:t>NICSP 4</a:t>
            </a:r>
            <a:br>
              <a:rPr lang="es-CL" dirty="0"/>
            </a:br>
            <a:r>
              <a:rPr lang="es-CL" dirty="0"/>
              <a:t>El efecto de los Cambios en las Tasas de Cambio Extranjero</a:t>
            </a:r>
            <a:endParaRPr lang="en-U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B5737BB-2F02-4843-A1ED-D67D481CEF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451652"/>
            <a:ext cx="8596668" cy="3589710"/>
          </a:xfrm>
        </p:spPr>
        <p:txBody>
          <a:bodyPr/>
          <a:lstStyle/>
          <a:p>
            <a:r>
              <a:rPr lang="es-CL" dirty="0"/>
              <a:t>El objetivo de la NICSP 4 es prescribir cómo se incorporan, en los estados financieros de una entidad, las transacciones en moneda extranjera y los negocios en el extranjero, y cómo convertir los estados financieros a la moneda de presentación elegida.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6909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4AE36F-B0FA-411A-8D26-0F68701EFE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Definiciones</a:t>
            </a:r>
            <a:endParaRPr lang="en-U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F4E6DDF-82EC-4426-861C-0260C3DF59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s-CL" b="1" dirty="0"/>
              <a:t>Moneda de Presentación</a:t>
            </a:r>
            <a:r>
              <a:rPr lang="es-CL" dirty="0"/>
              <a:t>: La moneda en la cual se presentan los estados financieros.</a:t>
            </a:r>
          </a:p>
          <a:p>
            <a:pPr algn="just"/>
            <a:endParaRPr lang="es-CL" dirty="0"/>
          </a:p>
          <a:p>
            <a:pPr algn="just"/>
            <a:r>
              <a:rPr lang="es-CL" b="1" dirty="0"/>
              <a:t>Diferencia de Cambio</a:t>
            </a:r>
            <a:r>
              <a:rPr lang="es-CL" dirty="0"/>
              <a:t>: La diferencia que surge al convertir un determinado número de unidades de una moneda a otra moneda, utilizando tasas de cambio diferentes.</a:t>
            </a:r>
          </a:p>
          <a:p>
            <a:pPr algn="just"/>
            <a:endParaRPr lang="es-CL" dirty="0"/>
          </a:p>
          <a:p>
            <a:pPr algn="just"/>
            <a:r>
              <a:rPr lang="es-CL" b="1" dirty="0"/>
              <a:t>Negocio en el Extranjero</a:t>
            </a:r>
            <a:r>
              <a:rPr lang="es-CL" dirty="0"/>
              <a:t>: Una subsidiaria, empresa asociada, negocio conjunto o sucursal cuyas actividades tienen lugar en un país que no sea el de la empresa que presenta la información. Es importante distinguir entre las transacciones en moneda extranjera y la conversión de los estados financieros de las empresas extranjeras participadas en moneda extranjera.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66321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068C62-8596-4074-879B-07EFF3B358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Definiciones de ‘Moneda’</a:t>
            </a:r>
            <a:endParaRPr lang="en-U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F3F3E5A-743D-45F6-A3AD-97695BD1ED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La NICSP 4, establece dos definiciones de ‘moneda’. La moneda del entorno en el que opera una empresa se denomina moneda ‘funcional’ y la moneda en la que se presentan los estados financieros se denomina moneda de ‘presentación’.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51592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28688F8-0432-4C23-9174-C1518909D8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/>
              <a:t>Para determinar la moneda funcional se deben considerar los factores primarios y secundarios.</a:t>
            </a:r>
            <a:endParaRPr lang="en-U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85D0D8C-B1B6-4F97-8BEB-101F681326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CL" dirty="0"/>
              <a:t>Factores Primarios:</a:t>
            </a:r>
          </a:p>
          <a:p>
            <a:pPr lvl="1" algn="just">
              <a:buFont typeface="+mj-lt"/>
              <a:buAutoNum type="arabicPeriod"/>
            </a:pPr>
            <a:r>
              <a:rPr lang="es-CL" dirty="0"/>
              <a:t>La moneda que influya fundamentalmente en cómo se produzcan los ingresos, tales como impuestos, subvenciones y multas.</a:t>
            </a:r>
          </a:p>
          <a:p>
            <a:pPr lvl="1" algn="just">
              <a:buFont typeface="+mj-lt"/>
              <a:buAutoNum type="arabicPeriod"/>
            </a:pPr>
            <a:r>
              <a:rPr lang="es-CL" dirty="0"/>
              <a:t>La moneda que influya fundamentalmente en los precios de venta de los bienes y servicios.</a:t>
            </a:r>
          </a:p>
          <a:p>
            <a:pPr lvl="1" algn="just">
              <a:buFont typeface="+mj-lt"/>
              <a:buAutoNum type="arabicPeriod"/>
            </a:pPr>
            <a:r>
              <a:rPr lang="es-CL" dirty="0"/>
              <a:t>La moneda del país cuyas fuerzas competitivas y regulaciones determinen fundamentalmente los precios de venta de sus bienes y servicios.</a:t>
            </a:r>
          </a:p>
          <a:p>
            <a:pPr lvl="1" algn="just">
              <a:buFont typeface="+mj-lt"/>
              <a:buAutoNum type="arabicPeriod"/>
            </a:pPr>
            <a:r>
              <a:rPr lang="es-CL" dirty="0"/>
              <a:t>La moneda que influya fundamentalmente en los costos de mano de obra, de los materiales y de otros costos de producir los bienes o suministrar los servicios.</a:t>
            </a:r>
          </a:p>
          <a:p>
            <a:pPr lvl="1" algn="just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30441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E77F32-8205-4459-97AB-3309403ED0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/>
              <a:t>Los siguiente factores también podrán proporcionar una evidencia acerca de la moneda funcional de una entidad.</a:t>
            </a:r>
            <a:endParaRPr lang="en-U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FE9BCE2-3B2E-4459-8C1A-BFBCBE81BA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Financiamiento:</a:t>
            </a:r>
          </a:p>
          <a:p>
            <a:pPr marL="0" indent="0">
              <a:buNone/>
            </a:pPr>
            <a:endParaRPr lang="es-CL" dirty="0"/>
          </a:p>
          <a:p>
            <a:pPr lvl="1"/>
            <a:r>
              <a:rPr lang="es-CL" dirty="0"/>
              <a:t>La moneda en la cual se generan los fondos de las actividades de financiación (esto es, la que corresponda a los instrumentos de deuda y de patrimonio neto emitidos)</a:t>
            </a:r>
          </a:p>
          <a:p>
            <a:endParaRPr lang="es-CL" dirty="0"/>
          </a:p>
          <a:p>
            <a:r>
              <a:rPr lang="es-CL" dirty="0"/>
              <a:t>Importes Cobrados:</a:t>
            </a:r>
          </a:p>
          <a:p>
            <a:endParaRPr lang="es-CL" dirty="0"/>
          </a:p>
          <a:p>
            <a:pPr lvl="1"/>
            <a:r>
              <a:rPr lang="es-CL" dirty="0"/>
              <a:t>La moneda en que se mantengan los importes cobrados por las actividades de explotación.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3446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E4FF415-775A-43C9-B763-48E4798DFE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b="1" dirty="0"/>
              <a:t>Factores secundarios:</a:t>
            </a:r>
          </a:p>
          <a:p>
            <a:pPr lvl="1">
              <a:buFont typeface="+mj-lt"/>
              <a:buAutoNum type="arabicPeriod"/>
            </a:pPr>
            <a:r>
              <a:rPr lang="es-CL" dirty="0"/>
              <a:t>Si una entidad extranjera es una extensión de las operaciones de la matriz y si opera en forma independiente.</a:t>
            </a:r>
          </a:p>
          <a:p>
            <a:pPr lvl="1">
              <a:buFont typeface="+mj-lt"/>
              <a:buAutoNum type="arabicPeriod"/>
            </a:pPr>
            <a:r>
              <a:rPr lang="es-CL" dirty="0"/>
              <a:t>Nivel de transacciones con la matriz de una entidad extranjera.</a:t>
            </a:r>
          </a:p>
          <a:p>
            <a:pPr lvl="1">
              <a:buFont typeface="+mj-lt"/>
              <a:buAutoNum type="arabicPeriod"/>
            </a:pPr>
            <a:r>
              <a:rPr lang="es-CL" dirty="0"/>
              <a:t>Si los flujos de caja de una entidad extranjera incluyen directamente los flujos de caja de la matriz.</a:t>
            </a:r>
          </a:p>
          <a:p>
            <a:pPr lvl="1">
              <a:buFont typeface="+mj-lt"/>
              <a:buAutoNum type="arabicPeriod"/>
            </a:pPr>
            <a:r>
              <a:rPr lang="es-CL" dirty="0"/>
              <a:t>Si los flujos generados por una entidad extranjera son suficientes para el financiamiento de ésta.</a:t>
            </a:r>
          </a:p>
          <a:p>
            <a:endParaRPr lang="es-CL" dirty="0"/>
          </a:p>
          <a:p>
            <a:pPr marL="800100" lvl="1" indent="-342900">
              <a:buFont typeface="+mj-lt"/>
              <a:buAutoNum type="arabicPeriod"/>
            </a:pPr>
            <a:endParaRPr lang="es-CL" dirty="0"/>
          </a:p>
          <a:p>
            <a:endParaRPr lang="en-US" dirty="0"/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E6F4071C-1F96-409A-A927-0E19C66CC7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es-CL" dirty="0"/>
              <a:t>Para determinar la moneda funcional se deben considerar los factores primarios y secundarios.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79080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797</TotalTime>
  <Words>512</Words>
  <Application>Microsoft Office PowerPoint</Application>
  <PresentationFormat>Widescreen</PresentationFormat>
  <Paragraphs>38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Trebuchet MS</vt:lpstr>
      <vt:lpstr>Wingdings 3</vt:lpstr>
      <vt:lpstr>Faceta</vt:lpstr>
      <vt:lpstr>Contabilidad Gubernamental  NICSP 4</vt:lpstr>
      <vt:lpstr>NICSP 4 El efecto de los Cambios en las Tasas de Cambio Extranjero</vt:lpstr>
      <vt:lpstr>Definiciones</vt:lpstr>
      <vt:lpstr>Definiciones de ‘Moneda’</vt:lpstr>
      <vt:lpstr>Para determinar la moneda funcional se deben considerar los factores primarios y secundarios.</vt:lpstr>
      <vt:lpstr>Los siguiente factores también podrán proporcionar una evidencia acerca de la moneda funcional de una entidad.</vt:lpstr>
      <vt:lpstr>Para determinar la moneda funcional se deben considerar los factores primarios y secundarios.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Contabilidad Gubernamental</dc:title>
  <dc:creator>Felipe Malgüe T.</dc:creator>
  <cp:lastModifiedBy>Felipe Malgüe T.</cp:lastModifiedBy>
  <cp:revision>55</cp:revision>
  <dcterms:created xsi:type="dcterms:W3CDTF">2018-03-13T03:08:02Z</dcterms:created>
  <dcterms:modified xsi:type="dcterms:W3CDTF">2020-04-29T14:28:24Z</dcterms:modified>
</cp:coreProperties>
</file>