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1"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34240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78266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52890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827801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55857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65812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18674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0486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85331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2094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542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855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22682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3140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17/06/2020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00389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pPr/>
              <a:t>17/06/2020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2231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17/06/2020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780265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9CBF93-E642-44AE-B04E-12A6BF979F94}"/>
              </a:ext>
            </a:extLst>
          </p:cNvPr>
          <p:cNvSpPr>
            <a:spLocks noGrp="1"/>
          </p:cNvSpPr>
          <p:nvPr>
            <p:ph type="ctrTitle"/>
          </p:nvPr>
        </p:nvSpPr>
        <p:spPr>
          <a:xfrm>
            <a:off x="2425012" y="3550863"/>
            <a:ext cx="7129805" cy="383693"/>
          </a:xfrm>
        </p:spPr>
        <p:txBody>
          <a:bodyPr>
            <a:noAutofit/>
          </a:bodyPr>
          <a:lstStyle/>
          <a:p>
            <a:r>
              <a:rPr lang="es-CL" dirty="0"/>
              <a:t>Contabilidad Gubernamental </a:t>
            </a:r>
            <a:br>
              <a:rPr lang="es-CL" dirty="0"/>
            </a:br>
            <a:r>
              <a:rPr lang="es-CL" sz="2800" b="1" dirty="0"/>
              <a:t>NICSP 7</a:t>
            </a:r>
            <a:endParaRPr lang="en-US" b="1" dirty="0"/>
          </a:p>
        </p:txBody>
      </p:sp>
      <p:pic>
        <p:nvPicPr>
          <p:cNvPr id="1026" name="Picture 2" descr="https://www.u-cursos.cl/inap/13040000/novedades_institucion/r/35_logo_iap_fondo_transparente.png">
            <a:extLst>
              <a:ext uri="{FF2B5EF4-FFF2-40B4-BE49-F238E27FC236}">
                <a16:creationId xmlns:a16="http://schemas.microsoft.com/office/drawing/2014/main" id="{70E4DD55-28ED-4919-998E-992C2F9E76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113" y="56603"/>
            <a:ext cx="3755655" cy="2080591"/>
          </a:xfrm>
          <a:prstGeom prst="rect">
            <a:avLst/>
          </a:prstGeom>
          <a:noFill/>
          <a:extLst>
            <a:ext uri="{909E8E84-426E-40DD-AFC4-6F175D3DCCD1}">
              <a14:hiddenFill xmlns:a14="http://schemas.microsoft.com/office/drawing/2010/main">
                <a:solidFill>
                  <a:srgbClr val="FFFFFF"/>
                </a:solidFill>
              </a14:hiddenFill>
            </a:ext>
          </a:extLst>
        </p:spPr>
      </p:pic>
      <p:sp>
        <p:nvSpPr>
          <p:cNvPr id="7" name="Subtítulo 2">
            <a:extLst>
              <a:ext uri="{FF2B5EF4-FFF2-40B4-BE49-F238E27FC236}">
                <a16:creationId xmlns:a16="http://schemas.microsoft.com/office/drawing/2014/main" id="{A08CAF80-2F5B-456C-9E37-C9480CC66FE1}"/>
              </a:ext>
            </a:extLst>
          </p:cNvPr>
          <p:cNvSpPr>
            <a:spLocks noGrp="1"/>
          </p:cNvSpPr>
          <p:nvPr>
            <p:ph type="subTitle" idx="1"/>
          </p:nvPr>
        </p:nvSpPr>
        <p:spPr>
          <a:xfrm>
            <a:off x="1507067" y="4050833"/>
            <a:ext cx="7901976" cy="1939150"/>
          </a:xfrm>
        </p:spPr>
        <p:txBody>
          <a:bodyPr>
            <a:normAutofit fontScale="92500" lnSpcReduction="10000"/>
          </a:bodyPr>
          <a:lstStyle/>
          <a:p>
            <a:r>
              <a:rPr lang="es-CL" sz="2000" b="1" dirty="0"/>
              <a:t>Felipe Malgüe T.</a:t>
            </a:r>
          </a:p>
          <a:p>
            <a:r>
              <a:rPr lang="es-CL" sz="1300" b="1" dirty="0"/>
              <a:t>Conta</a:t>
            </a:r>
            <a:r>
              <a:rPr lang="es-CL" sz="1400" dirty="0"/>
              <a:t>dor Público y Auditor, Universidad de Santiago de Chile</a:t>
            </a:r>
          </a:p>
          <a:p>
            <a:r>
              <a:rPr lang="es-CL" sz="1400" dirty="0"/>
              <a:t>Diplomado en Gestión de Personas, Universidad de Chile</a:t>
            </a:r>
          </a:p>
          <a:p>
            <a:r>
              <a:rPr lang="es-CL" sz="1400" dirty="0"/>
              <a:t>Diplomado en Finanzas y Seguros, Universidad Politécnica de Valencia, España</a:t>
            </a:r>
          </a:p>
          <a:p>
            <a:r>
              <a:rPr lang="es-CL" sz="1400" dirty="0"/>
              <a:t>MBA, Universidad de Lleida, España</a:t>
            </a:r>
          </a:p>
          <a:p>
            <a:r>
              <a:rPr lang="es-CL" sz="1400" dirty="0"/>
              <a:t>Dr. © en Relaciones Internacionales, Universidad Católica de Córdoba, Argentina</a:t>
            </a:r>
          </a:p>
          <a:p>
            <a:endParaRPr lang="en-US" sz="1400" dirty="0"/>
          </a:p>
        </p:txBody>
      </p:sp>
    </p:spTree>
    <p:extLst>
      <p:ext uri="{BB962C8B-B14F-4D97-AF65-F5344CB8AC3E}">
        <p14:creationId xmlns:p14="http://schemas.microsoft.com/office/powerpoint/2010/main" val="1023894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E97A87-55A3-41A5-BBE6-2BA740D975F0}"/>
              </a:ext>
            </a:extLst>
          </p:cNvPr>
          <p:cNvSpPr>
            <a:spLocks noGrp="1"/>
          </p:cNvSpPr>
          <p:nvPr>
            <p:ph type="title"/>
          </p:nvPr>
        </p:nvSpPr>
        <p:spPr/>
        <p:txBody>
          <a:bodyPr>
            <a:normAutofit fontScale="90000"/>
          </a:bodyPr>
          <a:lstStyle/>
          <a:p>
            <a:r>
              <a:rPr lang="es-CL" dirty="0"/>
              <a:t>NICSP 7</a:t>
            </a:r>
            <a:br>
              <a:rPr lang="es-CL" dirty="0"/>
            </a:br>
            <a:r>
              <a:rPr lang="es-ES" b="1" dirty="0"/>
              <a:t>Contabilidad para la inversión en Asociados y Empresas Mixtas</a:t>
            </a:r>
            <a:endParaRPr lang="en-US" dirty="0"/>
          </a:p>
        </p:txBody>
      </p:sp>
      <p:sp>
        <p:nvSpPr>
          <p:cNvPr id="4" name="Marcador de contenido 3">
            <a:extLst>
              <a:ext uri="{FF2B5EF4-FFF2-40B4-BE49-F238E27FC236}">
                <a16:creationId xmlns:a16="http://schemas.microsoft.com/office/drawing/2014/main" id="{1636C6A7-42B6-4EAE-A649-F6AAD4E23E1D}"/>
              </a:ext>
            </a:extLst>
          </p:cNvPr>
          <p:cNvSpPr>
            <a:spLocks noGrp="1"/>
          </p:cNvSpPr>
          <p:nvPr>
            <p:ph idx="1"/>
          </p:nvPr>
        </p:nvSpPr>
        <p:spPr/>
        <p:txBody>
          <a:bodyPr/>
          <a:lstStyle/>
          <a:p>
            <a:pPr algn="just"/>
            <a:r>
              <a:rPr lang="es-ES" dirty="0"/>
              <a:t>Se presume que la entidad ejerce influencia significativa si posee, directa o indirectamente, el 20% o más del poder de voto de la participada, a menos que pueda demostrarse claramente que tal influencia no existe. A la inversa, se presume que la entidad no ejerce influencia significativa si posee, directa o indirectamente, menos del 20% del poder de voto de la participada, a menos que pueda demostrarse claramente que existe tal influencia. La existencia de otro inversor, que posea una participación mayoritaria o sustancial, no impide necesariamente que una entidad ejerza influencia significativa.</a:t>
            </a:r>
            <a:endParaRPr lang="en-US" dirty="0"/>
          </a:p>
          <a:p>
            <a:pPr algn="just"/>
            <a:endParaRPr lang="en-US" dirty="0"/>
          </a:p>
        </p:txBody>
      </p:sp>
    </p:spTree>
    <p:extLst>
      <p:ext uri="{BB962C8B-B14F-4D97-AF65-F5344CB8AC3E}">
        <p14:creationId xmlns:p14="http://schemas.microsoft.com/office/powerpoint/2010/main" val="328690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E07626-1178-407E-9D50-FFA7A05CA953}"/>
              </a:ext>
            </a:extLst>
          </p:cNvPr>
          <p:cNvSpPr>
            <a:spLocks noGrp="1"/>
          </p:cNvSpPr>
          <p:nvPr>
            <p:ph type="title"/>
          </p:nvPr>
        </p:nvSpPr>
        <p:spPr/>
        <p:txBody>
          <a:bodyPr/>
          <a:lstStyle/>
          <a:p>
            <a:r>
              <a:rPr lang="es-CL" dirty="0"/>
              <a:t>NICSP 7</a:t>
            </a:r>
            <a:br>
              <a:rPr lang="es-CL" dirty="0"/>
            </a:br>
            <a:r>
              <a:rPr lang="es-CL" dirty="0"/>
              <a:t>Influencia significativa</a:t>
            </a:r>
            <a:endParaRPr lang="en-US" dirty="0"/>
          </a:p>
        </p:txBody>
      </p:sp>
      <p:sp>
        <p:nvSpPr>
          <p:cNvPr id="3" name="Marcador de contenido 2">
            <a:extLst>
              <a:ext uri="{FF2B5EF4-FFF2-40B4-BE49-F238E27FC236}">
                <a16:creationId xmlns:a16="http://schemas.microsoft.com/office/drawing/2014/main" id="{0A299C99-7D29-4999-89C2-905B3CAA3354}"/>
              </a:ext>
            </a:extLst>
          </p:cNvPr>
          <p:cNvSpPr>
            <a:spLocks noGrp="1"/>
          </p:cNvSpPr>
          <p:nvPr>
            <p:ph idx="1"/>
          </p:nvPr>
        </p:nvSpPr>
        <p:spPr/>
        <p:txBody>
          <a:bodyPr>
            <a:normAutofit fontScale="92500" lnSpcReduction="10000"/>
          </a:bodyPr>
          <a:lstStyle/>
          <a:p>
            <a:pPr marL="0" indent="0" algn="just">
              <a:buNone/>
            </a:pPr>
            <a:r>
              <a:rPr lang="es-ES" dirty="0"/>
              <a:t>La existencia de la influencia significativa por una entidad se pone en evidencia, habitualmente a través de una o varias de las siguientes vías: </a:t>
            </a:r>
            <a:endParaRPr lang="en-US" dirty="0"/>
          </a:p>
          <a:p>
            <a:pPr lvl="0" algn="just"/>
            <a:r>
              <a:rPr lang="es-ES" dirty="0"/>
              <a:t>Representación en el consejo de administración, u órgano equivalente de dirección de la entidad participada.</a:t>
            </a:r>
            <a:endParaRPr lang="en-US" dirty="0"/>
          </a:p>
          <a:p>
            <a:pPr lvl="0" algn="just"/>
            <a:r>
              <a:rPr lang="es-ES" dirty="0"/>
              <a:t>Participación en los procesos de fijación de políticas, entre los que incluyen las participaciones en las decisiones sobre dividendos y otras distribuciones.</a:t>
            </a:r>
            <a:endParaRPr lang="en-US" dirty="0"/>
          </a:p>
          <a:p>
            <a:pPr lvl="0" algn="just"/>
            <a:r>
              <a:rPr lang="es-ES" dirty="0"/>
              <a:t>Transacciones de importancia relativa entre la entidad y la participada.</a:t>
            </a:r>
            <a:endParaRPr lang="en-US" dirty="0"/>
          </a:p>
          <a:p>
            <a:pPr lvl="0" algn="just"/>
            <a:r>
              <a:rPr lang="es-ES" dirty="0"/>
              <a:t>Intercambio de personal directivo; o </a:t>
            </a:r>
            <a:endParaRPr lang="en-US" dirty="0"/>
          </a:p>
          <a:p>
            <a:pPr lvl="0" algn="just"/>
            <a:r>
              <a:rPr lang="es-ES" dirty="0"/>
              <a:t>Suministro de información técnica asistencial.</a:t>
            </a:r>
          </a:p>
          <a:p>
            <a:pPr lvl="0" algn="just"/>
            <a:endParaRPr lang="es-ES" dirty="0"/>
          </a:p>
          <a:p>
            <a:pPr marL="0" indent="0" algn="just">
              <a:buNone/>
            </a:pPr>
            <a:r>
              <a:rPr lang="es-ES" dirty="0"/>
              <a:t>Las empresas asociadas deben incluirse en los estados financieros consolidados usando el método de la participación.</a:t>
            </a:r>
            <a:endParaRPr lang="en-US" dirty="0"/>
          </a:p>
          <a:p>
            <a:pPr lvl="0" algn="just"/>
            <a:endParaRPr lang="en-US" dirty="0"/>
          </a:p>
          <a:p>
            <a:pPr algn="just"/>
            <a:endParaRPr lang="en-US" dirty="0"/>
          </a:p>
        </p:txBody>
      </p:sp>
    </p:spTree>
    <p:extLst>
      <p:ext uri="{BB962C8B-B14F-4D97-AF65-F5344CB8AC3E}">
        <p14:creationId xmlns:p14="http://schemas.microsoft.com/office/powerpoint/2010/main" val="136870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28B4FA-AD1A-4848-900A-FD958769CB6F}"/>
              </a:ext>
            </a:extLst>
          </p:cNvPr>
          <p:cNvSpPr>
            <a:spLocks noGrp="1"/>
          </p:cNvSpPr>
          <p:nvPr>
            <p:ph type="title"/>
          </p:nvPr>
        </p:nvSpPr>
        <p:spPr/>
        <p:txBody>
          <a:bodyPr/>
          <a:lstStyle/>
          <a:p>
            <a:r>
              <a:rPr lang="es-CL" dirty="0"/>
              <a:t>NICSP 7</a:t>
            </a:r>
            <a:br>
              <a:rPr lang="es-CL" dirty="0"/>
            </a:br>
            <a:r>
              <a:rPr lang="es-CL" dirty="0"/>
              <a:t>Método de Participación</a:t>
            </a:r>
            <a:endParaRPr lang="en-US" dirty="0"/>
          </a:p>
        </p:txBody>
      </p:sp>
      <p:sp>
        <p:nvSpPr>
          <p:cNvPr id="3" name="Marcador de contenido 2">
            <a:extLst>
              <a:ext uri="{FF2B5EF4-FFF2-40B4-BE49-F238E27FC236}">
                <a16:creationId xmlns:a16="http://schemas.microsoft.com/office/drawing/2014/main" id="{08AF499A-1EDE-473E-B964-040105F1952A}"/>
              </a:ext>
            </a:extLst>
          </p:cNvPr>
          <p:cNvSpPr>
            <a:spLocks noGrp="1"/>
          </p:cNvSpPr>
          <p:nvPr>
            <p:ph idx="1"/>
          </p:nvPr>
        </p:nvSpPr>
        <p:spPr/>
        <p:txBody>
          <a:bodyPr>
            <a:normAutofit lnSpcReduction="10000"/>
          </a:bodyPr>
          <a:lstStyle/>
          <a:p>
            <a:pPr marL="0" indent="0" algn="just">
              <a:buNone/>
            </a:pPr>
            <a:r>
              <a:rPr lang="es-ES" dirty="0"/>
              <a:t>Según el método de participación, en el reconocimiento inicial la inversión en una asociado o negocio conjunto, se registrará al costo, y el importe en libros se incrementará o disminuirá para reconocer la parte del inversor en el resultado del periodo (ahorro o desahorro), después de la fecha de adquisición. La participación del inversionista en el resultado de la entidad en la que se ha invertido se reconoce en el resultado del inversionista. Las distribuciones recibidas de la participada reducirán el importe en libros de la inversión. Podría ser necesaria la realización de ajustes para recoger las alteraciones que sufra la participación proporcional en la entidad participada, como consecuencia de cambios en el patrimonio que la misma no haya reconocido en su resultado. Estos cambios incluyen lo que surjan de la revaluación de las propiedades</a:t>
            </a:r>
            <a:r>
              <a:rPr lang="es-ES"/>
              <a:t>, plantas </a:t>
            </a:r>
            <a:r>
              <a:rPr lang="es-ES" dirty="0"/>
              <a:t>y equipos y de las diferencias de conversión  de la moneda extranjera. La porción que corresponda al inversionista en esos cambios se reconocerá directamente en su patrimonio.</a:t>
            </a:r>
            <a:endParaRPr lang="en-US" dirty="0"/>
          </a:p>
          <a:p>
            <a:pPr algn="just"/>
            <a:endParaRPr lang="en-US" dirty="0"/>
          </a:p>
        </p:txBody>
      </p:sp>
    </p:spTree>
    <p:extLst>
      <p:ext uri="{BB962C8B-B14F-4D97-AF65-F5344CB8AC3E}">
        <p14:creationId xmlns:p14="http://schemas.microsoft.com/office/powerpoint/2010/main" val="263224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90E08B-502C-4E74-A93B-CF75C4814796}"/>
              </a:ext>
            </a:extLst>
          </p:cNvPr>
          <p:cNvSpPr>
            <a:spLocks noGrp="1"/>
          </p:cNvSpPr>
          <p:nvPr>
            <p:ph type="title"/>
          </p:nvPr>
        </p:nvSpPr>
        <p:spPr/>
        <p:txBody>
          <a:bodyPr/>
          <a:lstStyle/>
          <a:p>
            <a:r>
              <a:rPr lang="es-CL" dirty="0"/>
              <a:t>NICSP 7</a:t>
            </a:r>
            <a:endParaRPr lang="en-US" dirty="0"/>
          </a:p>
        </p:txBody>
      </p:sp>
      <p:sp>
        <p:nvSpPr>
          <p:cNvPr id="3" name="Marcador de contenido 2">
            <a:extLst>
              <a:ext uri="{FF2B5EF4-FFF2-40B4-BE49-F238E27FC236}">
                <a16:creationId xmlns:a16="http://schemas.microsoft.com/office/drawing/2014/main" id="{CDD35155-70AF-4322-9938-12CBC8CD1541}"/>
              </a:ext>
            </a:extLst>
          </p:cNvPr>
          <p:cNvSpPr>
            <a:spLocks noGrp="1"/>
          </p:cNvSpPr>
          <p:nvPr>
            <p:ph idx="1"/>
          </p:nvPr>
        </p:nvSpPr>
        <p:spPr/>
        <p:txBody>
          <a:bodyPr/>
          <a:lstStyle/>
          <a:p>
            <a:r>
              <a:rPr lang="es-ES" dirty="0"/>
              <a:t>Si una participación de un inversor en los resultados negativos de una asociada iguala o supera su participación en la asociada, el inversor dejará de reconocer su participación en pérdidas adicionales. Cuando su valor se hay reducido a cero se tendrá en cuenta las pérdidas adicionales mediante el reconocimiento de un pasivo, solo en la medida que haya incurrido en obligaciones legales o implícitas o bien haya efectuado pagos en nombre de la asociada.</a:t>
            </a:r>
            <a:endParaRPr lang="en-US" dirty="0"/>
          </a:p>
          <a:p>
            <a:r>
              <a:rPr lang="es-ES" b="1" dirty="0"/>
              <a:t>Si la asociada posteriormente arrojase resultados positivos, el inversor continuará el reconocimiento de su parte de esos resultados positivos pero solo después de que su porción de resultados positivos iguale a su porción de resultados negativos no reconocidos. </a:t>
            </a:r>
            <a:endParaRPr lang="en-US" dirty="0"/>
          </a:p>
          <a:p>
            <a:endParaRPr lang="en-US" dirty="0"/>
          </a:p>
        </p:txBody>
      </p:sp>
    </p:spTree>
    <p:extLst>
      <p:ext uri="{BB962C8B-B14F-4D97-AF65-F5344CB8AC3E}">
        <p14:creationId xmlns:p14="http://schemas.microsoft.com/office/powerpoint/2010/main" val="4259041932"/>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848</TotalTime>
  <Words>573</Words>
  <Application>Microsoft Office PowerPoint</Application>
  <PresentationFormat>Widescreen</PresentationFormat>
  <Paragraphs>23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Trebuchet MS</vt:lpstr>
      <vt:lpstr>Wingdings 3</vt:lpstr>
      <vt:lpstr>Faceta</vt:lpstr>
      <vt:lpstr>Contabilidad Gubernamental  NICSP 7</vt:lpstr>
      <vt:lpstr>NICSP 7 Contabilidad para la inversión en Asociados y Empresas Mixtas</vt:lpstr>
      <vt:lpstr>NICSP 7 Influencia significativa</vt:lpstr>
      <vt:lpstr>NICSP 7 Método de Participación</vt:lpstr>
      <vt:lpstr>NICSP 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Contabilidad Gubernamental</dc:title>
  <dc:creator>Felipe Malgüe T.</dc:creator>
  <cp:lastModifiedBy>Felipe Malgüe T.</cp:lastModifiedBy>
  <cp:revision>62</cp:revision>
  <dcterms:created xsi:type="dcterms:W3CDTF">2018-03-13T03:08:02Z</dcterms:created>
  <dcterms:modified xsi:type="dcterms:W3CDTF">2020-06-17T18:24:09Z</dcterms:modified>
</cp:coreProperties>
</file>