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8</a:t>
            </a:r>
            <a:endParaRPr lang="en-US" b="1" dirty="0"/>
          </a:p>
        </p:txBody>
      </p:sp>
      <p:pic>
        <p:nvPicPr>
          <p:cNvPr id="1026" name="Picture 2" descr="https://www.u-cursos.cl/inap/13040000/novedades_institucion/r/35_logo_iap_fondo_transparente.png">
            <a:extLst>
              <a:ext uri="{FF2B5EF4-FFF2-40B4-BE49-F238E27FC236}">
                <a16:creationId xmlns:a16="http://schemas.microsoft.com/office/drawing/2014/main"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
        <p:nvSpPr>
          <p:cNvPr id="7" name="Subtítulo 2">
            <a:extLst>
              <a:ext uri="{FF2B5EF4-FFF2-40B4-BE49-F238E27FC236}">
                <a16:creationId xmlns:a16="http://schemas.microsoft.com/office/drawing/2014/main" id="{2B51355E-58C7-4171-9E4D-A58D03DE5BBD}"/>
              </a:ext>
            </a:extLst>
          </p:cNvPr>
          <p:cNvSpPr>
            <a:spLocks noGrp="1"/>
          </p:cNvSpPr>
          <p:nvPr>
            <p:ph type="subTitle" idx="1"/>
          </p:nvPr>
        </p:nvSpPr>
        <p:spPr>
          <a:xfrm>
            <a:off x="1507067" y="4050833"/>
            <a:ext cx="7901976" cy="1939150"/>
          </a:xfrm>
        </p:spPr>
        <p:txBody>
          <a:bodyPr>
            <a:normAutofit fontScale="92500" lnSpcReduction="10000"/>
          </a:bodyPr>
          <a:lstStyle/>
          <a:p>
            <a:r>
              <a:rPr lang="es-CL" sz="2000" b="1" dirty="0"/>
              <a:t>Felipe Malgüe T.</a:t>
            </a:r>
          </a:p>
          <a:p>
            <a:r>
              <a:rPr lang="es-CL" sz="1300" b="1" dirty="0"/>
              <a:t>Conta</a:t>
            </a:r>
            <a:r>
              <a:rPr lang="es-CL" sz="1400" dirty="0"/>
              <a:t>dor Público y Auditor, Universidad de Santiago de Chile</a:t>
            </a:r>
          </a:p>
          <a:p>
            <a:r>
              <a:rPr lang="es-CL" sz="1400" dirty="0"/>
              <a:t>Diplomado en Gestión de Personas, Universidad de Chile</a:t>
            </a:r>
          </a:p>
          <a:p>
            <a:r>
              <a:rPr lang="es-CL" sz="1400" dirty="0"/>
              <a:t>Diplomado en Finanzas y Seguros, Universidad Politécnica de Valencia, España</a:t>
            </a:r>
          </a:p>
          <a:p>
            <a:r>
              <a:rPr lang="es-CL" sz="1400" dirty="0"/>
              <a:t>MBA, Universidad de Lleida, España</a:t>
            </a:r>
          </a:p>
          <a:p>
            <a:r>
              <a:rPr lang="es-CL" sz="1400" dirty="0"/>
              <a:t>Dr. © en Relaciones Internacionales, Universidad Católica de Córdoba, Argentina</a:t>
            </a:r>
          </a:p>
          <a:p>
            <a:endParaRPr lang="en-US" sz="1400" dirty="0"/>
          </a:p>
        </p:txBody>
      </p:sp>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p:txBody>
          <a:bodyPr>
            <a:normAutofit/>
          </a:bodyPr>
          <a:lstStyle/>
          <a:p>
            <a:r>
              <a:rPr lang="es-CL" dirty="0"/>
              <a:t>NICSP 8</a:t>
            </a:r>
            <a:br>
              <a:rPr lang="es-CL" dirty="0"/>
            </a:br>
            <a:r>
              <a:rPr lang="es-ES" b="1" dirty="0"/>
              <a:t>Participación en Negocios Conjuntos</a:t>
            </a:r>
            <a:endParaRPr lang="en-US" dirty="0"/>
          </a:p>
        </p:txBody>
      </p:sp>
      <p:sp>
        <p:nvSpPr>
          <p:cNvPr id="4" name="Marcador de contenido 3">
            <a:extLst>
              <a:ext uri="{FF2B5EF4-FFF2-40B4-BE49-F238E27FC236}">
                <a16:creationId xmlns:a16="http://schemas.microsoft.com/office/drawing/2014/main" id="{1636C6A7-42B6-4EAE-A649-F6AAD4E23E1D}"/>
              </a:ext>
            </a:extLst>
          </p:cNvPr>
          <p:cNvSpPr>
            <a:spLocks noGrp="1"/>
          </p:cNvSpPr>
          <p:nvPr>
            <p:ph idx="1"/>
          </p:nvPr>
        </p:nvSpPr>
        <p:spPr/>
        <p:txBody>
          <a:bodyPr/>
          <a:lstStyle/>
          <a:p>
            <a:pPr algn="just"/>
            <a:r>
              <a:rPr lang="es-ES" b="1" dirty="0"/>
              <a:t>La participación o control conjunto</a:t>
            </a:r>
            <a:r>
              <a:rPr lang="es-ES" dirty="0"/>
              <a:t> es el acuerdo de compartir el control sobre una actividad mediante un acuerdo vinculante y el </a:t>
            </a:r>
            <a:r>
              <a:rPr lang="es-ES" b="1" dirty="0"/>
              <a:t>negocio conjunto</a:t>
            </a:r>
            <a:r>
              <a:rPr lang="es-ES" dirty="0"/>
              <a:t> se define como un acuerdo vinculante virtud del cual dos o más partes se comprometen a emprender una actividad que se somete a control conjunto.</a:t>
            </a:r>
            <a:endParaRPr lang="en-US" dirty="0"/>
          </a:p>
          <a:p>
            <a:pPr algn="just"/>
            <a:r>
              <a:rPr lang="es-ES" dirty="0"/>
              <a:t>La existencia de un acuerdo vinculante distingue a las inversiones que implican control conjunto de las inversiones en asociadas, en las cuales el inversor tiene influencia significativa. Negocios Conjuntos son acuerdos que incluyen todos los derechos y obligaciones a las partes, como si se tratara de un contrato. ‘’Por ejemplo dos organismos gubernamentales pueden celebrar un acuerdo formal para emprender un negocio conjunto”.</a:t>
            </a:r>
            <a:endParaRPr lang="en-US" dirty="0"/>
          </a:p>
          <a:p>
            <a:pPr algn="just"/>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735A16-7A75-4084-9064-20311461B0F7}"/>
              </a:ext>
            </a:extLst>
          </p:cNvPr>
          <p:cNvSpPr>
            <a:spLocks noGrp="1"/>
          </p:cNvSpPr>
          <p:nvPr>
            <p:ph type="title"/>
          </p:nvPr>
        </p:nvSpPr>
        <p:spPr/>
        <p:txBody>
          <a:bodyPr/>
          <a:lstStyle/>
          <a:p>
            <a:r>
              <a:rPr lang="es-CL" dirty="0"/>
              <a:t>NICSP 8</a:t>
            </a:r>
            <a:endParaRPr lang="en-US" dirty="0"/>
          </a:p>
        </p:txBody>
      </p:sp>
      <p:sp>
        <p:nvSpPr>
          <p:cNvPr id="3" name="Marcador de contenido 2">
            <a:extLst>
              <a:ext uri="{FF2B5EF4-FFF2-40B4-BE49-F238E27FC236}">
                <a16:creationId xmlns:a16="http://schemas.microsoft.com/office/drawing/2014/main" id="{693F07C4-5A8D-4C81-A6AD-308D9BF11C9B}"/>
              </a:ext>
            </a:extLst>
          </p:cNvPr>
          <p:cNvSpPr>
            <a:spLocks noGrp="1"/>
          </p:cNvSpPr>
          <p:nvPr>
            <p:ph idx="1"/>
          </p:nvPr>
        </p:nvSpPr>
        <p:spPr/>
        <p:txBody>
          <a:bodyPr/>
          <a:lstStyle/>
          <a:p>
            <a:pPr marL="0" indent="0">
              <a:buNone/>
            </a:pPr>
            <a:r>
              <a:rPr lang="es-ES" dirty="0"/>
              <a:t>El acuerdo o negocio conjunto debe ser por escrito y contener los siguientes detalles: </a:t>
            </a:r>
            <a:endParaRPr lang="en-US" dirty="0"/>
          </a:p>
          <a:p>
            <a:pPr lvl="0"/>
            <a:r>
              <a:rPr lang="es-ES" dirty="0"/>
              <a:t>La actividad, su duración y las obligaciones de información financiera del negocio.</a:t>
            </a:r>
            <a:endParaRPr lang="en-US" dirty="0"/>
          </a:p>
          <a:p>
            <a:pPr lvl="0"/>
            <a:r>
              <a:rPr lang="es-ES" dirty="0"/>
              <a:t>El nombramiento del consejo de administración u órgano de gobierno equivalente de negocio conjunto, así como los derechos a voto de los participantes.</a:t>
            </a:r>
            <a:endParaRPr lang="en-US" dirty="0"/>
          </a:p>
          <a:p>
            <a:pPr lvl="0"/>
            <a:r>
              <a:rPr lang="es-ES" dirty="0"/>
              <a:t>Las aportaciones al capital hechas por las participantes.</a:t>
            </a:r>
            <a:endParaRPr lang="en-US" dirty="0"/>
          </a:p>
          <a:p>
            <a:pPr lvl="0"/>
            <a:r>
              <a:rPr lang="es-ES" dirty="0"/>
              <a:t>Reparto entre los participantes de la producción, ingresos, gastos, resultados o flujos de negocio conjunto.</a:t>
            </a:r>
            <a:endParaRPr lang="en-US" dirty="0"/>
          </a:p>
          <a:p>
            <a:endParaRPr lang="en-US" dirty="0"/>
          </a:p>
        </p:txBody>
      </p:sp>
    </p:spTree>
    <p:extLst>
      <p:ext uri="{BB962C8B-B14F-4D97-AF65-F5344CB8AC3E}">
        <p14:creationId xmlns:p14="http://schemas.microsoft.com/office/powerpoint/2010/main" val="3727712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FE78EF-59A1-44EC-8EB9-742A277E838C}"/>
              </a:ext>
            </a:extLst>
          </p:cNvPr>
          <p:cNvSpPr>
            <a:spLocks noGrp="1"/>
          </p:cNvSpPr>
          <p:nvPr>
            <p:ph type="title"/>
          </p:nvPr>
        </p:nvSpPr>
        <p:spPr/>
        <p:txBody>
          <a:bodyPr/>
          <a:lstStyle/>
          <a:p>
            <a:r>
              <a:rPr lang="es-CL" dirty="0"/>
              <a:t>NICSP 8</a:t>
            </a:r>
            <a:endParaRPr lang="en-US" dirty="0"/>
          </a:p>
        </p:txBody>
      </p:sp>
      <p:sp>
        <p:nvSpPr>
          <p:cNvPr id="3" name="Marcador de contenido 2">
            <a:extLst>
              <a:ext uri="{FF2B5EF4-FFF2-40B4-BE49-F238E27FC236}">
                <a16:creationId xmlns:a16="http://schemas.microsoft.com/office/drawing/2014/main" id="{249D8284-7860-4B2E-B583-63F4A5151A54}"/>
              </a:ext>
            </a:extLst>
          </p:cNvPr>
          <p:cNvSpPr>
            <a:spLocks noGrp="1"/>
          </p:cNvSpPr>
          <p:nvPr>
            <p:ph idx="1"/>
          </p:nvPr>
        </p:nvSpPr>
        <p:spPr/>
        <p:txBody>
          <a:bodyPr/>
          <a:lstStyle/>
          <a:p>
            <a:pPr marL="0" indent="0">
              <a:buNone/>
            </a:pPr>
            <a:r>
              <a:rPr lang="es-ES" dirty="0"/>
              <a:t>Formas de Negocios Conjuntos </a:t>
            </a:r>
            <a:endParaRPr lang="en-US" dirty="0"/>
          </a:p>
          <a:p>
            <a:pPr marL="0" indent="0">
              <a:buNone/>
            </a:pPr>
            <a:r>
              <a:rPr lang="es-ES" dirty="0"/>
              <a:t>Los negocios conjuntos se identifican en tres grandes tipos a) operaciones controladas de forma conjunta; b) activos controlados de forma conjunta c) entidades controladas en forma conjunta.</a:t>
            </a:r>
            <a:endParaRPr lang="en-US" dirty="0"/>
          </a:p>
          <a:p>
            <a:pPr marL="0" indent="0">
              <a:buNone/>
            </a:pPr>
            <a:r>
              <a:rPr lang="es-ES" dirty="0"/>
              <a:t>El control conjunto no se cumple cuando la entidad se encuentre en los siguientes casos:</a:t>
            </a:r>
            <a:endParaRPr lang="en-US" dirty="0"/>
          </a:p>
          <a:p>
            <a:pPr lvl="0"/>
            <a:r>
              <a:rPr lang="es-ES" dirty="0"/>
              <a:t>Se encuentre en proceso de quiebra o de reorganización legal.</a:t>
            </a:r>
            <a:endParaRPr lang="en-US" dirty="0"/>
          </a:p>
          <a:p>
            <a:pPr lvl="0"/>
            <a:r>
              <a:rPr lang="es-ES" dirty="0"/>
              <a:t>Esté sujeta a acuerdos gubernamentales de restructuración administrativa.</a:t>
            </a:r>
            <a:endParaRPr lang="en-US" dirty="0"/>
          </a:p>
          <a:p>
            <a:pPr lvl="0"/>
            <a:r>
              <a:rPr lang="es-ES" dirty="0"/>
              <a:t>Opere bajo importantes restricciones a largo plazo que condicionan su capacidad para transferir fondos al participante.</a:t>
            </a:r>
            <a:endParaRPr lang="en-US" dirty="0"/>
          </a:p>
          <a:p>
            <a:endParaRPr lang="en-US" dirty="0"/>
          </a:p>
        </p:txBody>
      </p:sp>
    </p:spTree>
    <p:extLst>
      <p:ext uri="{BB962C8B-B14F-4D97-AF65-F5344CB8AC3E}">
        <p14:creationId xmlns:p14="http://schemas.microsoft.com/office/powerpoint/2010/main" val="47593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5C9CA6-276B-49C5-926E-264F116CFE5F}"/>
              </a:ext>
            </a:extLst>
          </p:cNvPr>
          <p:cNvSpPr>
            <a:spLocks noGrp="1"/>
          </p:cNvSpPr>
          <p:nvPr>
            <p:ph type="title"/>
          </p:nvPr>
        </p:nvSpPr>
        <p:spPr/>
        <p:txBody>
          <a:bodyPr/>
          <a:lstStyle/>
          <a:p>
            <a:r>
              <a:rPr lang="es-CL" dirty="0"/>
              <a:t>NICSP 8</a:t>
            </a:r>
            <a:br>
              <a:rPr lang="es-CL" dirty="0"/>
            </a:br>
            <a:r>
              <a:rPr lang="es-CL" dirty="0"/>
              <a:t>Consolidación proporcional</a:t>
            </a:r>
            <a:endParaRPr lang="en-US" dirty="0"/>
          </a:p>
        </p:txBody>
      </p:sp>
      <p:sp>
        <p:nvSpPr>
          <p:cNvPr id="3" name="Marcador de contenido 2">
            <a:extLst>
              <a:ext uri="{FF2B5EF4-FFF2-40B4-BE49-F238E27FC236}">
                <a16:creationId xmlns:a16="http://schemas.microsoft.com/office/drawing/2014/main" id="{84300C0B-12FB-4621-B005-8A52D7897369}"/>
              </a:ext>
            </a:extLst>
          </p:cNvPr>
          <p:cNvSpPr>
            <a:spLocks noGrp="1"/>
          </p:cNvSpPr>
          <p:nvPr>
            <p:ph idx="1"/>
          </p:nvPr>
        </p:nvSpPr>
        <p:spPr/>
        <p:txBody>
          <a:bodyPr>
            <a:normAutofit/>
          </a:bodyPr>
          <a:lstStyle/>
          <a:p>
            <a:pPr algn="just"/>
            <a:r>
              <a:rPr lang="es-ES" dirty="0"/>
              <a:t>Un participante reconocerá su participación en una entidad controlada conjuntamente utilizando la consolidación proporcional o aplicando el método de la participación</a:t>
            </a:r>
            <a:r>
              <a:rPr lang="es-ES" b="1" dirty="0"/>
              <a:t>.</a:t>
            </a:r>
            <a:endParaRPr lang="en-US" dirty="0"/>
          </a:p>
          <a:p>
            <a:pPr algn="just"/>
            <a:r>
              <a:rPr lang="es-ES" dirty="0"/>
              <a:t>La aplicación de la consolidación, significa que el estado de situación financiera de los participantes incluirá su parte de los activos conjuntamente, así como su parte de los pasivos de los que es conjuntamente responsable. El estado de rendimiento financiero del participante incluirá su parte de los ingresos y gastos de la entidad controlada conjuntamente responsable. </a:t>
            </a:r>
            <a:endParaRPr lang="en-US" dirty="0"/>
          </a:p>
          <a:p>
            <a:pPr algn="just"/>
            <a:r>
              <a:rPr lang="es-ES" b="1" dirty="0"/>
              <a:t>El  participante podrá combinar su parte de cada uno de los activos, pasivos, ingresos y gastos línea por línea con las partidas similares de sus estados financieros.</a:t>
            </a:r>
            <a:endParaRPr lang="en-US" dirty="0"/>
          </a:p>
          <a:p>
            <a:pPr algn="just"/>
            <a:endParaRPr lang="en-US" dirty="0"/>
          </a:p>
        </p:txBody>
      </p:sp>
    </p:spTree>
    <p:extLst>
      <p:ext uri="{BB962C8B-B14F-4D97-AF65-F5344CB8AC3E}">
        <p14:creationId xmlns:p14="http://schemas.microsoft.com/office/powerpoint/2010/main" val="2867506856"/>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838</TotalTime>
  <Words>466</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Faceta</vt:lpstr>
      <vt:lpstr>Contabilidad Gubernamental  NICSP 8</vt:lpstr>
      <vt:lpstr>NICSP 8 Participación en Negocios Conjuntos</vt:lpstr>
      <vt:lpstr>NICSP 8</vt:lpstr>
      <vt:lpstr>NICSP 8</vt:lpstr>
      <vt:lpstr>NICSP 8 Consolidación proporcional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64</cp:revision>
  <dcterms:created xsi:type="dcterms:W3CDTF">2018-03-13T03:08:02Z</dcterms:created>
  <dcterms:modified xsi:type="dcterms:W3CDTF">2020-06-17T18:24:04Z</dcterms:modified>
</cp:coreProperties>
</file>