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0" r:id="rId6"/>
    <p:sldId id="259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708A-3A37-4146-A9E0-AAB112B9CCD1}" type="datetimeFigureOut">
              <a:rPr lang="es-CL" smtClean="0"/>
              <a:t>29-06-2021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968D0-AB4F-4BFC-BED4-11338795837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17067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708A-3A37-4146-A9E0-AAB112B9CCD1}" type="datetimeFigureOut">
              <a:rPr lang="es-CL" smtClean="0"/>
              <a:t>29-06-2021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968D0-AB4F-4BFC-BED4-11338795837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88360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708A-3A37-4146-A9E0-AAB112B9CCD1}" type="datetimeFigureOut">
              <a:rPr lang="es-CL" smtClean="0"/>
              <a:t>29-06-2021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968D0-AB4F-4BFC-BED4-11338795837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26732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708A-3A37-4146-A9E0-AAB112B9CCD1}" type="datetimeFigureOut">
              <a:rPr lang="es-CL" smtClean="0"/>
              <a:t>29-06-2021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968D0-AB4F-4BFC-BED4-11338795837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08321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708A-3A37-4146-A9E0-AAB112B9CCD1}" type="datetimeFigureOut">
              <a:rPr lang="es-CL" smtClean="0"/>
              <a:t>29-06-2021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968D0-AB4F-4BFC-BED4-11338795837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80481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708A-3A37-4146-A9E0-AAB112B9CCD1}" type="datetimeFigureOut">
              <a:rPr lang="es-CL" smtClean="0"/>
              <a:t>29-06-2021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968D0-AB4F-4BFC-BED4-11338795837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89071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708A-3A37-4146-A9E0-AAB112B9CCD1}" type="datetimeFigureOut">
              <a:rPr lang="es-CL" smtClean="0"/>
              <a:t>29-06-2021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968D0-AB4F-4BFC-BED4-11338795837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51572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708A-3A37-4146-A9E0-AAB112B9CCD1}" type="datetimeFigureOut">
              <a:rPr lang="es-CL" smtClean="0"/>
              <a:t>29-06-2021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968D0-AB4F-4BFC-BED4-11338795837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87400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708A-3A37-4146-A9E0-AAB112B9CCD1}" type="datetimeFigureOut">
              <a:rPr lang="es-CL" smtClean="0"/>
              <a:t>29-06-2021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968D0-AB4F-4BFC-BED4-11338795837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54231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708A-3A37-4146-A9E0-AAB112B9CCD1}" type="datetimeFigureOut">
              <a:rPr lang="es-CL" smtClean="0"/>
              <a:t>29-06-2021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968D0-AB4F-4BFC-BED4-11338795837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3840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708A-3A37-4146-A9E0-AAB112B9CCD1}" type="datetimeFigureOut">
              <a:rPr lang="es-CL" smtClean="0"/>
              <a:t>29-06-2021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968D0-AB4F-4BFC-BED4-11338795837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48312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E708A-3A37-4146-A9E0-AAB112B9CCD1}" type="datetimeFigureOut">
              <a:rPr lang="es-CL" smtClean="0"/>
              <a:t>29-06-2021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968D0-AB4F-4BFC-BED4-11338795837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11425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Ayudantía Mate 1</a:t>
            </a:r>
            <a:endParaRPr lang="es-C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smtClean="0"/>
              <a:t>Progresiones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67490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Progresión aritmética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lvl="1">
              <a:spcBef>
                <a:spcPts val="1000"/>
              </a:spcBef>
            </a:pPr>
            <a:r>
              <a:rPr lang="es-ES" altLang="es-CL" sz="2000" dirty="0" smtClean="0"/>
              <a:t>Una Progresión Aritmética (P.A) es una sucesión en la cual todos los términos posteriores al primero se deducen del anterior añadiendo una constante.</a:t>
            </a:r>
          </a:p>
          <a:p>
            <a:endParaRPr lang="es-C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ángulo: esquinas redondeadas 9">
                <a:extLst>
                  <a:ext uri="{FF2B5EF4-FFF2-40B4-BE49-F238E27FC236}">
                    <a16:creationId xmlns:a16="http://schemas.microsoft.com/office/drawing/2014/main" id="{0CB28629-DD1E-4C55-B039-0F149FD7F6AF}"/>
                  </a:ext>
                </a:extLst>
              </p:cNvPr>
              <p:cNvSpPr/>
              <p:nvPr/>
            </p:nvSpPr>
            <p:spPr>
              <a:xfrm>
                <a:off x="4234661" y="2835229"/>
                <a:ext cx="2760692" cy="466747"/>
              </a:xfrm>
              <a:prstGeom prst="round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CL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sz="2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CL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s-CL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CL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sz="2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CL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CL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s-CL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s-CL" sz="20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s-CL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s-CL" sz="20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s-CL" sz="2000" dirty="0"/>
              </a:p>
            </p:txBody>
          </p:sp>
        </mc:Choice>
        <mc:Fallback xmlns="">
          <p:sp>
            <p:nvSpPr>
              <p:cNvPr id="4" name="Rectángulo: esquinas redondeadas 9">
                <a:extLst>
                  <a:ext uri="{FF2B5EF4-FFF2-40B4-BE49-F238E27FC236}">
                    <a16:creationId xmlns:a16="http://schemas.microsoft.com/office/drawing/2014/main" id="{0CB28629-DD1E-4C55-B039-0F149FD7F6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4661" y="2835229"/>
                <a:ext cx="2760692" cy="466747"/>
              </a:xfrm>
              <a:prstGeom prst="roundRect">
                <a:avLst/>
              </a:prstGeom>
              <a:blipFill>
                <a:blip r:embed="rId2"/>
                <a:stretch>
                  <a:fillRect/>
                </a:stretch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ángulo: esquinas redondeadas 11">
                <a:extLst>
                  <a:ext uri="{FF2B5EF4-FFF2-40B4-BE49-F238E27FC236}">
                    <a16:creationId xmlns:a16="http://schemas.microsoft.com/office/drawing/2014/main" id="{17F50136-CD38-444D-B3B7-25F8952F6EDF}"/>
                  </a:ext>
                </a:extLst>
              </p:cNvPr>
              <p:cNvSpPr/>
              <p:nvPr/>
            </p:nvSpPr>
            <p:spPr>
              <a:xfrm>
                <a:off x="3265802" y="3534547"/>
                <a:ext cx="4698409" cy="466747"/>
              </a:xfrm>
              <a:prstGeom prst="round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s-CL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sz="20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s-CL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s-CL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CL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s-CL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s-CL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s-CL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sz="20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s-CL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s-CL" sz="20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s-CL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sz="20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s-CL" sz="20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s-CL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CL" sz="2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CL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sz="2000" i="1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s-CL" sz="20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s-CL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s-CL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s-CL" sz="20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s-CL" sz="20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s-CL" sz="2000" i="1"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ctrlPr>
                              <a:rPr lang="es-CL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CL" sz="20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CL" sz="2000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  <m:r>
                          <a:rPr lang="es-C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s-CL" sz="2000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</m:d>
                  </m:oMath>
                </a14:m>
                <a:endParaRPr lang="es-CL" sz="2000" dirty="0"/>
              </a:p>
            </p:txBody>
          </p:sp>
        </mc:Choice>
        <mc:Fallback xmlns="">
          <p:sp>
            <p:nvSpPr>
              <p:cNvPr id="5" name="Rectángulo: esquinas redondeadas 11">
                <a:extLst>
                  <a:ext uri="{FF2B5EF4-FFF2-40B4-BE49-F238E27FC236}">
                    <a16:creationId xmlns:a16="http://schemas.microsoft.com/office/drawing/2014/main" id="{17F50136-CD38-444D-B3B7-25F8952F6ED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5802" y="3534547"/>
                <a:ext cx="4698409" cy="466747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/>
              <p:cNvSpPr txBox="1"/>
              <p:nvPr/>
            </p:nvSpPr>
            <p:spPr>
              <a:xfrm>
                <a:off x="2478028" y="4233865"/>
                <a:ext cx="7235943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CL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CL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CL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CL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CL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s-CL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CL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CL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CL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s-CL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CL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CL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CL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s-CL" b="0" dirty="0" smtClean="0"/>
              </a:p>
              <a:p>
                <a:pPr algn="ctr"/>
                <a:r>
                  <a:rPr lang="es-CL" dirty="0" smtClean="0"/>
                  <a:t>……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CL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CL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s-CL" dirty="0"/>
              </a:p>
              <a:p>
                <a:endParaRPr lang="es-CL" dirty="0"/>
              </a:p>
              <a:p>
                <a:endParaRPr lang="es-CL" dirty="0"/>
              </a:p>
              <a:p>
                <a:endParaRPr lang="es-CL" dirty="0"/>
              </a:p>
              <a:p>
                <a:endParaRPr lang="es-CL" dirty="0"/>
              </a:p>
            </p:txBody>
          </p:sp>
        </mc:Choice>
        <mc:Fallback xmlns="">
          <p:sp>
            <p:nvSpPr>
              <p:cNvPr id="6" name="Cuadro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8028" y="4233865"/>
                <a:ext cx="7235943" cy="286232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1007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Progresión Geométrica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lvl="1">
              <a:spcBef>
                <a:spcPts val="1000"/>
              </a:spcBef>
            </a:pPr>
            <a:r>
              <a:rPr lang="es-ES" altLang="es-CL" sz="2000" dirty="0" smtClean="0"/>
              <a:t>Una Progresión Geométrica (P.G) es una sucesión en la cual todos los términos posteriores al primero se deducen del anterior multiplicándolos por una constante.</a:t>
            </a:r>
          </a:p>
          <a:p>
            <a:endParaRPr lang="es-C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ángulo: esquinas redondeadas 9">
                <a:extLst>
                  <a:ext uri="{FF2B5EF4-FFF2-40B4-BE49-F238E27FC236}">
                    <a16:creationId xmlns:a16="http://schemas.microsoft.com/office/drawing/2014/main" id="{0CB28629-DD1E-4C55-B039-0F149FD7F6AF}"/>
                  </a:ext>
                </a:extLst>
              </p:cNvPr>
              <p:cNvSpPr/>
              <p:nvPr/>
            </p:nvSpPr>
            <p:spPr>
              <a:xfrm>
                <a:off x="4715653" y="2744666"/>
                <a:ext cx="2760692" cy="466747"/>
              </a:xfrm>
              <a:prstGeom prst="round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CL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sz="2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CL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s-CL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CL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sz="2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CL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CL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s-C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C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s-C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s-C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s-CL" sz="2000" dirty="0"/>
              </a:p>
            </p:txBody>
          </p:sp>
        </mc:Choice>
        <mc:Fallback xmlns="">
          <p:sp>
            <p:nvSpPr>
              <p:cNvPr id="4" name="Rectángulo: esquinas redondeadas 9">
                <a:extLst>
                  <a:ext uri="{FF2B5EF4-FFF2-40B4-BE49-F238E27FC236}">
                    <a16:creationId xmlns:a16="http://schemas.microsoft.com/office/drawing/2014/main" id="{0CB28629-DD1E-4C55-B039-0F149FD7F6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5653" y="2744666"/>
                <a:ext cx="2760692" cy="466747"/>
              </a:xfrm>
              <a:prstGeom prst="roundRect">
                <a:avLst/>
              </a:prstGeom>
              <a:blipFill>
                <a:blip r:embed="rId2"/>
                <a:stretch>
                  <a:fillRect/>
                </a:stretch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ángulo: esquinas redondeadas 11">
                <a:extLst>
                  <a:ext uri="{FF2B5EF4-FFF2-40B4-BE49-F238E27FC236}">
                    <a16:creationId xmlns:a16="http://schemas.microsoft.com/office/drawing/2014/main" id="{17F50136-CD38-444D-B3B7-25F8952F6EDF}"/>
                  </a:ext>
                </a:extLst>
              </p:cNvPr>
              <p:cNvSpPr/>
              <p:nvPr/>
            </p:nvSpPr>
            <p:spPr>
              <a:xfrm>
                <a:off x="3746794" y="3448576"/>
                <a:ext cx="4698409" cy="766953"/>
              </a:xfrm>
              <a:prstGeom prst="round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CL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sz="20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s-CL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s-CL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CL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sz="2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CL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f>
                        <m:fPr>
                          <m:ctrlPr>
                            <a:rPr lang="es-CL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CL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CL" sz="2000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s-CL" sz="2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es-CL" sz="20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es-CL" sz="20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s-CL" sz="20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  <m:r>
                        <a:rPr lang="es-CL" sz="2000" b="0" i="1" smtClean="0">
                          <a:latin typeface="Cambria Math" panose="02040503050406030204" pitchFamily="18" charset="0"/>
                        </a:rPr>
                        <m:t> , </m:t>
                      </m:r>
                      <m:r>
                        <a:rPr lang="es-CL" sz="2000" b="0" i="1" smtClean="0">
                          <a:latin typeface="Cambria Math" panose="02040503050406030204" pitchFamily="18" charset="0"/>
                        </a:rPr>
                        <m:t>𝑐𝑜𝑛</m:t>
                      </m:r>
                      <m:r>
                        <a:rPr lang="es-CL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CL" sz="20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s-CL" sz="2000" b="0" i="1" smtClean="0">
                          <a:latin typeface="Cambria Math" panose="02040503050406030204" pitchFamily="18" charset="0"/>
                        </a:rPr>
                        <m:t> ≠1</m:t>
                      </m:r>
                    </m:oMath>
                  </m:oMathPara>
                </a14:m>
                <a:endParaRPr lang="es-CL" sz="2000" dirty="0"/>
              </a:p>
            </p:txBody>
          </p:sp>
        </mc:Choice>
        <mc:Fallback xmlns="">
          <p:sp>
            <p:nvSpPr>
              <p:cNvPr id="5" name="Rectángulo: esquinas redondeadas 11">
                <a:extLst>
                  <a:ext uri="{FF2B5EF4-FFF2-40B4-BE49-F238E27FC236}">
                    <a16:creationId xmlns:a16="http://schemas.microsoft.com/office/drawing/2014/main" id="{17F50136-CD38-444D-B3B7-25F8952F6ED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6794" y="3448576"/>
                <a:ext cx="4698409" cy="766953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/>
              <p:cNvSpPr txBox="1"/>
              <p:nvPr/>
            </p:nvSpPr>
            <p:spPr>
              <a:xfrm>
                <a:off x="2270208" y="4452692"/>
                <a:ext cx="7235943" cy="25853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CL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CL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CL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CL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CL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s-CL" b="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CL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CL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CL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p>
                        <m:sSup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s-CL" b="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CL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CL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CL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p>
                        <m:sSup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s-CL" b="0" i="1" dirty="0" smtClean="0">
                  <a:latin typeface="Cambria Math" panose="02040503050406030204" pitchFamily="18" charset="0"/>
                </a:endParaRPr>
              </a:p>
              <a:p>
                <a:pPr algn="ctr"/>
                <a:r>
                  <a:rPr lang="es-CL" i="1" dirty="0" smtClean="0">
                    <a:latin typeface="Cambria Math" panose="02040503050406030204" pitchFamily="18" charset="0"/>
                  </a:rPr>
                  <a:t>…</a:t>
                </a:r>
                <a:endParaRPr lang="es-CL" b="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CL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CL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p>
                        <m:sSup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s-CL" dirty="0" smtClean="0"/>
              </a:p>
              <a:p>
                <a:endParaRPr lang="es-CL" dirty="0"/>
              </a:p>
              <a:p>
                <a:endParaRPr lang="es-CL" dirty="0"/>
              </a:p>
              <a:p>
                <a:endParaRPr lang="es-CL" dirty="0"/>
              </a:p>
            </p:txBody>
          </p:sp>
        </mc:Choice>
        <mc:Fallback xmlns="">
          <p:sp>
            <p:nvSpPr>
              <p:cNvPr id="6" name="Cuadro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0208" y="4452692"/>
                <a:ext cx="7235943" cy="258532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5437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8090" y="190788"/>
            <a:ext cx="10515600" cy="6362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000" dirty="0" smtClean="0"/>
              <a:t>Hallar  </a:t>
            </a:r>
            <a:r>
              <a:rPr lang="es-MX" sz="2000" dirty="0"/>
              <a:t>la suma de los 16 primeros términos de una progresión aritmética en la que </a:t>
            </a:r>
            <a:r>
              <a:rPr lang="es-MX" sz="2000" i="1" dirty="0" smtClean="0"/>
              <a:t>a</a:t>
            </a:r>
            <a:r>
              <a:rPr lang="es-MX" sz="2000" strike="sngStrike" dirty="0"/>
              <a:t>4</a:t>
            </a:r>
            <a:r>
              <a:rPr lang="es-MX" sz="2000" dirty="0" smtClean="0"/>
              <a:t> = </a:t>
            </a:r>
            <a:r>
              <a:rPr lang="es-MX" sz="2000" dirty="0"/>
              <a:t>7 y </a:t>
            </a:r>
            <a:r>
              <a:rPr lang="es-MX" sz="2000" i="1" dirty="0" smtClean="0"/>
              <a:t>a</a:t>
            </a:r>
            <a:r>
              <a:rPr lang="es-MX" sz="2000" dirty="0"/>
              <a:t>7</a:t>
            </a:r>
            <a:r>
              <a:rPr lang="es-MX" sz="2000" dirty="0" smtClean="0"/>
              <a:t> </a:t>
            </a:r>
            <a:r>
              <a:rPr lang="es-MX" sz="2000" dirty="0"/>
              <a:t>=</a:t>
            </a:r>
            <a:r>
              <a:rPr lang="es-MX" sz="2000" dirty="0" smtClean="0"/>
              <a:t> </a:t>
            </a:r>
            <a:r>
              <a:rPr lang="es-MX" sz="2000" dirty="0"/>
              <a:t>16. </a:t>
            </a:r>
            <a:endParaRPr lang="es-CL" sz="2000" dirty="0"/>
          </a:p>
        </p:txBody>
      </p:sp>
    </p:spTree>
    <p:extLst>
      <p:ext uri="{BB962C8B-B14F-4D97-AF65-F5344CB8AC3E}">
        <p14:creationId xmlns:p14="http://schemas.microsoft.com/office/powerpoint/2010/main" val="2249593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Sea la serie de números?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0.5, 0.25, 0.125, 0.0625,...</a:t>
            </a:r>
          </a:p>
          <a:p>
            <a:r>
              <a:rPr lang="es-MX" dirty="0"/>
              <a:t>¿Es aritmética o geométrica? Calcular los términos </a:t>
            </a:r>
            <a:r>
              <a:rPr lang="es-MX" i="1" dirty="0"/>
              <a:t>n-</a:t>
            </a:r>
            <a:r>
              <a:rPr lang="es-MX" dirty="0"/>
              <a:t> </a:t>
            </a:r>
            <a:r>
              <a:rPr lang="es-MX" dirty="0" err="1"/>
              <a:t>ésimos</a:t>
            </a:r>
            <a:r>
              <a:rPr lang="es-MX" dirty="0"/>
              <a:t> para los valores de </a:t>
            </a:r>
            <a:r>
              <a:rPr lang="es-MX" i="1" dirty="0"/>
              <a:t>n</a:t>
            </a:r>
            <a:r>
              <a:rPr lang="es-MX" dirty="0"/>
              <a:t> = 10, 100</a:t>
            </a:r>
            <a:r>
              <a:rPr lang="es-MX" dirty="0" smtClean="0"/>
              <a:t>.</a:t>
            </a:r>
          </a:p>
          <a:p>
            <a:pPr marL="0" indent="0">
              <a:buNone/>
            </a:pPr>
            <a:endParaRPr lang="es-MX" dirty="0"/>
          </a:p>
          <a:p>
            <a:r>
              <a:rPr lang="es-MX" dirty="0"/>
              <a:t>Se sabe </a:t>
            </a:r>
            <a:r>
              <a:rPr lang="es-MX" dirty="0" smtClean="0"/>
              <a:t>(por x razones) que </a:t>
            </a:r>
            <a:r>
              <a:rPr lang="es-MX" dirty="0"/>
              <a:t>la suma de los infinitos términos de esta sucesión es </a:t>
            </a:r>
            <a:r>
              <a:rPr lang="es-MX" dirty="0" smtClean="0"/>
              <a:t>1. Razonar </a:t>
            </a:r>
            <a:r>
              <a:rPr lang="es-MX" dirty="0"/>
              <a:t>cómo es posible que la suma de infinitos términos positivos no sea infinita.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250298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98764" y="858982"/>
            <a:ext cx="1093816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 smtClean="0"/>
              <a:t>Una </a:t>
            </a:r>
            <a:r>
              <a:rPr lang="es-MX" dirty="0" err="1" smtClean="0"/>
              <a:t>multitienda</a:t>
            </a:r>
            <a:r>
              <a:rPr lang="es-MX" dirty="0" smtClean="0"/>
              <a:t>, decidió instalar en su red de tiendas cámara de seguridad de última generación, con el fin de mejorar la seguridad. La instalación se realizó de acuerdo al siguiente protocolo: 5 cámaras la primera semana: 7 la segunda semana, 9 la tercera y así sucesivamente durante 12 semanas. </a:t>
            </a:r>
          </a:p>
          <a:p>
            <a:pPr marL="0" indent="0">
              <a:buNone/>
            </a:pPr>
            <a:r>
              <a:rPr lang="es-MX" dirty="0" smtClean="0"/>
              <a:t>a) Exprese el planteo anterior por medio de sumatoria.</a:t>
            </a:r>
          </a:p>
          <a:p>
            <a:pPr marL="0" indent="0">
              <a:buNone/>
            </a:pPr>
            <a:r>
              <a:rPr lang="es-MX" dirty="0" smtClean="0"/>
              <a:t>b) Determine la cantidad total de cámaras instaladas </a:t>
            </a:r>
          </a:p>
          <a:p>
            <a:pPr marL="0" indent="0">
              <a:buNone/>
            </a:pPr>
            <a:r>
              <a:rPr lang="es-MX" dirty="0" smtClean="0"/>
              <a:t>c) Determine la cantidad de cámaras que se instalaron la última semana. </a:t>
            </a:r>
          </a:p>
          <a:p>
            <a:pPr marL="0" indent="0">
              <a:buNone/>
            </a:pPr>
            <a:r>
              <a:rPr lang="es-MX" dirty="0" smtClean="0"/>
              <a:t>d) Determine en cuantas semanas se han instalado 140 cámaras.</a:t>
            </a:r>
            <a:endParaRPr lang="es-CL" dirty="0" smtClean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433832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Más ejercicios resueltos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https://www.matesfacil.com/ESO/progresiones/ejercicios-resueltos-sucesiones.html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629094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215</Words>
  <Application>Microsoft Office PowerPoint</Application>
  <PresentationFormat>Panorámica</PresentationFormat>
  <Paragraphs>38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Tema de Office</vt:lpstr>
      <vt:lpstr>Ayudantía Mate 1</vt:lpstr>
      <vt:lpstr>Progresión aritmética</vt:lpstr>
      <vt:lpstr>Progresión Geométrica</vt:lpstr>
      <vt:lpstr>Presentación de PowerPoint</vt:lpstr>
      <vt:lpstr>Sea la serie de números?</vt:lpstr>
      <vt:lpstr>Presentación de PowerPoint</vt:lpstr>
      <vt:lpstr>Más ejercicios resueltos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Ayudantía Mate 1</dc:title>
  <dc:creator>Usuario de Windows</dc:creator>
  <cp:lastModifiedBy>Usuario de Windows</cp:lastModifiedBy>
  <cp:revision>9</cp:revision>
  <dcterms:created xsi:type="dcterms:W3CDTF">2021-06-29T02:35:37Z</dcterms:created>
  <dcterms:modified xsi:type="dcterms:W3CDTF">2021-06-29T20:37:54Z</dcterms:modified>
</cp:coreProperties>
</file>