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61" r:id="rId5"/>
    <p:sldId id="263" r:id="rId6"/>
    <p:sldId id="264" r:id="rId7"/>
    <p:sldId id="259" r:id="rId8"/>
    <p:sldId id="265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ito" initials="R" lastIdx="1" clrIdx="0">
    <p:extLst>
      <p:ext uri="{19B8F6BF-5375-455C-9EA6-DF929625EA0E}">
        <p15:presenceInfo xmlns:p15="http://schemas.microsoft.com/office/powerpoint/2012/main" userId="Roberti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7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249451-15D1-460C-9ED6-2A843CC992DB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B802879D-5761-491E-AF8C-192CB1627790}">
      <dgm:prSet phldrT="[Texto]"/>
      <dgm:spPr/>
      <dgm:t>
        <a:bodyPr/>
        <a:lstStyle/>
        <a:p>
          <a:r>
            <a:rPr lang="es-CL" dirty="0" smtClean="0">
              <a:solidFill>
                <a:schemeClr val="bg1"/>
              </a:solidFill>
            </a:rPr>
            <a:t>Individuo</a:t>
          </a:r>
          <a:endParaRPr lang="es-CL" dirty="0">
            <a:solidFill>
              <a:schemeClr val="bg1"/>
            </a:solidFill>
          </a:endParaRPr>
        </a:p>
      </dgm:t>
    </dgm:pt>
    <dgm:pt modelId="{464FEC95-A1A2-4A19-9049-DC264945C2ED}" type="parTrans" cxnId="{3F78BD15-6D88-486F-85FB-EDF4D8E81D29}">
      <dgm:prSet/>
      <dgm:spPr/>
      <dgm:t>
        <a:bodyPr/>
        <a:lstStyle/>
        <a:p>
          <a:endParaRPr lang="es-CL"/>
        </a:p>
      </dgm:t>
    </dgm:pt>
    <dgm:pt modelId="{C5B0E03C-2B0A-4746-8481-2BA23274C5F1}" type="sibTrans" cxnId="{3F78BD15-6D88-486F-85FB-EDF4D8E81D29}">
      <dgm:prSet/>
      <dgm:spPr/>
      <dgm:t>
        <a:bodyPr/>
        <a:lstStyle/>
        <a:p>
          <a:endParaRPr lang="es-CL"/>
        </a:p>
      </dgm:t>
    </dgm:pt>
    <dgm:pt modelId="{DE848792-CAB8-418F-A883-CD7F8E1F2899}">
      <dgm:prSet phldrT="[Texto]"/>
      <dgm:spPr/>
      <dgm:t>
        <a:bodyPr/>
        <a:lstStyle/>
        <a:p>
          <a:r>
            <a:rPr lang="es-CL" dirty="0" smtClean="0">
              <a:solidFill>
                <a:schemeClr val="bg1"/>
              </a:solidFill>
            </a:rPr>
            <a:t>Pares </a:t>
          </a:r>
          <a:endParaRPr lang="es-CL" dirty="0">
            <a:solidFill>
              <a:schemeClr val="bg1"/>
            </a:solidFill>
          </a:endParaRPr>
        </a:p>
      </dgm:t>
    </dgm:pt>
    <dgm:pt modelId="{F07BE6B7-26A1-48A3-BDE3-FC84F15E231B}" type="parTrans" cxnId="{AB9F0D9C-7206-4D01-9052-3917D0B832A6}">
      <dgm:prSet/>
      <dgm:spPr/>
      <dgm:t>
        <a:bodyPr/>
        <a:lstStyle/>
        <a:p>
          <a:endParaRPr lang="es-CL"/>
        </a:p>
      </dgm:t>
    </dgm:pt>
    <dgm:pt modelId="{30EC41CD-D2D4-4E6F-AD5D-8F63BA31BBBA}" type="sibTrans" cxnId="{AB9F0D9C-7206-4D01-9052-3917D0B832A6}">
      <dgm:prSet/>
      <dgm:spPr/>
      <dgm:t>
        <a:bodyPr/>
        <a:lstStyle/>
        <a:p>
          <a:endParaRPr lang="es-CL"/>
        </a:p>
      </dgm:t>
    </dgm:pt>
    <dgm:pt modelId="{B13AF8B6-D9F3-4ADD-8A11-FD17177B8B16}">
      <dgm:prSet phldrT="[Texto]"/>
      <dgm:spPr/>
      <dgm:t>
        <a:bodyPr/>
        <a:lstStyle/>
        <a:p>
          <a:r>
            <a:rPr lang="es-CL" dirty="0" smtClean="0">
              <a:solidFill>
                <a:schemeClr val="bg1"/>
              </a:solidFill>
            </a:rPr>
            <a:t>Líder</a:t>
          </a:r>
          <a:endParaRPr lang="es-CL" dirty="0">
            <a:solidFill>
              <a:schemeClr val="bg1"/>
            </a:solidFill>
          </a:endParaRPr>
        </a:p>
      </dgm:t>
    </dgm:pt>
    <dgm:pt modelId="{BDFB5A8C-2E58-4CB4-90E2-C5C76CDAE2A5}" type="parTrans" cxnId="{4EAAB2EE-7210-456A-917F-4ABB43B8ADA2}">
      <dgm:prSet/>
      <dgm:spPr/>
      <dgm:t>
        <a:bodyPr/>
        <a:lstStyle/>
        <a:p>
          <a:endParaRPr lang="es-CL"/>
        </a:p>
      </dgm:t>
    </dgm:pt>
    <dgm:pt modelId="{3F14FBCD-67B7-4FF8-8260-12159160429F}" type="sibTrans" cxnId="{4EAAB2EE-7210-456A-917F-4ABB43B8ADA2}">
      <dgm:prSet/>
      <dgm:spPr/>
      <dgm:t>
        <a:bodyPr/>
        <a:lstStyle/>
        <a:p>
          <a:endParaRPr lang="es-CL"/>
        </a:p>
      </dgm:t>
    </dgm:pt>
    <dgm:pt modelId="{113483FC-70AD-4074-B0EF-AD0832E089BE}" type="pres">
      <dgm:prSet presAssocID="{09249451-15D1-460C-9ED6-2A843CC992D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059568C-60D4-4944-88C7-C35FE8B7FA00}" type="pres">
      <dgm:prSet presAssocID="{B802879D-5761-491E-AF8C-192CB1627790}" presName="Accent1" presStyleCnt="0"/>
      <dgm:spPr/>
    </dgm:pt>
    <dgm:pt modelId="{8CCA7C48-07D7-4808-8C62-1827E07E9995}" type="pres">
      <dgm:prSet presAssocID="{B802879D-5761-491E-AF8C-192CB1627790}" presName="Accent" presStyleLbl="node1" presStyleIdx="0" presStyleCnt="3"/>
      <dgm:spPr/>
    </dgm:pt>
    <dgm:pt modelId="{DDC8A03B-309F-4920-B98A-D85D793F3853}" type="pres">
      <dgm:prSet presAssocID="{B802879D-5761-491E-AF8C-192CB162779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8E2A3059-46DD-4662-BB8B-4528427BCD34}" type="pres">
      <dgm:prSet presAssocID="{DE848792-CAB8-418F-A883-CD7F8E1F2899}" presName="Accent2" presStyleCnt="0"/>
      <dgm:spPr/>
    </dgm:pt>
    <dgm:pt modelId="{C103FB65-981D-45A9-9763-8456EB4E7FCB}" type="pres">
      <dgm:prSet presAssocID="{DE848792-CAB8-418F-A883-CD7F8E1F2899}" presName="Accent" presStyleLbl="node1" presStyleIdx="1" presStyleCnt="3"/>
      <dgm:spPr/>
    </dgm:pt>
    <dgm:pt modelId="{5C1CC76E-45D6-48C6-9C71-90F0F8B1B0C6}" type="pres">
      <dgm:prSet presAssocID="{DE848792-CAB8-418F-A883-CD7F8E1F2899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8681BC0-0FAF-485B-A5B5-2E96088930C9}" type="pres">
      <dgm:prSet presAssocID="{B13AF8B6-D9F3-4ADD-8A11-FD17177B8B16}" presName="Accent3" presStyleCnt="0"/>
      <dgm:spPr/>
    </dgm:pt>
    <dgm:pt modelId="{3D474190-A312-4C73-A490-1D2C6AE6EE52}" type="pres">
      <dgm:prSet presAssocID="{B13AF8B6-D9F3-4ADD-8A11-FD17177B8B16}" presName="Accent" presStyleLbl="node1" presStyleIdx="2" presStyleCnt="3"/>
      <dgm:spPr/>
    </dgm:pt>
    <dgm:pt modelId="{AA3D1540-1A0C-4BE2-8D59-6C902CAA99DA}" type="pres">
      <dgm:prSet presAssocID="{B13AF8B6-D9F3-4ADD-8A11-FD17177B8B1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AB9F0D9C-7206-4D01-9052-3917D0B832A6}" srcId="{09249451-15D1-460C-9ED6-2A843CC992DB}" destId="{DE848792-CAB8-418F-A883-CD7F8E1F2899}" srcOrd="1" destOrd="0" parTransId="{F07BE6B7-26A1-48A3-BDE3-FC84F15E231B}" sibTransId="{30EC41CD-D2D4-4E6F-AD5D-8F63BA31BBBA}"/>
    <dgm:cxn modelId="{0ED1FACE-A97A-4F03-8BAD-E55851911F69}" type="presOf" srcId="{09249451-15D1-460C-9ED6-2A843CC992DB}" destId="{113483FC-70AD-4074-B0EF-AD0832E089BE}" srcOrd="0" destOrd="0" presId="urn:microsoft.com/office/officeart/2009/layout/CircleArrowProcess"/>
    <dgm:cxn modelId="{3F78BD15-6D88-486F-85FB-EDF4D8E81D29}" srcId="{09249451-15D1-460C-9ED6-2A843CC992DB}" destId="{B802879D-5761-491E-AF8C-192CB1627790}" srcOrd="0" destOrd="0" parTransId="{464FEC95-A1A2-4A19-9049-DC264945C2ED}" sibTransId="{C5B0E03C-2B0A-4746-8481-2BA23274C5F1}"/>
    <dgm:cxn modelId="{B88C6B1D-D8B1-4B84-A8BF-A67B72184BD2}" type="presOf" srcId="{B13AF8B6-D9F3-4ADD-8A11-FD17177B8B16}" destId="{AA3D1540-1A0C-4BE2-8D59-6C902CAA99DA}" srcOrd="0" destOrd="0" presId="urn:microsoft.com/office/officeart/2009/layout/CircleArrowProcess"/>
    <dgm:cxn modelId="{0FB6950D-E7CF-42B3-AEDF-9D00203CFB72}" type="presOf" srcId="{DE848792-CAB8-418F-A883-CD7F8E1F2899}" destId="{5C1CC76E-45D6-48C6-9C71-90F0F8B1B0C6}" srcOrd="0" destOrd="0" presId="urn:microsoft.com/office/officeart/2009/layout/CircleArrowProcess"/>
    <dgm:cxn modelId="{28A2EB24-EB44-4977-BC7B-5832EAA7407D}" type="presOf" srcId="{B802879D-5761-491E-AF8C-192CB1627790}" destId="{DDC8A03B-309F-4920-B98A-D85D793F3853}" srcOrd="0" destOrd="0" presId="urn:microsoft.com/office/officeart/2009/layout/CircleArrowProcess"/>
    <dgm:cxn modelId="{4EAAB2EE-7210-456A-917F-4ABB43B8ADA2}" srcId="{09249451-15D1-460C-9ED6-2A843CC992DB}" destId="{B13AF8B6-D9F3-4ADD-8A11-FD17177B8B16}" srcOrd="2" destOrd="0" parTransId="{BDFB5A8C-2E58-4CB4-90E2-C5C76CDAE2A5}" sibTransId="{3F14FBCD-67B7-4FF8-8260-12159160429F}"/>
    <dgm:cxn modelId="{87E14F87-8BC6-4058-90E6-CAB5CE420A00}" type="presParOf" srcId="{113483FC-70AD-4074-B0EF-AD0832E089BE}" destId="{4059568C-60D4-4944-88C7-C35FE8B7FA00}" srcOrd="0" destOrd="0" presId="urn:microsoft.com/office/officeart/2009/layout/CircleArrowProcess"/>
    <dgm:cxn modelId="{06BE5503-7690-4A3E-9127-E02508FAFA87}" type="presParOf" srcId="{4059568C-60D4-4944-88C7-C35FE8B7FA00}" destId="{8CCA7C48-07D7-4808-8C62-1827E07E9995}" srcOrd="0" destOrd="0" presId="urn:microsoft.com/office/officeart/2009/layout/CircleArrowProcess"/>
    <dgm:cxn modelId="{16C21ED5-18FA-408A-B7C0-4C5101604647}" type="presParOf" srcId="{113483FC-70AD-4074-B0EF-AD0832E089BE}" destId="{DDC8A03B-309F-4920-B98A-D85D793F3853}" srcOrd="1" destOrd="0" presId="urn:microsoft.com/office/officeart/2009/layout/CircleArrowProcess"/>
    <dgm:cxn modelId="{B08614BF-F383-4691-B9E1-E7FC5DBFB4EE}" type="presParOf" srcId="{113483FC-70AD-4074-B0EF-AD0832E089BE}" destId="{8E2A3059-46DD-4662-BB8B-4528427BCD34}" srcOrd="2" destOrd="0" presId="urn:microsoft.com/office/officeart/2009/layout/CircleArrowProcess"/>
    <dgm:cxn modelId="{78ABECC6-FCDA-4535-8D22-09A1EC3520C0}" type="presParOf" srcId="{8E2A3059-46DD-4662-BB8B-4528427BCD34}" destId="{C103FB65-981D-45A9-9763-8456EB4E7FCB}" srcOrd="0" destOrd="0" presId="urn:microsoft.com/office/officeart/2009/layout/CircleArrowProcess"/>
    <dgm:cxn modelId="{D16B2651-8CB9-41CE-8473-97C076FCAEA5}" type="presParOf" srcId="{113483FC-70AD-4074-B0EF-AD0832E089BE}" destId="{5C1CC76E-45D6-48C6-9C71-90F0F8B1B0C6}" srcOrd="3" destOrd="0" presId="urn:microsoft.com/office/officeart/2009/layout/CircleArrowProcess"/>
    <dgm:cxn modelId="{1487521F-9D57-4C9D-98DC-5575D99DBF3C}" type="presParOf" srcId="{113483FC-70AD-4074-B0EF-AD0832E089BE}" destId="{08681BC0-0FAF-485B-A5B5-2E96088930C9}" srcOrd="4" destOrd="0" presId="urn:microsoft.com/office/officeart/2009/layout/CircleArrowProcess"/>
    <dgm:cxn modelId="{EC0B219F-201F-4364-9668-966B4BDC934B}" type="presParOf" srcId="{08681BC0-0FAF-485B-A5B5-2E96088930C9}" destId="{3D474190-A312-4C73-A490-1D2C6AE6EE52}" srcOrd="0" destOrd="0" presId="urn:microsoft.com/office/officeart/2009/layout/CircleArrowProcess"/>
    <dgm:cxn modelId="{C769FD72-59F8-4F33-8F43-B17F3A58796B}" type="presParOf" srcId="{113483FC-70AD-4074-B0EF-AD0832E089BE}" destId="{AA3D1540-1A0C-4BE2-8D59-6C902CAA99DA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A7C48-07D7-4808-8C62-1827E07E9995}">
      <dsp:nvSpPr>
        <dsp:cNvPr id="0" name=""/>
        <dsp:cNvSpPr/>
      </dsp:nvSpPr>
      <dsp:spPr>
        <a:xfrm>
          <a:off x="1434032" y="0"/>
          <a:ext cx="1970861" cy="197116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8A03B-309F-4920-B98A-D85D793F3853}">
      <dsp:nvSpPr>
        <dsp:cNvPr id="0" name=""/>
        <dsp:cNvSpPr/>
      </dsp:nvSpPr>
      <dsp:spPr>
        <a:xfrm>
          <a:off x="1869657" y="711649"/>
          <a:ext cx="1095169" cy="547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>
              <a:solidFill>
                <a:schemeClr val="bg1"/>
              </a:solidFill>
            </a:rPr>
            <a:t>Individuo</a:t>
          </a:r>
          <a:endParaRPr lang="es-CL" sz="2200" kern="1200" dirty="0">
            <a:solidFill>
              <a:schemeClr val="bg1"/>
            </a:solidFill>
          </a:endParaRPr>
        </a:p>
      </dsp:txBody>
      <dsp:txXfrm>
        <a:off x="1869657" y="711649"/>
        <a:ext cx="1095169" cy="547453"/>
      </dsp:txXfrm>
    </dsp:sp>
    <dsp:sp modelId="{C103FB65-981D-45A9-9763-8456EB4E7FCB}">
      <dsp:nvSpPr>
        <dsp:cNvPr id="0" name=""/>
        <dsp:cNvSpPr/>
      </dsp:nvSpPr>
      <dsp:spPr>
        <a:xfrm>
          <a:off x="886632" y="1132578"/>
          <a:ext cx="1970861" cy="197116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CC76E-45D6-48C6-9C71-90F0F8B1B0C6}">
      <dsp:nvSpPr>
        <dsp:cNvPr id="0" name=""/>
        <dsp:cNvSpPr/>
      </dsp:nvSpPr>
      <dsp:spPr>
        <a:xfrm>
          <a:off x="1324478" y="1850779"/>
          <a:ext cx="1095169" cy="547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>
              <a:solidFill>
                <a:schemeClr val="bg1"/>
              </a:solidFill>
            </a:rPr>
            <a:t>Pares </a:t>
          </a:r>
          <a:endParaRPr lang="es-CL" sz="2200" kern="1200" dirty="0">
            <a:solidFill>
              <a:schemeClr val="bg1"/>
            </a:solidFill>
          </a:endParaRPr>
        </a:p>
      </dsp:txBody>
      <dsp:txXfrm>
        <a:off x="1324478" y="1850779"/>
        <a:ext cx="1095169" cy="547453"/>
      </dsp:txXfrm>
    </dsp:sp>
    <dsp:sp modelId="{3D474190-A312-4C73-A490-1D2C6AE6EE52}">
      <dsp:nvSpPr>
        <dsp:cNvPr id="0" name=""/>
        <dsp:cNvSpPr/>
      </dsp:nvSpPr>
      <dsp:spPr>
        <a:xfrm>
          <a:off x="1574305" y="2400689"/>
          <a:ext cx="1693275" cy="169395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D1540-1A0C-4BE2-8D59-6C902CAA99DA}">
      <dsp:nvSpPr>
        <dsp:cNvPr id="0" name=""/>
        <dsp:cNvSpPr/>
      </dsp:nvSpPr>
      <dsp:spPr>
        <a:xfrm>
          <a:off x="1872248" y="2991546"/>
          <a:ext cx="1095169" cy="547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dirty="0" smtClean="0">
              <a:solidFill>
                <a:schemeClr val="bg1"/>
              </a:solidFill>
            </a:rPr>
            <a:t>Líder</a:t>
          </a:r>
          <a:endParaRPr lang="es-CL" sz="2200" kern="1200" dirty="0">
            <a:solidFill>
              <a:schemeClr val="bg1"/>
            </a:solidFill>
          </a:endParaRPr>
        </a:p>
      </dsp:txBody>
      <dsp:txXfrm>
        <a:off x="1872248" y="2991546"/>
        <a:ext cx="1095169" cy="547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Entrega%20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74736" y="1536270"/>
            <a:ext cx="10370795" cy="3679674"/>
          </a:xfrm>
        </p:spPr>
        <p:txBody>
          <a:bodyPr/>
          <a:lstStyle/>
          <a:p>
            <a:r>
              <a:rPr lang="es-CL" sz="6600" dirty="0" smtClean="0"/>
              <a:t>Psicología de masas y análisis del Yo</a:t>
            </a:r>
            <a:endParaRPr lang="es-CL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0163" y="5215944"/>
            <a:ext cx="9015212" cy="1505531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Comportamiento humano en la Organización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/>
              <a:t>Roberto Palacios Fernández</a:t>
            </a:r>
          </a:p>
        </p:txBody>
      </p:sp>
    </p:spTree>
    <p:extLst>
      <p:ext uri="{BB962C8B-B14F-4D97-AF65-F5344CB8AC3E}">
        <p14:creationId xmlns:p14="http://schemas.microsoft.com/office/powerpoint/2010/main" val="15519173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Fin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640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Akaal Reiki La Plata: Sanación del linaje ancestral femenino y masculi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879"/>
            <a:ext cx="12350839" cy="7710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/>
          <p:cNvSpPr txBox="1">
            <a:spLocks/>
          </p:cNvSpPr>
          <p:nvPr/>
        </p:nvSpPr>
        <p:spPr>
          <a:xfrm>
            <a:off x="1423253" y="1874516"/>
            <a:ext cx="9504329" cy="2607331"/>
          </a:xfrm>
          <a:prstGeom prst="rect">
            <a:avLst/>
          </a:prstGeom>
          <a:solidFill>
            <a:srgbClr val="D5D7E6"/>
          </a:solidFill>
          <a:ln w="12700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</a:t>
            </a: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psicología de las masas trata del individuo como miembro de un linaje, de un pueblo, de una </a:t>
            </a: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casta, de </a:t>
            </a: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estamento, de una institución, o como integrante de</a:t>
            </a:r>
            <a:b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una multitud organizada en forma de masa durante </a:t>
            </a: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cierto lapso </a:t>
            </a: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</a:t>
            </a: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determinado fin.</a:t>
            </a:r>
            <a:b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s-CL" sz="1600" b="1" dirty="0" smtClean="0">
              <a:solidFill>
                <a:schemeClr val="accent4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Nuestros actos </a:t>
            </a: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conscientes </a:t>
            </a: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derivan de un sustrato</a:t>
            </a:r>
          </a:p>
          <a:p>
            <a:pPr marL="0" indent="0" algn="ctr">
              <a:buNone/>
            </a:pP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inconsciente </a:t>
            </a: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creado en lo fundamental por influencias hereditarias. </a:t>
            </a:r>
            <a:endParaRPr lang="es-CL" sz="1600" b="1" dirty="0" smtClean="0">
              <a:solidFill>
                <a:schemeClr val="accent4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1600" b="1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1600" b="1" dirty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s-CL" sz="1600" b="1" dirty="0">
              <a:solidFill>
                <a:schemeClr val="accent4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3076" name="Picture 4" descr="En el enjambre» de Byung-Chul Han: Distancias deshech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714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668234" y="1128451"/>
            <a:ext cx="9124261" cy="53553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CL" dirty="0" smtClean="0"/>
          </a:p>
          <a:p>
            <a:pPr algn="ctr"/>
            <a:r>
              <a:rPr lang="es-CL" dirty="0" smtClean="0"/>
              <a:t>¿</a:t>
            </a:r>
            <a:r>
              <a:rPr lang="es-CL" dirty="0"/>
              <a:t>Qué es entonces una «masa», qué le presta la </a:t>
            </a:r>
            <a:r>
              <a:rPr lang="es-CL" dirty="0" smtClean="0"/>
              <a:t>capacidad de </a:t>
            </a:r>
            <a:r>
              <a:rPr lang="es-CL" dirty="0"/>
              <a:t>influir </a:t>
            </a:r>
            <a:r>
              <a:rPr lang="es-CL" i="1" dirty="0"/>
              <a:t>tan </a:t>
            </a:r>
            <a:r>
              <a:rPr lang="es-CL" dirty="0"/>
              <a:t>decisivamente sobre la vida </a:t>
            </a:r>
            <a:r>
              <a:rPr lang="es-CL" i="1" dirty="0"/>
              <a:t>anímica </a:t>
            </a:r>
            <a:r>
              <a:rPr lang="es-CL" dirty="0"/>
              <a:t>del individuo, y en qué consiste la alteración anímica que impone </a:t>
            </a:r>
            <a:r>
              <a:rPr lang="es-CL" dirty="0" smtClean="0"/>
              <a:t>a este </a:t>
            </a:r>
            <a:r>
              <a:rPr lang="es-CL" dirty="0"/>
              <a:t>último? </a:t>
            </a:r>
            <a:r>
              <a:rPr lang="es-CL" dirty="0" smtClean="0"/>
              <a:t/>
            </a:r>
            <a:br>
              <a:rPr lang="es-CL" dirty="0" smtClean="0"/>
            </a:br>
            <a:endParaRPr lang="es-CL" dirty="0"/>
          </a:p>
          <a:p>
            <a:pPr algn="ctr"/>
            <a:endParaRPr lang="es-CL" dirty="0"/>
          </a:p>
          <a:p>
            <a:pPr algn="ctr"/>
            <a:r>
              <a:rPr lang="es-CL" dirty="0" smtClean="0"/>
              <a:t>Le Bon indaga sobre el la psicología de masas y concluye que</a:t>
            </a:r>
            <a:br>
              <a:rPr lang="es-CL" dirty="0" smtClean="0"/>
            </a:br>
            <a: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  <a:t> la irracionalidad gobierna al individuo transformándose </a:t>
            </a:r>
            <a:b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  <a:t>en un autómata carente de voluntad</a:t>
            </a:r>
          </a:p>
          <a:p>
            <a:pPr algn="ctr"/>
            <a:endParaRPr lang="es-CL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El individuo se altera en la masa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Posee un sentimiento de poder invencible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Se produce contagio social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Se sugestionan recíprocamente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Es impulsivo, excitable, influen</a:t>
            </a:r>
            <a:r>
              <a:rPr lang="es-CL" dirty="0" smtClean="0"/>
              <a:t>ciable</a:t>
            </a:r>
            <a:r>
              <a:rPr lang="es-CL" dirty="0" smtClean="0"/>
              <a:t>, crédulo e intelectualmente débil.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Coincidencia con la vida anímica de los niños y primitivos.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El prestigio del conductor ejerce un poder misterioso</a:t>
            </a:r>
          </a:p>
          <a:p>
            <a:pPr marL="342900" indent="-342900" algn="ctr">
              <a:buFont typeface="+mj-lt"/>
              <a:buAutoNum type="arabicPeriod"/>
            </a:pPr>
            <a:endParaRPr lang="es-CL" dirty="0" smtClean="0"/>
          </a:p>
          <a:p>
            <a:pPr algn="ctr"/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5757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Picture 4" descr="En el enjambre» de Byung-Chul Han: Distancias deshech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4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1668234" y="1128451"/>
            <a:ext cx="9111383" cy="42473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CL" dirty="0" smtClean="0"/>
          </a:p>
          <a:p>
            <a:pPr algn="ctr"/>
            <a:r>
              <a:rPr lang="es-CL" dirty="0" smtClean="0"/>
              <a:t>¿</a:t>
            </a:r>
            <a:r>
              <a:rPr lang="es-CL" dirty="0"/>
              <a:t>Qué es entonces una «masa», qué le presta la </a:t>
            </a:r>
            <a:r>
              <a:rPr lang="es-CL" dirty="0" smtClean="0"/>
              <a:t>capacidad de </a:t>
            </a:r>
            <a:r>
              <a:rPr lang="es-CL" dirty="0"/>
              <a:t>influir </a:t>
            </a:r>
            <a:r>
              <a:rPr lang="es-CL" i="1" dirty="0"/>
              <a:t>tan </a:t>
            </a:r>
            <a:r>
              <a:rPr lang="es-CL" dirty="0"/>
              <a:t>decisivamente sobre la vida </a:t>
            </a:r>
            <a:r>
              <a:rPr lang="es-CL" i="1" dirty="0"/>
              <a:t>anímica </a:t>
            </a:r>
            <a:r>
              <a:rPr lang="es-CL" dirty="0"/>
              <a:t>del individuo, y en qué consiste la alteración anímica que impone </a:t>
            </a:r>
            <a:r>
              <a:rPr lang="es-CL" dirty="0" smtClean="0"/>
              <a:t>a este </a:t>
            </a:r>
            <a:r>
              <a:rPr lang="es-CL" dirty="0"/>
              <a:t>último? </a:t>
            </a:r>
            <a:r>
              <a:rPr lang="es-CL" dirty="0" smtClean="0"/>
              <a:t/>
            </a:r>
            <a:br>
              <a:rPr lang="es-CL" dirty="0" smtClean="0"/>
            </a:br>
            <a:endParaRPr lang="es-CL" dirty="0"/>
          </a:p>
          <a:p>
            <a:pPr algn="ctr"/>
            <a:endParaRPr lang="es-CL" dirty="0"/>
          </a:p>
          <a:p>
            <a:pPr algn="ctr"/>
            <a:r>
              <a:rPr lang="es-CL" dirty="0" smtClean="0"/>
              <a:t>	Mc </a:t>
            </a:r>
            <a:r>
              <a:rPr lang="es-CL" dirty="0" err="1" smtClean="0"/>
              <a:t>Dougall</a:t>
            </a:r>
            <a:r>
              <a:rPr lang="es-CL" dirty="0" smtClean="0"/>
              <a:t> </a:t>
            </a:r>
            <a:r>
              <a:rPr lang="es-CL" dirty="0"/>
              <a:t>indaga sobre el la </a:t>
            </a:r>
            <a:r>
              <a:rPr lang="es-CL" dirty="0" smtClean="0"/>
              <a:t>morfología de las </a:t>
            </a:r>
            <a:r>
              <a:rPr lang="es-CL" dirty="0"/>
              <a:t>masas y concluye 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>
                <a:solidFill>
                  <a:schemeClr val="accent1">
                    <a:lumMod val="50000"/>
                  </a:schemeClr>
                </a:solidFill>
              </a:rPr>
              <a:t>elementos similares, aunque agrega que las multitudes pueden organizarse </a:t>
            </a:r>
          </a:p>
          <a:p>
            <a:pPr algn="ctr"/>
            <a:endParaRPr lang="es-CL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Posee un interés común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Se da un incremento de la afectividad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Hay una inhibición colectiva de la inteligencia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Es excitable, apasionada, impulsiva, inconsecuente, pasional y sugestionable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s-CL" dirty="0" smtClean="0"/>
              <a:t>Para ser organización requiere de condiciones: continuidad,</a:t>
            </a:r>
            <a:br>
              <a:rPr lang="es-CL" dirty="0" smtClean="0"/>
            </a:br>
            <a:r>
              <a:rPr lang="es-CL" dirty="0" smtClean="0"/>
              <a:t> representaciones, enemistades, ritos y articulaciones </a:t>
            </a:r>
            <a:br>
              <a:rPr lang="es-CL" dirty="0" smtClean="0"/>
            </a:b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1213737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37881" y="2340644"/>
            <a:ext cx="8013206" cy="2159004"/>
          </a:xfrm>
        </p:spPr>
        <p:txBody>
          <a:bodyPr>
            <a:noAutofit/>
          </a:bodyPr>
          <a:lstStyle/>
          <a:p>
            <a: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¿Qué </a:t>
            </a:r>
            <a:r>
              <a:rPr lang="es-C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ocurre </a:t>
            </a:r>
            <a: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 la vinculación con el líder? </a:t>
            </a:r>
            <a:r>
              <a:rPr lang="es-C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¿Cómo se da </a:t>
            </a:r>
            <a:r>
              <a:rPr lang="es-C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relación con </a:t>
            </a:r>
            <a:r>
              <a:rPr lang="es-C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pares?</a:t>
            </a:r>
            <a:r>
              <a:rPr lang="es-CL" sz="2400" dirty="0"/>
              <a:t/>
            </a:r>
            <a:br>
              <a:rPr lang="es-CL" sz="2400" dirty="0"/>
            </a:br>
            <a:endParaRPr lang="es-CL" sz="2400" dirty="0"/>
          </a:p>
        </p:txBody>
      </p:sp>
      <p:pic>
        <p:nvPicPr>
          <p:cNvPr id="1026" name="Picture 2" descr="Freud Intensifies - Hom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32" y="1869047"/>
            <a:ext cx="3102198" cy="3102198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690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98242" y="970858"/>
            <a:ext cx="5630615" cy="1167036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La libido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52777" y="2493854"/>
            <a:ext cx="8064721" cy="951135"/>
          </a:xfrm>
        </p:spPr>
        <p:txBody>
          <a:bodyPr>
            <a:noAutofit/>
          </a:bodyPr>
          <a:lstStyle/>
          <a:p>
            <a:pPr algn="just"/>
            <a:r>
              <a:rPr lang="es-CL" sz="1600" dirty="0"/>
              <a:t>Llamamos así a la energía, considerada como magnitud cuantitativa </a:t>
            </a:r>
            <a:r>
              <a:rPr lang="es-CL" sz="1600" dirty="0" smtClean="0"/>
              <a:t>de</a:t>
            </a:r>
            <a:r>
              <a:rPr lang="es-CL" sz="1600" dirty="0"/>
              <a:t> </a:t>
            </a:r>
            <a:r>
              <a:rPr lang="es-CL" sz="1600" dirty="0" smtClean="0"/>
              <a:t>aquellas </a:t>
            </a:r>
            <a:r>
              <a:rPr lang="es-CL" sz="1600" dirty="0"/>
              <a:t>pulsiones que tienen que ver con todo lo que </a:t>
            </a:r>
            <a:r>
              <a:rPr lang="es-CL" sz="1600" dirty="0" smtClean="0"/>
              <a:t>puede sintetizarse </a:t>
            </a:r>
            <a:r>
              <a:rPr lang="es-CL" sz="1600" dirty="0"/>
              <a:t>como «</a:t>
            </a:r>
            <a:r>
              <a:rPr lang="es-CL" sz="1600" dirty="0" smtClean="0"/>
              <a:t>amor.</a:t>
            </a:r>
          </a:p>
          <a:p>
            <a:pPr algn="just"/>
            <a:endParaRPr lang="es-CL" sz="1600" dirty="0"/>
          </a:p>
          <a:p>
            <a:pPr algn="just"/>
            <a:r>
              <a:rPr lang="es-CL" sz="1600" dirty="0"/>
              <a:t>Ensayemos, entonces, con esta premisa: vínculos de </a:t>
            </a:r>
            <a:r>
              <a:rPr lang="es-CL" sz="1600" dirty="0" smtClean="0"/>
              <a:t>amor (o</a:t>
            </a:r>
            <a:r>
              <a:rPr lang="es-CL" sz="1600" dirty="0"/>
              <a:t>, expresado de manera más neutra, </a:t>
            </a:r>
            <a:r>
              <a:rPr lang="es-CL" sz="1600" dirty="0" smtClean="0"/>
              <a:t>lazos sentimentales)constituyen </a:t>
            </a:r>
            <a:r>
              <a:rPr lang="es-CL" sz="1600" dirty="0"/>
              <a:t>también </a:t>
            </a:r>
            <a:r>
              <a:rPr lang="es-CL" sz="1600" dirty="0" smtClean="0"/>
              <a:t>la esencia </a:t>
            </a:r>
            <a:r>
              <a:rPr lang="es-CL" sz="1600" dirty="0"/>
              <a:t>del alma de las masas. </a:t>
            </a:r>
            <a:r>
              <a:rPr lang="es-CL" sz="1600" dirty="0"/>
              <a:t/>
            </a:r>
            <a:br>
              <a:rPr lang="es-CL" sz="1600" dirty="0"/>
            </a:br>
            <a:r>
              <a:rPr lang="es-CL" sz="1600" dirty="0"/>
              <a:t/>
            </a:r>
            <a:br>
              <a:rPr lang="es-CL" sz="1600" dirty="0"/>
            </a:b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14975735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Picture 4" descr="En el enjambre» de Byung-Chul Han: Distancias deshech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4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785147" y="1379817"/>
            <a:ext cx="9111383" cy="36933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CL" dirty="0" smtClean="0"/>
          </a:p>
          <a:p>
            <a:pPr algn="ctr"/>
            <a:r>
              <a:rPr lang="es-CL" dirty="0" smtClean="0"/>
              <a:t>Desde el comienzo mismo la psicología individual es simultáneamente psicología social.</a:t>
            </a:r>
          </a:p>
          <a:p>
            <a:pPr algn="ctr"/>
            <a:endParaRPr lang="es-CL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CL" dirty="0" smtClean="0"/>
              <a:t>Lo otro puede ser un modelo, objeto, auxiliar o enemigo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CL" dirty="0" smtClean="0"/>
              <a:t>Fenómenos individuales se encuentran vinculadas a relaciones y vínculos sociales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CL" dirty="0" smtClean="0"/>
              <a:t>La pulsión social surge del conflicto del aparato psíquico </a:t>
            </a:r>
            <a:endParaRPr lang="es-CL" dirty="0"/>
          </a:p>
          <a:p>
            <a:pPr algn="ctr"/>
            <a:endParaRPr lang="es-CL" dirty="0" smtClean="0"/>
          </a:p>
          <a:p>
            <a:pPr algn="ctr"/>
            <a:endParaRPr lang="es-CL" dirty="0"/>
          </a:p>
          <a:p>
            <a:pPr algn="ctr"/>
            <a:endParaRPr lang="es-CL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CL" dirty="0" smtClean="0"/>
              <a:t>El dilema del </a:t>
            </a:r>
            <a:r>
              <a:rPr lang="es-CL" dirty="0"/>
              <a:t>Cuerpo </a:t>
            </a:r>
            <a:r>
              <a:rPr lang="es-CL" dirty="0" smtClean="0"/>
              <a:t>Espín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CL" dirty="0" smtClean="0"/>
              <a:t>¿Solos/as o acompañados/as?</a:t>
            </a:r>
            <a:r>
              <a:rPr lang="es-CL" dirty="0"/>
              <a:t/>
            </a:r>
            <a:br>
              <a:rPr lang="es-CL" dirty="0"/>
            </a:br>
            <a:r>
              <a:rPr lang="es-CL" dirty="0">
                <a:hlinkClick r:id="rId3" action="ppaction://hlinkfile"/>
              </a:rPr>
              <a:t>https://www.youtube.com/watch?v=yT01CAWDtGM</a:t>
            </a:r>
            <a:endParaRPr lang="es-CL" dirty="0"/>
          </a:p>
          <a:p>
            <a:pPr algn="ctr"/>
            <a:r>
              <a:rPr lang="es-CL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423966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3078" name="Picture 6" descr="La Iglesia Catolica Chilena y su enfrentamiento contra Pinoch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8789"/>
            <a:ext cx="12325082" cy="833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3"/>
          <p:cNvSpPr>
            <a:spLocks noGrp="1"/>
          </p:cNvSpPr>
          <p:nvPr>
            <p:ph type="title"/>
          </p:nvPr>
        </p:nvSpPr>
        <p:spPr>
          <a:xfrm>
            <a:off x="244698" y="2682575"/>
            <a:ext cx="6954592" cy="1306105"/>
          </a:xfrm>
          <a:solidFill>
            <a:schemeClr val="bg1"/>
          </a:solidFill>
          <a:ln w="38100">
            <a:solidFill>
              <a:schemeClr val="tx2">
                <a:lumMod val="50000"/>
                <a:lumOff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CL" dirty="0" smtClean="0"/>
              <a:t>Dos Masas artificiales: </a:t>
            </a:r>
            <a:br>
              <a:rPr lang="es-CL" dirty="0" smtClean="0"/>
            </a:br>
            <a:r>
              <a:rPr lang="es-CL" dirty="0" smtClean="0"/>
              <a:t>La iglesia y el Ejército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39897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0320" y="418562"/>
            <a:ext cx="5085123" cy="1196671"/>
          </a:xfrm>
        </p:spPr>
        <p:txBody>
          <a:bodyPr>
            <a:normAutofit/>
          </a:bodyPr>
          <a:lstStyle/>
          <a:p>
            <a:r>
              <a:rPr lang="es-CL" sz="2800" dirty="0" smtClean="0"/>
              <a:t>Iglesia y Ejército</a:t>
            </a:r>
            <a:endParaRPr lang="es-CL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2774" y="1422654"/>
            <a:ext cx="7026667" cy="4985124"/>
          </a:xfrm>
        </p:spPr>
        <p:txBody>
          <a:bodyPr>
            <a:normAutofit/>
          </a:bodyPr>
          <a:lstStyle/>
          <a:p>
            <a:r>
              <a:rPr lang="es-CL" sz="2400" dirty="0" smtClean="0"/>
              <a:t>Hay un líder que ama por igual a todos los individuos de la masa</a:t>
            </a:r>
          </a:p>
          <a:p>
            <a:r>
              <a:rPr lang="es-CL" sz="2400" dirty="0" smtClean="0"/>
              <a:t>En ambas hay una doble ligazón libidinosa </a:t>
            </a:r>
          </a:p>
          <a:p>
            <a:r>
              <a:rPr lang="es-CL" sz="2400" dirty="0" smtClean="0"/>
              <a:t>“</a:t>
            </a:r>
            <a:r>
              <a:rPr lang="es-CL" sz="2400" dirty="0"/>
              <a:t>Si todo individuo está sujeto a una ligazón </a:t>
            </a:r>
            <a:r>
              <a:rPr lang="es-CL" sz="2400" dirty="0" smtClean="0"/>
              <a:t>afectiva tan </a:t>
            </a:r>
            <a:r>
              <a:rPr lang="es-CL" sz="2400" dirty="0"/>
              <a:t>amplia en dos direcciones, no nos resultará difícil derivar de ese nexo la alteración y la restricción observadas </a:t>
            </a:r>
            <a:r>
              <a:rPr lang="es-CL" sz="2400" dirty="0" smtClean="0"/>
              <a:t>en su </a:t>
            </a:r>
            <a:r>
              <a:rPr lang="es-CL" sz="2400" dirty="0"/>
              <a:t>personalidad</a:t>
            </a:r>
            <a:r>
              <a:rPr lang="es-CL" sz="2400" dirty="0"/>
              <a:t> </a:t>
            </a:r>
            <a:r>
              <a:rPr lang="es-CL" sz="2400" dirty="0" smtClean="0"/>
              <a:t>“</a:t>
            </a:r>
          </a:p>
          <a:p>
            <a:r>
              <a:rPr lang="es-CL" sz="2400" dirty="0" smtClean="0"/>
              <a:t>Cuándo los lazos se descomponen cada uno cuida de sí, sin importar los otros y recién ahí es consciente del peligro que antes no se veía</a:t>
            </a:r>
          </a:p>
          <a:p>
            <a:endParaRPr lang="es-CL" sz="2800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2583933"/>
              </p:ext>
            </p:extLst>
          </p:nvPr>
        </p:nvGraphicFramePr>
        <p:xfrm>
          <a:off x="7560320" y="2138731"/>
          <a:ext cx="4291526" cy="409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72263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431</TotalTime>
  <Words>297</Words>
  <Application>Microsoft Office PowerPoint</Application>
  <PresentationFormat>Panorámica</PresentationFormat>
  <Paragraphs>58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Impact</vt:lpstr>
      <vt:lpstr>Verdana</vt:lpstr>
      <vt:lpstr>Badge</vt:lpstr>
      <vt:lpstr>Psicología de masas y análisis del Yo</vt:lpstr>
      <vt:lpstr>Presentación de PowerPoint</vt:lpstr>
      <vt:lpstr>Presentación de PowerPoint</vt:lpstr>
      <vt:lpstr>Presentación de PowerPoint</vt:lpstr>
      <vt:lpstr>¿Qué ocurre con la vinculación con el líder?   ¿Cómo se da la relación con los pares? </vt:lpstr>
      <vt:lpstr>La libido</vt:lpstr>
      <vt:lpstr>Presentación de PowerPoint</vt:lpstr>
      <vt:lpstr>Dos Masas artificiales:  La iglesia y el Ejército</vt:lpstr>
      <vt:lpstr>Iglesia y Ejército</vt:lpstr>
      <vt:lpstr>Fin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Psicología de masas y análisis del Yo</dc:title>
  <dc:creator>Robertito</dc:creator>
  <cp:lastModifiedBy>Robertito</cp:lastModifiedBy>
  <cp:revision>17</cp:revision>
  <dcterms:created xsi:type="dcterms:W3CDTF">2020-11-04T00:20:09Z</dcterms:created>
  <dcterms:modified xsi:type="dcterms:W3CDTF">2020-11-04T20:31:41Z</dcterms:modified>
</cp:coreProperties>
</file>