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9" r:id="rId4"/>
    <p:sldId id="281" r:id="rId5"/>
    <p:sldId id="260" r:id="rId6"/>
    <p:sldId id="261" r:id="rId7"/>
    <p:sldId id="262" r:id="rId8"/>
    <p:sldId id="263" r:id="rId9"/>
    <p:sldId id="264" r:id="rId10"/>
    <p:sldId id="265" r:id="rId11"/>
    <p:sldId id="267" r:id="rId12"/>
    <p:sldId id="268" r:id="rId13"/>
    <p:sldId id="270" r:id="rId14"/>
    <p:sldId id="271" r:id="rId15"/>
    <p:sldId id="273" r:id="rId16"/>
    <p:sldId id="272" r:id="rId17"/>
    <p:sldId id="275" r:id="rId18"/>
    <p:sldId id="276" r:id="rId19"/>
    <p:sldId id="278" r:id="rId20"/>
    <p:sldId id="282" r:id="rId21"/>
    <p:sldId id="279" r:id="rId22"/>
    <p:sldId id="283" r:id="rId23"/>
    <p:sldId id="280"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ito" initials="R" lastIdx="1" clrIdx="0">
    <p:extLst>
      <p:ext uri="{19B8F6BF-5375-455C-9EA6-DF929625EA0E}">
        <p15:presenceInfo xmlns:p15="http://schemas.microsoft.com/office/powerpoint/2012/main" userId="Robertit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725D"/>
    <a:srgbClr val="FF3300"/>
    <a:srgbClr val="321F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18" autoAdjust="0"/>
    <p:restoredTop sz="94660"/>
  </p:normalViewPr>
  <p:slideViewPr>
    <p:cSldViewPr snapToGrid="0">
      <p:cViewPr varScale="1">
        <p:scale>
          <a:sx n="67" d="100"/>
          <a:sy n="67" d="100"/>
        </p:scale>
        <p:origin x="-78" y="1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47A5E7-AD30-4935-B6DF-455B4B08436B}" type="doc">
      <dgm:prSet loTypeId="urn:microsoft.com/office/officeart/2009/3/layout/IncreasingArrowsProcess" loCatId="process" qsTypeId="urn:microsoft.com/office/officeart/2005/8/quickstyle/3d6" qsCatId="3D" csTypeId="urn:microsoft.com/office/officeart/2005/8/colors/colorful1" csCatId="colorful" phldr="1"/>
      <dgm:spPr/>
      <dgm:t>
        <a:bodyPr/>
        <a:lstStyle/>
        <a:p>
          <a:endParaRPr lang="es-CL"/>
        </a:p>
      </dgm:t>
    </dgm:pt>
    <dgm:pt modelId="{2B92825B-F66F-45B3-ABB5-48F46E97952C}">
      <dgm:prSet phldrT="[Texto]"/>
      <dgm:spPr/>
      <dgm:t>
        <a:bodyPr/>
        <a:lstStyle/>
        <a:p>
          <a:r>
            <a:rPr lang="es-CL" dirty="0" smtClean="0"/>
            <a:t>1880 </a:t>
          </a:r>
          <a:endParaRPr lang="es-CL" dirty="0"/>
        </a:p>
      </dgm:t>
    </dgm:pt>
    <dgm:pt modelId="{C41541C8-DDA1-4964-995B-FE0038740880}" type="parTrans" cxnId="{0D18AAA2-C2D0-4740-B312-E9A90BE413A6}">
      <dgm:prSet/>
      <dgm:spPr/>
      <dgm:t>
        <a:bodyPr/>
        <a:lstStyle/>
        <a:p>
          <a:endParaRPr lang="es-CL"/>
        </a:p>
      </dgm:t>
    </dgm:pt>
    <dgm:pt modelId="{E37D3580-E7AA-489F-A0D0-18146176FA5A}" type="sibTrans" cxnId="{0D18AAA2-C2D0-4740-B312-E9A90BE413A6}">
      <dgm:prSet/>
      <dgm:spPr/>
      <dgm:t>
        <a:bodyPr/>
        <a:lstStyle/>
        <a:p>
          <a:endParaRPr lang="es-CL"/>
        </a:p>
      </dgm:t>
    </dgm:pt>
    <dgm:pt modelId="{840993BF-62C1-4D6A-AA8B-10E0721F0E4A}">
      <dgm:prSet phldrT="[Texto]"/>
      <dgm:spPr/>
      <dgm:t>
        <a:bodyPr/>
        <a:lstStyle/>
        <a:p>
          <a:r>
            <a:rPr lang="es-CL" dirty="0" smtClean="0"/>
            <a:t>Corriente clásica o racionalista</a:t>
          </a:r>
          <a:br>
            <a:rPr lang="es-CL" dirty="0" smtClean="0"/>
          </a:br>
          <a:r>
            <a:rPr lang="es-CL" dirty="0" smtClean="0"/>
            <a:t/>
          </a:r>
          <a:br>
            <a:rPr lang="es-CL" dirty="0" smtClean="0"/>
          </a:br>
          <a:r>
            <a:rPr lang="es-CL" dirty="0" smtClean="0"/>
            <a:t>Énfasis en el “Músculo”</a:t>
          </a:r>
          <a:endParaRPr lang="es-CL" dirty="0"/>
        </a:p>
      </dgm:t>
    </dgm:pt>
    <dgm:pt modelId="{B7C53735-72ED-4A98-8540-6E464811D23B}" type="parTrans" cxnId="{35D6E97C-0EA2-4ADE-92AB-D6EB62A0787C}">
      <dgm:prSet/>
      <dgm:spPr/>
      <dgm:t>
        <a:bodyPr/>
        <a:lstStyle/>
        <a:p>
          <a:endParaRPr lang="es-CL"/>
        </a:p>
      </dgm:t>
    </dgm:pt>
    <dgm:pt modelId="{83A80D66-506C-43D7-A310-F4DC71CB82E9}" type="sibTrans" cxnId="{35D6E97C-0EA2-4ADE-92AB-D6EB62A0787C}">
      <dgm:prSet/>
      <dgm:spPr/>
      <dgm:t>
        <a:bodyPr/>
        <a:lstStyle/>
        <a:p>
          <a:endParaRPr lang="es-CL"/>
        </a:p>
      </dgm:t>
    </dgm:pt>
    <dgm:pt modelId="{A8086B7F-075E-431B-A0C9-0E89CC3FC50F}">
      <dgm:prSet phldrT="[Texto]"/>
      <dgm:spPr/>
      <dgm:t>
        <a:bodyPr/>
        <a:lstStyle/>
        <a:p>
          <a:r>
            <a:rPr lang="es-CL" dirty="0" smtClean="0"/>
            <a:t>1930</a:t>
          </a:r>
          <a:endParaRPr lang="es-CL" dirty="0"/>
        </a:p>
      </dgm:t>
    </dgm:pt>
    <dgm:pt modelId="{24CBCC18-A8FF-48A9-9E5D-EDC662733EC1}" type="parTrans" cxnId="{DC2188CD-AEF7-4C07-B5A5-9B2A7F5E0024}">
      <dgm:prSet/>
      <dgm:spPr/>
      <dgm:t>
        <a:bodyPr/>
        <a:lstStyle/>
        <a:p>
          <a:endParaRPr lang="es-CL"/>
        </a:p>
      </dgm:t>
    </dgm:pt>
    <dgm:pt modelId="{F7EC0A87-A0B0-4989-A464-487C88DC0F55}" type="sibTrans" cxnId="{DC2188CD-AEF7-4C07-B5A5-9B2A7F5E0024}">
      <dgm:prSet/>
      <dgm:spPr/>
      <dgm:t>
        <a:bodyPr/>
        <a:lstStyle/>
        <a:p>
          <a:endParaRPr lang="es-CL"/>
        </a:p>
      </dgm:t>
    </dgm:pt>
    <dgm:pt modelId="{900045E7-D67E-4A76-8D0C-7122881C259B}">
      <dgm:prSet phldrT="[Texto]"/>
      <dgm:spPr/>
      <dgm:t>
        <a:bodyPr/>
        <a:lstStyle/>
        <a:p>
          <a:r>
            <a:rPr lang="es-CL" dirty="0" smtClean="0"/>
            <a:t>Enfoque de relaciones humanas</a:t>
          </a:r>
          <a:br>
            <a:rPr lang="es-CL" dirty="0" smtClean="0"/>
          </a:br>
          <a:r>
            <a:rPr lang="es-CL" dirty="0" smtClean="0"/>
            <a:t/>
          </a:r>
          <a:br>
            <a:rPr lang="es-CL" dirty="0" smtClean="0"/>
          </a:br>
          <a:r>
            <a:rPr lang="es-CL" dirty="0" smtClean="0"/>
            <a:t>Énfasis en el “Corazón”</a:t>
          </a:r>
          <a:endParaRPr lang="es-CL" dirty="0"/>
        </a:p>
      </dgm:t>
    </dgm:pt>
    <dgm:pt modelId="{8F12F839-30EB-482D-9EF1-73D5643AC8D0}" type="parTrans" cxnId="{4CB3480A-0FE7-4AB5-A35E-96DD6C637E6D}">
      <dgm:prSet/>
      <dgm:spPr/>
      <dgm:t>
        <a:bodyPr/>
        <a:lstStyle/>
        <a:p>
          <a:endParaRPr lang="es-CL"/>
        </a:p>
      </dgm:t>
    </dgm:pt>
    <dgm:pt modelId="{09801195-544C-4734-A08B-FFEA18EC6291}" type="sibTrans" cxnId="{4CB3480A-0FE7-4AB5-A35E-96DD6C637E6D}">
      <dgm:prSet/>
      <dgm:spPr/>
      <dgm:t>
        <a:bodyPr/>
        <a:lstStyle/>
        <a:p>
          <a:endParaRPr lang="es-CL"/>
        </a:p>
      </dgm:t>
    </dgm:pt>
    <dgm:pt modelId="{E0644F5A-F3CA-4A99-B6EA-F0F8A419101A}">
      <dgm:prSet phldrT="[Texto]"/>
      <dgm:spPr/>
      <dgm:t>
        <a:bodyPr/>
        <a:lstStyle/>
        <a:p>
          <a:r>
            <a:rPr lang="es-CL" dirty="0" smtClean="0"/>
            <a:t>1950</a:t>
          </a:r>
          <a:endParaRPr lang="es-CL" dirty="0"/>
        </a:p>
      </dgm:t>
    </dgm:pt>
    <dgm:pt modelId="{9A599B07-D637-4E5F-BD16-C12F7830789C}" type="parTrans" cxnId="{3347BDA8-214E-4550-8184-A78C03544A8C}">
      <dgm:prSet/>
      <dgm:spPr/>
      <dgm:t>
        <a:bodyPr/>
        <a:lstStyle/>
        <a:p>
          <a:endParaRPr lang="es-CL"/>
        </a:p>
      </dgm:t>
    </dgm:pt>
    <dgm:pt modelId="{69CB5E64-59CA-4C31-952B-43A96AA868DF}" type="sibTrans" cxnId="{3347BDA8-214E-4550-8184-A78C03544A8C}">
      <dgm:prSet/>
      <dgm:spPr/>
      <dgm:t>
        <a:bodyPr/>
        <a:lstStyle/>
        <a:p>
          <a:endParaRPr lang="es-CL"/>
        </a:p>
      </dgm:t>
    </dgm:pt>
    <dgm:pt modelId="{00630F74-B21C-4F44-919B-B6D73B62FBA6}">
      <dgm:prSet phldrT="[Texto]"/>
      <dgm:spPr/>
      <dgm:t>
        <a:bodyPr/>
        <a:lstStyle/>
        <a:p>
          <a:r>
            <a:rPr lang="es-CL" dirty="0" smtClean="0"/>
            <a:t>Sicosociología de las Organizaciones</a:t>
          </a:r>
          <a:br>
            <a:rPr lang="es-CL" dirty="0" smtClean="0"/>
          </a:br>
          <a:r>
            <a:rPr lang="es-CL" dirty="0" smtClean="0"/>
            <a:t/>
          </a:r>
          <a:br>
            <a:rPr lang="es-CL" dirty="0" smtClean="0"/>
          </a:br>
          <a:r>
            <a:rPr lang="es-CL" dirty="0" smtClean="0"/>
            <a:t>Énfasis en el “Agente”</a:t>
          </a:r>
          <a:endParaRPr lang="es-CL" dirty="0"/>
        </a:p>
      </dgm:t>
    </dgm:pt>
    <dgm:pt modelId="{9C4FD1F2-08F2-4FC9-858B-D7D545E113EA}" type="parTrans" cxnId="{48FD2900-9E64-4941-A91A-40F29EB76181}">
      <dgm:prSet/>
      <dgm:spPr/>
      <dgm:t>
        <a:bodyPr/>
        <a:lstStyle/>
        <a:p>
          <a:endParaRPr lang="es-CL"/>
        </a:p>
      </dgm:t>
    </dgm:pt>
    <dgm:pt modelId="{0A6C4C99-BDD6-4351-92A7-6C84126529DC}" type="sibTrans" cxnId="{48FD2900-9E64-4941-A91A-40F29EB76181}">
      <dgm:prSet/>
      <dgm:spPr/>
      <dgm:t>
        <a:bodyPr/>
        <a:lstStyle/>
        <a:p>
          <a:endParaRPr lang="es-CL"/>
        </a:p>
      </dgm:t>
    </dgm:pt>
    <dgm:pt modelId="{1F59900B-EC05-4D44-A5CD-DD226DA5F2CC}" type="pres">
      <dgm:prSet presAssocID="{AF47A5E7-AD30-4935-B6DF-455B4B08436B}" presName="Name0" presStyleCnt="0">
        <dgm:presLayoutVars>
          <dgm:chMax val="5"/>
          <dgm:chPref val="5"/>
          <dgm:dir/>
          <dgm:animLvl val="lvl"/>
        </dgm:presLayoutVars>
      </dgm:prSet>
      <dgm:spPr/>
      <dgm:t>
        <a:bodyPr/>
        <a:lstStyle/>
        <a:p>
          <a:endParaRPr lang="es-CL"/>
        </a:p>
      </dgm:t>
    </dgm:pt>
    <dgm:pt modelId="{02C47722-9ACF-4ADA-9865-E98BC5C1B795}" type="pres">
      <dgm:prSet presAssocID="{2B92825B-F66F-45B3-ABB5-48F46E97952C}" presName="parentText1" presStyleLbl="node1" presStyleIdx="0" presStyleCnt="3">
        <dgm:presLayoutVars>
          <dgm:chMax/>
          <dgm:chPref val="3"/>
          <dgm:bulletEnabled val="1"/>
        </dgm:presLayoutVars>
      </dgm:prSet>
      <dgm:spPr/>
      <dgm:t>
        <a:bodyPr/>
        <a:lstStyle/>
        <a:p>
          <a:endParaRPr lang="es-CL"/>
        </a:p>
      </dgm:t>
    </dgm:pt>
    <dgm:pt modelId="{71D99794-6EBA-4E6E-A9AB-69BCCD0CF871}" type="pres">
      <dgm:prSet presAssocID="{2B92825B-F66F-45B3-ABB5-48F46E97952C}" presName="childText1" presStyleLbl="solidAlignAcc1" presStyleIdx="0" presStyleCnt="3">
        <dgm:presLayoutVars>
          <dgm:chMax val="0"/>
          <dgm:chPref val="0"/>
          <dgm:bulletEnabled val="1"/>
        </dgm:presLayoutVars>
      </dgm:prSet>
      <dgm:spPr/>
      <dgm:t>
        <a:bodyPr/>
        <a:lstStyle/>
        <a:p>
          <a:endParaRPr lang="es-CL"/>
        </a:p>
      </dgm:t>
    </dgm:pt>
    <dgm:pt modelId="{AB162716-347E-41D9-B4E4-5706B8B3ECD2}" type="pres">
      <dgm:prSet presAssocID="{A8086B7F-075E-431B-A0C9-0E89CC3FC50F}" presName="parentText2" presStyleLbl="node1" presStyleIdx="1" presStyleCnt="3">
        <dgm:presLayoutVars>
          <dgm:chMax/>
          <dgm:chPref val="3"/>
          <dgm:bulletEnabled val="1"/>
        </dgm:presLayoutVars>
      </dgm:prSet>
      <dgm:spPr/>
      <dgm:t>
        <a:bodyPr/>
        <a:lstStyle/>
        <a:p>
          <a:endParaRPr lang="es-CL"/>
        </a:p>
      </dgm:t>
    </dgm:pt>
    <dgm:pt modelId="{D00BDFD6-4215-4EB1-A046-C3CEDDAFBA5E}" type="pres">
      <dgm:prSet presAssocID="{A8086B7F-075E-431B-A0C9-0E89CC3FC50F}" presName="childText2" presStyleLbl="solidAlignAcc1" presStyleIdx="1" presStyleCnt="3">
        <dgm:presLayoutVars>
          <dgm:chMax val="0"/>
          <dgm:chPref val="0"/>
          <dgm:bulletEnabled val="1"/>
        </dgm:presLayoutVars>
      </dgm:prSet>
      <dgm:spPr/>
      <dgm:t>
        <a:bodyPr/>
        <a:lstStyle/>
        <a:p>
          <a:endParaRPr lang="es-CL"/>
        </a:p>
      </dgm:t>
    </dgm:pt>
    <dgm:pt modelId="{21784BF5-411B-4017-8FA4-2AF64D520797}" type="pres">
      <dgm:prSet presAssocID="{E0644F5A-F3CA-4A99-B6EA-F0F8A419101A}" presName="parentText3" presStyleLbl="node1" presStyleIdx="2" presStyleCnt="3">
        <dgm:presLayoutVars>
          <dgm:chMax/>
          <dgm:chPref val="3"/>
          <dgm:bulletEnabled val="1"/>
        </dgm:presLayoutVars>
      </dgm:prSet>
      <dgm:spPr/>
      <dgm:t>
        <a:bodyPr/>
        <a:lstStyle/>
        <a:p>
          <a:endParaRPr lang="es-CL"/>
        </a:p>
      </dgm:t>
    </dgm:pt>
    <dgm:pt modelId="{A921EFCB-F413-4372-A2ED-699023140EE5}" type="pres">
      <dgm:prSet presAssocID="{E0644F5A-F3CA-4A99-B6EA-F0F8A419101A}" presName="childText3" presStyleLbl="solidAlignAcc1" presStyleIdx="2" presStyleCnt="3">
        <dgm:presLayoutVars>
          <dgm:chMax val="0"/>
          <dgm:chPref val="0"/>
          <dgm:bulletEnabled val="1"/>
        </dgm:presLayoutVars>
      </dgm:prSet>
      <dgm:spPr/>
      <dgm:t>
        <a:bodyPr/>
        <a:lstStyle/>
        <a:p>
          <a:endParaRPr lang="es-CL"/>
        </a:p>
      </dgm:t>
    </dgm:pt>
  </dgm:ptLst>
  <dgm:cxnLst>
    <dgm:cxn modelId="{35D6E97C-0EA2-4ADE-92AB-D6EB62A0787C}" srcId="{2B92825B-F66F-45B3-ABB5-48F46E97952C}" destId="{840993BF-62C1-4D6A-AA8B-10E0721F0E4A}" srcOrd="0" destOrd="0" parTransId="{B7C53735-72ED-4A98-8540-6E464811D23B}" sibTransId="{83A80D66-506C-43D7-A310-F4DC71CB82E9}"/>
    <dgm:cxn modelId="{3347BDA8-214E-4550-8184-A78C03544A8C}" srcId="{AF47A5E7-AD30-4935-B6DF-455B4B08436B}" destId="{E0644F5A-F3CA-4A99-B6EA-F0F8A419101A}" srcOrd="2" destOrd="0" parTransId="{9A599B07-D637-4E5F-BD16-C12F7830789C}" sibTransId="{69CB5E64-59CA-4C31-952B-43A96AA868DF}"/>
    <dgm:cxn modelId="{500EEFA9-3909-4F14-8E7D-7C2851AB36A7}" type="presOf" srcId="{840993BF-62C1-4D6A-AA8B-10E0721F0E4A}" destId="{71D99794-6EBA-4E6E-A9AB-69BCCD0CF871}" srcOrd="0" destOrd="0" presId="urn:microsoft.com/office/officeart/2009/3/layout/IncreasingArrowsProcess"/>
    <dgm:cxn modelId="{48FD2900-9E64-4941-A91A-40F29EB76181}" srcId="{E0644F5A-F3CA-4A99-B6EA-F0F8A419101A}" destId="{00630F74-B21C-4F44-919B-B6D73B62FBA6}" srcOrd="0" destOrd="0" parTransId="{9C4FD1F2-08F2-4FC9-858B-D7D545E113EA}" sibTransId="{0A6C4C99-BDD6-4351-92A7-6C84126529DC}"/>
    <dgm:cxn modelId="{582C6334-C9E8-4FE3-8758-BB7850F67D36}" type="presOf" srcId="{2B92825B-F66F-45B3-ABB5-48F46E97952C}" destId="{02C47722-9ACF-4ADA-9865-E98BC5C1B795}" srcOrd="0" destOrd="0" presId="urn:microsoft.com/office/officeart/2009/3/layout/IncreasingArrowsProcess"/>
    <dgm:cxn modelId="{90698AF8-8166-44D3-9F3C-0D9FDD4E75CB}" type="presOf" srcId="{A8086B7F-075E-431B-A0C9-0E89CC3FC50F}" destId="{AB162716-347E-41D9-B4E4-5706B8B3ECD2}" srcOrd="0" destOrd="0" presId="urn:microsoft.com/office/officeart/2009/3/layout/IncreasingArrowsProcess"/>
    <dgm:cxn modelId="{4CB3480A-0FE7-4AB5-A35E-96DD6C637E6D}" srcId="{A8086B7F-075E-431B-A0C9-0E89CC3FC50F}" destId="{900045E7-D67E-4A76-8D0C-7122881C259B}" srcOrd="0" destOrd="0" parTransId="{8F12F839-30EB-482D-9EF1-73D5643AC8D0}" sibTransId="{09801195-544C-4734-A08B-FFEA18EC6291}"/>
    <dgm:cxn modelId="{F6E3791E-A39A-4349-A928-FB958C0761B9}" type="presOf" srcId="{AF47A5E7-AD30-4935-B6DF-455B4B08436B}" destId="{1F59900B-EC05-4D44-A5CD-DD226DA5F2CC}" srcOrd="0" destOrd="0" presId="urn:microsoft.com/office/officeart/2009/3/layout/IncreasingArrowsProcess"/>
    <dgm:cxn modelId="{DC2188CD-AEF7-4C07-B5A5-9B2A7F5E0024}" srcId="{AF47A5E7-AD30-4935-B6DF-455B4B08436B}" destId="{A8086B7F-075E-431B-A0C9-0E89CC3FC50F}" srcOrd="1" destOrd="0" parTransId="{24CBCC18-A8FF-48A9-9E5D-EDC662733EC1}" sibTransId="{F7EC0A87-A0B0-4989-A464-487C88DC0F55}"/>
    <dgm:cxn modelId="{0D18AAA2-C2D0-4740-B312-E9A90BE413A6}" srcId="{AF47A5E7-AD30-4935-B6DF-455B4B08436B}" destId="{2B92825B-F66F-45B3-ABB5-48F46E97952C}" srcOrd="0" destOrd="0" parTransId="{C41541C8-DDA1-4964-995B-FE0038740880}" sibTransId="{E37D3580-E7AA-489F-A0D0-18146176FA5A}"/>
    <dgm:cxn modelId="{3AB83322-DC5E-42A4-A51F-9F67953C0119}" type="presOf" srcId="{900045E7-D67E-4A76-8D0C-7122881C259B}" destId="{D00BDFD6-4215-4EB1-A046-C3CEDDAFBA5E}" srcOrd="0" destOrd="0" presId="urn:microsoft.com/office/officeart/2009/3/layout/IncreasingArrowsProcess"/>
    <dgm:cxn modelId="{4B3273C2-BA72-424A-9D9F-792212F4A504}" type="presOf" srcId="{E0644F5A-F3CA-4A99-B6EA-F0F8A419101A}" destId="{21784BF5-411B-4017-8FA4-2AF64D520797}" srcOrd="0" destOrd="0" presId="urn:microsoft.com/office/officeart/2009/3/layout/IncreasingArrowsProcess"/>
    <dgm:cxn modelId="{0ECE637E-4071-4173-8F48-D1685691DB7C}" type="presOf" srcId="{00630F74-B21C-4F44-919B-B6D73B62FBA6}" destId="{A921EFCB-F413-4372-A2ED-699023140EE5}" srcOrd="0" destOrd="0" presId="urn:microsoft.com/office/officeart/2009/3/layout/IncreasingArrowsProcess"/>
    <dgm:cxn modelId="{33420F0E-0DCC-4511-B941-AEB4CA2158CD}" type="presParOf" srcId="{1F59900B-EC05-4D44-A5CD-DD226DA5F2CC}" destId="{02C47722-9ACF-4ADA-9865-E98BC5C1B795}" srcOrd="0" destOrd="0" presId="urn:microsoft.com/office/officeart/2009/3/layout/IncreasingArrowsProcess"/>
    <dgm:cxn modelId="{A34B91AC-EDBD-4967-B46C-6EAD6C4D85A5}" type="presParOf" srcId="{1F59900B-EC05-4D44-A5CD-DD226DA5F2CC}" destId="{71D99794-6EBA-4E6E-A9AB-69BCCD0CF871}" srcOrd="1" destOrd="0" presId="urn:microsoft.com/office/officeart/2009/3/layout/IncreasingArrowsProcess"/>
    <dgm:cxn modelId="{09CDCFA2-194D-4D8E-A6FB-9D3D64139979}" type="presParOf" srcId="{1F59900B-EC05-4D44-A5CD-DD226DA5F2CC}" destId="{AB162716-347E-41D9-B4E4-5706B8B3ECD2}" srcOrd="2" destOrd="0" presId="urn:microsoft.com/office/officeart/2009/3/layout/IncreasingArrowsProcess"/>
    <dgm:cxn modelId="{EF1581D9-185A-44C1-BD2E-501D79E1280C}" type="presParOf" srcId="{1F59900B-EC05-4D44-A5CD-DD226DA5F2CC}" destId="{D00BDFD6-4215-4EB1-A046-C3CEDDAFBA5E}" srcOrd="3" destOrd="0" presId="urn:microsoft.com/office/officeart/2009/3/layout/IncreasingArrowsProcess"/>
    <dgm:cxn modelId="{D59B117F-F060-4242-BD1B-1F671C998FD0}" type="presParOf" srcId="{1F59900B-EC05-4D44-A5CD-DD226DA5F2CC}" destId="{21784BF5-411B-4017-8FA4-2AF64D520797}" srcOrd="4" destOrd="0" presId="urn:microsoft.com/office/officeart/2009/3/layout/IncreasingArrowsProcess"/>
    <dgm:cxn modelId="{5FF07CF2-19DF-4A4E-8AB9-7A4BD88A1681}" type="presParOf" srcId="{1F59900B-EC05-4D44-A5CD-DD226DA5F2CC}" destId="{A921EFCB-F413-4372-A2ED-699023140EE5}"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CE80E6-0C9E-433E-9A5E-E2C3FAF6367D}" type="doc">
      <dgm:prSet loTypeId="urn:microsoft.com/office/officeart/2009/layout/ReverseList" loCatId="relationship" qsTypeId="urn:microsoft.com/office/officeart/2005/8/quickstyle/simple1" qsCatId="simple" csTypeId="urn:microsoft.com/office/officeart/2005/8/colors/colorful2" csCatId="colorful" phldr="1"/>
      <dgm:spPr/>
      <dgm:t>
        <a:bodyPr/>
        <a:lstStyle/>
        <a:p>
          <a:endParaRPr lang="es-CL"/>
        </a:p>
      </dgm:t>
    </dgm:pt>
    <dgm:pt modelId="{07E21E71-98D7-4335-A061-A3AFBD48F915}">
      <dgm:prSet phldrT="[Texto]"/>
      <dgm:spPr/>
      <dgm:t>
        <a:bodyPr/>
        <a:lstStyle/>
        <a:p>
          <a:r>
            <a:rPr lang="es-CL" dirty="0" smtClean="0">
              <a:solidFill>
                <a:schemeClr val="accent4"/>
              </a:solidFill>
            </a:rPr>
            <a:t>Organización</a:t>
          </a:r>
          <a:br>
            <a:rPr lang="es-CL" dirty="0" smtClean="0">
              <a:solidFill>
                <a:schemeClr val="accent4"/>
              </a:solidFill>
            </a:rPr>
          </a:br>
          <a:r>
            <a:rPr lang="es-CL" dirty="0" smtClean="0">
              <a:solidFill>
                <a:schemeClr val="accent4"/>
              </a:solidFill>
            </a:rPr>
            <a:t/>
          </a:r>
          <a:br>
            <a:rPr lang="es-CL" dirty="0" smtClean="0">
              <a:solidFill>
                <a:schemeClr val="accent4"/>
              </a:solidFill>
            </a:rPr>
          </a:br>
          <a:r>
            <a:rPr lang="es-CL" dirty="0" smtClean="0"/>
            <a:t>D</a:t>
          </a:r>
          <a:r>
            <a:rPr lang="es-CL" b="0" i="0" dirty="0" smtClean="0"/>
            <a:t>etermina la</a:t>
          </a:r>
          <a:br>
            <a:rPr lang="es-CL" b="0" i="0" dirty="0" smtClean="0"/>
          </a:br>
          <a:r>
            <a:rPr lang="es-CL" b="0" i="0" dirty="0" smtClean="0"/>
            <a:t>conducta del individuo</a:t>
          </a:r>
          <a:r>
            <a:rPr lang="es-CL" dirty="0" smtClean="0"/>
            <a:t/>
          </a:r>
          <a:br>
            <a:rPr lang="es-CL" dirty="0" smtClean="0"/>
          </a:br>
          <a:r>
            <a:rPr lang="es-CL" dirty="0" smtClean="0"/>
            <a:t> </a:t>
          </a:r>
          <a:endParaRPr lang="es-CL" dirty="0"/>
        </a:p>
      </dgm:t>
    </dgm:pt>
    <dgm:pt modelId="{96211C11-C3E9-419E-B0C3-162FF15BA85C}" type="parTrans" cxnId="{C87BCBD6-9E69-4390-AF56-95F718008BC5}">
      <dgm:prSet/>
      <dgm:spPr/>
      <dgm:t>
        <a:bodyPr/>
        <a:lstStyle/>
        <a:p>
          <a:endParaRPr lang="es-CL"/>
        </a:p>
      </dgm:t>
    </dgm:pt>
    <dgm:pt modelId="{5D85CB2C-D3F0-4A34-99C5-1163FE88D1A0}" type="sibTrans" cxnId="{C87BCBD6-9E69-4390-AF56-95F718008BC5}">
      <dgm:prSet/>
      <dgm:spPr/>
      <dgm:t>
        <a:bodyPr/>
        <a:lstStyle/>
        <a:p>
          <a:endParaRPr lang="es-CL"/>
        </a:p>
      </dgm:t>
    </dgm:pt>
    <dgm:pt modelId="{56F34815-0555-47DA-906A-3725D12F120B}">
      <dgm:prSet phldrT="[Texto]"/>
      <dgm:spPr/>
      <dgm:t>
        <a:bodyPr/>
        <a:lstStyle/>
        <a:p>
          <a:r>
            <a:rPr lang="es-CL" dirty="0" smtClean="0">
              <a:solidFill>
                <a:schemeClr val="accent4"/>
              </a:solidFill>
            </a:rPr>
            <a:t>Sujeto</a:t>
          </a:r>
          <a:r>
            <a:rPr lang="es-CL" dirty="0" smtClean="0"/>
            <a:t/>
          </a:r>
          <a:br>
            <a:rPr lang="es-CL" dirty="0" smtClean="0"/>
          </a:br>
          <a:r>
            <a:rPr lang="es-CL" dirty="0" smtClean="0"/>
            <a:t/>
          </a:r>
          <a:br>
            <a:rPr lang="es-CL" dirty="0" smtClean="0"/>
          </a:br>
          <a:r>
            <a:rPr lang="es-CL" dirty="0" smtClean="0"/>
            <a:t>L</a:t>
          </a:r>
          <a:r>
            <a:rPr lang="es-CL" b="0" i="0" dirty="0" smtClean="0"/>
            <a:t>a voluntad del</a:t>
          </a:r>
          <a:br>
            <a:rPr lang="es-CL" b="0" i="0" dirty="0" smtClean="0"/>
          </a:br>
          <a:r>
            <a:rPr lang="es-CL" b="0" i="0" dirty="0" smtClean="0"/>
            <a:t>individuo da vida a la organización</a:t>
          </a:r>
          <a:r>
            <a:rPr lang="es-CL" dirty="0" smtClean="0"/>
            <a:t/>
          </a:r>
          <a:br>
            <a:rPr lang="es-CL" dirty="0" smtClean="0"/>
          </a:br>
          <a:endParaRPr lang="es-CL" dirty="0"/>
        </a:p>
      </dgm:t>
    </dgm:pt>
    <dgm:pt modelId="{96E67D24-5A7A-4A0B-8341-5BB9A39C47F2}" type="parTrans" cxnId="{87C1500B-128B-498B-A7DC-0F4137164C5B}">
      <dgm:prSet/>
      <dgm:spPr/>
      <dgm:t>
        <a:bodyPr/>
        <a:lstStyle/>
        <a:p>
          <a:endParaRPr lang="es-CL"/>
        </a:p>
      </dgm:t>
    </dgm:pt>
    <dgm:pt modelId="{E428B115-AAE2-442E-9A40-55657254535A}" type="sibTrans" cxnId="{87C1500B-128B-498B-A7DC-0F4137164C5B}">
      <dgm:prSet/>
      <dgm:spPr/>
      <dgm:t>
        <a:bodyPr/>
        <a:lstStyle/>
        <a:p>
          <a:endParaRPr lang="es-CL"/>
        </a:p>
      </dgm:t>
    </dgm:pt>
    <dgm:pt modelId="{CDBCEDBA-0988-40D0-8AC2-44C1AF404944}" type="pres">
      <dgm:prSet presAssocID="{A2CE80E6-0C9E-433E-9A5E-E2C3FAF6367D}" presName="Name0" presStyleCnt="0">
        <dgm:presLayoutVars>
          <dgm:chMax val="2"/>
          <dgm:chPref val="2"/>
          <dgm:animLvl val="lvl"/>
        </dgm:presLayoutVars>
      </dgm:prSet>
      <dgm:spPr/>
      <dgm:t>
        <a:bodyPr/>
        <a:lstStyle/>
        <a:p>
          <a:endParaRPr lang="es-CL"/>
        </a:p>
      </dgm:t>
    </dgm:pt>
    <dgm:pt modelId="{0926B270-D715-4EB2-B9D8-8616C0B94719}" type="pres">
      <dgm:prSet presAssocID="{A2CE80E6-0C9E-433E-9A5E-E2C3FAF6367D}" presName="LeftText" presStyleLbl="revTx" presStyleIdx="0" presStyleCnt="0">
        <dgm:presLayoutVars>
          <dgm:bulletEnabled val="1"/>
        </dgm:presLayoutVars>
      </dgm:prSet>
      <dgm:spPr/>
      <dgm:t>
        <a:bodyPr/>
        <a:lstStyle/>
        <a:p>
          <a:endParaRPr lang="es-CL"/>
        </a:p>
      </dgm:t>
    </dgm:pt>
    <dgm:pt modelId="{3C1447FC-044B-478C-9C7E-1078A39FA79D}" type="pres">
      <dgm:prSet presAssocID="{A2CE80E6-0C9E-433E-9A5E-E2C3FAF6367D}" presName="LeftNode" presStyleLbl="bgImgPlace1" presStyleIdx="0" presStyleCnt="2">
        <dgm:presLayoutVars>
          <dgm:chMax val="2"/>
          <dgm:chPref val="2"/>
        </dgm:presLayoutVars>
      </dgm:prSet>
      <dgm:spPr/>
      <dgm:t>
        <a:bodyPr/>
        <a:lstStyle/>
        <a:p>
          <a:endParaRPr lang="es-CL"/>
        </a:p>
      </dgm:t>
    </dgm:pt>
    <dgm:pt modelId="{C1EC1FD5-DF46-4A69-873A-BE5476248168}" type="pres">
      <dgm:prSet presAssocID="{A2CE80E6-0C9E-433E-9A5E-E2C3FAF6367D}" presName="RightText" presStyleLbl="revTx" presStyleIdx="0" presStyleCnt="0">
        <dgm:presLayoutVars>
          <dgm:bulletEnabled val="1"/>
        </dgm:presLayoutVars>
      </dgm:prSet>
      <dgm:spPr/>
      <dgm:t>
        <a:bodyPr/>
        <a:lstStyle/>
        <a:p>
          <a:endParaRPr lang="es-CL"/>
        </a:p>
      </dgm:t>
    </dgm:pt>
    <dgm:pt modelId="{86AE635F-7CA7-4613-82B8-FE6272E39BB8}" type="pres">
      <dgm:prSet presAssocID="{A2CE80E6-0C9E-433E-9A5E-E2C3FAF6367D}" presName="RightNode" presStyleLbl="bgImgPlace1" presStyleIdx="1" presStyleCnt="2">
        <dgm:presLayoutVars>
          <dgm:chMax val="0"/>
          <dgm:chPref val="0"/>
        </dgm:presLayoutVars>
      </dgm:prSet>
      <dgm:spPr/>
      <dgm:t>
        <a:bodyPr/>
        <a:lstStyle/>
        <a:p>
          <a:endParaRPr lang="es-CL"/>
        </a:p>
      </dgm:t>
    </dgm:pt>
    <dgm:pt modelId="{05AAA369-050D-4B0C-A88C-CC316995FD09}" type="pres">
      <dgm:prSet presAssocID="{A2CE80E6-0C9E-433E-9A5E-E2C3FAF6367D}" presName="TopArrow" presStyleLbl="node1" presStyleIdx="0" presStyleCnt="2"/>
      <dgm:spPr/>
    </dgm:pt>
    <dgm:pt modelId="{8B031B4D-22EC-44DE-9093-333A2585668B}" type="pres">
      <dgm:prSet presAssocID="{A2CE80E6-0C9E-433E-9A5E-E2C3FAF6367D}" presName="BottomArrow" presStyleLbl="node1" presStyleIdx="1" presStyleCnt="2"/>
      <dgm:spPr/>
    </dgm:pt>
  </dgm:ptLst>
  <dgm:cxnLst>
    <dgm:cxn modelId="{87C1500B-128B-498B-A7DC-0F4137164C5B}" srcId="{A2CE80E6-0C9E-433E-9A5E-E2C3FAF6367D}" destId="{56F34815-0555-47DA-906A-3725D12F120B}" srcOrd="1" destOrd="0" parTransId="{96E67D24-5A7A-4A0B-8341-5BB9A39C47F2}" sibTransId="{E428B115-AAE2-442E-9A40-55657254535A}"/>
    <dgm:cxn modelId="{6E3632B8-D129-474E-8E5B-9B3173CC60E1}" type="presOf" srcId="{A2CE80E6-0C9E-433E-9A5E-E2C3FAF6367D}" destId="{CDBCEDBA-0988-40D0-8AC2-44C1AF404944}" srcOrd="0" destOrd="0" presId="urn:microsoft.com/office/officeart/2009/layout/ReverseList"/>
    <dgm:cxn modelId="{EB37FE47-7C32-41E8-A105-D34578E8A10A}" type="presOf" srcId="{07E21E71-98D7-4335-A061-A3AFBD48F915}" destId="{3C1447FC-044B-478C-9C7E-1078A39FA79D}" srcOrd="1" destOrd="0" presId="urn:microsoft.com/office/officeart/2009/layout/ReverseList"/>
    <dgm:cxn modelId="{C87BCBD6-9E69-4390-AF56-95F718008BC5}" srcId="{A2CE80E6-0C9E-433E-9A5E-E2C3FAF6367D}" destId="{07E21E71-98D7-4335-A061-A3AFBD48F915}" srcOrd="0" destOrd="0" parTransId="{96211C11-C3E9-419E-B0C3-162FF15BA85C}" sibTransId="{5D85CB2C-D3F0-4A34-99C5-1163FE88D1A0}"/>
    <dgm:cxn modelId="{7639D6FE-F22A-4701-81F8-ADDA73603185}" type="presOf" srcId="{07E21E71-98D7-4335-A061-A3AFBD48F915}" destId="{0926B270-D715-4EB2-B9D8-8616C0B94719}" srcOrd="0" destOrd="0" presId="urn:microsoft.com/office/officeart/2009/layout/ReverseList"/>
    <dgm:cxn modelId="{D7A839B6-6511-43D5-AAE6-AD5EC7CC5F5A}" type="presOf" srcId="{56F34815-0555-47DA-906A-3725D12F120B}" destId="{86AE635F-7CA7-4613-82B8-FE6272E39BB8}" srcOrd="1" destOrd="0" presId="urn:microsoft.com/office/officeart/2009/layout/ReverseList"/>
    <dgm:cxn modelId="{2EC4019E-A3D7-4800-8271-F44D16969B12}" type="presOf" srcId="{56F34815-0555-47DA-906A-3725D12F120B}" destId="{C1EC1FD5-DF46-4A69-873A-BE5476248168}" srcOrd="0" destOrd="0" presId="urn:microsoft.com/office/officeart/2009/layout/ReverseList"/>
    <dgm:cxn modelId="{0F67CBD9-B8C6-432C-9CAE-5ABCCADA38A2}" type="presParOf" srcId="{CDBCEDBA-0988-40D0-8AC2-44C1AF404944}" destId="{0926B270-D715-4EB2-B9D8-8616C0B94719}" srcOrd="0" destOrd="0" presId="urn:microsoft.com/office/officeart/2009/layout/ReverseList"/>
    <dgm:cxn modelId="{007635C2-2EE7-4519-863C-EC2422AEF288}" type="presParOf" srcId="{CDBCEDBA-0988-40D0-8AC2-44C1AF404944}" destId="{3C1447FC-044B-478C-9C7E-1078A39FA79D}" srcOrd="1" destOrd="0" presId="urn:microsoft.com/office/officeart/2009/layout/ReverseList"/>
    <dgm:cxn modelId="{89EF374A-3C96-4C9A-8798-55C4DDFF715E}" type="presParOf" srcId="{CDBCEDBA-0988-40D0-8AC2-44C1AF404944}" destId="{C1EC1FD5-DF46-4A69-873A-BE5476248168}" srcOrd="2" destOrd="0" presId="urn:microsoft.com/office/officeart/2009/layout/ReverseList"/>
    <dgm:cxn modelId="{8F8DE671-EBCA-486E-A254-63A2C5AFE4DA}" type="presParOf" srcId="{CDBCEDBA-0988-40D0-8AC2-44C1AF404944}" destId="{86AE635F-7CA7-4613-82B8-FE6272E39BB8}" srcOrd="3" destOrd="0" presId="urn:microsoft.com/office/officeart/2009/layout/ReverseList"/>
    <dgm:cxn modelId="{36085EC4-9C0B-4486-B8FD-7876632604DA}" type="presParOf" srcId="{CDBCEDBA-0988-40D0-8AC2-44C1AF404944}" destId="{05AAA369-050D-4B0C-A88C-CC316995FD09}" srcOrd="4" destOrd="0" presId="urn:microsoft.com/office/officeart/2009/layout/ReverseList"/>
    <dgm:cxn modelId="{9686466F-5791-4C3E-AAC4-67F1EA3A6796}" type="presParOf" srcId="{CDBCEDBA-0988-40D0-8AC2-44C1AF404944}" destId="{8B031B4D-22EC-44DE-9093-333A2585668B}"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0F0724-069A-4176-B26C-E7C0DEEAF3FF}" type="doc">
      <dgm:prSet loTypeId="urn:microsoft.com/office/officeart/2005/8/layout/hProcess9" loCatId="process" qsTypeId="urn:microsoft.com/office/officeart/2005/8/quickstyle/simple1" qsCatId="simple" csTypeId="urn:microsoft.com/office/officeart/2005/8/colors/accent1_2" csCatId="accent1" phldr="1"/>
      <dgm:spPr/>
    </dgm:pt>
    <dgm:pt modelId="{9BDE8B71-A441-4B60-9A58-23BB303FAE76}">
      <dgm:prSet phldrT="[Texto]"/>
      <dgm:spPr/>
      <dgm:t>
        <a:bodyPr/>
        <a:lstStyle/>
        <a:p>
          <a:r>
            <a:rPr lang="es-CL" dirty="0" smtClean="0"/>
            <a:t>Estereotipos</a:t>
          </a:r>
          <a:r>
            <a:rPr lang="es-CL" baseline="0" dirty="0" smtClean="0"/>
            <a:t> </a:t>
          </a:r>
          <a:endParaRPr lang="es-CL" dirty="0"/>
        </a:p>
      </dgm:t>
    </dgm:pt>
    <dgm:pt modelId="{3B7F31AF-53BD-47B3-918E-0216031361F8}" type="parTrans" cxnId="{A08BC319-CEC0-48BD-881E-ADEF38252CA3}">
      <dgm:prSet/>
      <dgm:spPr/>
      <dgm:t>
        <a:bodyPr/>
        <a:lstStyle/>
        <a:p>
          <a:endParaRPr lang="es-CL"/>
        </a:p>
      </dgm:t>
    </dgm:pt>
    <dgm:pt modelId="{883EB59E-20DC-4C20-AAFD-957521C9F168}" type="sibTrans" cxnId="{A08BC319-CEC0-48BD-881E-ADEF38252CA3}">
      <dgm:prSet/>
      <dgm:spPr/>
      <dgm:t>
        <a:bodyPr/>
        <a:lstStyle/>
        <a:p>
          <a:endParaRPr lang="es-CL"/>
        </a:p>
      </dgm:t>
    </dgm:pt>
    <dgm:pt modelId="{FA2D0A76-FBBA-467E-A43E-F7733976654C}">
      <dgm:prSet phldrT="[Texto]"/>
      <dgm:spPr/>
      <dgm:t>
        <a:bodyPr/>
        <a:lstStyle/>
        <a:p>
          <a:r>
            <a:rPr lang="es-CL" dirty="0" smtClean="0"/>
            <a:t>Valores</a:t>
          </a:r>
          <a:endParaRPr lang="es-CL" dirty="0"/>
        </a:p>
      </dgm:t>
    </dgm:pt>
    <dgm:pt modelId="{566BFB7B-EFB1-4479-936A-7944A132205E}" type="parTrans" cxnId="{21F51965-08C4-4118-9624-547BD48CF24B}">
      <dgm:prSet/>
      <dgm:spPr/>
      <dgm:t>
        <a:bodyPr/>
        <a:lstStyle/>
        <a:p>
          <a:endParaRPr lang="es-CL"/>
        </a:p>
      </dgm:t>
    </dgm:pt>
    <dgm:pt modelId="{14D8D10E-CC1A-4180-B3BB-E59A06E4D1D4}" type="sibTrans" cxnId="{21F51965-08C4-4118-9624-547BD48CF24B}">
      <dgm:prSet/>
      <dgm:spPr/>
      <dgm:t>
        <a:bodyPr/>
        <a:lstStyle/>
        <a:p>
          <a:endParaRPr lang="es-CL"/>
        </a:p>
      </dgm:t>
    </dgm:pt>
    <dgm:pt modelId="{2BFCA467-316E-4B5A-B42E-BEC03354997B}">
      <dgm:prSet phldrT="[Texto]"/>
      <dgm:spPr/>
      <dgm:t>
        <a:bodyPr/>
        <a:lstStyle/>
        <a:p>
          <a:r>
            <a:rPr lang="es-CL" dirty="0" smtClean="0"/>
            <a:t>Creencias</a:t>
          </a:r>
          <a:endParaRPr lang="es-CL" dirty="0"/>
        </a:p>
      </dgm:t>
    </dgm:pt>
    <dgm:pt modelId="{44E53A36-F7AB-47E5-B870-C847A63192E2}" type="parTrans" cxnId="{AF48B1A7-FC4F-47A5-9727-BE714A5D7E1C}">
      <dgm:prSet/>
      <dgm:spPr/>
      <dgm:t>
        <a:bodyPr/>
        <a:lstStyle/>
        <a:p>
          <a:endParaRPr lang="es-CL"/>
        </a:p>
      </dgm:t>
    </dgm:pt>
    <dgm:pt modelId="{D7D80CDA-E1E9-4844-82C4-FC7D50E0A81C}" type="sibTrans" cxnId="{AF48B1A7-FC4F-47A5-9727-BE714A5D7E1C}">
      <dgm:prSet/>
      <dgm:spPr/>
      <dgm:t>
        <a:bodyPr/>
        <a:lstStyle/>
        <a:p>
          <a:endParaRPr lang="es-CL"/>
        </a:p>
      </dgm:t>
    </dgm:pt>
    <dgm:pt modelId="{959F2741-6243-43FF-A02D-090C6079139C}" type="pres">
      <dgm:prSet presAssocID="{910F0724-069A-4176-B26C-E7C0DEEAF3FF}" presName="CompostProcess" presStyleCnt="0">
        <dgm:presLayoutVars>
          <dgm:dir/>
          <dgm:resizeHandles val="exact"/>
        </dgm:presLayoutVars>
      </dgm:prSet>
      <dgm:spPr/>
    </dgm:pt>
    <dgm:pt modelId="{75928DCC-5AB0-49DD-839F-232CB5E71412}" type="pres">
      <dgm:prSet presAssocID="{910F0724-069A-4176-B26C-E7C0DEEAF3FF}" presName="arrow" presStyleLbl="bgShp" presStyleIdx="0" presStyleCnt="1"/>
      <dgm:spPr/>
    </dgm:pt>
    <dgm:pt modelId="{F0C044F6-91E4-4F12-ACC5-0FC07DDE6525}" type="pres">
      <dgm:prSet presAssocID="{910F0724-069A-4176-B26C-E7C0DEEAF3FF}" presName="linearProcess" presStyleCnt="0"/>
      <dgm:spPr/>
    </dgm:pt>
    <dgm:pt modelId="{9ABCDAA4-7847-4489-A975-C46B572B3CA8}" type="pres">
      <dgm:prSet presAssocID="{9BDE8B71-A441-4B60-9A58-23BB303FAE76}" presName="textNode" presStyleLbl="node1" presStyleIdx="0" presStyleCnt="3">
        <dgm:presLayoutVars>
          <dgm:bulletEnabled val="1"/>
        </dgm:presLayoutVars>
      </dgm:prSet>
      <dgm:spPr/>
      <dgm:t>
        <a:bodyPr/>
        <a:lstStyle/>
        <a:p>
          <a:endParaRPr lang="es-CL"/>
        </a:p>
      </dgm:t>
    </dgm:pt>
    <dgm:pt modelId="{B0AE6467-CCFA-45A3-870F-BAABEAD1884A}" type="pres">
      <dgm:prSet presAssocID="{883EB59E-20DC-4C20-AAFD-957521C9F168}" presName="sibTrans" presStyleCnt="0"/>
      <dgm:spPr/>
    </dgm:pt>
    <dgm:pt modelId="{A038C389-AFDA-4A8E-9EB2-20918ACE0910}" type="pres">
      <dgm:prSet presAssocID="{FA2D0A76-FBBA-467E-A43E-F7733976654C}" presName="textNode" presStyleLbl="node1" presStyleIdx="1" presStyleCnt="3" custLinFactNeighborX="-18305" custLinFactNeighborY="-931">
        <dgm:presLayoutVars>
          <dgm:bulletEnabled val="1"/>
        </dgm:presLayoutVars>
      </dgm:prSet>
      <dgm:spPr/>
      <dgm:t>
        <a:bodyPr/>
        <a:lstStyle/>
        <a:p>
          <a:endParaRPr lang="es-CL"/>
        </a:p>
      </dgm:t>
    </dgm:pt>
    <dgm:pt modelId="{9B0FB923-1594-464F-82AC-E18DEB653421}" type="pres">
      <dgm:prSet presAssocID="{14D8D10E-CC1A-4180-B3BB-E59A06E4D1D4}" presName="sibTrans" presStyleCnt="0"/>
      <dgm:spPr/>
    </dgm:pt>
    <dgm:pt modelId="{45567A58-561E-4D2B-B523-F591AABBB39E}" type="pres">
      <dgm:prSet presAssocID="{2BFCA467-316E-4B5A-B42E-BEC03354997B}" presName="textNode" presStyleLbl="node1" presStyleIdx="2" presStyleCnt="3">
        <dgm:presLayoutVars>
          <dgm:bulletEnabled val="1"/>
        </dgm:presLayoutVars>
      </dgm:prSet>
      <dgm:spPr/>
      <dgm:t>
        <a:bodyPr/>
        <a:lstStyle/>
        <a:p>
          <a:endParaRPr lang="es-CL"/>
        </a:p>
      </dgm:t>
    </dgm:pt>
  </dgm:ptLst>
  <dgm:cxnLst>
    <dgm:cxn modelId="{AF48B1A7-FC4F-47A5-9727-BE714A5D7E1C}" srcId="{910F0724-069A-4176-B26C-E7C0DEEAF3FF}" destId="{2BFCA467-316E-4B5A-B42E-BEC03354997B}" srcOrd="2" destOrd="0" parTransId="{44E53A36-F7AB-47E5-B870-C847A63192E2}" sibTransId="{D7D80CDA-E1E9-4844-82C4-FC7D50E0A81C}"/>
    <dgm:cxn modelId="{EE568019-FCD6-4E88-945E-30E5D680F4A0}" type="presOf" srcId="{FA2D0A76-FBBA-467E-A43E-F7733976654C}" destId="{A038C389-AFDA-4A8E-9EB2-20918ACE0910}" srcOrd="0" destOrd="0" presId="urn:microsoft.com/office/officeart/2005/8/layout/hProcess9"/>
    <dgm:cxn modelId="{B985794E-193D-44CE-B89B-6170A45F0531}" type="presOf" srcId="{9BDE8B71-A441-4B60-9A58-23BB303FAE76}" destId="{9ABCDAA4-7847-4489-A975-C46B572B3CA8}" srcOrd="0" destOrd="0" presId="urn:microsoft.com/office/officeart/2005/8/layout/hProcess9"/>
    <dgm:cxn modelId="{21F51965-08C4-4118-9624-547BD48CF24B}" srcId="{910F0724-069A-4176-B26C-E7C0DEEAF3FF}" destId="{FA2D0A76-FBBA-467E-A43E-F7733976654C}" srcOrd="1" destOrd="0" parTransId="{566BFB7B-EFB1-4479-936A-7944A132205E}" sibTransId="{14D8D10E-CC1A-4180-B3BB-E59A06E4D1D4}"/>
    <dgm:cxn modelId="{473B79D8-D622-4E26-9B3C-A620934F10F5}" type="presOf" srcId="{910F0724-069A-4176-B26C-E7C0DEEAF3FF}" destId="{959F2741-6243-43FF-A02D-090C6079139C}" srcOrd="0" destOrd="0" presId="urn:microsoft.com/office/officeart/2005/8/layout/hProcess9"/>
    <dgm:cxn modelId="{A08BC319-CEC0-48BD-881E-ADEF38252CA3}" srcId="{910F0724-069A-4176-B26C-E7C0DEEAF3FF}" destId="{9BDE8B71-A441-4B60-9A58-23BB303FAE76}" srcOrd="0" destOrd="0" parTransId="{3B7F31AF-53BD-47B3-918E-0216031361F8}" sibTransId="{883EB59E-20DC-4C20-AAFD-957521C9F168}"/>
    <dgm:cxn modelId="{27C85D41-99CA-4B6C-85F1-56B0BAB5E6BB}" type="presOf" srcId="{2BFCA467-316E-4B5A-B42E-BEC03354997B}" destId="{45567A58-561E-4D2B-B523-F591AABBB39E}" srcOrd="0" destOrd="0" presId="urn:microsoft.com/office/officeart/2005/8/layout/hProcess9"/>
    <dgm:cxn modelId="{78AF3D90-070D-49F1-9A6E-B1B99C195C4A}" type="presParOf" srcId="{959F2741-6243-43FF-A02D-090C6079139C}" destId="{75928DCC-5AB0-49DD-839F-232CB5E71412}" srcOrd="0" destOrd="0" presId="urn:microsoft.com/office/officeart/2005/8/layout/hProcess9"/>
    <dgm:cxn modelId="{F5436B65-7ADF-48AE-AFD6-3A225721367E}" type="presParOf" srcId="{959F2741-6243-43FF-A02D-090C6079139C}" destId="{F0C044F6-91E4-4F12-ACC5-0FC07DDE6525}" srcOrd="1" destOrd="0" presId="urn:microsoft.com/office/officeart/2005/8/layout/hProcess9"/>
    <dgm:cxn modelId="{C1653E15-63EC-477A-A148-38BE7824D244}" type="presParOf" srcId="{F0C044F6-91E4-4F12-ACC5-0FC07DDE6525}" destId="{9ABCDAA4-7847-4489-A975-C46B572B3CA8}" srcOrd="0" destOrd="0" presId="urn:microsoft.com/office/officeart/2005/8/layout/hProcess9"/>
    <dgm:cxn modelId="{27470E23-C229-4C5F-B332-F0EEE470D2EF}" type="presParOf" srcId="{F0C044F6-91E4-4F12-ACC5-0FC07DDE6525}" destId="{B0AE6467-CCFA-45A3-870F-BAABEAD1884A}" srcOrd="1" destOrd="0" presId="urn:microsoft.com/office/officeart/2005/8/layout/hProcess9"/>
    <dgm:cxn modelId="{509E8C81-1E44-425A-9E86-2202FE9FF727}" type="presParOf" srcId="{F0C044F6-91E4-4F12-ACC5-0FC07DDE6525}" destId="{A038C389-AFDA-4A8E-9EB2-20918ACE0910}" srcOrd="2" destOrd="0" presId="urn:microsoft.com/office/officeart/2005/8/layout/hProcess9"/>
    <dgm:cxn modelId="{A2D0D447-C5B0-4645-AB2F-D2A1C21852E9}" type="presParOf" srcId="{F0C044F6-91E4-4F12-ACC5-0FC07DDE6525}" destId="{9B0FB923-1594-464F-82AC-E18DEB653421}" srcOrd="3" destOrd="0" presId="urn:microsoft.com/office/officeart/2005/8/layout/hProcess9"/>
    <dgm:cxn modelId="{87A358E9-1088-45F4-9B2D-63F01AE77EA5}" type="presParOf" srcId="{F0C044F6-91E4-4F12-ACC5-0FC07DDE6525}" destId="{45567A58-561E-4D2B-B523-F591AABBB39E}"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241F6A-D861-47D7-8D13-2ABB00A3AFD2}" type="doc">
      <dgm:prSet loTypeId="urn:microsoft.com/office/officeart/2005/8/layout/hProcess9" loCatId="process" qsTypeId="urn:microsoft.com/office/officeart/2005/8/quickstyle/simple1" qsCatId="simple" csTypeId="urn:microsoft.com/office/officeart/2005/8/colors/accent1_2" csCatId="accent1" phldr="1"/>
      <dgm:spPr/>
    </dgm:pt>
    <dgm:pt modelId="{29E0F0C5-40F7-447C-B789-049F19CE8B4E}">
      <dgm:prSet phldrT="[Texto]"/>
      <dgm:spPr/>
      <dgm:t>
        <a:bodyPr/>
        <a:lstStyle/>
        <a:p>
          <a:r>
            <a:rPr lang="es-CL" dirty="0" smtClean="0"/>
            <a:t>Consecución  objetivos definidos</a:t>
          </a:r>
          <a:endParaRPr lang="es-CL" dirty="0"/>
        </a:p>
      </dgm:t>
    </dgm:pt>
    <dgm:pt modelId="{598AC2C4-2919-4C68-B4B9-A84655B0CBBF}" type="parTrans" cxnId="{219621FD-383B-4549-A83B-960C95E8D323}">
      <dgm:prSet/>
      <dgm:spPr/>
      <dgm:t>
        <a:bodyPr/>
        <a:lstStyle/>
        <a:p>
          <a:endParaRPr lang="es-CL"/>
        </a:p>
      </dgm:t>
    </dgm:pt>
    <dgm:pt modelId="{243B5B05-0665-4C9C-A729-B41C95469392}" type="sibTrans" cxnId="{219621FD-383B-4549-A83B-960C95E8D323}">
      <dgm:prSet/>
      <dgm:spPr/>
      <dgm:t>
        <a:bodyPr/>
        <a:lstStyle/>
        <a:p>
          <a:endParaRPr lang="es-CL"/>
        </a:p>
      </dgm:t>
    </dgm:pt>
    <dgm:pt modelId="{6219E17E-3999-4E14-B626-9FAD3EDE3305}">
      <dgm:prSet phldrT="[Texto]"/>
      <dgm:spPr/>
      <dgm:t>
        <a:bodyPr/>
        <a:lstStyle/>
        <a:p>
          <a:r>
            <a:rPr lang="es-CL" dirty="0" smtClean="0"/>
            <a:t>Mantención/modificación del sistema interno de funcionamiento</a:t>
          </a:r>
          <a:endParaRPr lang="es-CL" dirty="0"/>
        </a:p>
      </dgm:t>
    </dgm:pt>
    <dgm:pt modelId="{97C0A4A4-2987-4EF9-B0B0-5B5D16DCE2E8}" type="parTrans" cxnId="{8B7C6F91-00B6-4EA5-A83B-AD09D0F3C14D}">
      <dgm:prSet/>
      <dgm:spPr/>
      <dgm:t>
        <a:bodyPr/>
        <a:lstStyle/>
        <a:p>
          <a:endParaRPr lang="es-CL"/>
        </a:p>
      </dgm:t>
    </dgm:pt>
    <dgm:pt modelId="{5762028A-8C46-4E57-911A-6379DB8EB7A6}" type="sibTrans" cxnId="{8B7C6F91-00B6-4EA5-A83B-AD09D0F3C14D}">
      <dgm:prSet/>
      <dgm:spPr/>
      <dgm:t>
        <a:bodyPr/>
        <a:lstStyle/>
        <a:p>
          <a:endParaRPr lang="es-CL"/>
        </a:p>
      </dgm:t>
    </dgm:pt>
    <dgm:pt modelId="{E681B3CC-414B-4053-8157-DA32D25EF747}">
      <dgm:prSet phldrT="[Texto]"/>
      <dgm:spPr/>
      <dgm:t>
        <a:bodyPr/>
        <a:lstStyle/>
        <a:p>
          <a:r>
            <a:rPr lang="es-CL" dirty="0" smtClean="0"/>
            <a:t>Adaptación al medio</a:t>
          </a:r>
          <a:endParaRPr lang="es-CL" dirty="0"/>
        </a:p>
      </dgm:t>
    </dgm:pt>
    <dgm:pt modelId="{073FE21B-83EF-4CA7-BAEC-2F7E93CB326E}" type="parTrans" cxnId="{853697CF-BC18-48E8-8622-56AD7D866511}">
      <dgm:prSet/>
      <dgm:spPr/>
      <dgm:t>
        <a:bodyPr/>
        <a:lstStyle/>
        <a:p>
          <a:endParaRPr lang="es-CL"/>
        </a:p>
      </dgm:t>
    </dgm:pt>
    <dgm:pt modelId="{00A04895-B36B-4984-A1FB-270B9CDF1755}" type="sibTrans" cxnId="{853697CF-BC18-48E8-8622-56AD7D866511}">
      <dgm:prSet/>
      <dgm:spPr/>
      <dgm:t>
        <a:bodyPr/>
        <a:lstStyle/>
        <a:p>
          <a:endParaRPr lang="es-CL"/>
        </a:p>
      </dgm:t>
    </dgm:pt>
    <dgm:pt modelId="{77959DF8-B432-47D3-B558-35C07D7B0E32}" type="pres">
      <dgm:prSet presAssocID="{48241F6A-D861-47D7-8D13-2ABB00A3AFD2}" presName="CompostProcess" presStyleCnt="0">
        <dgm:presLayoutVars>
          <dgm:dir/>
          <dgm:resizeHandles val="exact"/>
        </dgm:presLayoutVars>
      </dgm:prSet>
      <dgm:spPr/>
    </dgm:pt>
    <dgm:pt modelId="{D5BF4B66-8EB3-4F84-A7D1-F958CEB61B20}" type="pres">
      <dgm:prSet presAssocID="{48241F6A-D861-47D7-8D13-2ABB00A3AFD2}" presName="arrow" presStyleLbl="bgShp" presStyleIdx="0" presStyleCnt="1" custLinFactNeighborX="962" custLinFactNeighborY="327"/>
      <dgm:spPr/>
    </dgm:pt>
    <dgm:pt modelId="{E48D1DE1-E235-49CC-B7B2-9EFDEEA4042A}" type="pres">
      <dgm:prSet presAssocID="{48241F6A-D861-47D7-8D13-2ABB00A3AFD2}" presName="linearProcess" presStyleCnt="0"/>
      <dgm:spPr/>
    </dgm:pt>
    <dgm:pt modelId="{157A5811-37DE-4528-A37A-73ED730A9328}" type="pres">
      <dgm:prSet presAssocID="{29E0F0C5-40F7-447C-B789-049F19CE8B4E}" presName="textNode" presStyleLbl="node1" presStyleIdx="0" presStyleCnt="3" custLinFactNeighborX="-6666" custLinFactNeighborY="-2011">
        <dgm:presLayoutVars>
          <dgm:bulletEnabled val="1"/>
        </dgm:presLayoutVars>
      </dgm:prSet>
      <dgm:spPr/>
      <dgm:t>
        <a:bodyPr/>
        <a:lstStyle/>
        <a:p>
          <a:endParaRPr lang="es-CL"/>
        </a:p>
      </dgm:t>
    </dgm:pt>
    <dgm:pt modelId="{64E1B103-980B-4D2B-A083-60E15DC27999}" type="pres">
      <dgm:prSet presAssocID="{243B5B05-0665-4C9C-A729-B41C95469392}" presName="sibTrans" presStyleCnt="0"/>
      <dgm:spPr/>
    </dgm:pt>
    <dgm:pt modelId="{F83175D8-80D5-474E-8951-BBA85284583D}" type="pres">
      <dgm:prSet presAssocID="{6219E17E-3999-4E14-B626-9FAD3EDE3305}" presName="textNode" presStyleLbl="node1" presStyleIdx="1" presStyleCnt="3">
        <dgm:presLayoutVars>
          <dgm:bulletEnabled val="1"/>
        </dgm:presLayoutVars>
      </dgm:prSet>
      <dgm:spPr/>
      <dgm:t>
        <a:bodyPr/>
        <a:lstStyle/>
        <a:p>
          <a:endParaRPr lang="es-CL"/>
        </a:p>
      </dgm:t>
    </dgm:pt>
    <dgm:pt modelId="{AEAD62B2-ACC5-42A1-936E-4B587E76BF16}" type="pres">
      <dgm:prSet presAssocID="{5762028A-8C46-4E57-911A-6379DB8EB7A6}" presName="sibTrans" presStyleCnt="0"/>
      <dgm:spPr/>
    </dgm:pt>
    <dgm:pt modelId="{B3D91477-AE68-4546-84AC-3C4337375A6A}" type="pres">
      <dgm:prSet presAssocID="{E681B3CC-414B-4053-8157-DA32D25EF747}" presName="textNode" presStyleLbl="node1" presStyleIdx="2" presStyleCnt="3">
        <dgm:presLayoutVars>
          <dgm:bulletEnabled val="1"/>
        </dgm:presLayoutVars>
      </dgm:prSet>
      <dgm:spPr/>
      <dgm:t>
        <a:bodyPr/>
        <a:lstStyle/>
        <a:p>
          <a:endParaRPr lang="es-CL"/>
        </a:p>
      </dgm:t>
    </dgm:pt>
  </dgm:ptLst>
  <dgm:cxnLst>
    <dgm:cxn modelId="{219621FD-383B-4549-A83B-960C95E8D323}" srcId="{48241F6A-D861-47D7-8D13-2ABB00A3AFD2}" destId="{29E0F0C5-40F7-447C-B789-049F19CE8B4E}" srcOrd="0" destOrd="0" parTransId="{598AC2C4-2919-4C68-B4B9-A84655B0CBBF}" sibTransId="{243B5B05-0665-4C9C-A729-B41C95469392}"/>
    <dgm:cxn modelId="{AB06EC6C-001E-4FFF-8151-E0F745CC81A2}" type="presOf" srcId="{48241F6A-D861-47D7-8D13-2ABB00A3AFD2}" destId="{77959DF8-B432-47D3-B558-35C07D7B0E32}" srcOrd="0" destOrd="0" presId="urn:microsoft.com/office/officeart/2005/8/layout/hProcess9"/>
    <dgm:cxn modelId="{853697CF-BC18-48E8-8622-56AD7D866511}" srcId="{48241F6A-D861-47D7-8D13-2ABB00A3AFD2}" destId="{E681B3CC-414B-4053-8157-DA32D25EF747}" srcOrd="2" destOrd="0" parTransId="{073FE21B-83EF-4CA7-BAEC-2F7E93CB326E}" sibTransId="{00A04895-B36B-4984-A1FB-270B9CDF1755}"/>
    <dgm:cxn modelId="{5626EAE1-1D7E-41E1-910E-50105299A0B1}" type="presOf" srcId="{29E0F0C5-40F7-447C-B789-049F19CE8B4E}" destId="{157A5811-37DE-4528-A37A-73ED730A9328}" srcOrd="0" destOrd="0" presId="urn:microsoft.com/office/officeart/2005/8/layout/hProcess9"/>
    <dgm:cxn modelId="{0165A749-1D01-4C2A-841A-61BB74FEE541}" type="presOf" srcId="{E681B3CC-414B-4053-8157-DA32D25EF747}" destId="{B3D91477-AE68-4546-84AC-3C4337375A6A}" srcOrd="0" destOrd="0" presId="urn:microsoft.com/office/officeart/2005/8/layout/hProcess9"/>
    <dgm:cxn modelId="{8B7C6F91-00B6-4EA5-A83B-AD09D0F3C14D}" srcId="{48241F6A-D861-47D7-8D13-2ABB00A3AFD2}" destId="{6219E17E-3999-4E14-B626-9FAD3EDE3305}" srcOrd="1" destOrd="0" parTransId="{97C0A4A4-2987-4EF9-B0B0-5B5D16DCE2E8}" sibTransId="{5762028A-8C46-4E57-911A-6379DB8EB7A6}"/>
    <dgm:cxn modelId="{B0D86673-66BE-470A-AA9F-FF812AE96FCD}" type="presOf" srcId="{6219E17E-3999-4E14-B626-9FAD3EDE3305}" destId="{F83175D8-80D5-474E-8951-BBA85284583D}" srcOrd="0" destOrd="0" presId="urn:microsoft.com/office/officeart/2005/8/layout/hProcess9"/>
    <dgm:cxn modelId="{ED71ED37-3F37-49D6-A6E9-85532FED02F2}" type="presParOf" srcId="{77959DF8-B432-47D3-B558-35C07D7B0E32}" destId="{D5BF4B66-8EB3-4F84-A7D1-F958CEB61B20}" srcOrd="0" destOrd="0" presId="urn:microsoft.com/office/officeart/2005/8/layout/hProcess9"/>
    <dgm:cxn modelId="{A196BCE6-D8CC-4460-B89C-93B8B4A5A5B7}" type="presParOf" srcId="{77959DF8-B432-47D3-B558-35C07D7B0E32}" destId="{E48D1DE1-E235-49CC-B7B2-9EFDEEA4042A}" srcOrd="1" destOrd="0" presId="urn:microsoft.com/office/officeart/2005/8/layout/hProcess9"/>
    <dgm:cxn modelId="{718AD307-AD29-4273-BC9A-952F7EC1D33C}" type="presParOf" srcId="{E48D1DE1-E235-49CC-B7B2-9EFDEEA4042A}" destId="{157A5811-37DE-4528-A37A-73ED730A9328}" srcOrd="0" destOrd="0" presId="urn:microsoft.com/office/officeart/2005/8/layout/hProcess9"/>
    <dgm:cxn modelId="{CB3BA68A-B1A8-4CC9-AA6B-848ACF08E405}" type="presParOf" srcId="{E48D1DE1-E235-49CC-B7B2-9EFDEEA4042A}" destId="{64E1B103-980B-4D2B-A083-60E15DC27999}" srcOrd="1" destOrd="0" presId="urn:microsoft.com/office/officeart/2005/8/layout/hProcess9"/>
    <dgm:cxn modelId="{0074F91A-9D44-4131-B2C0-0724E763E3F3}" type="presParOf" srcId="{E48D1DE1-E235-49CC-B7B2-9EFDEEA4042A}" destId="{F83175D8-80D5-474E-8951-BBA85284583D}" srcOrd="2" destOrd="0" presId="urn:microsoft.com/office/officeart/2005/8/layout/hProcess9"/>
    <dgm:cxn modelId="{ADAC82D0-2785-4123-9904-27074D9B1D9A}" type="presParOf" srcId="{E48D1DE1-E235-49CC-B7B2-9EFDEEA4042A}" destId="{AEAD62B2-ACC5-42A1-936E-4B587E76BF16}" srcOrd="3" destOrd="0" presId="urn:microsoft.com/office/officeart/2005/8/layout/hProcess9"/>
    <dgm:cxn modelId="{D9F7CD25-6351-4AB3-8171-9F5E98F0EDEB}" type="presParOf" srcId="{E48D1DE1-E235-49CC-B7B2-9EFDEEA4042A}" destId="{B3D91477-AE68-4546-84AC-3C4337375A6A}"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8A657A-7F3B-43D7-BB2D-0412608C5AE3}" type="doc">
      <dgm:prSet loTypeId="urn:microsoft.com/office/officeart/2005/8/layout/radial6" loCatId="relationship" qsTypeId="urn:microsoft.com/office/officeart/2005/8/quickstyle/simple1" qsCatId="simple" csTypeId="urn:microsoft.com/office/officeart/2005/8/colors/colorful4" csCatId="colorful" phldr="1"/>
      <dgm:spPr/>
      <dgm:t>
        <a:bodyPr/>
        <a:lstStyle/>
        <a:p>
          <a:endParaRPr lang="en-US"/>
        </a:p>
      </dgm:t>
    </dgm:pt>
    <dgm:pt modelId="{F0BFB32D-B823-40EF-9358-40D8771EEB3E}">
      <dgm:prSet phldrT="[Texto]"/>
      <dgm:spPr/>
      <dgm:t>
        <a:bodyPr/>
        <a:lstStyle/>
        <a:p>
          <a:r>
            <a:rPr lang="es-CL" dirty="0" smtClean="0"/>
            <a:t>Habitus</a:t>
          </a:r>
          <a:endParaRPr lang="en-US" dirty="0"/>
        </a:p>
      </dgm:t>
    </dgm:pt>
    <dgm:pt modelId="{3D90EFD8-EF59-4D04-A145-6F9F49F928BC}" type="parTrans" cxnId="{804A0BC3-6413-4A5A-B6B3-DF19A4DEB2A7}">
      <dgm:prSet/>
      <dgm:spPr/>
      <dgm:t>
        <a:bodyPr/>
        <a:lstStyle/>
        <a:p>
          <a:endParaRPr lang="en-US"/>
        </a:p>
      </dgm:t>
    </dgm:pt>
    <dgm:pt modelId="{CF9D64E3-0388-46C3-9F3D-0499346166F2}" type="sibTrans" cxnId="{804A0BC3-6413-4A5A-B6B3-DF19A4DEB2A7}">
      <dgm:prSet/>
      <dgm:spPr/>
      <dgm:t>
        <a:bodyPr/>
        <a:lstStyle/>
        <a:p>
          <a:endParaRPr lang="en-US"/>
        </a:p>
      </dgm:t>
    </dgm:pt>
    <dgm:pt modelId="{B2CB1321-30A9-46B6-A0FD-6987EF53D9B3}">
      <dgm:prSet phldrT="[Texto]"/>
      <dgm:spPr/>
      <dgm:t>
        <a:bodyPr/>
        <a:lstStyle/>
        <a:p>
          <a:r>
            <a:rPr lang="es-CL" dirty="0" smtClean="0"/>
            <a:t>Integración Lógica</a:t>
          </a:r>
          <a:endParaRPr lang="en-US" dirty="0"/>
        </a:p>
      </dgm:t>
    </dgm:pt>
    <dgm:pt modelId="{C97E67D0-A093-4899-BEAE-AE5D0BA72A76}" type="parTrans" cxnId="{2849B6D8-8659-4ED0-A104-17399C03AB2B}">
      <dgm:prSet/>
      <dgm:spPr/>
      <dgm:t>
        <a:bodyPr/>
        <a:lstStyle/>
        <a:p>
          <a:endParaRPr lang="en-US"/>
        </a:p>
      </dgm:t>
    </dgm:pt>
    <dgm:pt modelId="{1DB6F4D5-B1AE-48CE-899D-E5309DB8D88E}" type="sibTrans" cxnId="{2849B6D8-8659-4ED0-A104-17399C03AB2B}">
      <dgm:prSet/>
      <dgm:spPr/>
      <dgm:t>
        <a:bodyPr/>
        <a:lstStyle/>
        <a:p>
          <a:endParaRPr lang="en-US"/>
        </a:p>
      </dgm:t>
    </dgm:pt>
    <dgm:pt modelId="{E7C66AD7-7EA8-4E0E-BB87-2B75B211881D}">
      <dgm:prSet phldrT="[Texto]" custT="1"/>
      <dgm:spPr/>
      <dgm:t>
        <a:bodyPr/>
        <a:lstStyle/>
        <a:p>
          <a:r>
            <a:rPr lang="es-CL" sz="1800" dirty="0" smtClean="0"/>
            <a:t>Agentes</a:t>
          </a:r>
          <a:br>
            <a:rPr lang="es-CL" sz="1800" dirty="0" smtClean="0"/>
          </a:br>
          <a:r>
            <a:rPr lang="es-CL" sz="1800" dirty="0" smtClean="0"/>
            <a:t>(Sujetos)</a:t>
          </a:r>
          <a:r>
            <a:rPr lang="es-CL" sz="1300" dirty="0" smtClean="0"/>
            <a:t/>
          </a:r>
          <a:br>
            <a:rPr lang="es-CL" sz="1300" dirty="0" smtClean="0"/>
          </a:br>
          <a:endParaRPr lang="en-US" sz="1300" dirty="0"/>
        </a:p>
      </dgm:t>
    </dgm:pt>
    <dgm:pt modelId="{2A062529-9A5B-4FDB-94FC-900EBB528E88}" type="parTrans" cxnId="{A3D345D4-DB97-4AFC-901C-B9B95778D685}">
      <dgm:prSet/>
      <dgm:spPr/>
      <dgm:t>
        <a:bodyPr/>
        <a:lstStyle/>
        <a:p>
          <a:endParaRPr lang="en-US"/>
        </a:p>
      </dgm:t>
    </dgm:pt>
    <dgm:pt modelId="{0C5058ED-C2EF-4FEA-87B7-79F1FFE8ECCF}" type="sibTrans" cxnId="{A3D345D4-DB97-4AFC-901C-B9B95778D685}">
      <dgm:prSet/>
      <dgm:spPr/>
      <dgm:t>
        <a:bodyPr/>
        <a:lstStyle/>
        <a:p>
          <a:endParaRPr lang="en-US"/>
        </a:p>
      </dgm:t>
    </dgm:pt>
    <dgm:pt modelId="{FD13AFC7-E7E2-459D-9F8A-34151D6D89E7}">
      <dgm:prSet phldrT="[Texto]"/>
      <dgm:spPr/>
      <dgm:t>
        <a:bodyPr/>
        <a:lstStyle/>
        <a:p>
          <a:r>
            <a:rPr lang="es-CL" dirty="0" smtClean="0"/>
            <a:t>Integración Moral</a:t>
          </a:r>
          <a:endParaRPr lang="en-US" dirty="0"/>
        </a:p>
      </dgm:t>
    </dgm:pt>
    <dgm:pt modelId="{35A4C485-22E4-4F1D-8BD4-A08D4CD57549}" type="parTrans" cxnId="{7AA7EFFA-0544-4A79-89F2-B4C52B4AB32E}">
      <dgm:prSet/>
      <dgm:spPr/>
      <dgm:t>
        <a:bodyPr/>
        <a:lstStyle/>
        <a:p>
          <a:endParaRPr lang="en-US"/>
        </a:p>
      </dgm:t>
    </dgm:pt>
    <dgm:pt modelId="{D53C1226-917F-4214-818B-897A7799DE1D}" type="sibTrans" cxnId="{7AA7EFFA-0544-4A79-89F2-B4C52B4AB32E}">
      <dgm:prSet/>
      <dgm:spPr/>
      <dgm:t>
        <a:bodyPr/>
        <a:lstStyle/>
        <a:p>
          <a:endParaRPr lang="en-US"/>
        </a:p>
      </dgm:t>
    </dgm:pt>
    <dgm:pt modelId="{E9C27307-1C8D-421B-850B-7973D27EC9A2}">
      <dgm:prSet phldrT="[Texto]" custT="1"/>
      <dgm:spPr/>
      <dgm:t>
        <a:bodyPr/>
        <a:lstStyle/>
        <a:p>
          <a:r>
            <a:rPr lang="es-CL" sz="1400" dirty="0" smtClean="0"/>
            <a:t>Estructura social </a:t>
          </a:r>
          <a:br>
            <a:rPr lang="es-CL" sz="1400" dirty="0" smtClean="0"/>
          </a:br>
          <a:r>
            <a:rPr lang="es-CL" sz="1400" dirty="0" smtClean="0"/>
            <a:t>(Organización)</a:t>
          </a:r>
          <a:endParaRPr lang="en-US" sz="1400" dirty="0"/>
        </a:p>
      </dgm:t>
    </dgm:pt>
    <dgm:pt modelId="{E4AA2B79-0023-4912-8971-496D4AD545EE}" type="parTrans" cxnId="{E78E0763-7392-4906-952D-317B4D2AD322}">
      <dgm:prSet/>
      <dgm:spPr/>
      <dgm:t>
        <a:bodyPr/>
        <a:lstStyle/>
        <a:p>
          <a:endParaRPr lang="en-US"/>
        </a:p>
      </dgm:t>
    </dgm:pt>
    <dgm:pt modelId="{FE82201E-BBF6-4578-A906-AD64B56027C2}" type="sibTrans" cxnId="{E78E0763-7392-4906-952D-317B4D2AD322}">
      <dgm:prSet/>
      <dgm:spPr/>
      <dgm:t>
        <a:bodyPr/>
        <a:lstStyle/>
        <a:p>
          <a:endParaRPr lang="en-US"/>
        </a:p>
      </dgm:t>
    </dgm:pt>
    <dgm:pt modelId="{C5DEF20F-7154-456E-9E90-C9B1AFDF3F7A}" type="pres">
      <dgm:prSet presAssocID="{3C8A657A-7F3B-43D7-BB2D-0412608C5AE3}" presName="Name0" presStyleCnt="0">
        <dgm:presLayoutVars>
          <dgm:chMax val="1"/>
          <dgm:dir/>
          <dgm:animLvl val="ctr"/>
          <dgm:resizeHandles val="exact"/>
        </dgm:presLayoutVars>
      </dgm:prSet>
      <dgm:spPr/>
      <dgm:t>
        <a:bodyPr/>
        <a:lstStyle/>
        <a:p>
          <a:endParaRPr lang="es-CL"/>
        </a:p>
      </dgm:t>
    </dgm:pt>
    <dgm:pt modelId="{C07AAD30-62CB-4F9A-8922-5347B99CCAAA}" type="pres">
      <dgm:prSet presAssocID="{F0BFB32D-B823-40EF-9358-40D8771EEB3E}" presName="centerShape" presStyleLbl="node0" presStyleIdx="0" presStyleCnt="1" custScaleX="62266" custScaleY="79790"/>
      <dgm:spPr/>
      <dgm:t>
        <a:bodyPr/>
        <a:lstStyle/>
        <a:p>
          <a:endParaRPr lang="en-US"/>
        </a:p>
      </dgm:t>
    </dgm:pt>
    <dgm:pt modelId="{E23BAFA8-60DC-4839-B569-FE1E18FBA7F1}" type="pres">
      <dgm:prSet presAssocID="{B2CB1321-30A9-46B6-A0FD-6987EF53D9B3}" presName="node" presStyleLbl="node1" presStyleIdx="0" presStyleCnt="4" custScaleX="112648" custScaleY="68216">
        <dgm:presLayoutVars>
          <dgm:bulletEnabled val="1"/>
        </dgm:presLayoutVars>
      </dgm:prSet>
      <dgm:spPr/>
      <dgm:t>
        <a:bodyPr/>
        <a:lstStyle/>
        <a:p>
          <a:endParaRPr lang="en-US"/>
        </a:p>
      </dgm:t>
    </dgm:pt>
    <dgm:pt modelId="{6F8C4674-564D-4EF7-A8DB-C930FDC850D1}" type="pres">
      <dgm:prSet presAssocID="{B2CB1321-30A9-46B6-A0FD-6987EF53D9B3}" presName="dummy" presStyleCnt="0"/>
      <dgm:spPr/>
    </dgm:pt>
    <dgm:pt modelId="{822BC137-85B7-4F1B-9E7F-82182E069E8F}" type="pres">
      <dgm:prSet presAssocID="{1DB6F4D5-B1AE-48CE-899D-E5309DB8D88E}" presName="sibTrans" presStyleLbl="sibTrans2D1" presStyleIdx="0" presStyleCnt="4"/>
      <dgm:spPr/>
      <dgm:t>
        <a:bodyPr/>
        <a:lstStyle/>
        <a:p>
          <a:endParaRPr lang="es-CL"/>
        </a:p>
      </dgm:t>
    </dgm:pt>
    <dgm:pt modelId="{B6E395F3-EA60-480D-B469-43972AF17384}" type="pres">
      <dgm:prSet presAssocID="{E7C66AD7-7EA8-4E0E-BB87-2B75B211881D}" presName="node" presStyleLbl="node1" presStyleIdx="1" presStyleCnt="4" custScaleX="157837" custScaleY="144047" custRadScaleRad="100728">
        <dgm:presLayoutVars>
          <dgm:bulletEnabled val="1"/>
        </dgm:presLayoutVars>
      </dgm:prSet>
      <dgm:spPr/>
      <dgm:t>
        <a:bodyPr/>
        <a:lstStyle/>
        <a:p>
          <a:endParaRPr lang="en-US"/>
        </a:p>
      </dgm:t>
    </dgm:pt>
    <dgm:pt modelId="{FFDE6067-54F3-4010-9303-785BD5FC1139}" type="pres">
      <dgm:prSet presAssocID="{E7C66AD7-7EA8-4E0E-BB87-2B75B211881D}" presName="dummy" presStyleCnt="0"/>
      <dgm:spPr/>
    </dgm:pt>
    <dgm:pt modelId="{F3D1ED3F-F5CB-46CF-B23E-6C273868F68D}" type="pres">
      <dgm:prSet presAssocID="{0C5058ED-C2EF-4FEA-87B7-79F1FFE8ECCF}" presName="sibTrans" presStyleLbl="sibTrans2D1" presStyleIdx="1" presStyleCnt="4"/>
      <dgm:spPr/>
      <dgm:t>
        <a:bodyPr/>
        <a:lstStyle/>
        <a:p>
          <a:endParaRPr lang="es-CL"/>
        </a:p>
      </dgm:t>
    </dgm:pt>
    <dgm:pt modelId="{70C676F5-B76B-437E-AE5F-648FEC9C5505}" type="pres">
      <dgm:prSet presAssocID="{FD13AFC7-E7E2-459D-9F8A-34151D6D89E7}" presName="node" presStyleLbl="node1" presStyleIdx="2" presStyleCnt="4" custScaleX="110015" custScaleY="67258">
        <dgm:presLayoutVars>
          <dgm:bulletEnabled val="1"/>
        </dgm:presLayoutVars>
      </dgm:prSet>
      <dgm:spPr/>
      <dgm:t>
        <a:bodyPr/>
        <a:lstStyle/>
        <a:p>
          <a:endParaRPr lang="en-US"/>
        </a:p>
      </dgm:t>
    </dgm:pt>
    <dgm:pt modelId="{E0F389E4-E3E8-477B-A930-F25645E3AECF}" type="pres">
      <dgm:prSet presAssocID="{FD13AFC7-E7E2-459D-9F8A-34151D6D89E7}" presName="dummy" presStyleCnt="0"/>
      <dgm:spPr/>
    </dgm:pt>
    <dgm:pt modelId="{06FD0CBF-996B-4AEC-A54C-F6ACDA24ABDE}" type="pres">
      <dgm:prSet presAssocID="{D53C1226-917F-4214-818B-897A7799DE1D}" presName="sibTrans" presStyleLbl="sibTrans2D1" presStyleIdx="2" presStyleCnt="4"/>
      <dgm:spPr/>
      <dgm:t>
        <a:bodyPr/>
        <a:lstStyle/>
        <a:p>
          <a:endParaRPr lang="es-CL"/>
        </a:p>
      </dgm:t>
    </dgm:pt>
    <dgm:pt modelId="{4CE0ABB3-5D43-40EB-88A6-970AA93B6BE4}" type="pres">
      <dgm:prSet presAssocID="{E9C27307-1C8D-421B-850B-7973D27EC9A2}" presName="node" presStyleLbl="node1" presStyleIdx="3" presStyleCnt="4" custScaleX="154480" custScaleY="133515">
        <dgm:presLayoutVars>
          <dgm:bulletEnabled val="1"/>
        </dgm:presLayoutVars>
      </dgm:prSet>
      <dgm:spPr/>
      <dgm:t>
        <a:bodyPr/>
        <a:lstStyle/>
        <a:p>
          <a:endParaRPr lang="en-US"/>
        </a:p>
      </dgm:t>
    </dgm:pt>
    <dgm:pt modelId="{85D0042E-EB20-4A36-9FDC-A06F839AD824}" type="pres">
      <dgm:prSet presAssocID="{E9C27307-1C8D-421B-850B-7973D27EC9A2}" presName="dummy" presStyleCnt="0"/>
      <dgm:spPr/>
    </dgm:pt>
    <dgm:pt modelId="{812D2CE8-DCE6-4AB0-8B13-DD4042DB774D}" type="pres">
      <dgm:prSet presAssocID="{FE82201E-BBF6-4578-A906-AD64B56027C2}" presName="sibTrans" presStyleLbl="sibTrans2D1" presStyleIdx="3" presStyleCnt="4"/>
      <dgm:spPr/>
      <dgm:t>
        <a:bodyPr/>
        <a:lstStyle/>
        <a:p>
          <a:endParaRPr lang="es-CL"/>
        </a:p>
      </dgm:t>
    </dgm:pt>
  </dgm:ptLst>
  <dgm:cxnLst>
    <dgm:cxn modelId="{A3D345D4-DB97-4AFC-901C-B9B95778D685}" srcId="{F0BFB32D-B823-40EF-9358-40D8771EEB3E}" destId="{E7C66AD7-7EA8-4E0E-BB87-2B75B211881D}" srcOrd="1" destOrd="0" parTransId="{2A062529-9A5B-4FDB-94FC-900EBB528E88}" sibTransId="{0C5058ED-C2EF-4FEA-87B7-79F1FFE8ECCF}"/>
    <dgm:cxn modelId="{804A0BC3-6413-4A5A-B6B3-DF19A4DEB2A7}" srcId="{3C8A657A-7F3B-43D7-BB2D-0412608C5AE3}" destId="{F0BFB32D-B823-40EF-9358-40D8771EEB3E}" srcOrd="0" destOrd="0" parTransId="{3D90EFD8-EF59-4D04-A145-6F9F49F928BC}" sibTransId="{CF9D64E3-0388-46C3-9F3D-0499346166F2}"/>
    <dgm:cxn modelId="{E78E0763-7392-4906-952D-317B4D2AD322}" srcId="{F0BFB32D-B823-40EF-9358-40D8771EEB3E}" destId="{E9C27307-1C8D-421B-850B-7973D27EC9A2}" srcOrd="3" destOrd="0" parTransId="{E4AA2B79-0023-4912-8971-496D4AD545EE}" sibTransId="{FE82201E-BBF6-4578-A906-AD64B56027C2}"/>
    <dgm:cxn modelId="{C66B21F8-4FBF-46B5-AF21-415F32E0E47F}" type="presOf" srcId="{FE82201E-BBF6-4578-A906-AD64B56027C2}" destId="{812D2CE8-DCE6-4AB0-8B13-DD4042DB774D}" srcOrd="0" destOrd="0" presId="urn:microsoft.com/office/officeart/2005/8/layout/radial6"/>
    <dgm:cxn modelId="{4A97BBD1-A711-4360-8BF7-9AADC9B6FB2A}" type="presOf" srcId="{FD13AFC7-E7E2-459D-9F8A-34151D6D89E7}" destId="{70C676F5-B76B-437E-AE5F-648FEC9C5505}" srcOrd="0" destOrd="0" presId="urn:microsoft.com/office/officeart/2005/8/layout/radial6"/>
    <dgm:cxn modelId="{DD4792A5-A5AB-476B-9CB5-3265A26BBAD7}" type="presOf" srcId="{D53C1226-917F-4214-818B-897A7799DE1D}" destId="{06FD0CBF-996B-4AEC-A54C-F6ACDA24ABDE}" srcOrd="0" destOrd="0" presId="urn:microsoft.com/office/officeart/2005/8/layout/radial6"/>
    <dgm:cxn modelId="{8E2E307D-92DC-4160-9206-CC2AA7A172E0}" type="presOf" srcId="{B2CB1321-30A9-46B6-A0FD-6987EF53D9B3}" destId="{E23BAFA8-60DC-4839-B569-FE1E18FBA7F1}" srcOrd="0" destOrd="0" presId="urn:microsoft.com/office/officeart/2005/8/layout/radial6"/>
    <dgm:cxn modelId="{7AA7EFFA-0544-4A79-89F2-B4C52B4AB32E}" srcId="{F0BFB32D-B823-40EF-9358-40D8771EEB3E}" destId="{FD13AFC7-E7E2-459D-9F8A-34151D6D89E7}" srcOrd="2" destOrd="0" parTransId="{35A4C485-22E4-4F1D-8BD4-A08D4CD57549}" sibTransId="{D53C1226-917F-4214-818B-897A7799DE1D}"/>
    <dgm:cxn modelId="{DDE562AC-B379-45A7-AD5F-6CFF00903F04}" type="presOf" srcId="{E7C66AD7-7EA8-4E0E-BB87-2B75B211881D}" destId="{B6E395F3-EA60-480D-B469-43972AF17384}" srcOrd="0" destOrd="0" presId="urn:microsoft.com/office/officeart/2005/8/layout/radial6"/>
    <dgm:cxn modelId="{F699F922-9CBE-4120-9284-99CE7D878A94}" type="presOf" srcId="{3C8A657A-7F3B-43D7-BB2D-0412608C5AE3}" destId="{C5DEF20F-7154-456E-9E90-C9B1AFDF3F7A}" srcOrd="0" destOrd="0" presId="urn:microsoft.com/office/officeart/2005/8/layout/radial6"/>
    <dgm:cxn modelId="{0FB44EBC-5397-42E8-B6D0-6D50064371A6}" type="presOf" srcId="{F0BFB32D-B823-40EF-9358-40D8771EEB3E}" destId="{C07AAD30-62CB-4F9A-8922-5347B99CCAAA}" srcOrd="0" destOrd="0" presId="urn:microsoft.com/office/officeart/2005/8/layout/radial6"/>
    <dgm:cxn modelId="{BF7C2AA0-54D3-4CA8-B9FC-FD9147CBDC74}" type="presOf" srcId="{1DB6F4D5-B1AE-48CE-899D-E5309DB8D88E}" destId="{822BC137-85B7-4F1B-9E7F-82182E069E8F}" srcOrd="0" destOrd="0" presId="urn:microsoft.com/office/officeart/2005/8/layout/radial6"/>
    <dgm:cxn modelId="{0A13226E-663C-4EB7-A6EF-ACE1E7ACCDEA}" type="presOf" srcId="{0C5058ED-C2EF-4FEA-87B7-79F1FFE8ECCF}" destId="{F3D1ED3F-F5CB-46CF-B23E-6C273868F68D}" srcOrd="0" destOrd="0" presId="urn:microsoft.com/office/officeart/2005/8/layout/radial6"/>
    <dgm:cxn modelId="{2849B6D8-8659-4ED0-A104-17399C03AB2B}" srcId="{F0BFB32D-B823-40EF-9358-40D8771EEB3E}" destId="{B2CB1321-30A9-46B6-A0FD-6987EF53D9B3}" srcOrd="0" destOrd="0" parTransId="{C97E67D0-A093-4899-BEAE-AE5D0BA72A76}" sibTransId="{1DB6F4D5-B1AE-48CE-899D-E5309DB8D88E}"/>
    <dgm:cxn modelId="{2D974ED1-DBAC-4AD8-AB48-29AB51BC9F5B}" type="presOf" srcId="{E9C27307-1C8D-421B-850B-7973D27EC9A2}" destId="{4CE0ABB3-5D43-40EB-88A6-970AA93B6BE4}" srcOrd="0" destOrd="0" presId="urn:microsoft.com/office/officeart/2005/8/layout/radial6"/>
    <dgm:cxn modelId="{CBD5BBE8-E687-429C-A5AE-0F0B6A35A38F}" type="presParOf" srcId="{C5DEF20F-7154-456E-9E90-C9B1AFDF3F7A}" destId="{C07AAD30-62CB-4F9A-8922-5347B99CCAAA}" srcOrd="0" destOrd="0" presId="urn:microsoft.com/office/officeart/2005/8/layout/radial6"/>
    <dgm:cxn modelId="{CFAE6ADF-261E-488A-8FC7-7EDE104070D3}" type="presParOf" srcId="{C5DEF20F-7154-456E-9E90-C9B1AFDF3F7A}" destId="{E23BAFA8-60DC-4839-B569-FE1E18FBA7F1}" srcOrd="1" destOrd="0" presId="urn:microsoft.com/office/officeart/2005/8/layout/radial6"/>
    <dgm:cxn modelId="{D9BBEC5C-EBFE-4C9A-AF41-8D7B2EEDF46F}" type="presParOf" srcId="{C5DEF20F-7154-456E-9E90-C9B1AFDF3F7A}" destId="{6F8C4674-564D-4EF7-A8DB-C930FDC850D1}" srcOrd="2" destOrd="0" presId="urn:microsoft.com/office/officeart/2005/8/layout/radial6"/>
    <dgm:cxn modelId="{FB745A9E-4FE3-4814-AF60-C9C4EDB6D964}" type="presParOf" srcId="{C5DEF20F-7154-456E-9E90-C9B1AFDF3F7A}" destId="{822BC137-85B7-4F1B-9E7F-82182E069E8F}" srcOrd="3" destOrd="0" presId="urn:microsoft.com/office/officeart/2005/8/layout/radial6"/>
    <dgm:cxn modelId="{57C7050A-22A6-4D53-A0CF-E2484818856C}" type="presParOf" srcId="{C5DEF20F-7154-456E-9E90-C9B1AFDF3F7A}" destId="{B6E395F3-EA60-480D-B469-43972AF17384}" srcOrd="4" destOrd="0" presId="urn:microsoft.com/office/officeart/2005/8/layout/radial6"/>
    <dgm:cxn modelId="{789559EB-08C4-4B02-A2BD-B81EBF78EE03}" type="presParOf" srcId="{C5DEF20F-7154-456E-9E90-C9B1AFDF3F7A}" destId="{FFDE6067-54F3-4010-9303-785BD5FC1139}" srcOrd="5" destOrd="0" presId="urn:microsoft.com/office/officeart/2005/8/layout/radial6"/>
    <dgm:cxn modelId="{0E31BA1D-C7A6-4871-8874-D07DEF0B739B}" type="presParOf" srcId="{C5DEF20F-7154-456E-9E90-C9B1AFDF3F7A}" destId="{F3D1ED3F-F5CB-46CF-B23E-6C273868F68D}" srcOrd="6" destOrd="0" presId="urn:microsoft.com/office/officeart/2005/8/layout/radial6"/>
    <dgm:cxn modelId="{BB1688A1-899B-4EFB-AE1A-50C4A27A559E}" type="presParOf" srcId="{C5DEF20F-7154-456E-9E90-C9B1AFDF3F7A}" destId="{70C676F5-B76B-437E-AE5F-648FEC9C5505}" srcOrd="7" destOrd="0" presId="urn:microsoft.com/office/officeart/2005/8/layout/radial6"/>
    <dgm:cxn modelId="{F88B25EB-E3D4-48F6-83FB-25E547EAFD23}" type="presParOf" srcId="{C5DEF20F-7154-456E-9E90-C9B1AFDF3F7A}" destId="{E0F389E4-E3E8-477B-A930-F25645E3AECF}" srcOrd="8" destOrd="0" presId="urn:microsoft.com/office/officeart/2005/8/layout/radial6"/>
    <dgm:cxn modelId="{5064BD64-7C82-409C-B60A-CBC452829A23}" type="presParOf" srcId="{C5DEF20F-7154-456E-9E90-C9B1AFDF3F7A}" destId="{06FD0CBF-996B-4AEC-A54C-F6ACDA24ABDE}" srcOrd="9" destOrd="0" presId="urn:microsoft.com/office/officeart/2005/8/layout/radial6"/>
    <dgm:cxn modelId="{352A0B2B-F64A-4ADD-8F3E-C4A903732A78}" type="presParOf" srcId="{C5DEF20F-7154-456E-9E90-C9B1AFDF3F7A}" destId="{4CE0ABB3-5D43-40EB-88A6-970AA93B6BE4}" srcOrd="10" destOrd="0" presId="urn:microsoft.com/office/officeart/2005/8/layout/radial6"/>
    <dgm:cxn modelId="{B87AC91B-63E9-4A7F-A435-257C27F80763}" type="presParOf" srcId="{C5DEF20F-7154-456E-9E90-C9B1AFDF3F7A}" destId="{85D0042E-EB20-4A36-9FDC-A06F839AD824}" srcOrd="11" destOrd="0" presId="urn:microsoft.com/office/officeart/2005/8/layout/radial6"/>
    <dgm:cxn modelId="{7EE72D50-EDE8-4CB7-84A8-BC90876E1355}" type="presParOf" srcId="{C5DEF20F-7154-456E-9E90-C9B1AFDF3F7A}" destId="{812D2CE8-DCE6-4AB0-8B13-DD4042DB774D}"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47722-9ACF-4ADA-9865-E98BC5C1B795}">
      <dsp:nvSpPr>
        <dsp:cNvPr id="0" name=""/>
        <dsp:cNvSpPr/>
      </dsp:nvSpPr>
      <dsp:spPr>
        <a:xfrm>
          <a:off x="0" y="1126515"/>
          <a:ext cx="7225047" cy="1052242"/>
        </a:xfrm>
        <a:prstGeom prst="rightArrow">
          <a:avLst>
            <a:gd name="adj1" fmla="val 50000"/>
            <a:gd name="adj2" fmla="val 50000"/>
          </a:avLst>
        </a:prstGeom>
        <a:solidFill>
          <a:schemeClr val="accent2">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254000" bIns="167043" numCol="1" spcCol="1270" anchor="ctr" anchorCtr="0">
          <a:noAutofit/>
        </a:bodyPr>
        <a:lstStyle/>
        <a:p>
          <a:pPr lvl="0" algn="l" defTabSz="933450">
            <a:lnSpc>
              <a:spcPct val="90000"/>
            </a:lnSpc>
            <a:spcBef>
              <a:spcPct val="0"/>
            </a:spcBef>
            <a:spcAft>
              <a:spcPct val="35000"/>
            </a:spcAft>
          </a:pPr>
          <a:r>
            <a:rPr lang="es-CL" sz="2100" kern="1200" dirty="0" smtClean="0"/>
            <a:t>1880 </a:t>
          </a:r>
          <a:endParaRPr lang="es-CL" sz="2100" kern="1200" dirty="0"/>
        </a:p>
      </dsp:txBody>
      <dsp:txXfrm>
        <a:off x="0" y="1389576"/>
        <a:ext cx="6961987" cy="526121"/>
      </dsp:txXfrm>
    </dsp:sp>
    <dsp:sp modelId="{71D99794-6EBA-4E6E-A9AB-69BCCD0CF871}">
      <dsp:nvSpPr>
        <dsp:cNvPr id="0" name=""/>
        <dsp:cNvSpPr/>
      </dsp:nvSpPr>
      <dsp:spPr>
        <a:xfrm>
          <a:off x="0" y="1937946"/>
          <a:ext cx="2225314" cy="2027005"/>
        </a:xfrm>
        <a:prstGeom prst="rect">
          <a:avLst/>
        </a:prstGeom>
        <a:solidFill>
          <a:schemeClr val="lt1">
            <a:hueOff val="0"/>
            <a:satOff val="0"/>
            <a:lumOff val="0"/>
            <a:alphaOff val="0"/>
          </a:schemeClr>
        </a:solidFill>
        <a:ln w="6350" cap="flat" cmpd="sng" algn="in">
          <a:solidFill>
            <a:schemeClr val="accent2">
              <a:hueOff val="0"/>
              <a:satOff val="0"/>
              <a:lumOff val="0"/>
              <a:alphaOff val="0"/>
            </a:schemeClr>
          </a:solidFill>
          <a:prstDash val="solid"/>
        </a:ln>
        <a:effectLst/>
        <a:sp3d prstMaterial="plastic">
          <a:bevelT w="25400" h="25400"/>
          <a:bevelB w="25400" h="25400"/>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s-CL" sz="2100" kern="1200" dirty="0" smtClean="0"/>
            <a:t>Corriente clásica o racionalista</a:t>
          </a:r>
          <a:br>
            <a:rPr lang="es-CL" sz="2100" kern="1200" dirty="0" smtClean="0"/>
          </a:br>
          <a:r>
            <a:rPr lang="es-CL" sz="2100" kern="1200" dirty="0" smtClean="0"/>
            <a:t/>
          </a:r>
          <a:br>
            <a:rPr lang="es-CL" sz="2100" kern="1200" dirty="0" smtClean="0"/>
          </a:br>
          <a:r>
            <a:rPr lang="es-CL" sz="2100" kern="1200" dirty="0" smtClean="0"/>
            <a:t>Énfasis en el “Músculo”</a:t>
          </a:r>
          <a:endParaRPr lang="es-CL" sz="2100" kern="1200" dirty="0"/>
        </a:p>
      </dsp:txBody>
      <dsp:txXfrm>
        <a:off x="0" y="1937946"/>
        <a:ext cx="2225314" cy="2027005"/>
      </dsp:txXfrm>
    </dsp:sp>
    <dsp:sp modelId="{AB162716-347E-41D9-B4E4-5706B8B3ECD2}">
      <dsp:nvSpPr>
        <dsp:cNvPr id="0" name=""/>
        <dsp:cNvSpPr/>
      </dsp:nvSpPr>
      <dsp:spPr>
        <a:xfrm>
          <a:off x="2225314" y="1477262"/>
          <a:ext cx="4999732" cy="1052242"/>
        </a:xfrm>
        <a:prstGeom prst="rightArrow">
          <a:avLst>
            <a:gd name="adj1" fmla="val 50000"/>
            <a:gd name="adj2" fmla="val 50000"/>
          </a:avLst>
        </a:prstGeom>
        <a:solidFill>
          <a:schemeClr val="accent3">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254000" bIns="167043" numCol="1" spcCol="1270" anchor="ctr" anchorCtr="0">
          <a:noAutofit/>
        </a:bodyPr>
        <a:lstStyle/>
        <a:p>
          <a:pPr lvl="0" algn="l" defTabSz="933450">
            <a:lnSpc>
              <a:spcPct val="90000"/>
            </a:lnSpc>
            <a:spcBef>
              <a:spcPct val="0"/>
            </a:spcBef>
            <a:spcAft>
              <a:spcPct val="35000"/>
            </a:spcAft>
          </a:pPr>
          <a:r>
            <a:rPr lang="es-CL" sz="2100" kern="1200" dirty="0" smtClean="0"/>
            <a:t>1930</a:t>
          </a:r>
          <a:endParaRPr lang="es-CL" sz="2100" kern="1200" dirty="0"/>
        </a:p>
      </dsp:txBody>
      <dsp:txXfrm>
        <a:off x="2225314" y="1740323"/>
        <a:ext cx="4736672" cy="526121"/>
      </dsp:txXfrm>
    </dsp:sp>
    <dsp:sp modelId="{D00BDFD6-4215-4EB1-A046-C3CEDDAFBA5E}">
      <dsp:nvSpPr>
        <dsp:cNvPr id="0" name=""/>
        <dsp:cNvSpPr/>
      </dsp:nvSpPr>
      <dsp:spPr>
        <a:xfrm>
          <a:off x="2225314" y="2288693"/>
          <a:ext cx="2225314" cy="2027005"/>
        </a:xfrm>
        <a:prstGeom prst="rect">
          <a:avLst/>
        </a:prstGeom>
        <a:solidFill>
          <a:schemeClr val="lt1">
            <a:hueOff val="0"/>
            <a:satOff val="0"/>
            <a:lumOff val="0"/>
            <a:alphaOff val="0"/>
          </a:schemeClr>
        </a:solidFill>
        <a:ln w="6350" cap="flat" cmpd="sng" algn="in">
          <a:solidFill>
            <a:schemeClr val="accent3">
              <a:hueOff val="0"/>
              <a:satOff val="0"/>
              <a:lumOff val="0"/>
              <a:alphaOff val="0"/>
            </a:schemeClr>
          </a:solidFill>
          <a:prstDash val="solid"/>
        </a:ln>
        <a:effectLst/>
        <a:sp3d prstMaterial="plastic">
          <a:bevelT w="25400" h="25400"/>
          <a:bevelB w="25400" h="25400"/>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s-CL" sz="2100" kern="1200" dirty="0" smtClean="0"/>
            <a:t>Enfoque de relaciones humanas</a:t>
          </a:r>
          <a:br>
            <a:rPr lang="es-CL" sz="2100" kern="1200" dirty="0" smtClean="0"/>
          </a:br>
          <a:r>
            <a:rPr lang="es-CL" sz="2100" kern="1200" dirty="0" smtClean="0"/>
            <a:t/>
          </a:r>
          <a:br>
            <a:rPr lang="es-CL" sz="2100" kern="1200" dirty="0" smtClean="0"/>
          </a:br>
          <a:r>
            <a:rPr lang="es-CL" sz="2100" kern="1200" dirty="0" smtClean="0"/>
            <a:t>Énfasis en el “Corazón”</a:t>
          </a:r>
          <a:endParaRPr lang="es-CL" sz="2100" kern="1200" dirty="0"/>
        </a:p>
      </dsp:txBody>
      <dsp:txXfrm>
        <a:off x="2225314" y="2288693"/>
        <a:ext cx="2225314" cy="2027005"/>
      </dsp:txXfrm>
    </dsp:sp>
    <dsp:sp modelId="{21784BF5-411B-4017-8FA4-2AF64D520797}">
      <dsp:nvSpPr>
        <dsp:cNvPr id="0" name=""/>
        <dsp:cNvSpPr/>
      </dsp:nvSpPr>
      <dsp:spPr>
        <a:xfrm>
          <a:off x="4450628" y="1828010"/>
          <a:ext cx="2774418" cy="1052242"/>
        </a:xfrm>
        <a:prstGeom prst="rightArrow">
          <a:avLst>
            <a:gd name="adj1" fmla="val 50000"/>
            <a:gd name="adj2" fmla="val 50000"/>
          </a:avLst>
        </a:prstGeom>
        <a:solidFill>
          <a:schemeClr val="accent4">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254000" bIns="167043" numCol="1" spcCol="1270" anchor="ctr" anchorCtr="0">
          <a:noAutofit/>
        </a:bodyPr>
        <a:lstStyle/>
        <a:p>
          <a:pPr lvl="0" algn="l" defTabSz="933450">
            <a:lnSpc>
              <a:spcPct val="90000"/>
            </a:lnSpc>
            <a:spcBef>
              <a:spcPct val="0"/>
            </a:spcBef>
            <a:spcAft>
              <a:spcPct val="35000"/>
            </a:spcAft>
          </a:pPr>
          <a:r>
            <a:rPr lang="es-CL" sz="2100" kern="1200" dirty="0" smtClean="0"/>
            <a:t>1950</a:t>
          </a:r>
          <a:endParaRPr lang="es-CL" sz="2100" kern="1200" dirty="0"/>
        </a:p>
      </dsp:txBody>
      <dsp:txXfrm>
        <a:off x="4450628" y="2091071"/>
        <a:ext cx="2511358" cy="526121"/>
      </dsp:txXfrm>
    </dsp:sp>
    <dsp:sp modelId="{A921EFCB-F413-4372-A2ED-699023140EE5}">
      <dsp:nvSpPr>
        <dsp:cNvPr id="0" name=""/>
        <dsp:cNvSpPr/>
      </dsp:nvSpPr>
      <dsp:spPr>
        <a:xfrm>
          <a:off x="4450628" y="2639440"/>
          <a:ext cx="2225314" cy="1997340"/>
        </a:xfrm>
        <a:prstGeom prst="rect">
          <a:avLst/>
        </a:prstGeom>
        <a:solidFill>
          <a:schemeClr val="lt1">
            <a:hueOff val="0"/>
            <a:satOff val="0"/>
            <a:lumOff val="0"/>
            <a:alphaOff val="0"/>
          </a:schemeClr>
        </a:solidFill>
        <a:ln w="6350" cap="flat" cmpd="sng" algn="in">
          <a:solidFill>
            <a:schemeClr val="accent4">
              <a:hueOff val="0"/>
              <a:satOff val="0"/>
              <a:lumOff val="0"/>
              <a:alphaOff val="0"/>
            </a:schemeClr>
          </a:solidFill>
          <a:prstDash val="solid"/>
        </a:ln>
        <a:effectLst/>
        <a:sp3d prstMaterial="plastic">
          <a:bevelT w="25400" h="25400"/>
          <a:bevelB w="25400" h="25400"/>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s-CL" sz="2100" kern="1200" dirty="0" smtClean="0"/>
            <a:t>Sicosociología de las Organizaciones</a:t>
          </a:r>
          <a:br>
            <a:rPr lang="es-CL" sz="2100" kern="1200" dirty="0" smtClean="0"/>
          </a:br>
          <a:r>
            <a:rPr lang="es-CL" sz="2100" kern="1200" dirty="0" smtClean="0"/>
            <a:t/>
          </a:r>
          <a:br>
            <a:rPr lang="es-CL" sz="2100" kern="1200" dirty="0" smtClean="0"/>
          </a:br>
          <a:r>
            <a:rPr lang="es-CL" sz="2100" kern="1200" dirty="0" smtClean="0"/>
            <a:t>Énfasis en el “Agente”</a:t>
          </a:r>
          <a:endParaRPr lang="es-CL" sz="2100" kern="1200" dirty="0"/>
        </a:p>
      </dsp:txBody>
      <dsp:txXfrm>
        <a:off x="4450628" y="2639440"/>
        <a:ext cx="2225314" cy="19973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447FC-044B-478C-9C7E-1078A39FA79D}">
      <dsp:nvSpPr>
        <dsp:cNvPr id="0" name=""/>
        <dsp:cNvSpPr/>
      </dsp:nvSpPr>
      <dsp:spPr>
        <a:xfrm rot="16200000">
          <a:off x="452940" y="1513419"/>
          <a:ext cx="3204695" cy="1958408"/>
        </a:xfrm>
        <a:prstGeom prst="round2SameRect">
          <a:avLst>
            <a:gd name="adj1" fmla="val 16670"/>
            <a:gd name="adj2" fmla="val 0"/>
          </a:avLst>
        </a:prstGeom>
        <a:solidFill>
          <a:schemeClr val="accent2">
            <a:tint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152400" rIns="137160" bIns="152400" numCol="1" spcCol="1270" anchor="t" anchorCtr="0">
          <a:noAutofit/>
        </a:bodyPr>
        <a:lstStyle/>
        <a:p>
          <a:pPr lvl="0" algn="l" defTabSz="1066800">
            <a:lnSpc>
              <a:spcPct val="90000"/>
            </a:lnSpc>
            <a:spcBef>
              <a:spcPct val="0"/>
            </a:spcBef>
            <a:spcAft>
              <a:spcPct val="35000"/>
            </a:spcAft>
          </a:pPr>
          <a:r>
            <a:rPr lang="es-CL" sz="2400" kern="1200" dirty="0" smtClean="0">
              <a:solidFill>
                <a:schemeClr val="accent4"/>
              </a:solidFill>
            </a:rPr>
            <a:t>Organización</a:t>
          </a:r>
          <a:br>
            <a:rPr lang="es-CL" sz="2400" kern="1200" dirty="0" smtClean="0">
              <a:solidFill>
                <a:schemeClr val="accent4"/>
              </a:solidFill>
            </a:rPr>
          </a:br>
          <a:r>
            <a:rPr lang="es-CL" sz="2400" kern="1200" dirty="0" smtClean="0">
              <a:solidFill>
                <a:schemeClr val="accent4"/>
              </a:solidFill>
            </a:rPr>
            <a:t/>
          </a:r>
          <a:br>
            <a:rPr lang="es-CL" sz="2400" kern="1200" dirty="0" smtClean="0">
              <a:solidFill>
                <a:schemeClr val="accent4"/>
              </a:solidFill>
            </a:rPr>
          </a:br>
          <a:r>
            <a:rPr lang="es-CL" sz="2400" kern="1200" dirty="0" smtClean="0"/>
            <a:t>D</a:t>
          </a:r>
          <a:r>
            <a:rPr lang="es-CL" sz="2400" b="0" i="0" kern="1200" dirty="0" smtClean="0"/>
            <a:t>etermina la</a:t>
          </a:r>
          <a:br>
            <a:rPr lang="es-CL" sz="2400" b="0" i="0" kern="1200" dirty="0" smtClean="0"/>
          </a:br>
          <a:r>
            <a:rPr lang="es-CL" sz="2400" b="0" i="0" kern="1200" dirty="0" smtClean="0"/>
            <a:t>conducta del individuo</a:t>
          </a:r>
          <a:r>
            <a:rPr lang="es-CL" sz="2400" kern="1200" dirty="0" smtClean="0"/>
            <a:t/>
          </a:r>
          <a:br>
            <a:rPr lang="es-CL" sz="2400" kern="1200" dirty="0" smtClean="0"/>
          </a:br>
          <a:r>
            <a:rPr lang="es-CL" sz="2400" kern="1200" dirty="0" smtClean="0"/>
            <a:t> </a:t>
          </a:r>
          <a:endParaRPr lang="es-CL" sz="2400" kern="1200" dirty="0"/>
        </a:p>
      </dsp:txBody>
      <dsp:txXfrm rot="5400000">
        <a:off x="1171703" y="985895"/>
        <a:ext cx="1862789" cy="3013457"/>
      </dsp:txXfrm>
    </dsp:sp>
    <dsp:sp modelId="{86AE635F-7CA7-4613-82B8-FE6272E39BB8}">
      <dsp:nvSpPr>
        <dsp:cNvPr id="0" name=""/>
        <dsp:cNvSpPr/>
      </dsp:nvSpPr>
      <dsp:spPr>
        <a:xfrm rot="5400000">
          <a:off x="2500276" y="1513419"/>
          <a:ext cx="3204695" cy="1958408"/>
        </a:xfrm>
        <a:prstGeom prst="round2SameRect">
          <a:avLst>
            <a:gd name="adj1" fmla="val 16670"/>
            <a:gd name="adj2" fmla="val 0"/>
          </a:avLst>
        </a:prstGeom>
        <a:solidFill>
          <a:schemeClr val="accent2">
            <a:tint val="50000"/>
            <a:hueOff val="-8657851"/>
            <a:satOff val="22098"/>
            <a:lumOff val="17397"/>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52400" rIns="91440" bIns="152400" numCol="1" spcCol="1270" anchor="t" anchorCtr="0">
          <a:noAutofit/>
        </a:bodyPr>
        <a:lstStyle/>
        <a:p>
          <a:pPr lvl="0" algn="l" defTabSz="1066800">
            <a:lnSpc>
              <a:spcPct val="90000"/>
            </a:lnSpc>
            <a:spcBef>
              <a:spcPct val="0"/>
            </a:spcBef>
            <a:spcAft>
              <a:spcPct val="35000"/>
            </a:spcAft>
          </a:pPr>
          <a:r>
            <a:rPr lang="es-CL" sz="2400" kern="1200" dirty="0" smtClean="0">
              <a:solidFill>
                <a:schemeClr val="accent4"/>
              </a:solidFill>
            </a:rPr>
            <a:t>Sujeto</a:t>
          </a:r>
          <a:r>
            <a:rPr lang="es-CL" sz="2400" kern="1200" dirty="0" smtClean="0"/>
            <a:t/>
          </a:r>
          <a:br>
            <a:rPr lang="es-CL" sz="2400" kern="1200" dirty="0" smtClean="0"/>
          </a:br>
          <a:r>
            <a:rPr lang="es-CL" sz="2400" kern="1200" dirty="0" smtClean="0"/>
            <a:t/>
          </a:r>
          <a:br>
            <a:rPr lang="es-CL" sz="2400" kern="1200" dirty="0" smtClean="0"/>
          </a:br>
          <a:r>
            <a:rPr lang="es-CL" sz="2400" kern="1200" dirty="0" smtClean="0"/>
            <a:t>L</a:t>
          </a:r>
          <a:r>
            <a:rPr lang="es-CL" sz="2400" b="0" i="0" kern="1200" dirty="0" smtClean="0"/>
            <a:t>a voluntad del</a:t>
          </a:r>
          <a:br>
            <a:rPr lang="es-CL" sz="2400" b="0" i="0" kern="1200" dirty="0" smtClean="0"/>
          </a:br>
          <a:r>
            <a:rPr lang="es-CL" sz="2400" b="0" i="0" kern="1200" dirty="0" smtClean="0"/>
            <a:t>individuo da vida a la organización</a:t>
          </a:r>
          <a:r>
            <a:rPr lang="es-CL" sz="2400" kern="1200" dirty="0" smtClean="0"/>
            <a:t/>
          </a:r>
          <a:br>
            <a:rPr lang="es-CL" sz="2400" kern="1200" dirty="0" smtClean="0"/>
          </a:br>
          <a:endParaRPr lang="es-CL" sz="2400" kern="1200" dirty="0"/>
        </a:p>
      </dsp:txBody>
      <dsp:txXfrm rot="-5400000">
        <a:off x="3123420" y="985895"/>
        <a:ext cx="1862789" cy="3013457"/>
      </dsp:txXfrm>
    </dsp:sp>
    <dsp:sp modelId="{05AAA369-050D-4B0C-A88C-CC316995FD09}">
      <dsp:nvSpPr>
        <dsp:cNvPr id="0" name=""/>
        <dsp:cNvSpPr/>
      </dsp:nvSpPr>
      <dsp:spPr>
        <a:xfrm>
          <a:off x="2055088" y="0"/>
          <a:ext cx="2047336" cy="2047236"/>
        </a:xfrm>
        <a:prstGeom prst="circularArrow">
          <a:avLst>
            <a:gd name="adj1" fmla="val 12500"/>
            <a:gd name="adj2" fmla="val 1142322"/>
            <a:gd name="adj3" fmla="val 20457678"/>
            <a:gd name="adj4" fmla="val 10800000"/>
            <a:gd name="adj5" fmla="val 12500"/>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031B4D-22EC-44DE-9093-333A2585668B}">
      <dsp:nvSpPr>
        <dsp:cNvPr id="0" name=""/>
        <dsp:cNvSpPr/>
      </dsp:nvSpPr>
      <dsp:spPr>
        <a:xfrm rot="10800000">
          <a:off x="2055088" y="2937513"/>
          <a:ext cx="2047336" cy="2047236"/>
        </a:xfrm>
        <a:prstGeom prst="circularArrow">
          <a:avLst>
            <a:gd name="adj1" fmla="val 12500"/>
            <a:gd name="adj2" fmla="val 1142322"/>
            <a:gd name="adj3" fmla="val 20457678"/>
            <a:gd name="adj4" fmla="val 10800000"/>
            <a:gd name="adj5" fmla="val 12500"/>
          </a:avLst>
        </a:prstGeom>
        <a:solidFill>
          <a:schemeClr val="accent2">
            <a:hueOff val="-8488521"/>
            <a:satOff val="-15903"/>
            <a:lumOff val="27058"/>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28DCC-5AB0-49DD-839F-232CB5E71412}">
      <dsp:nvSpPr>
        <dsp:cNvPr id="0" name=""/>
        <dsp:cNvSpPr/>
      </dsp:nvSpPr>
      <dsp:spPr>
        <a:xfrm>
          <a:off x="467521" y="0"/>
          <a:ext cx="5298575" cy="312485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BCDAA4-7847-4489-A975-C46B572B3CA8}">
      <dsp:nvSpPr>
        <dsp:cNvPr id="0" name=""/>
        <dsp:cNvSpPr/>
      </dsp:nvSpPr>
      <dsp:spPr>
        <a:xfrm>
          <a:off x="209" y="937456"/>
          <a:ext cx="1992710" cy="1249942"/>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CL" sz="2500" kern="1200" dirty="0" smtClean="0"/>
            <a:t>Estereotipos</a:t>
          </a:r>
          <a:r>
            <a:rPr lang="es-CL" sz="2500" kern="1200" baseline="0" dirty="0" smtClean="0"/>
            <a:t> </a:t>
          </a:r>
          <a:endParaRPr lang="es-CL" sz="2500" kern="1200" dirty="0"/>
        </a:p>
      </dsp:txBody>
      <dsp:txXfrm>
        <a:off x="61226" y="998473"/>
        <a:ext cx="1870676" cy="1127908"/>
      </dsp:txXfrm>
    </dsp:sp>
    <dsp:sp modelId="{A038C389-AFDA-4A8E-9EB2-20918ACE0910}">
      <dsp:nvSpPr>
        <dsp:cNvPr id="0" name=""/>
        <dsp:cNvSpPr/>
      </dsp:nvSpPr>
      <dsp:spPr>
        <a:xfrm>
          <a:off x="2097108" y="925819"/>
          <a:ext cx="1992710" cy="1249942"/>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CL" sz="2500" kern="1200" dirty="0" smtClean="0"/>
            <a:t>Valores</a:t>
          </a:r>
          <a:endParaRPr lang="es-CL" sz="2500" kern="1200" dirty="0"/>
        </a:p>
      </dsp:txBody>
      <dsp:txXfrm>
        <a:off x="2158125" y="986836"/>
        <a:ext cx="1870676" cy="1127908"/>
      </dsp:txXfrm>
    </dsp:sp>
    <dsp:sp modelId="{45567A58-561E-4D2B-B523-F591AABBB39E}">
      <dsp:nvSpPr>
        <dsp:cNvPr id="0" name=""/>
        <dsp:cNvSpPr/>
      </dsp:nvSpPr>
      <dsp:spPr>
        <a:xfrm>
          <a:off x="4240697" y="937456"/>
          <a:ext cx="1992710" cy="1249942"/>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CL" sz="2500" kern="1200" dirty="0" smtClean="0"/>
            <a:t>Creencias</a:t>
          </a:r>
          <a:endParaRPr lang="es-CL" sz="2500" kern="1200" dirty="0"/>
        </a:p>
      </dsp:txBody>
      <dsp:txXfrm>
        <a:off x="4301714" y="998473"/>
        <a:ext cx="1870676" cy="11279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BF4B66-8EB3-4F84-A7D1-F958CEB61B20}">
      <dsp:nvSpPr>
        <dsp:cNvPr id="0" name=""/>
        <dsp:cNvSpPr/>
      </dsp:nvSpPr>
      <dsp:spPr>
        <a:xfrm>
          <a:off x="581390" y="0"/>
          <a:ext cx="5941331" cy="437127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7A5811-37DE-4528-A37A-73ED730A9328}">
      <dsp:nvSpPr>
        <dsp:cNvPr id="0" name=""/>
        <dsp:cNvSpPr/>
      </dsp:nvSpPr>
      <dsp:spPr>
        <a:xfrm>
          <a:off x="0" y="1276220"/>
          <a:ext cx="2249842" cy="1748511"/>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CL" sz="1500" kern="1200" dirty="0" smtClean="0"/>
            <a:t>Consecución  objetivos definidos</a:t>
          </a:r>
          <a:endParaRPr lang="es-CL" sz="1500" kern="1200" dirty="0"/>
        </a:p>
      </dsp:txBody>
      <dsp:txXfrm>
        <a:off x="85355" y="1361575"/>
        <a:ext cx="2079132" cy="1577801"/>
      </dsp:txXfrm>
    </dsp:sp>
    <dsp:sp modelId="{F83175D8-80D5-474E-8951-BBA85284583D}">
      <dsp:nvSpPr>
        <dsp:cNvPr id="0" name=""/>
        <dsp:cNvSpPr/>
      </dsp:nvSpPr>
      <dsp:spPr>
        <a:xfrm>
          <a:off x="2369979" y="1311383"/>
          <a:ext cx="2249842" cy="1748511"/>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CL" sz="1500" kern="1200" dirty="0" smtClean="0"/>
            <a:t>Mantención/modificación del sistema interno de funcionamiento</a:t>
          </a:r>
          <a:endParaRPr lang="es-CL" sz="1500" kern="1200" dirty="0"/>
        </a:p>
      </dsp:txBody>
      <dsp:txXfrm>
        <a:off x="2455334" y="1396738"/>
        <a:ext cx="2079132" cy="1577801"/>
      </dsp:txXfrm>
    </dsp:sp>
    <dsp:sp modelId="{B3D91477-AE68-4546-84AC-3C4337375A6A}">
      <dsp:nvSpPr>
        <dsp:cNvPr id="0" name=""/>
        <dsp:cNvSpPr/>
      </dsp:nvSpPr>
      <dsp:spPr>
        <a:xfrm>
          <a:off x="4732450" y="1311383"/>
          <a:ext cx="2249842" cy="1748511"/>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CL" sz="1500" kern="1200" dirty="0" smtClean="0"/>
            <a:t>Adaptación al medio</a:t>
          </a:r>
          <a:endParaRPr lang="es-CL" sz="1500" kern="1200" dirty="0"/>
        </a:p>
      </dsp:txBody>
      <dsp:txXfrm>
        <a:off x="4817805" y="1396738"/>
        <a:ext cx="2079132" cy="15778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2D2CE8-DCE6-4AB0-8B13-DD4042DB774D}">
      <dsp:nvSpPr>
        <dsp:cNvPr id="0" name=""/>
        <dsp:cNvSpPr/>
      </dsp:nvSpPr>
      <dsp:spPr>
        <a:xfrm>
          <a:off x="1516938" y="544768"/>
          <a:ext cx="3616998" cy="3616998"/>
        </a:xfrm>
        <a:prstGeom prst="blockArc">
          <a:avLst>
            <a:gd name="adj1" fmla="val 10800000"/>
            <a:gd name="adj2" fmla="val 16200000"/>
            <a:gd name="adj3" fmla="val 4638"/>
          </a:avLst>
        </a:prstGeom>
        <a:solidFill>
          <a:schemeClr val="accent4">
            <a:hueOff val="2885700"/>
            <a:satOff val="11173"/>
            <a:lumOff val="78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FD0CBF-996B-4AEC-A54C-F6ACDA24ABDE}">
      <dsp:nvSpPr>
        <dsp:cNvPr id="0" name=""/>
        <dsp:cNvSpPr/>
      </dsp:nvSpPr>
      <dsp:spPr>
        <a:xfrm>
          <a:off x="1516938" y="544768"/>
          <a:ext cx="3616998" cy="3616998"/>
        </a:xfrm>
        <a:prstGeom prst="blockArc">
          <a:avLst>
            <a:gd name="adj1" fmla="val 5400000"/>
            <a:gd name="adj2" fmla="val 10800000"/>
            <a:gd name="adj3" fmla="val 4638"/>
          </a:avLst>
        </a:prstGeom>
        <a:solidFill>
          <a:schemeClr val="accent4">
            <a:hueOff val="1923800"/>
            <a:satOff val="7449"/>
            <a:lumOff val="52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3D1ED3F-F5CB-46CF-B23E-6C273868F68D}">
      <dsp:nvSpPr>
        <dsp:cNvPr id="0" name=""/>
        <dsp:cNvSpPr/>
      </dsp:nvSpPr>
      <dsp:spPr>
        <a:xfrm>
          <a:off x="1529799" y="544815"/>
          <a:ext cx="3616998" cy="3616998"/>
        </a:xfrm>
        <a:prstGeom prst="blockArc">
          <a:avLst>
            <a:gd name="adj1" fmla="val 21599909"/>
            <a:gd name="adj2" fmla="val 5425027"/>
            <a:gd name="adj3" fmla="val 4638"/>
          </a:avLst>
        </a:prstGeom>
        <a:solidFill>
          <a:schemeClr val="accent4">
            <a:hueOff val="961900"/>
            <a:satOff val="3724"/>
            <a:lumOff val="26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2BC137-85B7-4F1B-9E7F-82182E069E8F}">
      <dsp:nvSpPr>
        <dsp:cNvPr id="0" name=""/>
        <dsp:cNvSpPr/>
      </dsp:nvSpPr>
      <dsp:spPr>
        <a:xfrm>
          <a:off x="1529799" y="544721"/>
          <a:ext cx="3616998" cy="3616998"/>
        </a:xfrm>
        <a:prstGeom prst="blockArc">
          <a:avLst>
            <a:gd name="adj1" fmla="val 16174973"/>
            <a:gd name="adj2" fmla="val 91"/>
            <a:gd name="adj3" fmla="val 4638"/>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7AAD30-62CB-4F9A-8922-5347B99CCAAA}">
      <dsp:nvSpPr>
        <dsp:cNvPr id="0" name=""/>
        <dsp:cNvSpPr/>
      </dsp:nvSpPr>
      <dsp:spPr>
        <a:xfrm>
          <a:off x="2807275" y="1689275"/>
          <a:ext cx="1036324" cy="1327985"/>
        </a:xfrm>
        <a:prstGeom prst="ellipse">
          <a:avLst/>
        </a:prstGeom>
        <a:solidFill>
          <a:schemeClr val="accent3">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CL" sz="1700" kern="1200" dirty="0" smtClean="0"/>
            <a:t>Habitus</a:t>
          </a:r>
          <a:endParaRPr lang="en-US" sz="1700" kern="1200" dirty="0"/>
        </a:p>
      </dsp:txBody>
      <dsp:txXfrm>
        <a:off x="2959041" y="1883754"/>
        <a:ext cx="732792" cy="939027"/>
      </dsp:txXfrm>
    </dsp:sp>
    <dsp:sp modelId="{E23BAFA8-60DC-4839-B569-FE1E18FBA7F1}">
      <dsp:nvSpPr>
        <dsp:cNvPr id="0" name=""/>
        <dsp:cNvSpPr/>
      </dsp:nvSpPr>
      <dsp:spPr>
        <a:xfrm>
          <a:off x="2669237" y="189336"/>
          <a:ext cx="1312400" cy="794747"/>
        </a:xfrm>
        <a:prstGeom prst="ellipse">
          <a:avLst/>
        </a:prstGeom>
        <a:solidFill>
          <a:schemeClr val="accent4">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CL" sz="1500" kern="1200" dirty="0" smtClean="0"/>
            <a:t>Integración Lógica</a:t>
          </a:r>
          <a:endParaRPr lang="en-US" sz="1500" kern="1200" dirty="0"/>
        </a:p>
      </dsp:txBody>
      <dsp:txXfrm>
        <a:off x="2861434" y="305724"/>
        <a:ext cx="928006" cy="561971"/>
      </dsp:txXfrm>
    </dsp:sp>
    <dsp:sp modelId="{B6E395F3-EA60-480D-B469-43972AF17384}">
      <dsp:nvSpPr>
        <dsp:cNvPr id="0" name=""/>
        <dsp:cNvSpPr/>
      </dsp:nvSpPr>
      <dsp:spPr>
        <a:xfrm>
          <a:off x="4185419" y="1514161"/>
          <a:ext cx="1838872" cy="1678213"/>
        </a:xfrm>
        <a:prstGeom prst="ellipse">
          <a:avLst/>
        </a:prstGeom>
        <a:solidFill>
          <a:schemeClr val="accent4">
            <a:hueOff val="961900"/>
            <a:satOff val="3724"/>
            <a:lumOff val="261"/>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CL" sz="1800" kern="1200" dirty="0" smtClean="0"/>
            <a:t>Agentes</a:t>
          </a:r>
          <a:br>
            <a:rPr lang="es-CL" sz="1800" kern="1200" dirty="0" smtClean="0"/>
          </a:br>
          <a:r>
            <a:rPr lang="es-CL" sz="1800" kern="1200" dirty="0" smtClean="0"/>
            <a:t>(Sujetos)</a:t>
          </a:r>
          <a:r>
            <a:rPr lang="es-CL" sz="1300" kern="1200" dirty="0" smtClean="0"/>
            <a:t/>
          </a:r>
          <a:br>
            <a:rPr lang="es-CL" sz="1300" kern="1200" dirty="0" smtClean="0"/>
          </a:br>
          <a:endParaRPr lang="en-US" sz="1300" kern="1200" dirty="0"/>
        </a:p>
      </dsp:txBody>
      <dsp:txXfrm>
        <a:off x="4454716" y="1759930"/>
        <a:ext cx="1300278" cy="1186675"/>
      </dsp:txXfrm>
    </dsp:sp>
    <dsp:sp modelId="{70C676F5-B76B-437E-AE5F-648FEC9C5505}">
      <dsp:nvSpPr>
        <dsp:cNvPr id="0" name=""/>
        <dsp:cNvSpPr/>
      </dsp:nvSpPr>
      <dsp:spPr>
        <a:xfrm>
          <a:off x="2684575" y="3728032"/>
          <a:ext cx="1281724" cy="783586"/>
        </a:xfrm>
        <a:prstGeom prst="ellipse">
          <a:avLst/>
        </a:prstGeom>
        <a:solidFill>
          <a:schemeClr val="accent4">
            <a:hueOff val="1923800"/>
            <a:satOff val="7449"/>
            <a:lumOff val="523"/>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CL" sz="1500" kern="1200" dirty="0" smtClean="0"/>
            <a:t>Integración Moral</a:t>
          </a:r>
          <a:endParaRPr lang="en-US" sz="1500" kern="1200" dirty="0"/>
        </a:p>
      </dsp:txBody>
      <dsp:txXfrm>
        <a:off x="2872279" y="3842786"/>
        <a:ext cx="906316" cy="554078"/>
      </dsp:txXfrm>
    </dsp:sp>
    <dsp:sp modelId="{4CE0ABB3-5D43-40EB-88A6-970AA93B6BE4}">
      <dsp:nvSpPr>
        <dsp:cNvPr id="0" name=""/>
        <dsp:cNvSpPr/>
      </dsp:nvSpPr>
      <dsp:spPr>
        <a:xfrm>
          <a:off x="658999" y="1575512"/>
          <a:ext cx="1799762" cy="1555510"/>
        </a:xfrm>
        <a:prstGeom prst="ellipse">
          <a:avLst/>
        </a:prstGeom>
        <a:solidFill>
          <a:schemeClr val="accent4">
            <a:hueOff val="2885700"/>
            <a:satOff val="11173"/>
            <a:lumOff val="784"/>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CL" sz="1400" kern="1200" dirty="0" smtClean="0"/>
            <a:t>Estructura social </a:t>
          </a:r>
          <a:br>
            <a:rPr lang="es-CL" sz="1400" kern="1200" dirty="0" smtClean="0"/>
          </a:br>
          <a:r>
            <a:rPr lang="es-CL" sz="1400" kern="1200" dirty="0" smtClean="0"/>
            <a:t>(Organización)</a:t>
          </a:r>
          <a:endParaRPr lang="en-US" sz="1400" kern="1200" dirty="0"/>
        </a:p>
      </dsp:txBody>
      <dsp:txXfrm>
        <a:off x="922568" y="1803311"/>
        <a:ext cx="1272624" cy="1099912"/>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9/30/2020</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‹Nº›</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9/30/2020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9/30/2020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9/30/2020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9/30/2020</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‹Nº›</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9/30/2020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‹Nº›</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257300" y="2909102"/>
            <a:ext cx="4800600" cy="299639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633864" y="2909102"/>
            <a:ext cx="4800600" cy="299639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9/30/2020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‹Nº›</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9/30/2020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9/30/2020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9/30/2020</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‹Nº›</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9/30/2020</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9/30/2020</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‹Nº›</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CL" sz="5400" dirty="0" smtClean="0"/>
              <a:t>Sicosociología de las organizaciones </a:t>
            </a:r>
            <a:endParaRPr lang="es-CL" sz="5400" dirty="0"/>
          </a:p>
        </p:txBody>
      </p:sp>
      <p:sp>
        <p:nvSpPr>
          <p:cNvPr id="3" name="Subtítulo 2"/>
          <p:cNvSpPr>
            <a:spLocks noGrp="1"/>
          </p:cNvSpPr>
          <p:nvPr>
            <p:ph type="subTitle" idx="1"/>
          </p:nvPr>
        </p:nvSpPr>
        <p:spPr>
          <a:xfrm>
            <a:off x="2215045" y="5657224"/>
            <a:ext cx="8045373" cy="742279"/>
          </a:xfrm>
        </p:spPr>
        <p:txBody>
          <a:bodyPr>
            <a:normAutofit fontScale="70000" lnSpcReduction="20000"/>
          </a:bodyPr>
          <a:lstStyle/>
          <a:p>
            <a:r>
              <a:rPr lang="es-CL" dirty="0" smtClean="0"/>
              <a:t>Comportamiento Humano en las organizaciones </a:t>
            </a:r>
            <a:br>
              <a:rPr lang="es-CL" dirty="0" smtClean="0"/>
            </a:br>
            <a:r>
              <a:rPr lang="es-CL" dirty="0" smtClean="0"/>
              <a:t>Roberto palacios</a:t>
            </a:r>
            <a:br>
              <a:rPr lang="es-CL" dirty="0" smtClean="0"/>
            </a:br>
            <a:r>
              <a:rPr lang="es-CL" dirty="0" smtClean="0"/>
              <a:t>202o</a:t>
            </a:r>
            <a:endParaRPr lang="es-CL" dirty="0"/>
          </a:p>
        </p:txBody>
      </p:sp>
    </p:spTree>
    <p:extLst>
      <p:ext uri="{BB962C8B-B14F-4D97-AF65-F5344CB8AC3E}">
        <p14:creationId xmlns:p14="http://schemas.microsoft.com/office/powerpoint/2010/main" val="3488591397"/>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1166" y="0"/>
            <a:ext cx="3857625" cy="6858000"/>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8791" y="0"/>
            <a:ext cx="3857625" cy="6858000"/>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6416" y="0"/>
            <a:ext cx="3857625" cy="6858000"/>
          </a:xfrm>
          <a:prstGeom prst="rect">
            <a:avLst/>
          </a:prstGeom>
        </p:spPr>
      </p:pic>
      <p:sp>
        <p:nvSpPr>
          <p:cNvPr id="3" name="Elipse 2"/>
          <p:cNvSpPr/>
          <p:nvPr/>
        </p:nvSpPr>
        <p:spPr>
          <a:xfrm>
            <a:off x="643944" y="3773510"/>
            <a:ext cx="1738648" cy="10818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Elipse 6"/>
          <p:cNvSpPr/>
          <p:nvPr/>
        </p:nvSpPr>
        <p:spPr>
          <a:xfrm>
            <a:off x="5537916" y="3876541"/>
            <a:ext cx="1753936" cy="16227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Elipse 7"/>
          <p:cNvSpPr/>
          <p:nvPr/>
        </p:nvSpPr>
        <p:spPr>
          <a:xfrm>
            <a:off x="8396416" y="1532586"/>
            <a:ext cx="3857625" cy="5009882"/>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06763785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94691" y="364070"/>
            <a:ext cx="8562023" cy="673683"/>
          </a:xfrm>
        </p:spPr>
        <p:txBody>
          <a:bodyPr>
            <a:normAutofit/>
          </a:bodyPr>
          <a:lstStyle/>
          <a:p>
            <a:r>
              <a:rPr lang="es-CL" sz="4000" dirty="0" smtClean="0"/>
              <a:t>Volviendo a la psicosociología…</a:t>
            </a:r>
            <a:endParaRPr lang="es-CL" sz="4000"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1420882871"/>
              </p:ext>
            </p:extLst>
          </p:nvPr>
        </p:nvGraphicFramePr>
        <p:xfrm>
          <a:off x="3313569" y="1166696"/>
          <a:ext cx="6233618" cy="31248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uadroTexto 6"/>
          <p:cNvSpPr txBox="1"/>
          <p:nvPr/>
        </p:nvSpPr>
        <p:spPr>
          <a:xfrm>
            <a:off x="1813382" y="4771623"/>
            <a:ext cx="8316456" cy="1384995"/>
          </a:xfrm>
          <a:prstGeom prst="rect">
            <a:avLst/>
          </a:prstGeom>
          <a:noFill/>
        </p:spPr>
        <p:txBody>
          <a:bodyPr wrap="square" rtlCol="0">
            <a:spAutoFit/>
          </a:bodyPr>
          <a:lstStyle/>
          <a:p>
            <a:pPr algn="ctr"/>
            <a:r>
              <a:rPr lang="es-CL" sz="2800" dirty="0" smtClean="0"/>
              <a:t>Configuran inputs que pueden mantener la lógica interna de la organización (homeostasis) o bien alterar el equilibrio para promover su desarrollo u evolución.</a:t>
            </a:r>
            <a:endParaRPr lang="es-CL" sz="2800" dirty="0"/>
          </a:p>
        </p:txBody>
      </p:sp>
    </p:spTree>
    <p:extLst>
      <p:ext uri="{BB962C8B-B14F-4D97-AF65-F5344CB8AC3E}">
        <p14:creationId xmlns:p14="http://schemas.microsoft.com/office/powerpoint/2010/main" val="33670943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855791949"/>
              </p:ext>
            </p:extLst>
          </p:nvPr>
        </p:nvGraphicFramePr>
        <p:xfrm>
          <a:off x="4264566" y="2311539"/>
          <a:ext cx="6989802" cy="43712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p:cNvSpPr txBox="1"/>
          <p:nvPr/>
        </p:nvSpPr>
        <p:spPr>
          <a:xfrm>
            <a:off x="1294237" y="3026100"/>
            <a:ext cx="2812201" cy="2308324"/>
          </a:xfrm>
          <a:prstGeom prst="rect">
            <a:avLst/>
          </a:prstGeom>
          <a:noFill/>
        </p:spPr>
        <p:txBody>
          <a:bodyPr wrap="square" rtlCol="0">
            <a:spAutoFit/>
          </a:bodyPr>
          <a:lstStyle/>
          <a:p>
            <a:r>
              <a:rPr lang="es-CL" sz="2400" dirty="0" smtClean="0"/>
              <a:t/>
            </a:r>
            <a:br>
              <a:rPr lang="es-CL" sz="2400" dirty="0" smtClean="0"/>
            </a:br>
            <a:r>
              <a:rPr lang="es-CL" sz="2400" b="1" dirty="0" smtClean="0">
                <a:solidFill>
                  <a:srgbClr val="FF3300"/>
                </a:solidFill>
              </a:rPr>
              <a:t>Genera como </a:t>
            </a:r>
            <a:r>
              <a:rPr lang="es-CL" sz="2400" b="1" dirty="0" smtClean="0">
                <a:solidFill>
                  <a:srgbClr val="FF3300"/>
                </a:solidFill>
              </a:rPr>
              <a:t>Outputs:</a:t>
            </a:r>
            <a:br>
              <a:rPr lang="es-CL" sz="2400" b="1" dirty="0" smtClean="0">
                <a:solidFill>
                  <a:srgbClr val="FF3300"/>
                </a:solidFill>
              </a:rPr>
            </a:br>
            <a:r>
              <a:rPr lang="es-CL" sz="2400" b="1" dirty="0" smtClean="0">
                <a:solidFill>
                  <a:srgbClr val="FF3300"/>
                </a:solidFill>
              </a:rPr>
              <a:t>Lo </a:t>
            </a:r>
            <a:r>
              <a:rPr lang="es-CL" sz="2400" b="1" dirty="0" smtClean="0">
                <a:solidFill>
                  <a:srgbClr val="FF3300"/>
                </a:solidFill>
              </a:rPr>
              <a:t>visible de una organización </a:t>
            </a:r>
            <a:r>
              <a:rPr lang="es-CL" sz="2400" dirty="0"/>
              <a:t/>
            </a:r>
            <a:br>
              <a:rPr lang="es-CL" sz="2400" dirty="0"/>
            </a:br>
            <a:endParaRPr lang="es-CL" sz="2400" dirty="0"/>
          </a:p>
        </p:txBody>
      </p:sp>
      <p:sp>
        <p:nvSpPr>
          <p:cNvPr id="2" name="CuadroTexto 1"/>
          <p:cNvSpPr txBox="1"/>
          <p:nvPr/>
        </p:nvSpPr>
        <p:spPr>
          <a:xfrm>
            <a:off x="2271712" y="834211"/>
            <a:ext cx="8358187" cy="1477328"/>
          </a:xfrm>
          <a:prstGeom prst="rect">
            <a:avLst/>
          </a:prstGeom>
          <a:noFill/>
        </p:spPr>
        <p:txBody>
          <a:bodyPr wrap="square" rtlCol="0">
            <a:spAutoFit/>
          </a:bodyPr>
          <a:lstStyle/>
          <a:p>
            <a:pPr algn="just"/>
            <a:r>
              <a:rPr lang="es-CL" dirty="0">
                <a:latin typeface="Verdana" panose="020B0604030504040204" pitchFamily="34" charset="0"/>
                <a:ea typeface="Verdana" panose="020B0604030504040204" pitchFamily="34" charset="0"/>
                <a:cs typeface="Verdana" panose="020B0604030504040204" pitchFamily="34" charset="0"/>
              </a:rPr>
              <a:t>El sistema-organización deviene </a:t>
            </a:r>
            <a:r>
              <a:rPr lang="es-CL" dirty="0">
                <a:solidFill>
                  <a:srgbClr val="FF3300"/>
                </a:solidFill>
                <a:latin typeface="Verdana" panose="020B0604030504040204" pitchFamily="34" charset="0"/>
                <a:ea typeface="Verdana" panose="020B0604030504040204" pitchFamily="34" charset="0"/>
                <a:cs typeface="Verdana" panose="020B0604030504040204" pitchFamily="34" charset="0"/>
              </a:rPr>
              <a:t>interacciones y grupos </a:t>
            </a:r>
            <a:r>
              <a:rPr lang="es-CL" dirty="0" smtClean="0">
                <a:solidFill>
                  <a:srgbClr val="FF3300"/>
                </a:solidFill>
                <a:latin typeface="Verdana" panose="020B0604030504040204" pitchFamily="34" charset="0"/>
                <a:ea typeface="Verdana" panose="020B0604030504040204" pitchFamily="34" charset="0"/>
                <a:cs typeface="Verdana" panose="020B0604030504040204" pitchFamily="34" charset="0"/>
              </a:rPr>
              <a:t>interdependientes</a:t>
            </a:r>
            <a:r>
              <a:rPr lang="es-CL" dirty="0" smtClean="0">
                <a:latin typeface="Verdana" panose="020B0604030504040204" pitchFamily="34" charset="0"/>
                <a:ea typeface="Verdana" panose="020B0604030504040204" pitchFamily="34" charset="0"/>
                <a:cs typeface="Verdana" panose="020B0604030504040204" pitchFamily="34" charset="0"/>
              </a:rPr>
              <a:t> que </a:t>
            </a:r>
            <a:r>
              <a:rPr lang="es-CL" dirty="0">
                <a:latin typeface="Verdana" panose="020B0604030504040204" pitchFamily="34" charset="0"/>
                <a:ea typeface="Verdana" panose="020B0604030504040204" pitchFamily="34" charset="0"/>
                <a:cs typeface="Verdana" panose="020B0604030504040204" pitchFamily="34" charset="0"/>
              </a:rPr>
              <a:t>se mueven en la práctica entre procesos de influencia, comunicación, </a:t>
            </a:r>
            <a:r>
              <a:rPr lang="es-CL" dirty="0" smtClean="0">
                <a:latin typeface="Verdana" panose="020B0604030504040204" pitchFamily="34" charset="0"/>
                <a:ea typeface="Verdana" panose="020B0604030504040204" pitchFamily="34" charset="0"/>
                <a:cs typeface="Verdana" panose="020B0604030504040204" pitchFamily="34" charset="0"/>
              </a:rPr>
              <a:t>cooperación, dependencia</a:t>
            </a:r>
            <a:r>
              <a:rPr lang="es-CL" dirty="0">
                <a:latin typeface="Verdana" panose="020B0604030504040204" pitchFamily="34" charset="0"/>
                <a:ea typeface="Verdana" panose="020B0604030504040204" pitchFamily="34" charset="0"/>
                <a:cs typeface="Verdana" panose="020B0604030504040204" pitchFamily="34" charset="0"/>
              </a:rPr>
              <a:t>, dominación, competición, integración o marginación y cambio organizacional</a:t>
            </a:r>
            <a:r>
              <a:rPr lang="es-CL" dirty="0" smtClean="0">
                <a:latin typeface="Verdana" panose="020B0604030504040204" pitchFamily="34" charset="0"/>
                <a:ea typeface="Verdana" panose="020B0604030504040204" pitchFamily="34" charset="0"/>
                <a:cs typeface="Verdana" panose="020B0604030504040204" pitchFamily="34" charset="0"/>
              </a:rPr>
              <a:t>.</a:t>
            </a:r>
          </a:p>
          <a:p>
            <a:pPr algn="just"/>
            <a:endParaRPr lang="es-CL" dirty="0"/>
          </a:p>
        </p:txBody>
      </p:sp>
    </p:spTree>
    <p:extLst>
      <p:ext uri="{BB962C8B-B14F-4D97-AF65-F5344CB8AC3E}">
        <p14:creationId xmlns:p14="http://schemas.microsoft.com/office/powerpoint/2010/main" val="25559376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CL" sz="5400" dirty="0" smtClean="0"/>
              <a:t>Sicosociología de las organizaciones </a:t>
            </a:r>
            <a:endParaRPr lang="es-CL" sz="5400" dirty="0"/>
          </a:p>
        </p:txBody>
      </p:sp>
      <p:sp>
        <p:nvSpPr>
          <p:cNvPr id="3" name="Subtítulo 2"/>
          <p:cNvSpPr>
            <a:spLocks noGrp="1"/>
          </p:cNvSpPr>
          <p:nvPr>
            <p:ph type="subTitle" idx="1"/>
          </p:nvPr>
        </p:nvSpPr>
        <p:spPr>
          <a:xfrm>
            <a:off x="2215045" y="5657224"/>
            <a:ext cx="8045373" cy="742279"/>
          </a:xfrm>
        </p:spPr>
        <p:txBody>
          <a:bodyPr>
            <a:normAutofit fontScale="70000" lnSpcReduction="20000"/>
          </a:bodyPr>
          <a:lstStyle/>
          <a:p>
            <a:r>
              <a:rPr lang="es-CL" dirty="0" smtClean="0"/>
              <a:t>Comportamiento Humano en las organizaciones </a:t>
            </a:r>
            <a:br>
              <a:rPr lang="es-CL" dirty="0" smtClean="0"/>
            </a:br>
            <a:r>
              <a:rPr lang="es-CL" dirty="0" smtClean="0"/>
              <a:t>Roberto palacios</a:t>
            </a:r>
            <a:br>
              <a:rPr lang="es-CL" dirty="0" smtClean="0"/>
            </a:br>
            <a:r>
              <a:rPr lang="es-CL" dirty="0" smtClean="0"/>
              <a:t>2020</a:t>
            </a:r>
            <a:endParaRPr lang="es-CL" dirty="0"/>
          </a:p>
        </p:txBody>
      </p:sp>
    </p:spTree>
    <p:extLst>
      <p:ext uri="{BB962C8B-B14F-4D97-AF65-F5344CB8AC3E}">
        <p14:creationId xmlns:p14="http://schemas.microsoft.com/office/powerpoint/2010/main" val="20626485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t>Recapitulando…</a:t>
            </a:r>
            <a:endParaRPr lang="en-US"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557811194"/>
              </p:ext>
            </p:extLst>
          </p:nvPr>
        </p:nvGraphicFramePr>
        <p:xfrm>
          <a:off x="152400" y="1406768"/>
          <a:ext cx="6670431" cy="4700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6318738" y="1430215"/>
            <a:ext cx="5486400" cy="5078313"/>
          </a:xfrm>
          <a:prstGeom prst="rect">
            <a:avLst/>
          </a:prstGeom>
          <a:noFill/>
        </p:spPr>
        <p:txBody>
          <a:bodyPr wrap="square" rtlCol="0">
            <a:spAutoFit/>
          </a:bodyPr>
          <a:lstStyle/>
          <a:p>
            <a:pPr marL="285750" indent="-285750" algn="just">
              <a:buFont typeface="Arial" pitchFamily="34" charset="0"/>
              <a:buChar char="•"/>
            </a:pPr>
            <a:r>
              <a:rPr lang="es-CL" dirty="0" smtClean="0"/>
              <a:t>El dilema Estructuralismo / Subjetivismo es sustituido como estrategia de análisis por una perspectiva interaccionista (</a:t>
            </a:r>
            <a:r>
              <a:rPr lang="es-CL" dirty="0"/>
              <a:t>todo fenómeno es estudiado en referencia </a:t>
            </a:r>
            <a:r>
              <a:rPr lang="es-CL" dirty="0" smtClean="0"/>
              <a:t>a ciertas </a:t>
            </a:r>
            <a:r>
              <a:rPr lang="es-CL" dirty="0"/>
              <a:t>relaciones </a:t>
            </a:r>
            <a:r>
              <a:rPr lang="es-CL" dirty="0" smtClean="0"/>
              <a:t>sociales</a:t>
            </a:r>
            <a:r>
              <a:rPr lang="en-US" dirty="0" smtClean="0"/>
              <a:t>)</a:t>
            </a:r>
          </a:p>
          <a:p>
            <a:pPr algn="just"/>
            <a:endParaRPr lang="es-CL" dirty="0"/>
          </a:p>
          <a:p>
            <a:pPr marL="285750" indent="-285750" algn="just">
              <a:buFont typeface="Arial" pitchFamily="34" charset="0"/>
              <a:buChar char="•"/>
            </a:pPr>
            <a:r>
              <a:rPr lang="es-CL" dirty="0" smtClean="0"/>
              <a:t>La cohesión del sistema-organización genera  relaciones de influencia</a:t>
            </a:r>
            <a:r>
              <a:rPr lang="es-CL" dirty="0"/>
              <a:t>, comunicación, </a:t>
            </a:r>
            <a:r>
              <a:rPr lang="es-CL" dirty="0" smtClean="0"/>
              <a:t>cooperación, dependencia</a:t>
            </a:r>
            <a:r>
              <a:rPr lang="es-CL" dirty="0"/>
              <a:t>, dominación, competición, integración o marginación y cambio organizacional.</a:t>
            </a:r>
            <a:r>
              <a:rPr lang="es-CL" dirty="0" smtClean="0"/>
              <a:t>  Algunas de ellas están explícitas en códigos normativos, otras en el imaginario mediador.</a:t>
            </a:r>
          </a:p>
          <a:p>
            <a:endParaRPr lang="es-CL" dirty="0"/>
          </a:p>
          <a:p>
            <a:pPr marL="285750" indent="-285750">
              <a:buFont typeface="Arial" pitchFamily="34" charset="0"/>
              <a:buChar char="•"/>
            </a:pPr>
            <a:r>
              <a:rPr lang="es-CL" dirty="0" smtClean="0"/>
              <a:t>Estereotipos, valores y creencias configuran los inputs que mantienen o alternan la lógica interna de las organizaciones. </a:t>
            </a:r>
            <a:r>
              <a:rPr lang="es-CL" dirty="0"/>
              <a:t> </a:t>
            </a:r>
            <a:r>
              <a:rPr lang="es-CL" dirty="0" smtClean="0"/>
              <a:t>Los outputs de la organización son su adaptación al medio, la consecución de objetivos,  y las modificaciones de su sistema interno/externo.</a:t>
            </a:r>
          </a:p>
          <a:p>
            <a:pPr marL="285750" indent="-285750">
              <a:buFont typeface="Arial" pitchFamily="34" charset="0"/>
              <a:buChar char="•"/>
            </a:pPr>
            <a:endParaRPr lang="en-US" dirty="0"/>
          </a:p>
        </p:txBody>
      </p:sp>
    </p:spTree>
    <p:extLst>
      <p:ext uri="{BB962C8B-B14F-4D97-AF65-F5344CB8AC3E}">
        <p14:creationId xmlns:p14="http://schemas.microsoft.com/office/powerpoint/2010/main" val="136948831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42930" y="1073889"/>
            <a:ext cx="4713715" cy="645730"/>
          </a:xfrm>
        </p:spPr>
        <p:txBody>
          <a:bodyPr>
            <a:normAutofit fontScale="90000"/>
          </a:bodyPr>
          <a:lstStyle/>
          <a:p>
            <a:r>
              <a:rPr lang="es-CL" dirty="0" smtClean="0"/>
              <a:t>Habitus </a:t>
            </a:r>
            <a:endParaRPr lang="en-US" dirty="0"/>
          </a:p>
        </p:txBody>
      </p:sp>
      <p:sp>
        <p:nvSpPr>
          <p:cNvPr id="3" name="2 Marcador de texto"/>
          <p:cNvSpPr>
            <a:spLocks noGrp="1"/>
          </p:cNvSpPr>
          <p:nvPr>
            <p:ph type="body" idx="1"/>
          </p:nvPr>
        </p:nvSpPr>
        <p:spPr>
          <a:xfrm>
            <a:off x="3242929" y="1978925"/>
            <a:ext cx="8152951" cy="4131992"/>
          </a:xfrm>
        </p:spPr>
        <p:txBody>
          <a:bodyPr>
            <a:normAutofit fontScale="92500" lnSpcReduction="20000"/>
          </a:bodyPr>
          <a:lstStyle/>
          <a:p>
            <a:pPr algn="just"/>
            <a:r>
              <a:rPr lang="es-CL" dirty="0" smtClean="0"/>
              <a:t>«Esquemas generadores de </a:t>
            </a:r>
            <a:r>
              <a:rPr lang="es-CL" dirty="0" smtClean="0"/>
              <a:t>clasificaciones y prácticas clasificables </a:t>
            </a:r>
            <a:r>
              <a:rPr lang="es-CL" dirty="0" smtClean="0"/>
              <a:t>que funcionan en la </a:t>
            </a:r>
            <a:r>
              <a:rPr lang="es-CL" dirty="0" smtClean="0"/>
              <a:t>práctica.</a:t>
            </a:r>
          </a:p>
          <a:p>
            <a:pPr algn="just"/>
            <a:endParaRPr lang="es-CL" dirty="0" smtClean="0"/>
          </a:p>
          <a:p>
            <a:pPr algn="just"/>
            <a:r>
              <a:rPr lang="es-CL" dirty="0"/>
              <a:t>S</a:t>
            </a:r>
            <a:r>
              <a:rPr lang="es-CL" dirty="0" smtClean="0"/>
              <a:t>in </a:t>
            </a:r>
            <a:r>
              <a:rPr lang="es-CL" dirty="0" smtClean="0"/>
              <a:t>acceder a una representación explícita y que son producto de la incorporación de una forma diferencial en el espacio social.</a:t>
            </a:r>
            <a:br>
              <a:rPr lang="es-CL" dirty="0" smtClean="0"/>
            </a:br>
            <a:r>
              <a:rPr lang="es-CL" dirty="0" smtClean="0"/>
              <a:t/>
            </a:r>
            <a:br>
              <a:rPr lang="es-CL" dirty="0" smtClean="0"/>
            </a:br>
            <a:r>
              <a:rPr lang="es-CL" dirty="0" smtClean="0"/>
              <a:t>Posee una tendencia a perpetuar una identidad que constituye diferencia»</a:t>
            </a:r>
          </a:p>
          <a:p>
            <a:pPr algn="r"/>
            <a:r>
              <a:rPr lang="es-CL" dirty="0" smtClean="0"/>
              <a:t/>
            </a:r>
            <a:br>
              <a:rPr lang="es-CL" dirty="0" smtClean="0"/>
            </a:br>
            <a:r>
              <a:rPr lang="es-CL" dirty="0" smtClean="0"/>
              <a:t/>
            </a:r>
            <a:br>
              <a:rPr lang="es-CL" dirty="0" smtClean="0"/>
            </a:br>
            <a:r>
              <a:rPr lang="es-CL" dirty="0" smtClean="0"/>
              <a:t>Pierre </a:t>
            </a:r>
            <a:r>
              <a:rPr lang="es-CL" dirty="0" err="1" smtClean="0"/>
              <a:t>Boudieu</a:t>
            </a:r>
            <a:r>
              <a:rPr lang="es-CL" dirty="0" smtClean="0"/>
              <a:t>, Nobleza de Estado</a:t>
            </a:r>
            <a:br>
              <a:rPr lang="es-CL" dirty="0" smtClean="0"/>
            </a:br>
            <a:endParaRPr lang="en-US" dirty="0"/>
          </a:p>
        </p:txBody>
      </p:sp>
    </p:spTree>
    <p:extLst>
      <p:ext uri="{BB962C8B-B14F-4D97-AF65-F5344CB8AC3E}">
        <p14:creationId xmlns:p14="http://schemas.microsoft.com/office/powerpoint/2010/main" val="19473685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7350" y="0"/>
            <a:ext cx="10178322" cy="871984"/>
          </a:xfrm>
        </p:spPr>
        <p:txBody>
          <a:bodyPr>
            <a:normAutofit/>
          </a:bodyPr>
          <a:lstStyle/>
          <a:p>
            <a:pPr algn="ctr"/>
            <a:r>
              <a:rPr lang="es-CL" sz="3600" dirty="0" smtClean="0"/>
              <a:t>Momento Histórico actual</a:t>
            </a:r>
            <a:endParaRPr lang="en-US" sz="3600" dirty="0"/>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1224112519"/>
              </p:ext>
            </p:extLst>
          </p:nvPr>
        </p:nvGraphicFramePr>
        <p:xfrm>
          <a:off x="957873" y="492368"/>
          <a:ext cx="10741758" cy="6350000"/>
        </p:xfrm>
        <a:graphic>
          <a:graphicData uri="http://schemas.openxmlformats.org/drawingml/2006/table">
            <a:tbl>
              <a:tblPr firstRow="1" bandRow="1">
                <a:tableStyleId>{5C22544A-7EE6-4342-B048-85BDC9FD1C3A}</a:tableStyleId>
              </a:tblPr>
              <a:tblGrid>
                <a:gridCol w="3615981"/>
                <a:gridCol w="7125777"/>
              </a:tblGrid>
              <a:tr h="416560">
                <a:tc>
                  <a:txBody>
                    <a:bodyPr/>
                    <a:lstStyle/>
                    <a:p>
                      <a:pPr algn="ctr"/>
                      <a:r>
                        <a:rPr lang="es-CL" dirty="0" smtClean="0"/>
                        <a:t>Modernidad</a:t>
                      </a:r>
                      <a:endParaRPr lang="en-US" dirty="0"/>
                    </a:p>
                  </a:txBody>
                  <a:tcPr/>
                </a:tc>
                <a:tc>
                  <a:txBody>
                    <a:bodyPr/>
                    <a:lstStyle/>
                    <a:p>
                      <a:pPr algn="ctr"/>
                      <a:r>
                        <a:rPr lang="es-CL" dirty="0" smtClean="0"/>
                        <a:t>Modernidad Líquida (Posmodernidad)</a:t>
                      </a:r>
                      <a:endParaRPr lang="en-US" dirty="0"/>
                    </a:p>
                  </a:txBody>
                  <a:tcPr/>
                </a:tc>
              </a:tr>
              <a:tr h="370840">
                <a:tc>
                  <a:txBody>
                    <a:bodyPr/>
                    <a:lstStyle/>
                    <a:p>
                      <a:pPr algn="ctr"/>
                      <a:r>
                        <a:rPr lang="es-CL" dirty="0" smtClean="0"/>
                        <a:t>Hombre</a:t>
                      </a:r>
                    </a:p>
                  </a:txBody>
                  <a:tcPr/>
                </a:tc>
                <a:tc>
                  <a:txBody>
                    <a:bodyPr/>
                    <a:lstStyle/>
                    <a:p>
                      <a:pPr algn="ctr"/>
                      <a:r>
                        <a:rPr lang="es-CL" dirty="0" smtClean="0"/>
                        <a:t>Persona identificada (Foco</a:t>
                      </a:r>
                      <a:r>
                        <a:rPr lang="es-CL" baseline="0" dirty="0" smtClean="0"/>
                        <a:t> en el </a:t>
                      </a:r>
                      <a:r>
                        <a:rPr lang="es-CL" baseline="0" dirty="0" smtClean="0">
                          <a:solidFill>
                            <a:srgbClr val="FF0000"/>
                          </a:solidFill>
                        </a:rPr>
                        <a:t>Yo</a:t>
                      </a:r>
                      <a:r>
                        <a:rPr lang="es-CL" baseline="0" dirty="0" smtClean="0"/>
                        <a:t>)</a:t>
                      </a:r>
                      <a:endParaRPr lang="en-US" dirty="0"/>
                    </a:p>
                  </a:txBody>
                  <a:tcPr/>
                </a:tc>
              </a:tr>
              <a:tr h="370840">
                <a:tc>
                  <a:txBody>
                    <a:bodyPr/>
                    <a:lstStyle/>
                    <a:p>
                      <a:pPr algn="ctr"/>
                      <a:r>
                        <a:rPr lang="es-CL" dirty="0" smtClean="0"/>
                        <a:t>Razón</a:t>
                      </a:r>
                    </a:p>
                  </a:txBody>
                  <a:tcPr/>
                </a:tc>
                <a:tc>
                  <a:txBody>
                    <a:bodyPr/>
                    <a:lstStyle/>
                    <a:p>
                      <a:pPr algn="ctr"/>
                      <a:r>
                        <a:rPr lang="es-CL" dirty="0" smtClean="0">
                          <a:solidFill>
                            <a:srgbClr val="FF0000"/>
                          </a:solidFill>
                        </a:rPr>
                        <a:t>Deseo</a:t>
                      </a:r>
                      <a:r>
                        <a:rPr lang="es-CL" dirty="0" smtClean="0"/>
                        <a:t>-Placer urgente (Fuerza que determina conductas/decisiones) </a:t>
                      </a:r>
                      <a:endParaRPr lang="en-US" dirty="0"/>
                    </a:p>
                  </a:txBody>
                  <a:tcPr/>
                </a:tc>
              </a:tr>
              <a:tr h="370840">
                <a:tc>
                  <a:txBody>
                    <a:bodyPr/>
                    <a:lstStyle/>
                    <a:p>
                      <a:pPr algn="ctr"/>
                      <a:r>
                        <a:rPr lang="es-CL" dirty="0" smtClean="0"/>
                        <a:t>Palabra</a:t>
                      </a:r>
                    </a:p>
                  </a:txBody>
                  <a:tcPr/>
                </a:tc>
                <a:tc>
                  <a:txBody>
                    <a:bodyPr/>
                    <a:lstStyle/>
                    <a:p>
                      <a:pPr algn="ctr"/>
                      <a:r>
                        <a:rPr lang="es-CL" dirty="0" smtClean="0">
                          <a:solidFill>
                            <a:srgbClr val="FF0000"/>
                          </a:solidFill>
                        </a:rPr>
                        <a:t>Imagen  </a:t>
                      </a:r>
                      <a:r>
                        <a:rPr lang="es-CL" dirty="0" smtClean="0"/>
                        <a:t>    </a:t>
                      </a:r>
                      <a:r>
                        <a:rPr lang="es-CL" baseline="0" dirty="0" smtClean="0"/>
                        <a:t> Multi-medialidad      Espectáculo  Superficie</a:t>
                      </a:r>
                      <a:endParaRPr lang="en-US" dirty="0"/>
                    </a:p>
                  </a:txBody>
                  <a:tcPr/>
                </a:tc>
              </a:tr>
              <a:tr h="370840">
                <a:tc>
                  <a:txBody>
                    <a:bodyPr/>
                    <a:lstStyle/>
                    <a:p>
                      <a:pPr algn="ctr"/>
                      <a:r>
                        <a:rPr lang="es-CL" dirty="0" smtClean="0"/>
                        <a:t>Política</a:t>
                      </a:r>
                    </a:p>
                  </a:txBody>
                  <a:tcPr/>
                </a:tc>
                <a:tc>
                  <a:txBody>
                    <a:bodyPr/>
                    <a:lstStyle/>
                    <a:p>
                      <a:pPr algn="ctr"/>
                      <a:r>
                        <a:rPr lang="es-CL" dirty="0" smtClean="0">
                          <a:solidFill>
                            <a:srgbClr val="FF0000"/>
                          </a:solidFill>
                        </a:rPr>
                        <a:t>Gestión </a:t>
                      </a:r>
                      <a:r>
                        <a:rPr lang="es-CL" dirty="0" smtClean="0">
                          <a:solidFill>
                            <a:schemeClr val="tx1"/>
                          </a:solidFill>
                        </a:rPr>
                        <a:t>(</a:t>
                      </a:r>
                      <a:r>
                        <a:rPr lang="es-CL" dirty="0" err="1" smtClean="0">
                          <a:solidFill>
                            <a:schemeClr val="tx1"/>
                          </a:solidFill>
                        </a:rPr>
                        <a:t>Hiper</a:t>
                      </a:r>
                      <a:r>
                        <a:rPr lang="es-CL" dirty="0" smtClean="0">
                          <a:solidFill>
                            <a:schemeClr val="tx1"/>
                          </a:solidFill>
                        </a:rPr>
                        <a:t>-personalismo fragmenta</a:t>
                      </a:r>
                      <a:r>
                        <a:rPr lang="es-CL" baseline="0" dirty="0" smtClean="0">
                          <a:solidFill>
                            <a:schemeClr val="tx1"/>
                          </a:solidFill>
                        </a:rPr>
                        <a:t> la sociedad) </a:t>
                      </a:r>
                      <a:endParaRPr lang="en-US" dirty="0">
                        <a:solidFill>
                          <a:schemeClr val="tx1"/>
                        </a:solidFill>
                      </a:endParaRPr>
                    </a:p>
                  </a:txBody>
                  <a:tcPr/>
                </a:tc>
              </a:tr>
              <a:tr h="370840">
                <a:tc>
                  <a:txBody>
                    <a:bodyPr/>
                    <a:lstStyle/>
                    <a:p>
                      <a:pPr algn="ctr"/>
                      <a:r>
                        <a:rPr lang="es-CL" dirty="0" smtClean="0"/>
                        <a:t>Persuasión</a:t>
                      </a:r>
                    </a:p>
                  </a:txBody>
                  <a:tcPr/>
                </a:tc>
                <a:tc>
                  <a:txBody>
                    <a:bodyPr/>
                    <a:lstStyle/>
                    <a:p>
                      <a:pPr algn="ctr"/>
                      <a:r>
                        <a:rPr lang="es-CL" dirty="0" smtClean="0">
                          <a:solidFill>
                            <a:srgbClr val="FF0000"/>
                          </a:solidFill>
                        </a:rPr>
                        <a:t>Seducción </a:t>
                      </a:r>
                      <a:r>
                        <a:rPr lang="es-CL" baseline="0" dirty="0" smtClean="0">
                          <a:solidFill>
                            <a:schemeClr val="tx1"/>
                          </a:solidFill>
                        </a:rPr>
                        <a:t> </a:t>
                      </a:r>
                      <a:r>
                        <a:rPr lang="es-CL" dirty="0" smtClean="0">
                          <a:solidFill>
                            <a:schemeClr val="tx1"/>
                          </a:solidFill>
                        </a:rPr>
                        <a:t>estilo de relación</a:t>
                      </a:r>
                      <a:r>
                        <a:rPr lang="es-CL" baseline="0" dirty="0" smtClean="0">
                          <a:solidFill>
                            <a:schemeClr val="tx1"/>
                          </a:solidFill>
                        </a:rPr>
                        <a:t> para la superficie , cambiar </a:t>
                      </a:r>
                      <a:r>
                        <a:rPr lang="es-CL" baseline="0" dirty="0" smtClean="0">
                          <a:solidFill>
                            <a:schemeClr val="tx1"/>
                          </a:solidFill>
                          <a:sym typeface="Wingdings" pitchFamily="2" charset="2"/>
                        </a:rPr>
                        <a:t>cosas, personas</a:t>
                      </a:r>
                      <a:endParaRPr lang="en-US" dirty="0">
                        <a:solidFill>
                          <a:schemeClr val="tx1"/>
                        </a:solidFill>
                      </a:endParaRPr>
                    </a:p>
                  </a:txBody>
                  <a:tcPr/>
                </a:tc>
              </a:tr>
              <a:tr h="370840">
                <a:tc>
                  <a:txBody>
                    <a:bodyPr/>
                    <a:lstStyle/>
                    <a:p>
                      <a:pPr algn="ctr"/>
                      <a:r>
                        <a:rPr lang="es-CL" dirty="0" smtClean="0"/>
                        <a:t>Ética</a:t>
                      </a:r>
                      <a:r>
                        <a:rPr lang="es-CL" baseline="0" dirty="0" smtClean="0"/>
                        <a:t> del trabajo</a:t>
                      </a:r>
                      <a:endParaRPr lang="es-CL" dirty="0" smtClean="0"/>
                    </a:p>
                  </a:txBody>
                  <a:tcPr/>
                </a:tc>
                <a:tc>
                  <a:txBody>
                    <a:bodyPr/>
                    <a:lstStyle/>
                    <a:p>
                      <a:pPr algn="ctr"/>
                      <a:r>
                        <a:rPr lang="es-CL" dirty="0" smtClean="0"/>
                        <a:t>Ética del </a:t>
                      </a:r>
                      <a:r>
                        <a:rPr lang="es-CL" dirty="0" smtClean="0">
                          <a:solidFill>
                            <a:srgbClr val="FF0000"/>
                          </a:solidFill>
                        </a:rPr>
                        <a:t>Consumo </a:t>
                      </a:r>
                      <a:endParaRPr lang="en-US" dirty="0">
                        <a:solidFill>
                          <a:srgbClr val="FF0000"/>
                        </a:solidFill>
                      </a:endParaRPr>
                    </a:p>
                  </a:txBody>
                  <a:tcPr/>
                </a:tc>
              </a:tr>
              <a:tr h="370840">
                <a:tc>
                  <a:txBody>
                    <a:bodyPr/>
                    <a:lstStyle/>
                    <a:p>
                      <a:pPr algn="ctr"/>
                      <a:r>
                        <a:rPr lang="es-CL" dirty="0" smtClean="0"/>
                        <a:t>Moral Universal</a:t>
                      </a:r>
                    </a:p>
                  </a:txBody>
                  <a:tcPr/>
                </a:tc>
                <a:tc>
                  <a:txBody>
                    <a:bodyPr/>
                    <a:lstStyle/>
                    <a:p>
                      <a:pPr algn="ctr"/>
                      <a:r>
                        <a:rPr lang="es-CL" dirty="0" smtClean="0"/>
                        <a:t>Ética </a:t>
                      </a:r>
                      <a:r>
                        <a:rPr lang="es-CL" dirty="0" smtClean="0">
                          <a:solidFill>
                            <a:srgbClr val="FF0000"/>
                          </a:solidFill>
                        </a:rPr>
                        <a:t>Personal</a:t>
                      </a:r>
                      <a:endParaRPr lang="en-US" dirty="0">
                        <a:solidFill>
                          <a:srgbClr val="FF0000"/>
                        </a:solidFill>
                      </a:endParaRPr>
                    </a:p>
                  </a:txBody>
                  <a:tcPr/>
                </a:tc>
              </a:tr>
              <a:tr h="370840">
                <a:tc>
                  <a:txBody>
                    <a:bodyPr/>
                    <a:lstStyle/>
                    <a:p>
                      <a:pPr algn="ctr"/>
                      <a:r>
                        <a:rPr lang="es-CL" dirty="0" smtClean="0"/>
                        <a:t>Una Verdad</a:t>
                      </a:r>
                    </a:p>
                  </a:txBody>
                  <a:tcPr/>
                </a:tc>
                <a:tc>
                  <a:txBody>
                    <a:bodyPr/>
                    <a:lstStyle/>
                    <a:p>
                      <a:pPr algn="ctr"/>
                      <a:r>
                        <a:rPr lang="es-CL" dirty="0" smtClean="0">
                          <a:solidFill>
                            <a:srgbClr val="FF0000"/>
                          </a:solidFill>
                        </a:rPr>
                        <a:t>Multiplicidad de verdades </a:t>
                      </a:r>
                      <a:r>
                        <a:rPr lang="es-CL" dirty="0" smtClean="0">
                          <a:solidFill>
                            <a:schemeClr val="tx1"/>
                          </a:solidFill>
                        </a:rPr>
                        <a:t>(¿Verdades u opiniones?)</a:t>
                      </a:r>
                      <a:r>
                        <a:rPr lang="es-CL" baseline="0" dirty="0" smtClean="0">
                          <a:solidFill>
                            <a:schemeClr val="tx1"/>
                          </a:solidFill>
                        </a:rPr>
                        <a:t> Transitoria-personal</a:t>
                      </a:r>
                      <a:endParaRPr lang="en-US" dirty="0">
                        <a:solidFill>
                          <a:schemeClr val="tx1"/>
                        </a:solidFill>
                      </a:endParaRPr>
                    </a:p>
                  </a:txBody>
                  <a:tcPr/>
                </a:tc>
              </a:tr>
              <a:tr h="370840">
                <a:tc>
                  <a:txBody>
                    <a:bodyPr/>
                    <a:lstStyle/>
                    <a:p>
                      <a:pPr algn="ctr"/>
                      <a:r>
                        <a:rPr lang="es-CL" dirty="0" smtClean="0"/>
                        <a:t>Conflicto</a:t>
                      </a:r>
                    </a:p>
                  </a:txBody>
                  <a:tcPr/>
                </a:tc>
                <a:tc>
                  <a:txBody>
                    <a:bodyPr/>
                    <a:lstStyle/>
                    <a:p>
                      <a:pPr algn="ctr"/>
                      <a:r>
                        <a:rPr lang="es-CL" dirty="0" smtClean="0">
                          <a:solidFill>
                            <a:srgbClr val="FF0000"/>
                          </a:solidFill>
                        </a:rPr>
                        <a:t>Consenso </a:t>
                      </a:r>
                      <a:r>
                        <a:rPr lang="es-CL" dirty="0" smtClean="0">
                          <a:solidFill>
                            <a:schemeClr val="tx1"/>
                          </a:solidFill>
                        </a:rPr>
                        <a:t>(el conflicto se tiñe de valor negativo) acuerdo</a:t>
                      </a:r>
                      <a:r>
                        <a:rPr lang="es-CL" baseline="0" dirty="0" smtClean="0">
                          <a:solidFill>
                            <a:schemeClr val="tx1"/>
                          </a:solidFill>
                        </a:rPr>
                        <a:t> sin acuerdo</a:t>
                      </a:r>
                      <a:endParaRPr lang="en-US" dirty="0">
                        <a:solidFill>
                          <a:schemeClr val="tx1"/>
                        </a:solidFill>
                      </a:endParaRPr>
                    </a:p>
                  </a:txBody>
                  <a:tcPr/>
                </a:tc>
              </a:tr>
              <a:tr h="370840">
                <a:tc>
                  <a:txBody>
                    <a:bodyPr/>
                    <a:lstStyle/>
                    <a:p>
                      <a:pPr algn="ctr"/>
                      <a:r>
                        <a:rPr lang="es-CL" dirty="0" smtClean="0"/>
                        <a:t>Sociedad Disciplinaria</a:t>
                      </a:r>
                    </a:p>
                  </a:txBody>
                  <a:tcPr/>
                </a:tc>
                <a:tc>
                  <a:txBody>
                    <a:bodyPr/>
                    <a:lstStyle/>
                    <a:p>
                      <a:pPr algn="ctr"/>
                      <a:r>
                        <a:rPr lang="es-CL" dirty="0" smtClean="0">
                          <a:solidFill>
                            <a:srgbClr val="FF0000"/>
                          </a:solidFill>
                        </a:rPr>
                        <a:t>Sociedad Flexible </a:t>
                      </a:r>
                      <a:r>
                        <a:rPr lang="es-CL" dirty="0" smtClean="0">
                          <a:solidFill>
                            <a:schemeClr val="tx1"/>
                          </a:solidFill>
                        </a:rPr>
                        <a:t>(crisis de instituciones modernas) El exceso es la norma</a:t>
                      </a:r>
                      <a:endParaRPr lang="en-US" dirty="0">
                        <a:solidFill>
                          <a:schemeClr val="tx1"/>
                        </a:solidFill>
                      </a:endParaRPr>
                    </a:p>
                  </a:txBody>
                  <a:tcPr/>
                </a:tc>
              </a:tr>
              <a:tr h="370840">
                <a:tc>
                  <a:txBody>
                    <a:bodyPr/>
                    <a:lstStyle/>
                    <a:p>
                      <a:pPr algn="ctr"/>
                      <a:r>
                        <a:rPr lang="es-CL" dirty="0" smtClean="0"/>
                        <a:t>Ciudadano</a:t>
                      </a:r>
                    </a:p>
                  </a:txBody>
                  <a:tcPr/>
                </a:tc>
                <a:tc>
                  <a:txBody>
                    <a:bodyPr/>
                    <a:lstStyle/>
                    <a:p>
                      <a:pPr algn="ctr"/>
                      <a:r>
                        <a:rPr lang="es-CL" dirty="0" smtClean="0">
                          <a:solidFill>
                            <a:srgbClr val="FF0000"/>
                          </a:solidFill>
                        </a:rPr>
                        <a:t>Consumidor</a:t>
                      </a:r>
                      <a:r>
                        <a:rPr lang="es-CL" baseline="0" dirty="0" smtClean="0"/>
                        <a:t> (Diferenciación del Otro) Puente de satisfacción del deseo</a:t>
                      </a:r>
                      <a:endParaRPr lang="en-US" dirty="0"/>
                    </a:p>
                  </a:txBody>
                  <a:tcPr/>
                </a:tc>
              </a:tr>
              <a:tr h="370840">
                <a:tc>
                  <a:txBody>
                    <a:bodyPr/>
                    <a:lstStyle/>
                    <a:p>
                      <a:pPr algn="ctr"/>
                      <a:r>
                        <a:rPr lang="es-CL" dirty="0" smtClean="0"/>
                        <a:t>Deber</a:t>
                      </a:r>
                    </a:p>
                  </a:txBody>
                  <a:tcPr/>
                </a:tc>
                <a:tc>
                  <a:txBody>
                    <a:bodyPr/>
                    <a:lstStyle/>
                    <a:p>
                      <a:pPr algn="ctr"/>
                      <a:r>
                        <a:rPr lang="es-CL" dirty="0" smtClean="0">
                          <a:solidFill>
                            <a:srgbClr val="FF0000"/>
                          </a:solidFill>
                        </a:rPr>
                        <a:t>Poder </a:t>
                      </a:r>
                      <a:r>
                        <a:rPr lang="es-CL" dirty="0" smtClean="0">
                          <a:solidFill>
                            <a:schemeClr val="tx1"/>
                          </a:solidFill>
                        </a:rPr>
                        <a:t>Puedo porque puedo,</a:t>
                      </a:r>
                      <a:r>
                        <a:rPr lang="es-CL" baseline="0" dirty="0" smtClean="0">
                          <a:solidFill>
                            <a:schemeClr val="tx1"/>
                          </a:solidFill>
                        </a:rPr>
                        <a:t>  conversión en propios amos y esclavos</a:t>
                      </a:r>
                      <a:endParaRPr lang="en-US" dirty="0">
                        <a:solidFill>
                          <a:schemeClr val="tx1"/>
                        </a:solidFill>
                      </a:endParaRPr>
                    </a:p>
                  </a:txBody>
                  <a:tcPr/>
                </a:tc>
              </a:tr>
              <a:tr h="370840">
                <a:tc>
                  <a:txBody>
                    <a:bodyPr/>
                    <a:lstStyle/>
                    <a:p>
                      <a:pPr algn="ctr"/>
                      <a:r>
                        <a:rPr lang="es-CL" dirty="0" smtClean="0"/>
                        <a:t>Estado</a:t>
                      </a:r>
                    </a:p>
                  </a:txBody>
                  <a:tcPr/>
                </a:tc>
                <a:tc>
                  <a:txBody>
                    <a:bodyPr/>
                    <a:lstStyle/>
                    <a:p>
                      <a:pPr algn="ctr"/>
                      <a:r>
                        <a:rPr lang="es-CL" dirty="0" smtClean="0">
                          <a:solidFill>
                            <a:srgbClr val="FF0000"/>
                          </a:solidFill>
                        </a:rPr>
                        <a:t>Mercado </a:t>
                      </a:r>
                      <a:r>
                        <a:rPr lang="es-CL" b="0" dirty="0" smtClean="0">
                          <a:solidFill>
                            <a:schemeClr val="tx1"/>
                          </a:solidFill>
                        </a:rPr>
                        <a:t>Nuevo ordenador social Liberación</a:t>
                      </a:r>
                      <a:r>
                        <a:rPr lang="es-CL" b="0" baseline="0" dirty="0" smtClean="0">
                          <a:solidFill>
                            <a:schemeClr val="tx1"/>
                          </a:solidFill>
                        </a:rPr>
                        <a:t> de poder económico</a:t>
                      </a:r>
                      <a:endParaRPr lang="en-US" b="0" dirty="0">
                        <a:solidFill>
                          <a:schemeClr val="tx1"/>
                        </a:solidFill>
                      </a:endParaRPr>
                    </a:p>
                  </a:txBody>
                  <a:tcPr/>
                </a:tc>
              </a:tr>
              <a:tr h="370840">
                <a:tc>
                  <a:txBody>
                    <a:bodyPr/>
                    <a:lstStyle/>
                    <a:p>
                      <a:pPr algn="ctr"/>
                      <a:r>
                        <a:rPr lang="es-CL" dirty="0" smtClean="0"/>
                        <a:t>Progreso </a:t>
                      </a:r>
                      <a:endParaRPr lang="en-US" dirty="0"/>
                    </a:p>
                  </a:txBody>
                  <a:tcPr/>
                </a:tc>
                <a:tc>
                  <a:txBody>
                    <a:bodyPr/>
                    <a:lstStyle/>
                    <a:p>
                      <a:pPr algn="ctr"/>
                      <a:r>
                        <a:rPr lang="es-CL" dirty="0" smtClean="0">
                          <a:solidFill>
                            <a:srgbClr val="FF0000"/>
                          </a:solidFill>
                        </a:rPr>
                        <a:t>Ahora</a:t>
                      </a:r>
                      <a:r>
                        <a:rPr lang="es-CL" dirty="0" smtClean="0"/>
                        <a:t>-atomización</a:t>
                      </a:r>
                      <a:r>
                        <a:rPr lang="es-CL" baseline="0" dirty="0" smtClean="0"/>
                        <a:t> del tiempo </a:t>
                      </a:r>
                      <a:r>
                        <a:rPr lang="es-CL" dirty="0" smtClean="0"/>
                        <a:t>(pasado carece de importancia)</a:t>
                      </a:r>
                      <a:endParaRPr lang="en-US" dirty="0"/>
                    </a:p>
                  </a:txBody>
                  <a:tcPr/>
                </a:tc>
              </a:tr>
              <a:tr h="370840">
                <a:tc>
                  <a:txBody>
                    <a:bodyPr/>
                    <a:lstStyle/>
                    <a:p>
                      <a:pPr algn="ctr"/>
                      <a:r>
                        <a:rPr lang="es-CL" dirty="0" smtClean="0"/>
                        <a:t>Futuro</a:t>
                      </a:r>
                      <a:endParaRPr lang="en-US" dirty="0"/>
                    </a:p>
                  </a:txBody>
                  <a:tcPr/>
                </a:tc>
                <a:tc>
                  <a:txBody>
                    <a:bodyPr/>
                    <a:lstStyle/>
                    <a:p>
                      <a:pPr algn="ctr"/>
                      <a:r>
                        <a:rPr lang="es-CL" dirty="0" smtClean="0">
                          <a:solidFill>
                            <a:srgbClr val="FF0000"/>
                          </a:solidFill>
                        </a:rPr>
                        <a:t>Presente</a:t>
                      </a:r>
                      <a:r>
                        <a:rPr lang="es-CL" dirty="0" smtClean="0"/>
                        <a:t>-</a:t>
                      </a:r>
                      <a:r>
                        <a:rPr lang="es-CL" baseline="0" dirty="0" smtClean="0"/>
                        <a:t>sucesión indefinida de presentes </a:t>
                      </a:r>
                      <a:r>
                        <a:rPr lang="es-CL" dirty="0" smtClean="0"/>
                        <a:t>(El instante eterno)</a:t>
                      </a:r>
                      <a:endParaRPr lang="en-US" dirty="0"/>
                    </a:p>
                  </a:txBody>
                  <a:tcPr/>
                </a:tc>
              </a:tr>
              <a:tr h="370840">
                <a:tc>
                  <a:txBody>
                    <a:bodyPr/>
                    <a:lstStyle/>
                    <a:p>
                      <a:pPr algn="ctr"/>
                      <a:r>
                        <a:rPr lang="es-CL" dirty="0" smtClean="0"/>
                        <a:t>Libertad</a:t>
                      </a:r>
                      <a:endParaRPr lang="en-US" dirty="0"/>
                    </a:p>
                  </a:txBody>
                  <a:tcPr/>
                </a:tc>
                <a:tc>
                  <a:txBody>
                    <a:bodyPr/>
                    <a:lstStyle/>
                    <a:p>
                      <a:pPr algn="ctr"/>
                      <a:r>
                        <a:rPr lang="es-CL" dirty="0" smtClean="0">
                          <a:solidFill>
                            <a:srgbClr val="FF0000"/>
                          </a:solidFill>
                        </a:rPr>
                        <a:t>Seguridad</a:t>
                      </a:r>
                      <a:r>
                        <a:rPr lang="es-CL" baseline="0" dirty="0" smtClean="0">
                          <a:solidFill>
                            <a:srgbClr val="FF0000"/>
                          </a:solidFill>
                        </a:rPr>
                        <a:t> </a:t>
                      </a:r>
                      <a:r>
                        <a:rPr lang="es-CL" baseline="0" dirty="0" smtClean="0">
                          <a:solidFill>
                            <a:schemeClr val="tx1"/>
                          </a:solidFill>
                        </a:rPr>
                        <a:t>(Sociedad del riesgo)</a:t>
                      </a:r>
                      <a:endParaRPr lang="en-US" dirty="0">
                        <a:solidFill>
                          <a:schemeClr val="tx1"/>
                        </a:solidFill>
                      </a:endParaRPr>
                    </a:p>
                  </a:txBody>
                  <a:tcPr/>
                </a:tc>
              </a:tr>
            </a:tbl>
          </a:graphicData>
        </a:graphic>
      </p:graphicFrame>
    </p:spTree>
    <p:extLst>
      <p:ext uri="{BB962C8B-B14F-4D97-AF65-F5344CB8AC3E}">
        <p14:creationId xmlns:p14="http://schemas.microsoft.com/office/powerpoint/2010/main" val="26926098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L" dirty="0" smtClean="0"/>
              <a:t>La organización como sistema socio-mental</a:t>
            </a:r>
            <a:endParaRPr lang="en-US" dirty="0"/>
          </a:p>
        </p:txBody>
      </p:sp>
      <p:sp>
        <p:nvSpPr>
          <p:cNvPr id="4" name="3 Marcador de texto"/>
          <p:cNvSpPr>
            <a:spLocks noGrp="1"/>
          </p:cNvSpPr>
          <p:nvPr>
            <p:ph type="body" sz="half" idx="2"/>
          </p:nvPr>
        </p:nvSpPr>
        <p:spPr>
          <a:xfrm>
            <a:off x="7956644" y="1741336"/>
            <a:ext cx="3944203" cy="4686760"/>
          </a:xfrm>
        </p:spPr>
        <p:txBody>
          <a:bodyPr>
            <a:normAutofit/>
          </a:bodyPr>
          <a:lstStyle/>
          <a:p>
            <a:pPr marL="342900" indent="-342900" algn="just">
              <a:buAutoNum type="alphaLcParenR"/>
            </a:pPr>
            <a:r>
              <a:rPr lang="es-CL" sz="1800" dirty="0" smtClean="0"/>
              <a:t>A) no </a:t>
            </a:r>
            <a:r>
              <a:rPr lang="es-CL" sz="1800" dirty="0"/>
              <a:t>son roles abstractos e intemporales aquellos asumidos</a:t>
            </a:r>
            <a:br>
              <a:rPr lang="es-CL" sz="1800" dirty="0"/>
            </a:br>
            <a:r>
              <a:rPr lang="es-CL" sz="1800" dirty="0" smtClean="0"/>
              <a:t>inconscientemente </a:t>
            </a:r>
            <a:r>
              <a:rPr lang="es-CL" sz="1800" dirty="0"/>
              <a:t>por los actores, sino roles ya estructurados </a:t>
            </a:r>
            <a:r>
              <a:rPr lang="es-CL" sz="1800" dirty="0" smtClean="0"/>
              <a:t>socialmente, deudores </a:t>
            </a:r>
            <a:r>
              <a:rPr lang="es-CL" sz="1800" dirty="0"/>
              <a:t>de una historia social, que tienen una función mediadora de las</a:t>
            </a:r>
            <a:br>
              <a:rPr lang="es-CL" sz="1800" dirty="0"/>
            </a:br>
            <a:r>
              <a:rPr lang="es-CL" sz="1800" dirty="0"/>
              <a:t>contradicciones </a:t>
            </a:r>
            <a:r>
              <a:rPr lang="es-CL" sz="1800" dirty="0" smtClean="0"/>
              <a:t>sociales.</a:t>
            </a:r>
            <a:r>
              <a:rPr lang="es-CL" sz="1800" dirty="0"/>
              <a:t/>
            </a:r>
            <a:br>
              <a:rPr lang="es-CL" sz="1800" dirty="0"/>
            </a:br>
            <a:r>
              <a:rPr lang="es-CL" sz="1800" dirty="0" smtClean="0"/>
              <a:t/>
            </a:r>
            <a:br>
              <a:rPr lang="es-CL" sz="1800" dirty="0" smtClean="0"/>
            </a:br>
            <a:r>
              <a:rPr lang="es-CL" sz="1800" dirty="0" smtClean="0"/>
              <a:t>B) </a:t>
            </a:r>
            <a:r>
              <a:rPr lang="es-CL" sz="1800" dirty="0"/>
              <a:t>inversamente, no hay dominación social que no</a:t>
            </a:r>
            <a:br>
              <a:rPr lang="es-CL" sz="1800" dirty="0"/>
            </a:br>
            <a:r>
              <a:rPr lang="es-CL" sz="1800" dirty="0"/>
              <a:t>se apoye sobre sistemas de defensa (sicológicos) </a:t>
            </a:r>
            <a:r>
              <a:rPr lang="es-CL" sz="1800" dirty="0" smtClean="0"/>
              <a:t>inconscientes</a:t>
            </a:r>
            <a:r>
              <a:rPr lang="es-CL" sz="1800" dirty="0" smtClean="0"/>
              <a:t>.</a:t>
            </a:r>
          </a:p>
          <a:p>
            <a:pPr marL="342900" indent="-342900" algn="just">
              <a:buAutoNum type="alphaLcParenR"/>
            </a:pPr>
            <a:endParaRPr lang="en-US" sz="1800" dirty="0"/>
          </a:p>
        </p:txBody>
      </p:sp>
      <p:pic>
        <p:nvPicPr>
          <p:cNvPr id="1026"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62" y="1406308"/>
            <a:ext cx="6735230" cy="4448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2836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80">
                                          <p:stCondLst>
                                            <p:cond delay="0"/>
                                          </p:stCondLst>
                                        </p:cTn>
                                        <p:tgtEl>
                                          <p:spTgt spid="1026"/>
                                        </p:tgtEl>
                                      </p:cBhvr>
                                    </p:animEffect>
                                    <p:anim calcmode="lin" valueType="num">
                                      <p:cBhvr>
                                        <p:cTn id="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6"/>
                                        </p:tgtEl>
                                      </p:cBhvr>
                                      <p:to x="100000" y="60000"/>
                                    </p:animScale>
                                    <p:animScale>
                                      <p:cBhvr>
                                        <p:cTn id="14" dur="166" decel="50000">
                                          <p:stCondLst>
                                            <p:cond delay="676"/>
                                          </p:stCondLst>
                                        </p:cTn>
                                        <p:tgtEl>
                                          <p:spTgt spid="1026"/>
                                        </p:tgtEl>
                                      </p:cBhvr>
                                      <p:to x="100000" y="100000"/>
                                    </p:animScale>
                                    <p:animScale>
                                      <p:cBhvr>
                                        <p:cTn id="15" dur="26">
                                          <p:stCondLst>
                                            <p:cond delay="1312"/>
                                          </p:stCondLst>
                                        </p:cTn>
                                        <p:tgtEl>
                                          <p:spTgt spid="1026"/>
                                        </p:tgtEl>
                                      </p:cBhvr>
                                      <p:to x="100000" y="80000"/>
                                    </p:animScale>
                                    <p:animScale>
                                      <p:cBhvr>
                                        <p:cTn id="16" dur="166" decel="50000">
                                          <p:stCondLst>
                                            <p:cond delay="1338"/>
                                          </p:stCondLst>
                                        </p:cTn>
                                        <p:tgtEl>
                                          <p:spTgt spid="1026"/>
                                        </p:tgtEl>
                                      </p:cBhvr>
                                      <p:to x="100000" y="100000"/>
                                    </p:animScale>
                                    <p:animScale>
                                      <p:cBhvr>
                                        <p:cTn id="17" dur="26">
                                          <p:stCondLst>
                                            <p:cond delay="1642"/>
                                          </p:stCondLst>
                                        </p:cTn>
                                        <p:tgtEl>
                                          <p:spTgt spid="1026"/>
                                        </p:tgtEl>
                                      </p:cBhvr>
                                      <p:to x="100000" y="90000"/>
                                    </p:animScale>
                                    <p:animScale>
                                      <p:cBhvr>
                                        <p:cTn id="18" dur="166" decel="50000">
                                          <p:stCondLst>
                                            <p:cond delay="1668"/>
                                          </p:stCondLst>
                                        </p:cTn>
                                        <p:tgtEl>
                                          <p:spTgt spid="1026"/>
                                        </p:tgtEl>
                                      </p:cBhvr>
                                      <p:to x="100000" y="100000"/>
                                    </p:animScale>
                                    <p:animScale>
                                      <p:cBhvr>
                                        <p:cTn id="19" dur="26">
                                          <p:stCondLst>
                                            <p:cond delay="1808"/>
                                          </p:stCondLst>
                                        </p:cTn>
                                        <p:tgtEl>
                                          <p:spTgt spid="1026"/>
                                        </p:tgtEl>
                                      </p:cBhvr>
                                      <p:to x="100000" y="95000"/>
                                    </p:animScale>
                                    <p:animScale>
                                      <p:cBhvr>
                                        <p:cTn id="20" dur="166" decel="50000">
                                          <p:stCondLst>
                                            <p:cond delay="1834"/>
                                          </p:stCondLst>
                                        </p:cTn>
                                        <p:tgtEl>
                                          <p:spTgt spid="10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37884" y="-69519"/>
            <a:ext cx="3092115" cy="1196671"/>
          </a:xfrm>
        </p:spPr>
        <p:txBody>
          <a:bodyPr/>
          <a:lstStyle/>
          <a:p>
            <a:r>
              <a:rPr lang="es-CL" dirty="0" smtClean="0"/>
              <a:t>El modelo </a:t>
            </a:r>
            <a:r>
              <a:rPr lang="es-CL" dirty="0" err="1" smtClean="0"/>
              <a:t>managerial</a:t>
            </a:r>
            <a:r>
              <a:rPr lang="es-CL" dirty="0" smtClean="0"/>
              <a:t> </a:t>
            </a:r>
            <a:endParaRPr lang="en-US" dirty="0"/>
          </a:p>
        </p:txBody>
      </p:sp>
      <p:sp>
        <p:nvSpPr>
          <p:cNvPr id="4" name="3 Marcador de texto"/>
          <p:cNvSpPr>
            <a:spLocks noGrp="1"/>
          </p:cNvSpPr>
          <p:nvPr>
            <p:ph type="body" sz="half" idx="2"/>
          </p:nvPr>
        </p:nvSpPr>
        <p:spPr>
          <a:xfrm>
            <a:off x="7733672" y="1269848"/>
            <a:ext cx="4300537" cy="5430989"/>
          </a:xfrm>
        </p:spPr>
        <p:txBody>
          <a:bodyPr>
            <a:normAutofit/>
          </a:bodyPr>
          <a:lstStyle/>
          <a:p>
            <a:pPr algn="just"/>
            <a:r>
              <a:rPr lang="es-CL" dirty="0"/>
              <a:t>L</a:t>
            </a:r>
            <a:r>
              <a:rPr lang="es-CL" dirty="0" smtClean="0"/>
              <a:t>as </a:t>
            </a:r>
            <a:r>
              <a:rPr lang="es-CL" dirty="0"/>
              <a:t>diversas organizaciones que el individuo atraviesa en su vida van</a:t>
            </a:r>
            <a:br>
              <a:rPr lang="es-CL" dirty="0"/>
            </a:br>
            <a:r>
              <a:rPr lang="es-CL" dirty="0"/>
              <a:t>reclamando de él un cierto tipo de funcionamiento, influyendo a la vez su</a:t>
            </a:r>
            <a:br>
              <a:rPr lang="es-CL" dirty="0"/>
            </a:br>
            <a:r>
              <a:rPr lang="es-CL" dirty="0"/>
              <a:t>propio aparato síquico</a:t>
            </a:r>
            <a:endParaRPr lang="es-CL" dirty="0" smtClean="0"/>
          </a:p>
          <a:p>
            <a:pPr algn="just"/>
            <a:r>
              <a:rPr lang="es-CL" dirty="0" smtClean="0"/>
              <a:t>La gerencia reclama una </a:t>
            </a:r>
            <a:r>
              <a:rPr lang="es-CL" dirty="0"/>
              <a:t>moral </a:t>
            </a:r>
            <a:r>
              <a:rPr lang="es-CL" dirty="0">
                <a:solidFill>
                  <a:srgbClr val="FFC000"/>
                </a:solidFill>
              </a:rPr>
              <a:t>dominada por </a:t>
            </a:r>
            <a:r>
              <a:rPr lang="es-CL" dirty="0" smtClean="0">
                <a:solidFill>
                  <a:srgbClr val="FFC000"/>
                </a:solidFill>
              </a:rPr>
              <a:t>el orgullo</a:t>
            </a:r>
            <a:r>
              <a:rPr lang="es-CL" dirty="0"/>
              <a:t>, confianza en sí mismo y una agresividad controlada, dificultad </a:t>
            </a:r>
            <a:r>
              <a:rPr lang="es-CL" dirty="0" smtClean="0"/>
              <a:t>para hablar </a:t>
            </a:r>
            <a:r>
              <a:rPr lang="es-CL" dirty="0"/>
              <a:t>de sí mismo, expresar sus emociones o evocar debilidades, </a:t>
            </a:r>
            <a:r>
              <a:rPr lang="es-CL" dirty="0" smtClean="0"/>
              <a:t>búsqueda de </a:t>
            </a:r>
            <a:r>
              <a:rPr lang="es-CL" dirty="0"/>
              <a:t>la perfección, disposición a mostrar la fuerza, </a:t>
            </a:r>
            <a:r>
              <a:rPr lang="es-CL" dirty="0">
                <a:solidFill>
                  <a:srgbClr val="FFC000"/>
                </a:solidFill>
              </a:rPr>
              <a:t>un ideal de </a:t>
            </a:r>
            <a:r>
              <a:rPr lang="es-CL" dirty="0" smtClean="0">
                <a:solidFill>
                  <a:srgbClr val="FFC000"/>
                </a:solidFill>
              </a:rPr>
              <a:t>omnipotencia</a:t>
            </a:r>
            <a:r>
              <a:rPr lang="es-CL" dirty="0" smtClean="0"/>
              <a:t>, sentimiento </a:t>
            </a:r>
            <a:r>
              <a:rPr lang="es-CL" dirty="0"/>
              <a:t>elitista asociado a una condescendencia por aquellos que </a:t>
            </a:r>
            <a:r>
              <a:rPr lang="es-CL" dirty="0" smtClean="0"/>
              <a:t>no participan </a:t>
            </a:r>
            <a:r>
              <a:rPr lang="es-CL" dirty="0"/>
              <a:t>en la carrera por el poder, interés por resolver </a:t>
            </a:r>
            <a:r>
              <a:rPr lang="es-CL" dirty="0" smtClean="0"/>
              <a:t>problemas complejos</a:t>
            </a:r>
            <a:r>
              <a:rPr lang="es-CL" dirty="0"/>
              <a:t>, gran dinamismo, activismo ardiente y permanente, exclusión de </a:t>
            </a:r>
            <a:r>
              <a:rPr lang="es-CL" dirty="0" smtClean="0"/>
              <a:t>la duda </a:t>
            </a:r>
            <a:r>
              <a:rPr lang="es-CL" dirty="0"/>
              <a:t>y la ambivalencia.</a:t>
            </a:r>
            <a:endParaRPr lang="en-US" dirty="0"/>
          </a:p>
          <a:p>
            <a:endParaRPr lang="en-US" dirty="0"/>
          </a:p>
        </p:txBody>
      </p:sp>
      <p:pic>
        <p:nvPicPr>
          <p:cNvPr id="2050" name="Picture 2" descr="Resultado de imagen para inconsciente y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577" y="416256"/>
            <a:ext cx="4771267" cy="5744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8704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782015" y="647608"/>
            <a:ext cx="7074778" cy="1369061"/>
          </a:xfrm>
        </p:spPr>
        <p:txBody>
          <a:bodyPr>
            <a:noAutofit/>
          </a:bodyPr>
          <a:lstStyle/>
          <a:p>
            <a:pPr algn="ctr"/>
            <a:r>
              <a:rPr lang="es-CL" sz="3200" dirty="0" smtClean="0">
                <a:solidFill>
                  <a:schemeClr val="accent1"/>
                </a:solidFill>
              </a:rPr>
              <a:t>El rendimiento como Dispositivo neoliberal</a:t>
            </a:r>
            <a:endParaRPr lang="en-US" sz="3200" dirty="0">
              <a:solidFill>
                <a:schemeClr val="accent1"/>
              </a:solidFill>
            </a:endParaRPr>
          </a:p>
        </p:txBody>
      </p:sp>
      <p:sp>
        <p:nvSpPr>
          <p:cNvPr id="3" name="2 Marcador de texto"/>
          <p:cNvSpPr>
            <a:spLocks noGrp="1"/>
          </p:cNvSpPr>
          <p:nvPr>
            <p:ph type="body" idx="1"/>
          </p:nvPr>
        </p:nvSpPr>
        <p:spPr>
          <a:xfrm>
            <a:off x="3106450" y="2169994"/>
            <a:ext cx="8425908" cy="4462818"/>
          </a:xfrm>
        </p:spPr>
        <p:txBody>
          <a:bodyPr>
            <a:normAutofit fontScale="77500" lnSpcReduction="20000"/>
          </a:bodyPr>
          <a:lstStyle/>
          <a:p>
            <a:pPr algn="just"/>
            <a:r>
              <a:rPr lang="es-CL" dirty="0" smtClean="0">
                <a:solidFill>
                  <a:schemeClr val="tx1"/>
                </a:solidFill>
                <a:latin typeface="Calibri" pitchFamily="34" charset="0"/>
                <a:cs typeface="Calibri" pitchFamily="34" charset="0"/>
              </a:rPr>
              <a:t>«Quien fracasa en la sociedad neoliberal del rendimiento se hace a sí mismo responsable y se avergüenza, en lugar de poner en duda la sociedad o al sistema.</a:t>
            </a:r>
          </a:p>
          <a:p>
            <a:pPr algn="just"/>
            <a:endParaRPr lang="es-CL" dirty="0" smtClean="0">
              <a:solidFill>
                <a:schemeClr val="tx1"/>
              </a:solidFill>
              <a:latin typeface="Calibri" pitchFamily="34" charset="0"/>
              <a:cs typeface="Calibri" pitchFamily="34" charset="0"/>
            </a:endParaRPr>
          </a:p>
          <a:p>
            <a:pPr algn="just"/>
            <a:r>
              <a:rPr lang="es-CL" dirty="0" smtClean="0">
                <a:solidFill>
                  <a:schemeClr val="tx1"/>
                </a:solidFill>
                <a:latin typeface="Calibri" pitchFamily="34" charset="0"/>
                <a:cs typeface="Calibri" pitchFamily="34" charset="0"/>
              </a:rPr>
              <a:t>En esto consiste la inteligencia del régimen neoliberal, </a:t>
            </a:r>
            <a:r>
              <a:rPr lang="es-CL" dirty="0" smtClean="0">
                <a:solidFill>
                  <a:schemeClr val="tx1"/>
                </a:solidFill>
                <a:latin typeface="Calibri" pitchFamily="34" charset="0"/>
                <a:cs typeface="Calibri" pitchFamily="34" charset="0"/>
              </a:rPr>
              <a:t>intenta que no surja resistencia alguna contra </a:t>
            </a:r>
            <a:r>
              <a:rPr lang="es-CL" dirty="0" smtClean="0">
                <a:solidFill>
                  <a:schemeClr val="tx1"/>
                </a:solidFill>
                <a:latin typeface="Calibri" pitchFamily="34" charset="0"/>
                <a:cs typeface="Calibri" pitchFamily="34" charset="0"/>
              </a:rPr>
              <a:t>el sistema. </a:t>
            </a:r>
          </a:p>
          <a:p>
            <a:pPr algn="just"/>
            <a:endParaRPr lang="es-CL" dirty="0" smtClean="0">
              <a:solidFill>
                <a:schemeClr val="tx1"/>
              </a:solidFill>
              <a:latin typeface="Calibri" pitchFamily="34" charset="0"/>
              <a:cs typeface="Calibri" pitchFamily="34" charset="0"/>
            </a:endParaRPr>
          </a:p>
          <a:p>
            <a:pPr algn="just"/>
            <a:r>
              <a:rPr lang="es-CL" dirty="0" smtClean="0">
                <a:solidFill>
                  <a:schemeClr val="tx1"/>
                </a:solidFill>
                <a:latin typeface="Calibri" pitchFamily="34" charset="0"/>
                <a:cs typeface="Calibri" pitchFamily="34" charset="0"/>
              </a:rPr>
              <a:t>En el régimen liberal de auto-explotación uno dirige la agresión hacia sí mismo. Esta agresividad no convierte al explotado en revolucionario, sino en depresivo. […]</a:t>
            </a:r>
          </a:p>
          <a:p>
            <a:pPr algn="just"/>
            <a:endParaRPr lang="es-CL" dirty="0" smtClean="0">
              <a:solidFill>
                <a:schemeClr val="tx1"/>
              </a:solidFill>
              <a:latin typeface="Calibri" pitchFamily="34" charset="0"/>
              <a:cs typeface="Calibri" pitchFamily="34" charset="0"/>
            </a:endParaRPr>
          </a:p>
          <a:p>
            <a:pPr algn="just"/>
            <a:r>
              <a:rPr lang="es-CL" dirty="0" smtClean="0">
                <a:solidFill>
                  <a:schemeClr val="tx1"/>
                </a:solidFill>
                <a:latin typeface="Calibri" pitchFamily="34" charset="0"/>
                <a:cs typeface="Calibri" pitchFamily="34" charset="0"/>
              </a:rPr>
              <a:t>La libre competencia no pone como libres a los individuos, sino que se pone como libre al capital»</a:t>
            </a:r>
          </a:p>
          <a:p>
            <a:pPr algn="r"/>
            <a:endParaRPr lang="es-CL" dirty="0">
              <a:solidFill>
                <a:schemeClr val="tx1"/>
              </a:solidFill>
              <a:latin typeface="Calibri" pitchFamily="34" charset="0"/>
              <a:cs typeface="Calibri" pitchFamily="34" charset="0"/>
            </a:endParaRPr>
          </a:p>
          <a:p>
            <a:pPr algn="r"/>
            <a:r>
              <a:rPr lang="es-CL" dirty="0" err="1" smtClean="0">
                <a:solidFill>
                  <a:schemeClr val="tx1"/>
                </a:solidFill>
                <a:latin typeface="Calibri" pitchFamily="34" charset="0"/>
                <a:cs typeface="Calibri" pitchFamily="34" charset="0"/>
              </a:rPr>
              <a:t>Psico</a:t>
            </a:r>
            <a:r>
              <a:rPr lang="es-CL" dirty="0" smtClean="0">
                <a:solidFill>
                  <a:schemeClr val="tx1"/>
                </a:solidFill>
                <a:latin typeface="Calibri" pitchFamily="34" charset="0"/>
                <a:cs typeface="Calibri" pitchFamily="34" charset="0"/>
              </a:rPr>
              <a:t>-política </a:t>
            </a:r>
            <a:r>
              <a:rPr lang="es-CL" dirty="0" smtClean="0">
                <a:solidFill>
                  <a:schemeClr val="tx1"/>
                </a:solidFill>
                <a:latin typeface="Calibri" pitchFamily="34" charset="0"/>
                <a:cs typeface="Calibri" pitchFamily="34" charset="0"/>
              </a:rPr>
              <a:t>– </a:t>
            </a:r>
            <a:r>
              <a:rPr lang="es-CL" dirty="0" err="1" smtClean="0">
                <a:solidFill>
                  <a:schemeClr val="tx1"/>
                </a:solidFill>
                <a:latin typeface="Calibri" pitchFamily="34" charset="0"/>
                <a:cs typeface="Calibri" pitchFamily="34" charset="0"/>
              </a:rPr>
              <a:t>Byuhn</a:t>
            </a:r>
            <a:r>
              <a:rPr lang="es-CL" dirty="0" smtClean="0">
                <a:solidFill>
                  <a:schemeClr val="tx1"/>
                </a:solidFill>
                <a:latin typeface="Calibri" pitchFamily="34" charset="0"/>
                <a:cs typeface="Calibri" pitchFamily="34" charset="0"/>
              </a:rPr>
              <a:t> </a:t>
            </a:r>
            <a:r>
              <a:rPr lang="es-CL" dirty="0" err="1" smtClean="0">
                <a:solidFill>
                  <a:schemeClr val="tx1"/>
                </a:solidFill>
                <a:latin typeface="Calibri" pitchFamily="34" charset="0"/>
                <a:cs typeface="Calibri" pitchFamily="34" charset="0"/>
              </a:rPr>
              <a:t>chul</a:t>
            </a:r>
            <a:r>
              <a:rPr lang="es-CL" dirty="0" smtClean="0">
                <a:solidFill>
                  <a:schemeClr val="tx1"/>
                </a:solidFill>
                <a:latin typeface="Calibri" pitchFamily="34" charset="0"/>
                <a:cs typeface="Calibri" pitchFamily="34" charset="0"/>
              </a:rPr>
              <a:t> han</a:t>
            </a:r>
            <a:endParaRPr lang="en-US" dirty="0">
              <a:solidFill>
                <a:schemeClr val="tx1"/>
              </a:solidFill>
              <a:latin typeface="Calibri" pitchFamily="34" charset="0"/>
              <a:cs typeface="Calibri" pitchFamily="34" charset="0"/>
            </a:endParaRPr>
          </a:p>
        </p:txBody>
      </p:sp>
    </p:spTree>
    <p:extLst>
      <p:ext uri="{BB962C8B-B14F-4D97-AF65-F5344CB8AC3E}">
        <p14:creationId xmlns:p14="http://schemas.microsoft.com/office/powerpoint/2010/main" val="312974112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37884" y="457199"/>
            <a:ext cx="3356133" cy="1196671"/>
          </a:xfrm>
        </p:spPr>
        <p:txBody>
          <a:bodyPr>
            <a:normAutofit/>
          </a:bodyPr>
          <a:lstStyle/>
          <a:p>
            <a:r>
              <a:rPr lang="es-CL" dirty="0" smtClean="0"/>
              <a:t>Historia de la psicosociología</a:t>
            </a:r>
            <a:endParaRPr lang="es-CL"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4275753089"/>
              </p:ext>
            </p:extLst>
          </p:nvPr>
        </p:nvGraphicFramePr>
        <p:xfrm>
          <a:off x="347730" y="457199"/>
          <a:ext cx="7225047" cy="5763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texto 3"/>
          <p:cNvSpPr>
            <a:spLocks noGrp="1"/>
          </p:cNvSpPr>
          <p:nvPr>
            <p:ph type="body" sz="half" idx="2"/>
          </p:nvPr>
        </p:nvSpPr>
        <p:spPr>
          <a:xfrm>
            <a:off x="7972023" y="1741336"/>
            <a:ext cx="3457977" cy="4164164"/>
          </a:xfrm>
        </p:spPr>
        <p:txBody>
          <a:bodyPr>
            <a:normAutofit/>
          </a:bodyPr>
          <a:lstStyle/>
          <a:p>
            <a:r>
              <a:rPr lang="es-CL" dirty="0" smtClean="0"/>
              <a:t/>
            </a:r>
            <a:br>
              <a:rPr lang="es-CL" dirty="0" smtClean="0"/>
            </a:br>
            <a:r>
              <a:rPr lang="es-CL" dirty="0" smtClean="0"/>
              <a:t>Lo social (como rasgo organizacional) </a:t>
            </a:r>
            <a:r>
              <a:rPr lang="es-CL" dirty="0"/>
              <a:t>no es un dominio especial o un tipo de sustancia, sino </a:t>
            </a:r>
            <a:r>
              <a:rPr lang="es-CL" dirty="0" smtClean="0"/>
              <a:t>un </a:t>
            </a:r>
            <a:r>
              <a:rPr lang="es-CL" dirty="0"/>
              <a:t>movimiento muy peculiar de </a:t>
            </a:r>
            <a:r>
              <a:rPr lang="es-CL" dirty="0" smtClean="0">
                <a:solidFill>
                  <a:schemeClr val="accent1"/>
                </a:solidFill>
              </a:rPr>
              <a:t>re-asociación </a:t>
            </a:r>
            <a:r>
              <a:rPr lang="es-CL" dirty="0">
                <a:solidFill>
                  <a:schemeClr val="accent1"/>
                </a:solidFill>
              </a:rPr>
              <a:t>y </a:t>
            </a:r>
            <a:r>
              <a:rPr lang="es-CL" dirty="0" smtClean="0">
                <a:solidFill>
                  <a:schemeClr val="accent1"/>
                </a:solidFill>
              </a:rPr>
              <a:t>ensamblado</a:t>
            </a:r>
            <a:r>
              <a:rPr lang="es-CL" dirty="0" smtClean="0"/>
              <a:t>, en </a:t>
            </a:r>
            <a:r>
              <a:rPr lang="es-CL" dirty="0"/>
              <a:t>donde no hay </a:t>
            </a:r>
            <a:r>
              <a:rPr lang="es-CL" dirty="0" smtClean="0"/>
              <a:t>ningún </a:t>
            </a:r>
            <a:r>
              <a:rPr lang="es-CL" dirty="0"/>
              <a:t>componente establecido que pueda usarse como punto de partida </a:t>
            </a:r>
            <a:r>
              <a:rPr lang="es-CL" dirty="0" smtClean="0"/>
              <a:t>incontrovertible.</a:t>
            </a:r>
            <a:br>
              <a:rPr lang="es-CL" dirty="0" smtClean="0"/>
            </a:br>
            <a:r>
              <a:rPr lang="es-CL" dirty="0" smtClean="0"/>
              <a:t/>
            </a:r>
            <a:br>
              <a:rPr lang="es-CL" dirty="0" smtClean="0"/>
            </a:br>
            <a:r>
              <a:rPr lang="es-CL" dirty="0" smtClean="0"/>
              <a:t>El énfasis centrados exclusivamente en  aspectos materiales o simbólicos deja al margen las interacciones a las que los agentes dan vida por medio del habito.</a:t>
            </a:r>
            <a:endParaRPr lang="es-CL" dirty="0"/>
          </a:p>
        </p:txBody>
      </p:sp>
    </p:spTree>
    <p:extLst>
      <p:ext uri="{BB962C8B-B14F-4D97-AF65-F5344CB8AC3E}">
        <p14:creationId xmlns:p14="http://schemas.microsoft.com/office/powerpoint/2010/main" val="8265507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losofando con Byung-Chul Han: sus ideas y sus libros esencia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153" y="659218"/>
            <a:ext cx="9157335" cy="5972175"/>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texto 2"/>
          <p:cNvSpPr>
            <a:spLocks noGrp="1"/>
          </p:cNvSpPr>
          <p:nvPr>
            <p:ph type="body" idx="1"/>
          </p:nvPr>
        </p:nvSpPr>
        <p:spPr>
          <a:xfrm>
            <a:off x="2283726" y="5202643"/>
            <a:ext cx="8431899" cy="951135"/>
          </a:xfrm>
          <a:solidFill>
            <a:srgbClr val="A5725D"/>
          </a:solidFill>
        </p:spPr>
        <p:txBody>
          <a:bodyPr>
            <a:normAutofit fontScale="85000" lnSpcReduction="10000"/>
          </a:bodyPr>
          <a:lstStyle/>
          <a:p>
            <a:pPr algn="ctr"/>
            <a:r>
              <a:rPr lang="es-CL" dirty="0" smtClean="0">
                <a:solidFill>
                  <a:schemeClr val="tx1"/>
                </a:solidFill>
              </a:rPr>
              <a:t>El sujeto del rendimiento contemporáneo está en guerra consigo mismo, pues mantiene una relación de auto-explotación</a:t>
            </a:r>
            <a:endParaRPr lang="es-CL" dirty="0">
              <a:solidFill>
                <a:schemeClr val="tx1"/>
              </a:solidFill>
            </a:endParaRPr>
          </a:p>
        </p:txBody>
      </p:sp>
    </p:spTree>
    <p:extLst>
      <p:ext uri="{BB962C8B-B14F-4D97-AF65-F5344CB8AC3E}">
        <p14:creationId xmlns:p14="http://schemas.microsoft.com/office/powerpoint/2010/main" val="342856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6">
                                            <p:bg/>
                                          </p:spTgt>
                                        </p:tgtEl>
                                        <p:attrNameLst>
                                          <p:attrName>style.visibility</p:attrName>
                                        </p:attrNameLst>
                                      </p:cBhvr>
                                      <p:to>
                                        <p:strVal val="visible"/>
                                      </p:to>
                                    </p:set>
                                    <p:anim calcmode="lin" valueType="num">
                                      <p:cBhvr>
                                        <p:cTn id="14" dur="1000" fill="hold"/>
                                        <p:tgtEl>
                                          <p:spTgt spid="6">
                                            <p:bg/>
                                          </p:spTgt>
                                        </p:tgtEl>
                                        <p:attrNameLst>
                                          <p:attrName>ppt_w</p:attrName>
                                        </p:attrNameLst>
                                      </p:cBhvr>
                                      <p:tavLst>
                                        <p:tav tm="0">
                                          <p:val>
                                            <p:fltVal val="0"/>
                                          </p:val>
                                        </p:tav>
                                        <p:tav tm="100000">
                                          <p:val>
                                            <p:strVal val="#ppt_w"/>
                                          </p:val>
                                        </p:tav>
                                      </p:tavLst>
                                    </p:anim>
                                    <p:anim calcmode="lin" valueType="num">
                                      <p:cBhvr>
                                        <p:cTn id="15" dur="1000" fill="hold"/>
                                        <p:tgtEl>
                                          <p:spTgt spid="6">
                                            <p:bg/>
                                          </p:spTgt>
                                        </p:tgtEl>
                                        <p:attrNameLst>
                                          <p:attrName>ppt_h</p:attrName>
                                        </p:attrNameLst>
                                      </p:cBhvr>
                                      <p:tavLst>
                                        <p:tav tm="0">
                                          <p:val>
                                            <p:fltVal val="0"/>
                                          </p:val>
                                        </p:tav>
                                        <p:tav tm="100000">
                                          <p:val>
                                            <p:strVal val="#ppt_h"/>
                                          </p:val>
                                        </p:tav>
                                      </p:tavLst>
                                    </p:anim>
                                    <p:anim calcmode="lin" valueType="num">
                                      <p:cBhvr>
                                        <p:cTn id="16" dur="1000" fill="hold"/>
                                        <p:tgtEl>
                                          <p:spTgt spid="6">
                                            <p:bg/>
                                          </p:spTgt>
                                        </p:tgtEl>
                                        <p:attrNameLst>
                                          <p:attrName>style.rotation</p:attrName>
                                        </p:attrNameLst>
                                      </p:cBhvr>
                                      <p:tavLst>
                                        <p:tav tm="0">
                                          <p:val>
                                            <p:fltVal val="90"/>
                                          </p:val>
                                        </p:tav>
                                        <p:tav tm="100000">
                                          <p:val>
                                            <p:fltVal val="0"/>
                                          </p:val>
                                        </p:tav>
                                      </p:tavLst>
                                    </p:anim>
                                    <p:animEffect transition="in" filter="fade">
                                      <p:cBhvr>
                                        <p:cTn id="17" dur="1000"/>
                                        <p:tgtEl>
                                          <p:spTgt spid="6">
                                            <p:bg/>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p:cTn id="22"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CL" dirty="0" err="1" smtClean="0"/>
              <a:t>C’est</a:t>
            </a:r>
            <a:r>
              <a:rPr lang="es-CL" dirty="0" smtClean="0"/>
              <a:t> finí</a:t>
            </a:r>
            <a:endParaRPr lang="es-CL" dirty="0"/>
          </a:p>
        </p:txBody>
      </p:sp>
    </p:spTree>
    <p:extLst>
      <p:ext uri="{BB962C8B-B14F-4D97-AF65-F5344CB8AC3E}">
        <p14:creationId xmlns:p14="http://schemas.microsoft.com/office/powerpoint/2010/main" val="30445999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2608" y="585787"/>
            <a:ext cx="5791202" cy="3257551"/>
          </a:xfr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678" y="894793"/>
            <a:ext cx="6680201" cy="3757613"/>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3013" y="31253"/>
            <a:ext cx="7762875" cy="4366617"/>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999" y="2382905"/>
            <a:ext cx="8316878" cy="4678244"/>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1778" y="2630704"/>
            <a:ext cx="6949440" cy="4343400"/>
          </a:xfrm>
          <a:prstGeom prst="rect">
            <a:avLst/>
          </a:prstGeom>
        </p:spPr>
      </p:pic>
      <p:pic>
        <p:nvPicPr>
          <p:cNvPr id="10" name="Imagen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8212" y="710799"/>
            <a:ext cx="9144000" cy="5143500"/>
          </a:xfrm>
          <a:prstGeom prst="rect">
            <a:avLst/>
          </a:prstGeom>
        </p:spPr>
      </p:pic>
    </p:spTree>
    <p:extLst>
      <p:ext uri="{BB962C8B-B14F-4D97-AF65-F5344CB8AC3E}">
        <p14:creationId xmlns:p14="http://schemas.microsoft.com/office/powerpoint/2010/main" val="246081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532" y="0"/>
            <a:ext cx="61702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425" y="0"/>
            <a:ext cx="57435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17457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barn(inVertical)">
                                      <p:cBhvr>
                                        <p:cTn id="1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49296" y="457199"/>
            <a:ext cx="3721994" cy="1196671"/>
          </a:xfrm>
        </p:spPr>
        <p:txBody>
          <a:bodyPr>
            <a:noAutofit/>
          </a:bodyPr>
          <a:lstStyle/>
          <a:p>
            <a:r>
              <a:rPr lang="es-CL" sz="2000" dirty="0" smtClean="0"/>
              <a:t>El dilema Estructuralismo</a:t>
            </a:r>
            <a:br>
              <a:rPr lang="es-CL" sz="2000" dirty="0" smtClean="0"/>
            </a:br>
            <a:r>
              <a:rPr lang="es-CL" sz="2000" dirty="0" smtClean="0"/>
              <a:t>vs</a:t>
            </a:r>
            <a:br>
              <a:rPr lang="es-CL" sz="2000" dirty="0" smtClean="0"/>
            </a:br>
            <a:r>
              <a:rPr lang="es-CL" sz="2000" dirty="0" smtClean="0"/>
              <a:t>Subjetivismo </a:t>
            </a:r>
            <a:endParaRPr lang="es-CL" sz="2000"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636032037"/>
              </p:ext>
            </p:extLst>
          </p:nvPr>
        </p:nvGraphicFramePr>
        <p:xfrm>
          <a:off x="765175" y="920750"/>
          <a:ext cx="6157913" cy="4984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texto 3"/>
          <p:cNvSpPr>
            <a:spLocks noGrp="1"/>
          </p:cNvSpPr>
          <p:nvPr>
            <p:ph type="body" sz="half" idx="2"/>
          </p:nvPr>
        </p:nvSpPr>
        <p:spPr>
          <a:xfrm>
            <a:off x="8203842" y="1741336"/>
            <a:ext cx="3567447" cy="4569312"/>
          </a:xfrm>
        </p:spPr>
        <p:txBody>
          <a:bodyPr>
            <a:normAutofit fontScale="47500" lnSpcReduction="20000"/>
          </a:bodyPr>
          <a:lstStyle/>
          <a:p>
            <a:r>
              <a:rPr lang="es-CL" sz="3800" dirty="0" smtClean="0"/>
              <a:t>La </a:t>
            </a:r>
            <a:r>
              <a:rPr lang="es-CL" sz="3800" dirty="0"/>
              <a:t>organización no </a:t>
            </a:r>
            <a:r>
              <a:rPr lang="es-CL" sz="3800" dirty="0" smtClean="0"/>
              <a:t>es un sistema</a:t>
            </a:r>
            <a:r>
              <a:rPr lang="es-CL" sz="3800" dirty="0"/>
              <a:t/>
            </a:r>
            <a:br>
              <a:rPr lang="es-CL" sz="3800" dirty="0"/>
            </a:br>
            <a:r>
              <a:rPr lang="es-CL" sz="3800" dirty="0"/>
              <a:t>funcional ni estático o fijado en el tiempo solamente, sino un </a:t>
            </a:r>
            <a:r>
              <a:rPr lang="es-CL" sz="3800" dirty="0">
                <a:solidFill>
                  <a:schemeClr val="accent1"/>
                </a:solidFill>
              </a:rPr>
              <a:t>sistema </a:t>
            </a:r>
            <a:r>
              <a:rPr lang="es-CL" sz="3800" dirty="0" smtClean="0">
                <a:solidFill>
                  <a:schemeClr val="accent1"/>
                </a:solidFill>
              </a:rPr>
              <a:t>cultural</a:t>
            </a:r>
            <a:r>
              <a:rPr lang="es-CL" sz="3800" dirty="0" smtClean="0"/>
              <a:t>, simbólico </a:t>
            </a:r>
            <a:r>
              <a:rPr lang="es-CL" sz="3800" dirty="0"/>
              <a:t>e </a:t>
            </a:r>
            <a:r>
              <a:rPr lang="es-CL" sz="3800" dirty="0" smtClean="0"/>
              <a:t>imaginario.</a:t>
            </a:r>
            <a:br>
              <a:rPr lang="es-CL" sz="3800" dirty="0" smtClean="0"/>
            </a:br>
            <a:endParaRPr lang="es-CL" sz="3800" dirty="0" smtClean="0"/>
          </a:p>
          <a:p>
            <a:r>
              <a:rPr lang="es-CL" sz="3800" dirty="0"/>
              <a:t>Son justamente las transformaciones permanentes que experimenta el </a:t>
            </a:r>
            <a:r>
              <a:rPr lang="es-CL" sz="3800" dirty="0" smtClean="0"/>
              <a:t>sistema de </a:t>
            </a:r>
            <a:r>
              <a:rPr lang="es-CL" sz="3800" dirty="0"/>
              <a:t>reglas, coerciones y el </a:t>
            </a:r>
            <a:r>
              <a:rPr lang="es-CL" sz="3800" dirty="0">
                <a:solidFill>
                  <a:schemeClr val="accent1"/>
                </a:solidFill>
              </a:rPr>
              <a:t>juego de poder </a:t>
            </a:r>
            <a:r>
              <a:rPr lang="es-CL" sz="3800" dirty="0"/>
              <a:t>que ello supone, lo que lleva </a:t>
            </a:r>
            <a:r>
              <a:rPr lang="es-CL" sz="3800" dirty="0" smtClean="0"/>
              <a:t>a reconocer </a:t>
            </a:r>
            <a:r>
              <a:rPr lang="es-CL" sz="3800" dirty="0"/>
              <a:t>a las organizaciones como </a:t>
            </a:r>
            <a:r>
              <a:rPr lang="es-CL" sz="3800" dirty="0">
                <a:solidFill>
                  <a:schemeClr val="accent1"/>
                </a:solidFill>
              </a:rPr>
              <a:t>grupos vivos </a:t>
            </a:r>
            <a:r>
              <a:rPr lang="es-CL" sz="2400" dirty="0"/>
              <a:t/>
            </a:r>
            <a:br>
              <a:rPr lang="es-CL" sz="2400" dirty="0"/>
            </a:br>
            <a:r>
              <a:rPr lang="es-CL" sz="2400" dirty="0" smtClean="0"/>
              <a:t/>
            </a:r>
            <a:br>
              <a:rPr lang="es-CL" sz="2400" dirty="0" smtClean="0"/>
            </a:br>
            <a:r>
              <a:rPr lang="es-CL" sz="2400" dirty="0" smtClean="0"/>
              <a:t/>
            </a:r>
            <a:br>
              <a:rPr lang="es-CL" sz="2400" dirty="0" smtClean="0"/>
            </a:br>
            <a:endParaRPr lang="es-CL" dirty="0"/>
          </a:p>
        </p:txBody>
      </p:sp>
    </p:spTree>
    <p:extLst>
      <p:ext uri="{BB962C8B-B14F-4D97-AF65-F5344CB8AC3E}">
        <p14:creationId xmlns:p14="http://schemas.microsoft.com/office/powerpoint/2010/main" val="4091392037"/>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74416" y="601326"/>
            <a:ext cx="8574902" cy="686561"/>
          </a:xfrm>
        </p:spPr>
        <p:txBody>
          <a:bodyPr>
            <a:normAutofit fontScale="90000"/>
          </a:bodyPr>
          <a:lstStyle/>
          <a:p>
            <a:r>
              <a:rPr lang="es-CL" dirty="0" smtClean="0">
                <a:solidFill>
                  <a:srgbClr val="92D050"/>
                </a:solidFill>
                <a:latin typeface="Verdana" panose="020B0604030504040204" pitchFamily="34" charset="0"/>
                <a:ea typeface="Verdana" panose="020B0604030504040204" pitchFamily="34" charset="0"/>
                <a:cs typeface="Verdana" panose="020B0604030504040204" pitchFamily="34" charset="0"/>
              </a:rPr>
              <a:t>El </a:t>
            </a:r>
            <a:r>
              <a:rPr lang="es-CL" dirty="0" smtClean="0">
                <a:latin typeface="Verdana" panose="020B0604030504040204" pitchFamily="34" charset="0"/>
                <a:ea typeface="Verdana" panose="020B0604030504040204" pitchFamily="34" charset="0"/>
                <a:cs typeface="Verdana" panose="020B0604030504040204" pitchFamily="34" charset="0"/>
              </a:rPr>
              <a:t>in</a:t>
            </a:r>
            <a:r>
              <a:rPr lang="es-CL" dirty="0" smtClean="0">
                <a:solidFill>
                  <a:srgbClr val="FF0000"/>
                </a:solidFill>
                <a:latin typeface="Verdana" panose="020B0604030504040204" pitchFamily="34" charset="0"/>
                <a:ea typeface="Verdana" panose="020B0604030504040204" pitchFamily="34" charset="0"/>
                <a:cs typeface="Verdana" panose="020B0604030504040204" pitchFamily="34" charset="0"/>
              </a:rPr>
              <a:t>co</a:t>
            </a:r>
            <a:r>
              <a:rPr lang="es-CL" dirty="0" smtClean="0">
                <a:solidFill>
                  <a:schemeClr val="tx2">
                    <a:lumMod val="50000"/>
                    <a:lumOff val="50000"/>
                  </a:schemeClr>
                </a:solidFill>
                <a:latin typeface="Verdana" panose="020B0604030504040204" pitchFamily="34" charset="0"/>
                <a:ea typeface="Verdana" panose="020B0604030504040204" pitchFamily="34" charset="0"/>
                <a:cs typeface="Verdana" panose="020B0604030504040204" pitchFamily="34" charset="0"/>
              </a:rPr>
              <a:t>n</a:t>
            </a:r>
            <a:r>
              <a:rPr lang="es-CL" dirty="0" smtClean="0">
                <a:solidFill>
                  <a:srgbClr val="002060"/>
                </a:solidFill>
                <a:latin typeface="Verdana" panose="020B0604030504040204" pitchFamily="34" charset="0"/>
                <a:ea typeface="Verdana" panose="020B0604030504040204" pitchFamily="34" charset="0"/>
                <a:cs typeface="Verdana" panose="020B0604030504040204" pitchFamily="34" charset="0"/>
              </a:rPr>
              <a:t>s</a:t>
            </a:r>
            <a:r>
              <a:rPr lang="es-CL" dirty="0" smtClean="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c</a:t>
            </a:r>
            <a:r>
              <a:rPr lang="es-CL" dirty="0" smtClean="0">
                <a:solidFill>
                  <a:srgbClr val="7030A0"/>
                </a:solidFill>
                <a:latin typeface="Verdana" panose="020B0604030504040204" pitchFamily="34" charset="0"/>
                <a:ea typeface="Verdana" panose="020B0604030504040204" pitchFamily="34" charset="0"/>
                <a:cs typeface="Verdana" panose="020B0604030504040204" pitchFamily="34" charset="0"/>
              </a:rPr>
              <a:t>i</a:t>
            </a:r>
            <a:r>
              <a:rPr lang="es-CL" dirty="0" smtClean="0">
                <a:solidFill>
                  <a:schemeClr val="accent2">
                    <a:lumMod val="60000"/>
                    <a:lumOff val="40000"/>
                  </a:schemeClr>
                </a:solidFill>
                <a:latin typeface="Verdana" panose="020B0604030504040204" pitchFamily="34" charset="0"/>
                <a:ea typeface="Verdana" panose="020B0604030504040204" pitchFamily="34" charset="0"/>
                <a:cs typeface="Verdana" panose="020B0604030504040204" pitchFamily="34" charset="0"/>
              </a:rPr>
              <a:t>en</a:t>
            </a:r>
            <a:r>
              <a:rPr lang="es-CL" dirty="0" smtClean="0">
                <a:solidFill>
                  <a:srgbClr val="00B0F0"/>
                </a:solidFill>
                <a:latin typeface="Verdana" panose="020B0604030504040204" pitchFamily="34" charset="0"/>
                <a:ea typeface="Verdana" panose="020B0604030504040204" pitchFamily="34" charset="0"/>
                <a:cs typeface="Verdana" panose="020B0604030504040204" pitchFamily="34" charset="0"/>
              </a:rPr>
              <a:t>t</a:t>
            </a:r>
            <a:r>
              <a:rPr lang="es-CL" dirty="0" smtClean="0">
                <a:solidFill>
                  <a:srgbClr val="FFC000"/>
                </a:solidFill>
                <a:latin typeface="Verdana" panose="020B0604030504040204" pitchFamily="34" charset="0"/>
                <a:ea typeface="Verdana" panose="020B0604030504040204" pitchFamily="34" charset="0"/>
                <a:cs typeface="Verdana" panose="020B0604030504040204" pitchFamily="34" charset="0"/>
              </a:rPr>
              <a:t>e</a:t>
            </a:r>
            <a:endParaRPr lang="es-CL" dirty="0">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Marcador de contenido 2"/>
          <p:cNvSpPr>
            <a:spLocks noGrp="1"/>
          </p:cNvSpPr>
          <p:nvPr>
            <p:ph idx="1"/>
          </p:nvPr>
        </p:nvSpPr>
        <p:spPr>
          <a:xfrm>
            <a:off x="1006980" y="1667816"/>
            <a:ext cx="6862012" cy="4926167"/>
          </a:xfrm>
        </p:spPr>
        <p:txBody>
          <a:bodyPr>
            <a:normAutofit fontScale="92500" lnSpcReduction="20000"/>
          </a:bodyPr>
          <a:lstStyle/>
          <a:p>
            <a:pPr algn="just"/>
            <a:r>
              <a:rPr lang="es-CL" dirty="0" smtClean="0"/>
              <a:t>La consciencia individual está rodeada por los abismos del inconsciente como por un mar amenazador. No está segura ni inspira confianza más que en su apariencia; en realidad es algo frágil sobre su base.</a:t>
            </a:r>
          </a:p>
          <a:p>
            <a:pPr algn="just"/>
            <a:endParaRPr lang="es-CL" dirty="0" smtClean="0"/>
          </a:p>
          <a:p>
            <a:pPr algn="just"/>
            <a:r>
              <a:rPr lang="es-CL" dirty="0" smtClean="0"/>
              <a:t>El habitante interior, del mundo normal, que se jacta de no acordarse del mar, no vive tampoco sobre un terreno seguro sino sobre un suelo friable que puede romperse en cualquier momento, por alguna hendidura continental. </a:t>
            </a:r>
          </a:p>
          <a:p>
            <a:pPr algn="just"/>
            <a:endParaRPr lang="es-CL" dirty="0" smtClean="0"/>
          </a:p>
          <a:p>
            <a:pPr algn="just"/>
            <a:r>
              <a:rPr lang="es-CL" dirty="0" smtClean="0"/>
              <a:t>No tomar demasiado a la ligera las cosas insignificantes ni muy a pecho las cosas importantes.</a:t>
            </a:r>
          </a:p>
          <a:p>
            <a:pPr algn="just"/>
            <a:endParaRPr lang="es-CL" dirty="0" smtClean="0"/>
          </a:p>
          <a:p>
            <a:pPr algn="just"/>
            <a:r>
              <a:rPr lang="es-CL" dirty="0" smtClean="0"/>
              <a:t>Toda enfermedad que disocia un mundo, constituye al mismo tiempo un proceso de curación,  es como un punto culminante después de los dolores de parto</a:t>
            </a:r>
            <a:endParaRPr lang="es-CL" dirty="0"/>
          </a:p>
        </p:txBody>
      </p:sp>
      <p:pic>
        <p:nvPicPr>
          <p:cNvPr id="1026" name="Picture 2" descr="UNIVERSOS PARALELOS: INCONSCIENTE COLECTIV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7598" y="2174920"/>
            <a:ext cx="3501658" cy="3324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6420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51678" y="382385"/>
            <a:ext cx="8999905" cy="1047170"/>
          </a:xfrm>
        </p:spPr>
        <p:txBody>
          <a:bodyPr>
            <a:noAutofit/>
          </a:bodyPr>
          <a:lstStyle/>
          <a:p>
            <a:pPr algn="ctr"/>
            <a:r>
              <a:rPr lang="es-CL" sz="3600" b="1" dirty="0" smtClean="0"/>
              <a:t>Subjetividad organizacional</a:t>
            </a:r>
            <a:br>
              <a:rPr lang="es-CL" sz="3600" b="1" dirty="0" smtClean="0"/>
            </a:br>
            <a:r>
              <a:rPr lang="es-CL" sz="2400" b="1" dirty="0" smtClean="0">
                <a:solidFill>
                  <a:srgbClr val="FF3300"/>
                </a:solidFill>
              </a:rPr>
              <a:t>inconsciente </a:t>
            </a:r>
            <a:r>
              <a:rPr lang="es-CL" sz="2400" b="1" dirty="0">
                <a:solidFill>
                  <a:srgbClr val="FF3300"/>
                </a:solidFill>
              </a:rPr>
              <a:t>e imaginario mediador</a:t>
            </a:r>
            <a:r>
              <a:rPr lang="es-CL" sz="3600" b="1" dirty="0">
                <a:solidFill>
                  <a:srgbClr val="FF3300"/>
                </a:solidFill>
              </a:rPr>
              <a:t/>
            </a:r>
            <a:br>
              <a:rPr lang="es-CL" sz="3600" b="1" dirty="0">
                <a:solidFill>
                  <a:srgbClr val="FF3300"/>
                </a:solidFill>
              </a:rPr>
            </a:br>
            <a:r>
              <a:rPr lang="es-CL" sz="3600" dirty="0"/>
              <a:t/>
            </a:r>
            <a:br>
              <a:rPr lang="es-CL" sz="3600" dirty="0"/>
            </a:br>
            <a:endParaRPr lang="es-CL" sz="3600" dirty="0"/>
          </a:p>
        </p:txBody>
      </p:sp>
      <p:sp>
        <p:nvSpPr>
          <p:cNvPr id="3" name="Marcador de contenido 2"/>
          <p:cNvSpPr>
            <a:spLocks noGrp="1"/>
          </p:cNvSpPr>
          <p:nvPr>
            <p:ph idx="1"/>
          </p:nvPr>
        </p:nvSpPr>
        <p:spPr>
          <a:xfrm>
            <a:off x="2514210" y="1616902"/>
            <a:ext cx="6784739" cy="3593591"/>
          </a:xfrm>
        </p:spPr>
        <p:txBody>
          <a:bodyPr>
            <a:noAutofit/>
          </a:bodyPr>
          <a:lstStyle/>
          <a:p>
            <a:pPr algn="just"/>
            <a:r>
              <a:rPr lang="es-CL" sz="1800" dirty="0" smtClean="0"/>
              <a:t>Todo movimiento de tipo organizacional debe reconocer la </a:t>
            </a:r>
            <a:r>
              <a:rPr lang="es-CL" sz="1800" dirty="0" smtClean="0">
                <a:solidFill>
                  <a:srgbClr val="FF3300"/>
                </a:solidFill>
              </a:rPr>
              <a:t>existencia del dilema del sujeto-organización,</a:t>
            </a:r>
            <a:r>
              <a:rPr lang="es-CL" sz="1800" dirty="0" smtClean="0"/>
              <a:t> es decir, la doble existencia del desarrollo psicológico del sujeto y de jerarquías/ relaciones de sumisión pre-escritas en códigos y normas expresas</a:t>
            </a:r>
            <a:r>
              <a:rPr lang="es-CL" sz="1800" dirty="0" smtClean="0"/>
              <a:t>.</a:t>
            </a:r>
          </a:p>
          <a:p>
            <a:pPr algn="just"/>
            <a:endParaRPr lang="es-CL" sz="1800" dirty="0" smtClean="0"/>
          </a:p>
          <a:p>
            <a:pPr algn="just"/>
            <a:r>
              <a:rPr lang="es-CL" sz="1800" dirty="0" smtClean="0"/>
              <a:t>Existe una </a:t>
            </a:r>
            <a:r>
              <a:rPr lang="es-CL" sz="1800" dirty="0" smtClean="0"/>
              <a:t>organización vivida y percibida en la cuál el sujeto se inserta y percibe de acuerdo a </a:t>
            </a:r>
            <a:r>
              <a:rPr lang="es-CL" sz="1800" dirty="0" smtClean="0">
                <a:solidFill>
                  <a:srgbClr val="FF3300"/>
                </a:solidFill>
              </a:rPr>
              <a:t>su propia perspectiva</a:t>
            </a:r>
            <a:r>
              <a:rPr lang="es-CL" sz="1800" dirty="0" smtClean="0"/>
              <a:t>.</a:t>
            </a:r>
          </a:p>
          <a:p>
            <a:pPr algn="just"/>
            <a:endParaRPr lang="es-CL" sz="1800" dirty="0" smtClean="0"/>
          </a:p>
          <a:p>
            <a:pPr algn="just"/>
            <a:r>
              <a:rPr lang="es-CL" sz="1800" dirty="0" smtClean="0"/>
              <a:t>La </a:t>
            </a:r>
            <a:r>
              <a:rPr lang="es-CL" sz="1800" dirty="0"/>
              <a:t>sicosociología </a:t>
            </a:r>
            <a:r>
              <a:rPr lang="es-CL" sz="1800" dirty="0" smtClean="0"/>
              <a:t>complementa </a:t>
            </a:r>
            <a:r>
              <a:rPr lang="es-CL" sz="1800" dirty="0" smtClean="0"/>
              <a:t>la explicación </a:t>
            </a:r>
            <a:r>
              <a:rPr lang="es-CL" sz="1800" dirty="0" err="1"/>
              <a:t>intra</a:t>
            </a:r>
            <a:r>
              <a:rPr lang="es-CL" sz="1800" dirty="0"/>
              <a:t>-organizacional con el aporte de </a:t>
            </a:r>
            <a:r>
              <a:rPr lang="es-CL" sz="1800" dirty="0" smtClean="0"/>
              <a:t>del </a:t>
            </a:r>
            <a:r>
              <a:rPr lang="es-CL" sz="1800" dirty="0">
                <a:solidFill>
                  <a:srgbClr val="FF3300"/>
                </a:solidFill>
              </a:rPr>
              <a:t>contexto socio-político y cultural, </a:t>
            </a:r>
            <a:r>
              <a:rPr lang="es-CL" sz="1800" dirty="0"/>
              <a:t>en la cual una </a:t>
            </a:r>
            <a:r>
              <a:rPr lang="es-CL" sz="1800" dirty="0" smtClean="0"/>
              <a:t>cierta organización </a:t>
            </a:r>
            <a:r>
              <a:rPr lang="es-CL" sz="1800" dirty="0"/>
              <a:t>“espejea” o </a:t>
            </a:r>
            <a:r>
              <a:rPr lang="es-CL" sz="1800" dirty="0">
                <a:solidFill>
                  <a:srgbClr val="FF3300"/>
                </a:solidFill>
              </a:rPr>
              <a:t>refleja</a:t>
            </a:r>
            <a:r>
              <a:rPr lang="es-CL" sz="1800" dirty="0"/>
              <a:t>, significaciones propias de un </a:t>
            </a:r>
            <a:r>
              <a:rPr lang="es-CL" sz="1800" dirty="0">
                <a:solidFill>
                  <a:srgbClr val="FF3300"/>
                </a:solidFill>
              </a:rPr>
              <a:t>discurso </a:t>
            </a:r>
            <a:r>
              <a:rPr lang="es-CL" sz="1800" dirty="0" smtClean="0">
                <a:solidFill>
                  <a:srgbClr val="FF3300"/>
                </a:solidFill>
              </a:rPr>
              <a:t>social dominante </a:t>
            </a:r>
            <a:r>
              <a:rPr lang="es-CL" sz="1800" dirty="0"/>
              <a:t>que ofrece “legitimidad” a ciertas formas de relaciones </a:t>
            </a:r>
            <a:r>
              <a:rPr lang="es-CL" sz="1800" dirty="0" smtClean="0"/>
              <a:t>al interior de las organizaciones.</a:t>
            </a:r>
            <a:endParaRPr lang="es-CL" sz="1800" dirty="0"/>
          </a:p>
        </p:txBody>
      </p:sp>
    </p:spTree>
    <p:extLst>
      <p:ext uri="{BB962C8B-B14F-4D97-AF65-F5344CB8AC3E}">
        <p14:creationId xmlns:p14="http://schemas.microsoft.com/office/powerpoint/2010/main" val="18141998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87132" y="601370"/>
            <a:ext cx="8487178" cy="1935767"/>
          </a:xfrm>
        </p:spPr>
        <p:txBody>
          <a:bodyPr>
            <a:noAutofit/>
          </a:bodyPr>
          <a:lstStyle/>
          <a:p>
            <a:pPr algn="ctr"/>
            <a:r>
              <a:rPr lang="es-CL" sz="2400" dirty="0" smtClean="0">
                <a:solidFill>
                  <a:srgbClr val="FF3300"/>
                </a:solidFill>
              </a:rPr>
              <a:t>¿Cómo se construye el imaginario social chileno</a:t>
            </a:r>
            <a:r>
              <a:rPr lang="es-CL" sz="2400" dirty="0" smtClean="0">
                <a:solidFill>
                  <a:srgbClr val="FF3300"/>
                </a:solidFill>
              </a:rPr>
              <a:t>?</a:t>
            </a:r>
            <a:endParaRPr lang="es-CL" sz="2400" dirty="0">
              <a:solidFill>
                <a:srgbClr val="FF3300"/>
              </a:solidFill>
            </a:endParaRP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1065" y="1281446"/>
            <a:ext cx="5436727" cy="2904186"/>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7792" y="1281446"/>
            <a:ext cx="5362208" cy="2801155"/>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065" y="4082601"/>
            <a:ext cx="5436727" cy="2775399"/>
          </a:xfrm>
          <a:prstGeom prst="rect">
            <a:avLst/>
          </a:prstGeom>
        </p:spPr>
      </p:pic>
      <p:pic>
        <p:nvPicPr>
          <p:cNvPr id="8" name="Imagen 7"/>
          <p:cNvPicPr>
            <a:picLocks noChangeAspect="1"/>
          </p:cNvPicPr>
          <p:nvPr/>
        </p:nvPicPr>
        <p:blipFill>
          <a:blip r:embed="rId5"/>
          <a:stretch>
            <a:fillRect/>
          </a:stretch>
        </p:blipFill>
        <p:spPr>
          <a:xfrm>
            <a:off x="6067792" y="4046963"/>
            <a:ext cx="5362208" cy="2811037"/>
          </a:xfrm>
          <a:prstGeom prst="rect">
            <a:avLst/>
          </a:prstGeom>
        </p:spPr>
      </p:pic>
    </p:spTree>
    <p:extLst>
      <p:ext uri="{BB962C8B-B14F-4D97-AF65-F5344CB8AC3E}">
        <p14:creationId xmlns:p14="http://schemas.microsoft.com/office/powerpoint/2010/main" val="20033871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1460" y="0"/>
            <a:ext cx="5990599" cy="3369712"/>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914" y="3369712"/>
            <a:ext cx="6145146" cy="3488288"/>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2058" y="-1"/>
            <a:ext cx="5391541" cy="3369713"/>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2058" y="3369712"/>
            <a:ext cx="5391542" cy="3488288"/>
          </a:xfrm>
          <a:prstGeom prst="rect">
            <a:avLst/>
          </a:prstGeom>
        </p:spPr>
      </p:pic>
      <p:pic>
        <p:nvPicPr>
          <p:cNvPr id="1026" name="Picture 2" descr="Resultado de imagen para conejo no quiso habl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7922" y="2093423"/>
            <a:ext cx="4572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12123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wipe(down)">
                                      <p:cBhvr>
                                        <p:cTn id="39" dur="580">
                                          <p:stCondLst>
                                            <p:cond delay="0"/>
                                          </p:stCondLst>
                                        </p:cTn>
                                        <p:tgtEl>
                                          <p:spTgt spid="1026"/>
                                        </p:tgtEl>
                                      </p:cBhvr>
                                    </p:animEffect>
                                    <p:anim calcmode="lin" valueType="num">
                                      <p:cBhvr>
                                        <p:cTn id="40"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45" dur="26">
                                          <p:stCondLst>
                                            <p:cond delay="650"/>
                                          </p:stCondLst>
                                        </p:cTn>
                                        <p:tgtEl>
                                          <p:spTgt spid="1026"/>
                                        </p:tgtEl>
                                      </p:cBhvr>
                                      <p:to x="100000" y="60000"/>
                                    </p:animScale>
                                    <p:animScale>
                                      <p:cBhvr>
                                        <p:cTn id="46" dur="166" decel="50000">
                                          <p:stCondLst>
                                            <p:cond delay="676"/>
                                          </p:stCondLst>
                                        </p:cTn>
                                        <p:tgtEl>
                                          <p:spTgt spid="1026"/>
                                        </p:tgtEl>
                                      </p:cBhvr>
                                      <p:to x="100000" y="100000"/>
                                    </p:animScale>
                                    <p:animScale>
                                      <p:cBhvr>
                                        <p:cTn id="47" dur="26">
                                          <p:stCondLst>
                                            <p:cond delay="1312"/>
                                          </p:stCondLst>
                                        </p:cTn>
                                        <p:tgtEl>
                                          <p:spTgt spid="1026"/>
                                        </p:tgtEl>
                                      </p:cBhvr>
                                      <p:to x="100000" y="80000"/>
                                    </p:animScale>
                                    <p:animScale>
                                      <p:cBhvr>
                                        <p:cTn id="48" dur="166" decel="50000">
                                          <p:stCondLst>
                                            <p:cond delay="1338"/>
                                          </p:stCondLst>
                                        </p:cTn>
                                        <p:tgtEl>
                                          <p:spTgt spid="1026"/>
                                        </p:tgtEl>
                                      </p:cBhvr>
                                      <p:to x="100000" y="100000"/>
                                    </p:animScale>
                                    <p:animScale>
                                      <p:cBhvr>
                                        <p:cTn id="49" dur="26">
                                          <p:stCondLst>
                                            <p:cond delay="1642"/>
                                          </p:stCondLst>
                                        </p:cTn>
                                        <p:tgtEl>
                                          <p:spTgt spid="1026"/>
                                        </p:tgtEl>
                                      </p:cBhvr>
                                      <p:to x="100000" y="90000"/>
                                    </p:animScale>
                                    <p:animScale>
                                      <p:cBhvr>
                                        <p:cTn id="50" dur="166" decel="50000">
                                          <p:stCondLst>
                                            <p:cond delay="1668"/>
                                          </p:stCondLst>
                                        </p:cTn>
                                        <p:tgtEl>
                                          <p:spTgt spid="1026"/>
                                        </p:tgtEl>
                                      </p:cBhvr>
                                      <p:to x="100000" y="100000"/>
                                    </p:animScale>
                                    <p:animScale>
                                      <p:cBhvr>
                                        <p:cTn id="51" dur="26">
                                          <p:stCondLst>
                                            <p:cond delay="1808"/>
                                          </p:stCondLst>
                                        </p:cTn>
                                        <p:tgtEl>
                                          <p:spTgt spid="1026"/>
                                        </p:tgtEl>
                                      </p:cBhvr>
                                      <p:to x="100000" y="95000"/>
                                    </p:animScale>
                                    <p:animScale>
                                      <p:cBhvr>
                                        <p:cTn id="52" dur="166" decel="50000">
                                          <p:stCondLst>
                                            <p:cond delay="1834"/>
                                          </p:stCondLst>
                                        </p:cTn>
                                        <p:tgtEl>
                                          <p:spTgt spid="10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0462" y="237699"/>
            <a:ext cx="10778409" cy="1492132"/>
          </a:xfrm>
        </p:spPr>
        <p:txBody>
          <a:bodyPr>
            <a:noAutofit/>
          </a:bodyPr>
          <a:lstStyle/>
          <a:p>
            <a:pPr algn="ctr"/>
            <a:r>
              <a:rPr lang="es-CL" sz="2000" dirty="0">
                <a:latin typeface="Arial Narrow" panose="020B0606020202030204" pitchFamily="34" charset="0"/>
              </a:rPr>
              <a:t>el virtual duopolio de los grupos El Mercurio y </a:t>
            </a:r>
            <a:r>
              <a:rPr lang="es-CL" sz="2000" dirty="0" err="1">
                <a:latin typeface="Arial Narrow" panose="020B0606020202030204" pitchFamily="34" charset="0"/>
              </a:rPr>
              <a:t>Copesa</a:t>
            </a:r>
            <a:r>
              <a:rPr lang="es-CL" sz="2000" dirty="0">
                <a:latin typeface="Arial Narrow" panose="020B0606020202030204" pitchFamily="34" charset="0"/>
              </a:rPr>
              <a:t> (La Tercera</a:t>
            </a:r>
            <a:r>
              <a:rPr lang="es-CL" sz="2000" dirty="0" smtClean="0">
                <a:latin typeface="Arial Narrow" panose="020B0606020202030204" pitchFamily="34" charset="0"/>
              </a:rPr>
              <a:t>).</a:t>
            </a:r>
            <a:br>
              <a:rPr lang="es-CL" sz="2000" dirty="0" smtClean="0">
                <a:latin typeface="Arial Narrow" panose="020B0606020202030204" pitchFamily="34" charset="0"/>
              </a:rPr>
            </a:br>
            <a:r>
              <a:rPr lang="es-CL" sz="2000" dirty="0" smtClean="0">
                <a:latin typeface="Arial Narrow" panose="020B0606020202030204" pitchFamily="34" charset="0"/>
              </a:rPr>
              <a:t> </a:t>
            </a:r>
            <a:r>
              <a:rPr lang="es-CL" sz="2000" dirty="0">
                <a:latin typeface="Arial Narrow" panose="020B0606020202030204" pitchFamily="34" charset="0"/>
              </a:rPr>
              <a:t>Entre ambos concentran el 80% de la lectoría y el 83% de la inversión </a:t>
            </a:r>
            <a:r>
              <a:rPr lang="es-CL" sz="2000" dirty="0" smtClean="0">
                <a:latin typeface="Arial Narrow" panose="020B0606020202030204" pitchFamily="34" charset="0"/>
              </a:rPr>
              <a:t>publicitaria.</a:t>
            </a:r>
            <a:br>
              <a:rPr lang="es-CL" sz="2000" dirty="0" smtClean="0">
                <a:latin typeface="Arial Narrow" panose="020B0606020202030204" pitchFamily="34" charset="0"/>
              </a:rPr>
            </a:br>
            <a:r>
              <a:rPr lang="es-CL" sz="2000" b="1" dirty="0" smtClean="0">
                <a:latin typeface="Arial Narrow" panose="020B0606020202030204" pitchFamily="34" charset="0"/>
              </a:rPr>
              <a:t>¿</a:t>
            </a:r>
            <a:r>
              <a:rPr lang="es-CL" sz="2000" b="1" dirty="0">
                <a:latin typeface="Arial Narrow" panose="020B0606020202030204" pitchFamily="34" charset="0"/>
              </a:rPr>
              <a:t>Qué tan confiable </a:t>
            </a:r>
            <a:r>
              <a:rPr lang="es-CL" sz="2000" b="1" dirty="0" smtClean="0">
                <a:latin typeface="Arial Narrow" panose="020B0606020202030204" pitchFamily="34" charset="0"/>
              </a:rPr>
              <a:t>es en este contexto </a:t>
            </a:r>
            <a:r>
              <a:rPr lang="es-CL" sz="2000" b="1" dirty="0">
                <a:latin typeface="Arial Narrow" panose="020B0606020202030204" pitchFamily="34" charset="0"/>
              </a:rPr>
              <a:t>la opinión pública?</a:t>
            </a:r>
            <a:endParaRPr lang="es-CL" sz="2000"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984" y="1938270"/>
            <a:ext cx="3863788" cy="4919730"/>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7773" y="1471732"/>
            <a:ext cx="3863788" cy="4919730"/>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3562" y="1938270"/>
            <a:ext cx="3832608" cy="4919730"/>
          </a:xfrm>
          <a:prstGeom prst="rect">
            <a:avLst/>
          </a:prstGeom>
        </p:spPr>
      </p:pic>
    </p:spTree>
    <p:extLst>
      <p:ext uri="{BB962C8B-B14F-4D97-AF65-F5344CB8AC3E}">
        <p14:creationId xmlns:p14="http://schemas.microsoft.com/office/powerpoint/2010/main" val="35146843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9130" y="1278704"/>
            <a:ext cx="7321516" cy="4749801"/>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1025277"/>
            <a:ext cx="3824037" cy="5048088"/>
          </a:xfrm>
          <a:prstGeom prst="rect">
            <a:avLst/>
          </a:prstGeom>
        </p:spPr>
      </p:pic>
      <p:pic>
        <p:nvPicPr>
          <p:cNvPr id="8" name="Imagen 7"/>
          <p:cNvPicPr>
            <a:picLocks noChangeAspect="1"/>
          </p:cNvPicPr>
          <p:nvPr/>
        </p:nvPicPr>
        <p:blipFill>
          <a:blip r:embed="rId4"/>
          <a:stretch>
            <a:fillRect/>
          </a:stretch>
        </p:blipFill>
        <p:spPr>
          <a:xfrm>
            <a:off x="6251166" y="1070138"/>
            <a:ext cx="4186546" cy="4958367"/>
          </a:xfrm>
          <a:prstGeom prst="rect">
            <a:avLst/>
          </a:prstGeom>
        </p:spPr>
      </p:pic>
      <p:sp>
        <p:nvSpPr>
          <p:cNvPr id="9" name="CuadroTexto 8"/>
          <p:cNvSpPr txBox="1"/>
          <p:nvPr/>
        </p:nvSpPr>
        <p:spPr>
          <a:xfrm>
            <a:off x="6338637" y="6042492"/>
            <a:ext cx="4011604" cy="646331"/>
          </a:xfrm>
          <a:prstGeom prst="rect">
            <a:avLst/>
          </a:prstGeom>
          <a:noFill/>
        </p:spPr>
        <p:txBody>
          <a:bodyPr wrap="square" rtlCol="0">
            <a:spAutoFit/>
          </a:bodyPr>
          <a:lstStyle/>
          <a:p>
            <a:pPr algn="ctr"/>
            <a:r>
              <a:rPr lang="es-CL" b="1" dirty="0" smtClean="0"/>
              <a:t>¿Quién ha sido el mejor gobernante en los últimos 60 años?</a:t>
            </a:r>
            <a:endParaRPr lang="es-CL" b="1" dirty="0"/>
          </a:p>
        </p:txBody>
      </p:sp>
      <p:sp>
        <p:nvSpPr>
          <p:cNvPr id="2" name="AutoShape 2" descr="Miles de denuncias y bajísimas multas: Las cifras que ensucian a los  matinales favoritos de los polític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Tree>
    <p:extLst>
      <p:ext uri="{BB962C8B-B14F-4D97-AF65-F5344CB8AC3E}">
        <p14:creationId xmlns:p14="http://schemas.microsoft.com/office/powerpoint/2010/main" val="103185137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docProps/app.xml><?xml version="1.0" encoding="utf-8"?>
<Properties xmlns="http://schemas.openxmlformats.org/officeDocument/2006/extended-properties" xmlns:vt="http://schemas.openxmlformats.org/officeDocument/2006/docPropsVTypes">
  <Template>TM10001106[[fn=Distintivo]]</Template>
  <TotalTime>305</TotalTime>
  <Words>881</Words>
  <Application>Microsoft Office PowerPoint</Application>
  <PresentationFormat>Panorámica</PresentationFormat>
  <Paragraphs>112</Paragraphs>
  <Slides>23</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23</vt:i4>
      </vt:variant>
    </vt:vector>
  </HeadingPairs>
  <TitlesOfParts>
    <vt:vector size="31" baseType="lpstr">
      <vt:lpstr>Arial</vt:lpstr>
      <vt:lpstr>Arial Narrow</vt:lpstr>
      <vt:lpstr>Calibri</vt:lpstr>
      <vt:lpstr>Gill Sans MT</vt:lpstr>
      <vt:lpstr>Impact</vt:lpstr>
      <vt:lpstr>Verdana</vt:lpstr>
      <vt:lpstr>Wingdings</vt:lpstr>
      <vt:lpstr>Badge</vt:lpstr>
      <vt:lpstr>Sicosociología de las organizaciones </vt:lpstr>
      <vt:lpstr>Historia de la psicosociología</vt:lpstr>
      <vt:lpstr>El dilema Estructuralismo vs Subjetivismo </vt:lpstr>
      <vt:lpstr>El inconsciente</vt:lpstr>
      <vt:lpstr>Subjetividad organizacional inconsciente e imaginario mediador  </vt:lpstr>
      <vt:lpstr>¿Cómo se construye el imaginario social chileno?</vt:lpstr>
      <vt:lpstr>Presentación de PowerPoint</vt:lpstr>
      <vt:lpstr>el virtual duopolio de los grupos El Mercurio y Copesa (La Tercera).  Entre ambos concentran el 80% de la lectoría y el 83% de la inversión publicitaria. ¿Qué tan confiable es en este contexto la opinión pública?</vt:lpstr>
      <vt:lpstr>Presentación de PowerPoint</vt:lpstr>
      <vt:lpstr>Presentación de PowerPoint</vt:lpstr>
      <vt:lpstr>Volviendo a la psicosociología…</vt:lpstr>
      <vt:lpstr>Presentación de PowerPoint</vt:lpstr>
      <vt:lpstr>Sicosociología de las organizaciones </vt:lpstr>
      <vt:lpstr>Recapitulando…</vt:lpstr>
      <vt:lpstr>Habitus </vt:lpstr>
      <vt:lpstr>Momento Histórico actual</vt:lpstr>
      <vt:lpstr>La organización como sistema socio-mental</vt:lpstr>
      <vt:lpstr>El modelo managerial </vt:lpstr>
      <vt:lpstr>El rendimiento como Dispositivo neoliberal</vt:lpstr>
      <vt:lpstr>Presentación de PowerPoint</vt:lpstr>
      <vt:lpstr>C’est finí</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Sicosociología de las organizaciones</dc:title>
  <dc:creator>Robertito</dc:creator>
  <cp:lastModifiedBy>Robertito</cp:lastModifiedBy>
  <cp:revision>37</cp:revision>
  <dcterms:created xsi:type="dcterms:W3CDTF">2018-10-22T08:53:26Z</dcterms:created>
  <dcterms:modified xsi:type="dcterms:W3CDTF">2020-09-30T19:07:10Z</dcterms:modified>
</cp:coreProperties>
</file>