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19"/>
  </p:notesMasterIdLst>
  <p:sldIdLst>
    <p:sldId id="463" r:id="rId2"/>
    <p:sldId id="472" r:id="rId3"/>
    <p:sldId id="474" r:id="rId4"/>
    <p:sldId id="473" r:id="rId5"/>
    <p:sldId id="475" r:id="rId6"/>
    <p:sldId id="483" r:id="rId7"/>
    <p:sldId id="476" r:id="rId8"/>
    <p:sldId id="477" r:id="rId9"/>
    <p:sldId id="479" r:id="rId10"/>
    <p:sldId id="478" r:id="rId11"/>
    <p:sldId id="481" r:id="rId12"/>
    <p:sldId id="482" r:id="rId13"/>
    <p:sldId id="486" r:id="rId14"/>
    <p:sldId id="488" r:id="rId15"/>
    <p:sldId id="487" r:id="rId16"/>
    <p:sldId id="484" r:id="rId17"/>
    <p:sldId id="489"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28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arogs" initials="a" lastIdx="1" clrIdx="0">
    <p:extLst>
      <p:ext uri="{19B8F6BF-5375-455C-9EA6-DF929625EA0E}">
        <p15:presenceInfo xmlns:p15="http://schemas.microsoft.com/office/powerpoint/2012/main" userId="alvarog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0"/>
    <a:srgbClr val="0033CC"/>
    <a:srgbClr val="0098A9"/>
    <a:srgbClr val="55555A"/>
    <a:srgbClr val="E8E9E9"/>
    <a:srgbClr val="D6E20C"/>
    <a:srgbClr val="F1E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4" autoAdjust="0"/>
    <p:restoredTop sz="99283" autoAdjust="0"/>
  </p:normalViewPr>
  <p:slideViewPr>
    <p:cSldViewPr snapToGrid="0" showGuides="1">
      <p:cViewPr varScale="1">
        <p:scale>
          <a:sx n="53" d="100"/>
          <a:sy n="53" d="100"/>
        </p:scale>
        <p:origin x="1214" y="48"/>
      </p:cViewPr>
      <p:guideLst>
        <p:guide orient="horz" pos="4247"/>
        <p:guide pos="28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F6CC1DD-F531-4588-A351-DCDB3E4A191E}" type="datetimeFigureOut">
              <a:rPr lang="es-CL" smtClean="0"/>
              <a:t>27-05-2018</a:t>
            </a:fld>
            <a:endParaRPr lang="es-CL"/>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E95CAE0-A0E1-4EE4-844E-8069AAEE356C}" type="slidenum">
              <a:rPr lang="es-CL" smtClean="0"/>
              <a:t>‹Nº›</a:t>
            </a:fld>
            <a:endParaRPr lang="es-CL"/>
          </a:p>
        </p:txBody>
      </p:sp>
    </p:spTree>
    <p:extLst>
      <p:ext uri="{BB962C8B-B14F-4D97-AF65-F5344CB8AC3E}">
        <p14:creationId xmlns:p14="http://schemas.microsoft.com/office/powerpoint/2010/main" val="249756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186716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61973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400212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89882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425515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9" name="Footer Placeholder 8"/>
          <p:cNvSpPr>
            <a:spLocks noGrp="1"/>
          </p:cNvSpPr>
          <p:nvPr>
            <p:ph type="ftr" sz="quarter" idx="11"/>
          </p:nvPr>
        </p:nvSpPr>
        <p:spPr/>
        <p:txBody>
          <a:bodyPr/>
          <a:lstStyle/>
          <a:p>
            <a:endParaRPr lang="es-CL"/>
          </a:p>
        </p:txBody>
      </p:sp>
      <p:sp>
        <p:nvSpPr>
          <p:cNvPr id="10" name="Slide Number Placeholder 9"/>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367409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11" name="Footer Placeholder 10"/>
          <p:cNvSpPr>
            <a:spLocks noGrp="1"/>
          </p:cNvSpPr>
          <p:nvPr>
            <p:ph type="ftr" sz="quarter" idx="11"/>
          </p:nvPr>
        </p:nvSpPr>
        <p:spPr/>
        <p:txBody>
          <a:bodyPr/>
          <a:lstStyle/>
          <a:p>
            <a:endParaRPr lang="es-CL"/>
          </a:p>
        </p:txBody>
      </p:sp>
      <p:sp>
        <p:nvSpPr>
          <p:cNvPr id="12" name="Slide Number Placeholder 11"/>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125155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7" name="Footer Placeholder 6"/>
          <p:cNvSpPr>
            <a:spLocks noGrp="1"/>
          </p:cNvSpPr>
          <p:nvPr>
            <p:ph type="ftr" sz="quarter" idx="11"/>
          </p:nvPr>
        </p:nvSpPr>
        <p:spPr/>
        <p:txBody>
          <a:bodyPr/>
          <a:lstStyle/>
          <a:p>
            <a:endParaRPr lang="es-CL"/>
          </a:p>
        </p:txBody>
      </p:sp>
      <p:sp>
        <p:nvSpPr>
          <p:cNvPr id="8" name="Slide Number Placeholder 7"/>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148895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202970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9" name="Footer Placeholder 8"/>
          <p:cNvSpPr>
            <a:spLocks noGrp="1"/>
          </p:cNvSpPr>
          <p:nvPr>
            <p:ph type="ftr" sz="quarter" idx="11"/>
          </p:nvPr>
        </p:nvSpPr>
        <p:spPr/>
        <p:txBody>
          <a:bodyPr/>
          <a:lstStyle/>
          <a:p>
            <a:endParaRPr lang="es-CL"/>
          </a:p>
        </p:txBody>
      </p:sp>
      <p:sp>
        <p:nvSpPr>
          <p:cNvPr id="10" name="Slide Number Placeholder 9"/>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79606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77A2DEDF-3A29-4367-911E-D08D07E6ECDC}" type="datetimeFigureOut">
              <a:rPr lang="es-CL" smtClean="0"/>
              <a:pPr/>
              <a:t>27-05-2018</a:t>
            </a:fld>
            <a:endParaRPr lang="es-CL"/>
          </a:p>
        </p:txBody>
      </p:sp>
      <p:sp>
        <p:nvSpPr>
          <p:cNvPr id="9" name="Footer Placeholder 8"/>
          <p:cNvSpPr>
            <a:spLocks noGrp="1"/>
          </p:cNvSpPr>
          <p:nvPr>
            <p:ph type="ftr" sz="quarter" idx="11"/>
          </p:nvPr>
        </p:nvSpPr>
        <p:spPr>
          <a:xfrm>
            <a:off x="2624326" y="6356351"/>
            <a:ext cx="4433638" cy="365125"/>
          </a:xfrm>
        </p:spPr>
        <p:txBody>
          <a:bodyPr/>
          <a:lstStyle/>
          <a:p>
            <a:endParaRPr lang="es-CL"/>
          </a:p>
        </p:txBody>
      </p:sp>
      <p:sp>
        <p:nvSpPr>
          <p:cNvPr id="10" name="Slide Number Placeholder 9"/>
          <p:cNvSpPr>
            <a:spLocks noGrp="1"/>
          </p:cNvSpPr>
          <p:nvPr>
            <p:ph type="sldNum" sz="quarter" idx="12"/>
          </p:nvPr>
        </p:nvSpPr>
        <p:spPr/>
        <p:txBody>
          <a:bodyPr/>
          <a:lstStyle/>
          <a:p>
            <a:fld id="{3A85FD1E-D244-45A5-B3D3-147BF1DC8457}" type="slidenum">
              <a:rPr lang="es-CL" smtClean="0"/>
              <a:pPr/>
              <a:t>‹Nº›</a:t>
            </a:fld>
            <a:endParaRPr lang="es-CL"/>
          </a:p>
        </p:txBody>
      </p:sp>
    </p:spTree>
    <p:extLst>
      <p:ext uri="{BB962C8B-B14F-4D97-AF65-F5344CB8AC3E}">
        <p14:creationId xmlns:p14="http://schemas.microsoft.com/office/powerpoint/2010/main" val="388094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77A2DEDF-3A29-4367-911E-D08D07E6ECDC}" type="datetimeFigureOut">
              <a:rPr lang="es-CL" smtClean="0"/>
              <a:pPr/>
              <a:t>27-05-2018</a:t>
            </a:fld>
            <a:endParaRPr lang="es-CL"/>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s-CL"/>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3A85FD1E-D244-45A5-B3D3-147BF1DC8457}" type="slidenum">
              <a:rPr lang="es-CL" smtClean="0"/>
              <a:pPr/>
              <a:t>‹Nº›</a:t>
            </a:fld>
            <a:endParaRPr lang="es-CL"/>
          </a:p>
        </p:txBody>
      </p:sp>
    </p:spTree>
    <p:extLst>
      <p:ext uri="{BB962C8B-B14F-4D97-AF65-F5344CB8AC3E}">
        <p14:creationId xmlns:p14="http://schemas.microsoft.com/office/powerpoint/2010/main" val="356459431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2A806777-0675-45DD-8B91-588A1D01F8B3}"/>
              </a:ext>
            </a:extLst>
          </p:cNvPr>
          <p:cNvSpPr>
            <a:spLocks noGrp="1"/>
          </p:cNvSpPr>
          <p:nvPr>
            <p:ph type="subTitle" idx="1"/>
          </p:nvPr>
        </p:nvSpPr>
        <p:spPr>
          <a:xfrm>
            <a:off x="7167005" y="914401"/>
            <a:ext cx="1875006" cy="3805670"/>
          </a:xfrm>
        </p:spPr>
        <p:txBody>
          <a:bodyPr>
            <a:normAutofit/>
          </a:bodyPr>
          <a:lstStyle/>
          <a:p>
            <a:r>
              <a:rPr lang="es-ES" b="1" dirty="0">
                <a:solidFill>
                  <a:schemeClr val="accent2"/>
                </a:solidFill>
              </a:rPr>
              <a:t>Avance Práctica Profesional</a:t>
            </a:r>
          </a:p>
          <a:p>
            <a:endParaRPr lang="es-ES" b="1" dirty="0">
              <a:solidFill>
                <a:schemeClr val="accent2"/>
              </a:solidFill>
            </a:endParaRPr>
          </a:p>
          <a:p>
            <a:r>
              <a:rPr lang="es-ES" dirty="0">
                <a:solidFill>
                  <a:schemeClr val="accent2"/>
                </a:solidFill>
              </a:rPr>
              <a:t>Pablo Hernán Avendaño Maturana   </a:t>
            </a:r>
          </a:p>
          <a:p>
            <a:endParaRPr lang="es-ES" b="1" dirty="0">
              <a:solidFill>
                <a:schemeClr val="accent2"/>
              </a:solidFill>
            </a:endParaRPr>
          </a:p>
          <a:p>
            <a:r>
              <a:rPr lang="es-ES" b="1" dirty="0">
                <a:solidFill>
                  <a:schemeClr val="accent2"/>
                </a:solidFill>
              </a:rPr>
              <a:t>España,                                                           </a:t>
            </a:r>
            <a:r>
              <a:rPr lang="es-ES" dirty="0">
                <a:solidFill>
                  <a:schemeClr val="accent2"/>
                </a:solidFill>
              </a:rPr>
              <a:t>Mayo de 2018</a:t>
            </a:r>
          </a:p>
        </p:txBody>
      </p:sp>
      <p:pic>
        <p:nvPicPr>
          <p:cNvPr id="14" name="Picture 16" descr="Resultado de imagen de diputacio de barcelona logo">
            <a:extLst>
              <a:ext uri="{FF2B5EF4-FFF2-40B4-BE49-F238E27FC236}">
                <a16:creationId xmlns:a16="http://schemas.microsoft.com/office/drawing/2014/main" id="{9341DBAE-AAA2-4E37-A0F0-CB8A8165B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9" y="6159704"/>
            <a:ext cx="1901372" cy="67199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sultado de imagen de ajuntament de barcelona logo">
            <a:extLst>
              <a:ext uri="{FF2B5EF4-FFF2-40B4-BE49-F238E27FC236}">
                <a16:creationId xmlns:a16="http://schemas.microsoft.com/office/drawing/2014/main" id="{C9E8963C-D31B-41F5-A438-D0BA0128D5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870" y="6055981"/>
            <a:ext cx="2297035" cy="84738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n relacionada">
            <a:extLst>
              <a:ext uri="{FF2B5EF4-FFF2-40B4-BE49-F238E27FC236}">
                <a16:creationId xmlns:a16="http://schemas.microsoft.com/office/drawing/2014/main" id="{CD5874E2-A041-4E97-85A8-92FACFF92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7005" y="4575495"/>
            <a:ext cx="1875006" cy="116048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84DF038C-FC72-4928-A3EE-332327721CD8}"/>
              </a:ext>
            </a:extLst>
          </p:cNvPr>
          <p:cNvPicPr>
            <a:picLocks noChangeAspect="1"/>
          </p:cNvPicPr>
          <p:nvPr/>
        </p:nvPicPr>
        <p:blipFill>
          <a:blip r:embed="rId5"/>
          <a:stretch>
            <a:fillRect/>
          </a:stretch>
        </p:blipFill>
        <p:spPr>
          <a:xfrm>
            <a:off x="4572000" y="6148166"/>
            <a:ext cx="4018992" cy="663011"/>
          </a:xfrm>
          <a:prstGeom prst="rect">
            <a:avLst/>
          </a:prstGeom>
        </p:spPr>
      </p:pic>
      <p:sp>
        <p:nvSpPr>
          <p:cNvPr id="19" name="Rectángulo 18">
            <a:extLst>
              <a:ext uri="{FF2B5EF4-FFF2-40B4-BE49-F238E27FC236}">
                <a16:creationId xmlns:a16="http://schemas.microsoft.com/office/drawing/2014/main" id="{40FC2BCA-B78A-4247-A6BF-48E8C836C836}"/>
              </a:ext>
            </a:extLst>
          </p:cNvPr>
          <p:cNvSpPr/>
          <p:nvPr/>
        </p:nvSpPr>
        <p:spPr>
          <a:xfrm>
            <a:off x="7090" y="3428999"/>
            <a:ext cx="6865978" cy="1894795"/>
          </a:xfrm>
          <a:prstGeom prst="rect">
            <a:avLst/>
          </a:prstGeom>
          <a:solidFill>
            <a:srgbClr val="FFF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Imagen relacionada">
            <a:extLst>
              <a:ext uri="{FF2B5EF4-FFF2-40B4-BE49-F238E27FC236}">
                <a16:creationId xmlns:a16="http://schemas.microsoft.com/office/drawing/2014/main" id="{DDF87710-F130-4B32-BAC8-05A2E0371D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534" y="3612163"/>
            <a:ext cx="6473551" cy="152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1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43EFE-ABC1-4994-86AB-0674D2831C72}"/>
              </a:ext>
            </a:extLst>
          </p:cNvPr>
          <p:cNvSpPr>
            <a:spLocks noGrp="1"/>
          </p:cNvSpPr>
          <p:nvPr>
            <p:ph type="title"/>
          </p:nvPr>
        </p:nvSpPr>
        <p:spPr>
          <a:xfrm>
            <a:off x="189688" y="1021081"/>
            <a:ext cx="2210611" cy="733991"/>
          </a:xfrm>
        </p:spPr>
        <p:txBody>
          <a:bodyPr>
            <a:normAutofit fontScale="90000"/>
          </a:bodyPr>
          <a:lstStyle/>
          <a:p>
            <a:r>
              <a:rPr lang="es-ES" sz="2700" dirty="0"/>
              <a:t>GREENCAP</a:t>
            </a:r>
            <a:br>
              <a:rPr lang="es-ES" sz="2700" dirty="0"/>
            </a:br>
            <a:r>
              <a:rPr lang="es-ES" sz="1300" dirty="0" err="1"/>
              <a:t>Partners</a:t>
            </a:r>
            <a:r>
              <a:rPr lang="es-ES" sz="1300" dirty="0"/>
              <a:t>: </a:t>
            </a:r>
            <a:r>
              <a:rPr lang="es-ES" sz="1600" dirty="0"/>
              <a:t>  </a:t>
            </a:r>
            <a:br>
              <a:rPr lang="es-ES" dirty="0"/>
            </a:br>
            <a:br>
              <a:rPr lang="es-ES" dirty="0"/>
            </a:br>
            <a:endParaRPr lang="es-ES" dirty="0"/>
          </a:p>
        </p:txBody>
      </p:sp>
      <p:sp>
        <p:nvSpPr>
          <p:cNvPr id="3" name="Marcador de contenido 2">
            <a:extLst>
              <a:ext uri="{FF2B5EF4-FFF2-40B4-BE49-F238E27FC236}">
                <a16:creationId xmlns:a16="http://schemas.microsoft.com/office/drawing/2014/main" id="{7E594AE3-115F-4B5F-8C83-5DE09F942071}"/>
              </a:ext>
            </a:extLst>
          </p:cNvPr>
          <p:cNvSpPr>
            <a:spLocks noGrp="1"/>
          </p:cNvSpPr>
          <p:nvPr>
            <p:ph idx="1"/>
          </p:nvPr>
        </p:nvSpPr>
        <p:spPr/>
        <p:txBody>
          <a:bodyPr>
            <a:normAutofit fontScale="77500" lnSpcReduction="20000"/>
          </a:bodyPr>
          <a:lstStyle/>
          <a:p>
            <a:pPr marL="0" indent="0">
              <a:buNone/>
            </a:pPr>
            <a:r>
              <a:rPr lang="es-ES" b="1" dirty="0">
                <a:solidFill>
                  <a:schemeClr val="accent2"/>
                </a:solidFill>
              </a:rPr>
              <a:t>Objetivo del trabajo de Prácticas</a:t>
            </a:r>
            <a:r>
              <a:rPr lang="es-ES" dirty="0"/>
              <a:t>: Análisis de limitaciones y formulación de recomendaciones para fomentar el empoderamiento de comunidades rurales e isleñas hacia la </a:t>
            </a:r>
            <a:r>
              <a:rPr lang="es-ES" b="1" dirty="0"/>
              <a:t>transición energética baja en carbono (eje 4 directiva Unión Europea)</a:t>
            </a:r>
            <a:r>
              <a:rPr lang="es-ES" dirty="0"/>
              <a:t>. Cada </a:t>
            </a:r>
            <a:r>
              <a:rPr lang="es-ES" dirty="0" err="1"/>
              <a:t>Partner</a:t>
            </a:r>
            <a:r>
              <a:rPr lang="es-ES" dirty="0"/>
              <a:t> analizará sus propios países. (BCN Ecología: España y Portugal)</a:t>
            </a:r>
          </a:p>
          <a:p>
            <a:pPr marL="0" indent="0">
              <a:buNone/>
            </a:pPr>
            <a:r>
              <a:rPr lang="es-ES" dirty="0"/>
              <a:t>Programas verticales de GREENCAP:</a:t>
            </a:r>
          </a:p>
          <a:p>
            <a:r>
              <a:rPr lang="es-ES" dirty="0"/>
              <a:t>PRISMI (estudio condiciones físicas para las energías renovables en islas)</a:t>
            </a:r>
          </a:p>
          <a:p>
            <a:r>
              <a:rPr lang="es-ES" dirty="0"/>
              <a:t>FORBIOENERGY (bioenergía desde bosques protegidos)</a:t>
            </a:r>
          </a:p>
          <a:p>
            <a:r>
              <a:rPr lang="es-ES" dirty="0"/>
              <a:t>STORES (baterías para la generación fotovoltaica)</a:t>
            </a:r>
          </a:p>
          <a:p>
            <a:r>
              <a:rPr lang="es-ES" dirty="0"/>
              <a:t>LOCAL4GREEN (asesoría en políticas locales para las energías verdes)</a:t>
            </a:r>
          </a:p>
          <a:p>
            <a:r>
              <a:rPr lang="es-ES" dirty="0"/>
              <a:t>COMPOSE (empoderamiento de comunidades rurales para la transición energética)</a:t>
            </a:r>
          </a:p>
          <a:p>
            <a:r>
              <a:rPr lang="es-ES" dirty="0"/>
              <a:t>PEGASUS (generación y uso sustentable de la energía, desarrollo de micro-</a:t>
            </a:r>
            <a:r>
              <a:rPr lang="es-ES" dirty="0" err="1"/>
              <a:t>grids</a:t>
            </a:r>
            <a:r>
              <a:rPr lang="es-ES" dirty="0"/>
              <a:t> para distribución de energía y su consumo local)</a:t>
            </a:r>
          </a:p>
          <a:p>
            <a:r>
              <a:rPr lang="es-ES" b="1" dirty="0">
                <a:solidFill>
                  <a:schemeClr val="accent2"/>
                </a:solidFill>
              </a:rPr>
              <a:t>Estado de Avance</a:t>
            </a:r>
            <a:r>
              <a:rPr lang="es-ES" dirty="0">
                <a:solidFill>
                  <a:schemeClr val="accent2"/>
                </a:solidFill>
              </a:rPr>
              <a:t>: redacción con investigación de marcos legales generales ya establecidos en España y Portugal desde la lógica de los </a:t>
            </a:r>
            <a:r>
              <a:rPr lang="es-ES" dirty="0" err="1">
                <a:solidFill>
                  <a:schemeClr val="accent2"/>
                </a:solidFill>
              </a:rPr>
              <a:t>Prosumers</a:t>
            </a:r>
            <a:r>
              <a:rPr lang="es-ES" dirty="0">
                <a:solidFill>
                  <a:schemeClr val="accent2"/>
                </a:solidFill>
              </a:rPr>
              <a:t> (quienes producen localmente la electricidad que consumen). Actualmente en búsqueda de información específica sobre Islas y zonas rurales en equipo con colega francés.</a:t>
            </a:r>
          </a:p>
          <a:p>
            <a:endParaRPr lang="es-ES" dirty="0"/>
          </a:p>
        </p:txBody>
      </p:sp>
      <p:sp>
        <p:nvSpPr>
          <p:cNvPr id="6" name="Marcador de contenido 2">
            <a:extLst>
              <a:ext uri="{FF2B5EF4-FFF2-40B4-BE49-F238E27FC236}">
                <a16:creationId xmlns:a16="http://schemas.microsoft.com/office/drawing/2014/main" id="{BFD6AE55-F16E-494A-BA05-F3D7D4753128}"/>
              </a:ext>
            </a:extLst>
          </p:cNvPr>
          <p:cNvSpPr txBox="1">
            <a:spLocks/>
          </p:cNvSpPr>
          <p:nvPr/>
        </p:nvSpPr>
        <p:spPr>
          <a:xfrm>
            <a:off x="179305" y="1490834"/>
            <a:ext cx="2210611" cy="4346085"/>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None/>
            </a:pPr>
            <a:r>
              <a:rPr lang="es-ES" sz="1200" dirty="0">
                <a:solidFill>
                  <a:schemeClr val="bg1"/>
                </a:solidFill>
              </a:rPr>
              <a:t>Centro de Investigación Científica </a:t>
            </a:r>
            <a:r>
              <a:rPr lang="es-ES" sz="1200" dirty="0" err="1">
                <a:solidFill>
                  <a:schemeClr val="bg1"/>
                </a:solidFill>
              </a:rPr>
              <a:t>Bistra</a:t>
            </a:r>
            <a:r>
              <a:rPr lang="es-ES" sz="1200" dirty="0">
                <a:solidFill>
                  <a:schemeClr val="bg1"/>
                </a:solidFill>
              </a:rPr>
              <a:t> </a:t>
            </a:r>
            <a:r>
              <a:rPr lang="es-ES" sz="1200" dirty="0" err="1">
                <a:solidFill>
                  <a:schemeClr val="bg1"/>
                </a:solidFill>
              </a:rPr>
              <a:t>Ptuj</a:t>
            </a:r>
            <a:r>
              <a:rPr lang="es-ES" sz="1200" dirty="0">
                <a:solidFill>
                  <a:schemeClr val="bg1"/>
                </a:solidFill>
              </a:rPr>
              <a:t> BISTRA (Eslovenia) </a:t>
            </a:r>
          </a:p>
          <a:p>
            <a:pPr marL="0" indent="0">
              <a:buNone/>
            </a:pPr>
            <a:r>
              <a:rPr lang="es-ES" sz="1200" dirty="0">
                <a:solidFill>
                  <a:schemeClr val="bg1"/>
                </a:solidFill>
              </a:rPr>
              <a:t>ENVIRONMENT PARK (Italia)</a:t>
            </a:r>
          </a:p>
          <a:p>
            <a:pPr marL="0" indent="0">
              <a:buNone/>
            </a:pPr>
            <a:r>
              <a:rPr lang="es-ES" sz="1200" dirty="0">
                <a:solidFill>
                  <a:schemeClr val="bg1"/>
                </a:solidFill>
              </a:rPr>
              <a:t>AXELERA (Francia), </a:t>
            </a:r>
          </a:p>
          <a:p>
            <a:pPr marL="0" indent="0">
              <a:buNone/>
            </a:pPr>
            <a:r>
              <a:rPr lang="es-ES" sz="1200" dirty="0">
                <a:solidFill>
                  <a:schemeClr val="bg1"/>
                </a:solidFill>
              </a:rPr>
              <a:t>Patras </a:t>
            </a:r>
            <a:r>
              <a:rPr lang="es-ES" sz="1200" dirty="0" err="1">
                <a:solidFill>
                  <a:schemeClr val="bg1"/>
                </a:solidFill>
              </a:rPr>
              <a:t>Science</a:t>
            </a:r>
            <a:r>
              <a:rPr lang="es-ES" sz="1200" dirty="0">
                <a:solidFill>
                  <a:schemeClr val="bg1"/>
                </a:solidFill>
              </a:rPr>
              <a:t> Park (Grecia) y </a:t>
            </a:r>
          </a:p>
          <a:p>
            <a:pPr marL="0" indent="0">
              <a:buNone/>
            </a:pPr>
            <a:r>
              <a:rPr lang="es-ES" sz="1200" dirty="0">
                <a:solidFill>
                  <a:schemeClr val="bg1"/>
                </a:solidFill>
              </a:rPr>
              <a:t>ZEDA (Bosnia-Herzegovina)</a:t>
            </a:r>
          </a:p>
          <a:p>
            <a:pPr marL="0" indent="0">
              <a:buNone/>
            </a:pPr>
            <a:r>
              <a:rPr lang="es-ES" sz="1200" dirty="0">
                <a:solidFill>
                  <a:schemeClr val="bg1"/>
                </a:solidFill>
              </a:rPr>
              <a:t>CRES - Centro de fuentes de energía renovables y ahorro de energía (Grecia), </a:t>
            </a:r>
          </a:p>
          <a:p>
            <a:pPr marL="0" indent="0">
              <a:buNone/>
            </a:pPr>
            <a:r>
              <a:rPr lang="es-ES" sz="1200" dirty="0">
                <a:solidFill>
                  <a:schemeClr val="bg1"/>
                </a:solidFill>
              </a:rPr>
              <a:t>ENEA - </a:t>
            </a:r>
            <a:r>
              <a:rPr lang="es-ES" sz="1200" dirty="0" err="1">
                <a:solidFill>
                  <a:schemeClr val="bg1"/>
                </a:solidFill>
              </a:rPr>
              <a:t>iAgencia</a:t>
            </a:r>
            <a:r>
              <a:rPr lang="es-ES" sz="1200" dirty="0">
                <a:solidFill>
                  <a:schemeClr val="bg1"/>
                </a:solidFill>
              </a:rPr>
              <a:t> Nacional de Nuevas Tecnologías, la Energía y el Desarrollo Económico Sostenible, </a:t>
            </a:r>
          </a:p>
          <a:p>
            <a:pPr marL="0" indent="0">
              <a:buNone/>
            </a:pPr>
            <a:r>
              <a:rPr lang="es-ES" sz="1200" dirty="0">
                <a:solidFill>
                  <a:schemeClr val="bg1"/>
                </a:solidFill>
              </a:rPr>
              <a:t>CIEMAT - Centro de Investigaciones energéticas, Medio Ambiente y Tecnología (España), </a:t>
            </a:r>
          </a:p>
          <a:p>
            <a:pPr marL="0" indent="0">
              <a:buNone/>
            </a:pPr>
            <a:r>
              <a:rPr lang="es-ES" sz="1200" dirty="0">
                <a:solidFill>
                  <a:schemeClr val="bg1"/>
                </a:solidFill>
              </a:rPr>
              <a:t>Ciudad de </a:t>
            </a:r>
            <a:r>
              <a:rPr lang="es-ES" sz="1200" dirty="0" err="1">
                <a:solidFill>
                  <a:schemeClr val="bg1"/>
                </a:solidFill>
              </a:rPr>
              <a:t>Zenica</a:t>
            </a:r>
            <a:r>
              <a:rPr lang="es-ES" sz="1200" dirty="0">
                <a:solidFill>
                  <a:schemeClr val="bg1"/>
                </a:solidFill>
              </a:rPr>
              <a:t> (Bosnia y Herzegovina).</a:t>
            </a:r>
          </a:p>
        </p:txBody>
      </p:sp>
      <p:pic>
        <p:nvPicPr>
          <p:cNvPr id="9" name="Imagen 8">
            <a:extLst>
              <a:ext uri="{FF2B5EF4-FFF2-40B4-BE49-F238E27FC236}">
                <a16:creationId xmlns:a16="http://schemas.microsoft.com/office/drawing/2014/main" id="{65DED468-DAC0-4043-8862-7F54434DB827}"/>
              </a:ext>
            </a:extLst>
          </p:cNvPr>
          <p:cNvPicPr>
            <a:picLocks noChangeAspect="1"/>
          </p:cNvPicPr>
          <p:nvPr/>
        </p:nvPicPr>
        <p:blipFill>
          <a:blip r:embed="rId2"/>
          <a:stretch>
            <a:fillRect/>
          </a:stretch>
        </p:blipFill>
        <p:spPr>
          <a:xfrm>
            <a:off x="6150784" y="5959809"/>
            <a:ext cx="1465943" cy="890805"/>
          </a:xfrm>
          <a:prstGeom prst="rect">
            <a:avLst/>
          </a:prstGeom>
        </p:spPr>
      </p:pic>
      <p:pic>
        <p:nvPicPr>
          <p:cNvPr id="10" name="Imagen 9">
            <a:extLst>
              <a:ext uri="{FF2B5EF4-FFF2-40B4-BE49-F238E27FC236}">
                <a16:creationId xmlns:a16="http://schemas.microsoft.com/office/drawing/2014/main" id="{5235FC0C-2552-4E1D-8690-1530C27CE179}"/>
              </a:ext>
            </a:extLst>
          </p:cNvPr>
          <p:cNvPicPr>
            <a:picLocks noChangeAspect="1"/>
          </p:cNvPicPr>
          <p:nvPr/>
        </p:nvPicPr>
        <p:blipFill>
          <a:blip r:embed="rId3"/>
          <a:stretch>
            <a:fillRect/>
          </a:stretch>
        </p:blipFill>
        <p:spPr>
          <a:xfrm>
            <a:off x="7482937" y="5959808"/>
            <a:ext cx="1661063" cy="890805"/>
          </a:xfrm>
          <a:prstGeom prst="rect">
            <a:avLst/>
          </a:prstGeom>
        </p:spPr>
      </p:pic>
      <p:pic>
        <p:nvPicPr>
          <p:cNvPr id="7172" name="Picture 4" descr="https://stores.interreg-med.eu/fileadmin/_processed_/2/a/csm_LOGO_COLOUR_StoRES_NO_BORDER_addf498b4b.png">
            <a:extLst>
              <a:ext uri="{FF2B5EF4-FFF2-40B4-BE49-F238E27FC236}">
                <a16:creationId xmlns:a16="http://schemas.microsoft.com/office/drawing/2014/main" id="{F173FCF2-C35E-49DE-A142-63BCA913C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05334"/>
            <a:ext cx="1501324" cy="6326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ocal4green.interreg-med.eu/fileadmin/_processed_/1/2/csm_LOGO_COLOUR_LOCAL4GREEN_NO_BORDER_879388d9eb.png">
            <a:extLst>
              <a:ext uri="{FF2B5EF4-FFF2-40B4-BE49-F238E27FC236}">
                <a16:creationId xmlns:a16="http://schemas.microsoft.com/office/drawing/2014/main" id="{35C627B3-544D-4C0B-825E-EABB8D041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441" y="6090566"/>
            <a:ext cx="1465943" cy="65936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compose.interreg-med.eu/fileadmin/_processed_/0/a/csm_LOGO_COLOUR_COMPOSE_NO_BORDER_8663152222.png">
            <a:extLst>
              <a:ext uri="{FF2B5EF4-FFF2-40B4-BE49-F238E27FC236}">
                <a16:creationId xmlns:a16="http://schemas.microsoft.com/office/drawing/2014/main" id="{5080D0FD-A8AA-4FEE-A827-6F6BA0E42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0218" y="6105334"/>
            <a:ext cx="1234623" cy="64011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pegasus.interreg-med.eu/fileadmin/_processed_/1/8/csm_LOGO_COLOUR_Pegasus_NO_BORDER_1a473ddb98.png">
            <a:extLst>
              <a:ext uri="{FF2B5EF4-FFF2-40B4-BE49-F238E27FC236}">
                <a16:creationId xmlns:a16="http://schemas.microsoft.com/office/drawing/2014/main" id="{5E81F43D-63BF-4F26-BCC7-36830C7ED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161" y="6136734"/>
            <a:ext cx="1234623" cy="60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3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n 5">
            <a:extLst>
              <a:ext uri="{FF2B5EF4-FFF2-40B4-BE49-F238E27FC236}">
                <a16:creationId xmlns:a16="http://schemas.microsoft.com/office/drawing/2014/main" id="{38857F3C-1856-4333-8305-B929E29B60D7}"/>
              </a:ext>
            </a:extLst>
          </p:cNvPr>
          <p:cNvPicPr>
            <a:picLocks noChangeAspect="1"/>
          </p:cNvPicPr>
          <p:nvPr/>
        </p:nvPicPr>
        <p:blipFill rotWithShape="1">
          <a:blip r:embed="rId2"/>
          <a:srcRect t="6567" r="4" b="9785"/>
          <a:stretch/>
        </p:blipFill>
        <p:spPr>
          <a:xfrm>
            <a:off x="7051812" y="768097"/>
            <a:ext cx="1570210" cy="2335127"/>
          </a:xfrm>
          <a:prstGeom prst="rect">
            <a:avLst/>
          </a:prstGeom>
        </p:spPr>
      </p:pic>
      <p:pic>
        <p:nvPicPr>
          <p:cNvPr id="9" name="Imagen 8">
            <a:extLst>
              <a:ext uri="{FF2B5EF4-FFF2-40B4-BE49-F238E27FC236}">
                <a16:creationId xmlns:a16="http://schemas.microsoft.com/office/drawing/2014/main" id="{035E235D-97DF-4C40-8388-874A0C7A1373}"/>
              </a:ext>
            </a:extLst>
          </p:cNvPr>
          <p:cNvPicPr>
            <a:picLocks noChangeAspect="1"/>
          </p:cNvPicPr>
          <p:nvPr/>
        </p:nvPicPr>
        <p:blipFill rotWithShape="1">
          <a:blip r:embed="rId3"/>
          <a:srcRect l="14046" r="13809"/>
          <a:stretch/>
        </p:blipFill>
        <p:spPr>
          <a:xfrm>
            <a:off x="5595680" y="3264090"/>
            <a:ext cx="3020251" cy="2825813"/>
          </a:xfrm>
          <a:prstGeom prst="rect">
            <a:avLst/>
          </a:prstGeom>
        </p:spPr>
      </p:pic>
      <p:pic>
        <p:nvPicPr>
          <p:cNvPr id="8" name="Imagen 7">
            <a:extLst>
              <a:ext uri="{FF2B5EF4-FFF2-40B4-BE49-F238E27FC236}">
                <a16:creationId xmlns:a16="http://schemas.microsoft.com/office/drawing/2014/main" id="{D66570C2-8903-4461-9DA8-9EE38954EA53}"/>
              </a:ext>
            </a:extLst>
          </p:cNvPr>
          <p:cNvPicPr>
            <a:picLocks noChangeAspect="1"/>
          </p:cNvPicPr>
          <p:nvPr/>
        </p:nvPicPr>
        <p:blipFill rotWithShape="1">
          <a:blip r:embed="rId4"/>
          <a:srcRect l="23492" r="34053" b="-1"/>
          <a:stretch/>
        </p:blipFill>
        <p:spPr>
          <a:xfrm>
            <a:off x="3853095" y="758952"/>
            <a:ext cx="3085080" cy="3161093"/>
          </a:xfrm>
          <a:custGeom>
            <a:avLst/>
            <a:gdLst>
              <a:gd name="connsiteX0" fmla="*/ 0 w 4113439"/>
              <a:gd name="connsiteY0" fmla="*/ 0 h 3161093"/>
              <a:gd name="connsiteX1" fmla="*/ 4113439 w 4113439"/>
              <a:gd name="connsiteY1" fmla="*/ 0 h 3161093"/>
              <a:gd name="connsiteX2" fmla="*/ 4113439 w 4113439"/>
              <a:gd name="connsiteY2" fmla="*/ 2344272 h 3161093"/>
              <a:gd name="connsiteX3" fmla="*/ 2157387 w 4113439"/>
              <a:gd name="connsiteY3" fmla="*/ 2344272 h 3161093"/>
              <a:gd name="connsiteX4" fmla="*/ 2157387 w 4113439"/>
              <a:gd name="connsiteY4" fmla="*/ 3161093 h 3161093"/>
              <a:gd name="connsiteX5" fmla="*/ 0 w 4113439"/>
              <a:gd name="connsiteY5" fmla="*/ 3161093 h 316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5" name="Imagen 4">
            <a:extLst>
              <a:ext uri="{FF2B5EF4-FFF2-40B4-BE49-F238E27FC236}">
                <a16:creationId xmlns:a16="http://schemas.microsoft.com/office/drawing/2014/main" id="{50A0B38D-BB78-4BC3-9342-1515C590DEE8}"/>
              </a:ext>
            </a:extLst>
          </p:cNvPr>
          <p:cNvPicPr>
            <a:picLocks noChangeAspect="1"/>
          </p:cNvPicPr>
          <p:nvPr/>
        </p:nvPicPr>
        <p:blipFill rotWithShape="1">
          <a:blip r:embed="rId5"/>
          <a:srcRect l="18242" r="22358" b="-2"/>
          <a:stretch/>
        </p:blipFill>
        <p:spPr>
          <a:xfrm>
            <a:off x="3853095" y="4080912"/>
            <a:ext cx="1618039" cy="2008992"/>
          </a:xfrm>
          <a:prstGeom prst="rect">
            <a:avLst/>
          </a:prstGeom>
        </p:spPr>
      </p:pic>
      <p:sp>
        <p:nvSpPr>
          <p:cNvPr id="29" name="Rectangle 24">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098B2959-CA75-44E7-8203-2936F6AD192C}"/>
              </a:ext>
            </a:extLst>
          </p:cNvPr>
          <p:cNvSpPr>
            <a:spLocks noGrp="1"/>
          </p:cNvSpPr>
          <p:nvPr>
            <p:ph type="title"/>
          </p:nvPr>
        </p:nvSpPr>
        <p:spPr>
          <a:xfrm>
            <a:off x="241299" y="873252"/>
            <a:ext cx="2987724" cy="1255469"/>
          </a:xfrm>
        </p:spPr>
        <p:txBody>
          <a:bodyPr>
            <a:normAutofit/>
          </a:bodyPr>
          <a:lstStyle/>
          <a:p>
            <a:r>
              <a:rPr lang="es-ES" dirty="0" err="1"/>
              <a:t>IV.c</a:t>
            </a:r>
            <a:r>
              <a:rPr lang="es-ES" dirty="0"/>
              <a:t>.- ELECTRIFIC</a:t>
            </a:r>
          </a:p>
        </p:txBody>
      </p:sp>
      <p:sp>
        <p:nvSpPr>
          <p:cNvPr id="3" name="Marcador de contenido 2">
            <a:extLst>
              <a:ext uri="{FF2B5EF4-FFF2-40B4-BE49-F238E27FC236}">
                <a16:creationId xmlns:a16="http://schemas.microsoft.com/office/drawing/2014/main" id="{C75BB1F9-B954-498F-939D-9615E31EF9AD}"/>
              </a:ext>
            </a:extLst>
          </p:cNvPr>
          <p:cNvSpPr>
            <a:spLocks noGrp="1"/>
          </p:cNvSpPr>
          <p:nvPr>
            <p:ph idx="1"/>
          </p:nvPr>
        </p:nvSpPr>
        <p:spPr>
          <a:xfrm>
            <a:off x="241299" y="2046514"/>
            <a:ext cx="2987724" cy="3738467"/>
          </a:xfrm>
        </p:spPr>
        <p:txBody>
          <a:bodyPr anchor="t">
            <a:normAutofit/>
          </a:bodyPr>
          <a:lstStyle/>
          <a:p>
            <a:r>
              <a:rPr lang="es-ES" sz="1600" dirty="0">
                <a:solidFill>
                  <a:srgbClr val="FFFFFF"/>
                </a:solidFill>
              </a:rPr>
              <a:t>Proyecto Nº3</a:t>
            </a:r>
          </a:p>
          <a:p>
            <a:r>
              <a:rPr lang="es-ES" sz="1600" dirty="0">
                <a:solidFill>
                  <a:srgbClr val="FFFFFF"/>
                </a:solidFill>
              </a:rPr>
              <a:t>Hacia un cambio en la movilidad urbana: electro-movilidad en Barcelona</a:t>
            </a:r>
          </a:p>
          <a:p>
            <a:endParaRPr lang="es-ES" sz="1400" dirty="0">
              <a:solidFill>
                <a:srgbClr val="FFFFFF"/>
              </a:solidFill>
            </a:endParaRPr>
          </a:p>
          <a:p>
            <a:r>
              <a:rPr lang="es-ES" sz="1400" dirty="0">
                <a:solidFill>
                  <a:srgbClr val="FFFFFF"/>
                </a:solidFill>
              </a:rPr>
              <a:t>Supervisor</a:t>
            </a:r>
          </a:p>
          <a:p>
            <a:r>
              <a:rPr lang="es-ES" sz="1400" dirty="0">
                <a:solidFill>
                  <a:srgbClr val="FFFFFF"/>
                </a:solidFill>
              </a:rPr>
              <a:t>Xavier </a:t>
            </a:r>
            <a:r>
              <a:rPr lang="es-ES" sz="1400" dirty="0" err="1">
                <a:solidFill>
                  <a:srgbClr val="FFFFFF"/>
                </a:solidFill>
              </a:rPr>
              <a:t>Guardenas</a:t>
            </a:r>
            <a:endParaRPr lang="es-ES" sz="1400" dirty="0">
              <a:solidFill>
                <a:srgbClr val="FFFFFF"/>
              </a:solidFill>
            </a:endParaRPr>
          </a:p>
          <a:p>
            <a:r>
              <a:rPr lang="es-ES" sz="1400" dirty="0">
                <a:solidFill>
                  <a:srgbClr val="FFFFFF"/>
                </a:solidFill>
              </a:rPr>
              <a:t>Arquitecto</a:t>
            </a:r>
          </a:p>
          <a:p>
            <a:r>
              <a:rPr lang="es-ES" sz="1400" dirty="0">
                <a:solidFill>
                  <a:srgbClr val="FFFFFF"/>
                </a:solidFill>
              </a:rPr>
              <a:t>PhD © Geografía y Planificación Territorial UB</a:t>
            </a:r>
          </a:p>
        </p:txBody>
      </p:sp>
      <p:pic>
        <p:nvPicPr>
          <p:cNvPr id="31" name="Picture 2" descr="Imagen relacionada">
            <a:extLst>
              <a:ext uri="{FF2B5EF4-FFF2-40B4-BE49-F238E27FC236}">
                <a16:creationId xmlns:a16="http://schemas.microsoft.com/office/drawing/2014/main" id="{23D59C86-8B4F-4498-A672-11C126B7D4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9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43EFE-ABC1-4994-86AB-0674D2831C72}"/>
              </a:ext>
            </a:extLst>
          </p:cNvPr>
          <p:cNvSpPr>
            <a:spLocks noGrp="1"/>
          </p:cNvSpPr>
          <p:nvPr>
            <p:ph type="title"/>
          </p:nvPr>
        </p:nvSpPr>
        <p:spPr>
          <a:xfrm>
            <a:off x="590646" y="1051267"/>
            <a:ext cx="2210611" cy="733991"/>
          </a:xfrm>
        </p:spPr>
        <p:txBody>
          <a:bodyPr>
            <a:normAutofit fontScale="90000"/>
          </a:bodyPr>
          <a:lstStyle/>
          <a:p>
            <a:r>
              <a:rPr lang="es-ES" sz="2200" b="1" dirty="0"/>
              <a:t>ELECTRIFIC  </a:t>
            </a:r>
            <a:br>
              <a:rPr lang="es-ES" b="1" dirty="0"/>
            </a:br>
            <a:br>
              <a:rPr lang="es-ES" b="1" dirty="0"/>
            </a:br>
            <a:endParaRPr lang="es-ES" b="1" dirty="0"/>
          </a:p>
        </p:txBody>
      </p:sp>
      <p:sp>
        <p:nvSpPr>
          <p:cNvPr id="3" name="Marcador de contenido 2">
            <a:extLst>
              <a:ext uri="{FF2B5EF4-FFF2-40B4-BE49-F238E27FC236}">
                <a16:creationId xmlns:a16="http://schemas.microsoft.com/office/drawing/2014/main" id="{7E594AE3-115F-4B5F-8C83-5DE09F942071}"/>
              </a:ext>
            </a:extLst>
          </p:cNvPr>
          <p:cNvSpPr>
            <a:spLocks noGrp="1"/>
          </p:cNvSpPr>
          <p:nvPr>
            <p:ph idx="1"/>
          </p:nvPr>
        </p:nvSpPr>
        <p:spPr/>
        <p:txBody>
          <a:bodyPr>
            <a:normAutofit fontScale="85000" lnSpcReduction="20000"/>
          </a:bodyPr>
          <a:lstStyle/>
          <a:p>
            <a:pPr marL="0" indent="0">
              <a:buNone/>
            </a:pPr>
            <a:r>
              <a:rPr lang="es-ES" b="1" dirty="0">
                <a:solidFill>
                  <a:schemeClr val="accent2"/>
                </a:solidFill>
              </a:rPr>
              <a:t>Objetivo del trabajo de Prácticas</a:t>
            </a:r>
            <a:r>
              <a:rPr lang="es-ES" dirty="0"/>
              <a:t>: Levantamiento y Caracterización de demanda general y específica en un Sistema de Información Geográfica (GIS) del sistema de recarga para vehículos eléctricos de la ciudad de Barcelona, en servicio de una nueva aplicación móvil a nivel europeo que optimiza rutas para los usuarios según tráfico, reserva de batería, capacidad y disponibilidad de cargadores en su trayectoria.</a:t>
            </a:r>
          </a:p>
          <a:p>
            <a:pPr marL="0" indent="0">
              <a:buNone/>
            </a:pPr>
            <a:r>
              <a:rPr lang="es-ES" dirty="0"/>
              <a:t>Labores:</a:t>
            </a:r>
          </a:p>
          <a:p>
            <a:r>
              <a:rPr lang="es-ES" dirty="0"/>
              <a:t>Procesamiento de base de datos de surtidores de electricidad de la ciudad para electro-movilidad</a:t>
            </a:r>
          </a:p>
          <a:p>
            <a:r>
              <a:rPr lang="es-ES" dirty="0"/>
              <a:t>Caracterización de la demanda de carga, consumo eléctrico, tiempos de recarga, generación de CO2 y potencia disponible por cada punto de la red. </a:t>
            </a:r>
          </a:p>
          <a:p>
            <a:r>
              <a:rPr lang="es-ES" dirty="0"/>
              <a:t>Videoconferencias con </a:t>
            </a:r>
            <a:r>
              <a:rPr lang="es-ES" dirty="0" err="1"/>
              <a:t>partners</a:t>
            </a:r>
            <a:r>
              <a:rPr lang="es-ES" dirty="0"/>
              <a:t> en idioma inglés.</a:t>
            </a:r>
          </a:p>
          <a:p>
            <a:r>
              <a:rPr lang="es-ES" b="1" dirty="0">
                <a:solidFill>
                  <a:schemeClr val="accent2"/>
                </a:solidFill>
              </a:rPr>
              <a:t>Estado de Avance</a:t>
            </a:r>
            <a:r>
              <a:rPr lang="es-ES" dirty="0">
                <a:solidFill>
                  <a:schemeClr val="accent2"/>
                </a:solidFill>
              </a:rPr>
              <a:t>: enviando segundo informe “</a:t>
            </a:r>
            <a:r>
              <a:rPr lang="es-ES" dirty="0" err="1">
                <a:solidFill>
                  <a:schemeClr val="accent2"/>
                </a:solidFill>
              </a:rPr>
              <a:t>Loading</a:t>
            </a:r>
            <a:r>
              <a:rPr lang="es-ES" dirty="0">
                <a:solidFill>
                  <a:schemeClr val="accent2"/>
                </a:solidFill>
              </a:rPr>
              <a:t> </a:t>
            </a:r>
            <a:r>
              <a:rPr lang="es-ES" dirty="0" err="1">
                <a:solidFill>
                  <a:schemeClr val="accent2"/>
                </a:solidFill>
              </a:rPr>
              <a:t>Profile</a:t>
            </a:r>
            <a:r>
              <a:rPr lang="es-ES" dirty="0">
                <a:solidFill>
                  <a:schemeClr val="accent2"/>
                </a:solidFill>
              </a:rPr>
              <a:t>”, y sobre datos ya procesados por mi mediante Excel para cada una de las estaciones de recarga, de forma automática, lo cual es insumo para las fichas de cada uno de los puntos. 28/5/2018 reunión con AMB (Área Metropolitana de Barcelona) para caracterizar e integrar a la app carga de buses eléctricos. Aprendizaje de software (GIS) </a:t>
            </a:r>
            <a:r>
              <a:rPr lang="es-ES" dirty="0" err="1">
                <a:solidFill>
                  <a:schemeClr val="accent2"/>
                </a:solidFill>
              </a:rPr>
              <a:t>Geomedia</a:t>
            </a:r>
            <a:r>
              <a:rPr lang="es-ES" dirty="0">
                <a:solidFill>
                  <a:schemeClr val="accent2"/>
                </a:solidFill>
              </a:rPr>
              <a:t>.</a:t>
            </a:r>
            <a:endParaRPr lang="es-ES" b="1" dirty="0">
              <a:solidFill>
                <a:schemeClr val="accent2"/>
              </a:solidFill>
            </a:endParaRPr>
          </a:p>
          <a:p>
            <a:endParaRPr lang="es-ES" dirty="0"/>
          </a:p>
        </p:txBody>
      </p:sp>
      <p:sp>
        <p:nvSpPr>
          <p:cNvPr id="6" name="Marcador de contenido 2">
            <a:extLst>
              <a:ext uri="{FF2B5EF4-FFF2-40B4-BE49-F238E27FC236}">
                <a16:creationId xmlns:a16="http://schemas.microsoft.com/office/drawing/2014/main" id="{BFD6AE55-F16E-494A-BA05-F3D7D4753128}"/>
              </a:ext>
            </a:extLst>
          </p:cNvPr>
          <p:cNvSpPr txBox="1">
            <a:spLocks/>
          </p:cNvSpPr>
          <p:nvPr/>
        </p:nvSpPr>
        <p:spPr>
          <a:xfrm>
            <a:off x="0" y="1225514"/>
            <a:ext cx="2210611" cy="4397828"/>
          </a:xfrm>
          <a:prstGeom prst="rect">
            <a:avLst/>
          </a:prstGeom>
        </p:spPr>
        <p:txBody>
          <a:bodyPr vert="horz" lIns="91440" tIns="45720" rIns="91440" bIns="45720" rtlCol="0" anchor="t">
            <a:normAutofit fontScale="8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None/>
            </a:pPr>
            <a:r>
              <a:rPr lang="es-ES" sz="1400" dirty="0" err="1">
                <a:solidFill>
                  <a:schemeClr val="bg1"/>
                </a:solidFill>
              </a:rPr>
              <a:t>Partners</a:t>
            </a:r>
            <a:r>
              <a:rPr lang="es-ES" sz="1400" dirty="0">
                <a:solidFill>
                  <a:schemeClr val="bg1"/>
                </a:solidFill>
              </a:rPr>
              <a:t>:</a:t>
            </a:r>
          </a:p>
          <a:p>
            <a:pPr marL="0" indent="0">
              <a:buNone/>
            </a:pPr>
            <a:r>
              <a:rPr lang="es-ES" sz="1400" dirty="0">
                <a:solidFill>
                  <a:schemeClr val="bg1"/>
                </a:solidFill>
              </a:rPr>
              <a:t>Comisión Europea: </a:t>
            </a:r>
            <a:r>
              <a:rPr lang="es-ES" sz="1400" dirty="0" err="1">
                <a:solidFill>
                  <a:schemeClr val="bg1"/>
                </a:solidFill>
              </a:rPr>
              <a:t>European</a:t>
            </a:r>
            <a:r>
              <a:rPr lang="es-ES" sz="1400" dirty="0">
                <a:solidFill>
                  <a:schemeClr val="bg1"/>
                </a:solidFill>
              </a:rPr>
              <a:t> </a:t>
            </a:r>
            <a:r>
              <a:rPr lang="es-ES" sz="1400" dirty="0" err="1">
                <a:solidFill>
                  <a:schemeClr val="bg1"/>
                </a:solidFill>
              </a:rPr>
              <a:t>Union</a:t>
            </a:r>
            <a:r>
              <a:rPr lang="es-ES" sz="1400" dirty="0">
                <a:solidFill>
                  <a:schemeClr val="bg1"/>
                </a:solidFill>
              </a:rPr>
              <a:t> </a:t>
            </a:r>
            <a:r>
              <a:rPr lang="es-ES" sz="1400" dirty="0" err="1">
                <a:solidFill>
                  <a:schemeClr val="bg1"/>
                </a:solidFill>
              </a:rPr>
              <a:t>Horizon</a:t>
            </a:r>
            <a:r>
              <a:rPr lang="es-ES" sz="1400" dirty="0">
                <a:solidFill>
                  <a:schemeClr val="bg1"/>
                </a:solidFill>
              </a:rPr>
              <a:t> 2020 (financiamiento)</a:t>
            </a:r>
          </a:p>
          <a:p>
            <a:pPr marL="0" indent="0">
              <a:buNone/>
            </a:pPr>
            <a:r>
              <a:rPr lang="es-ES" sz="1400" dirty="0">
                <a:solidFill>
                  <a:schemeClr val="bg1"/>
                </a:solidFill>
              </a:rPr>
              <a:t>Generalitat de Catalunya (provisión datos históricos)</a:t>
            </a:r>
          </a:p>
          <a:p>
            <a:pPr marL="0" indent="0">
              <a:buNone/>
            </a:pPr>
            <a:r>
              <a:rPr lang="es-ES" sz="1400" dirty="0">
                <a:solidFill>
                  <a:schemeClr val="bg1"/>
                </a:solidFill>
              </a:rPr>
              <a:t>Universidad </a:t>
            </a:r>
            <a:r>
              <a:rPr lang="es-ES" sz="1400" dirty="0" err="1">
                <a:solidFill>
                  <a:schemeClr val="bg1"/>
                </a:solidFill>
              </a:rPr>
              <a:t>Tecnica</a:t>
            </a:r>
            <a:r>
              <a:rPr lang="es-ES" sz="1400" dirty="0">
                <a:solidFill>
                  <a:schemeClr val="bg1"/>
                </a:solidFill>
              </a:rPr>
              <a:t> de Praga (apoyo técnico)</a:t>
            </a:r>
          </a:p>
          <a:p>
            <a:pPr marL="0" indent="0">
              <a:buNone/>
            </a:pPr>
            <a:r>
              <a:rPr lang="es-ES" sz="1400" dirty="0">
                <a:solidFill>
                  <a:schemeClr val="bg1"/>
                </a:solidFill>
              </a:rPr>
              <a:t>GFI-NV de </a:t>
            </a:r>
            <a:r>
              <a:rPr lang="es-ES" sz="1400" dirty="0" err="1">
                <a:solidFill>
                  <a:schemeClr val="bg1"/>
                </a:solidFill>
              </a:rPr>
              <a:t>Belgica</a:t>
            </a:r>
            <a:r>
              <a:rPr lang="es-ES" sz="1400" dirty="0">
                <a:solidFill>
                  <a:schemeClr val="bg1"/>
                </a:solidFill>
              </a:rPr>
              <a:t> (ídem)</a:t>
            </a:r>
          </a:p>
          <a:p>
            <a:pPr marL="0" indent="0">
              <a:buNone/>
            </a:pPr>
            <a:r>
              <a:rPr lang="es-ES" sz="1400" dirty="0" err="1">
                <a:solidFill>
                  <a:schemeClr val="bg1"/>
                </a:solidFill>
              </a:rPr>
              <a:t>Bayernwerk</a:t>
            </a:r>
            <a:r>
              <a:rPr lang="es-ES" sz="1400" dirty="0">
                <a:solidFill>
                  <a:schemeClr val="bg1"/>
                </a:solidFill>
              </a:rPr>
              <a:t> de Alemania</a:t>
            </a:r>
          </a:p>
          <a:p>
            <a:pPr marL="0" indent="0">
              <a:buNone/>
            </a:pPr>
            <a:r>
              <a:rPr lang="es-ES" sz="1400" dirty="0">
                <a:solidFill>
                  <a:schemeClr val="bg1"/>
                </a:solidFill>
              </a:rPr>
              <a:t>e-</a:t>
            </a:r>
            <a:r>
              <a:rPr lang="es-ES" sz="1400" dirty="0" err="1">
                <a:solidFill>
                  <a:schemeClr val="bg1"/>
                </a:solidFill>
              </a:rPr>
              <a:t>Šumava</a:t>
            </a:r>
            <a:r>
              <a:rPr lang="es-ES" sz="1400" dirty="0">
                <a:solidFill>
                  <a:schemeClr val="bg1"/>
                </a:solidFill>
              </a:rPr>
              <a:t> de Rep. Checa</a:t>
            </a:r>
          </a:p>
          <a:p>
            <a:pPr marL="0" indent="0">
              <a:buNone/>
            </a:pPr>
            <a:r>
              <a:rPr lang="es-ES" sz="1400" dirty="0">
                <a:solidFill>
                  <a:schemeClr val="bg1"/>
                </a:solidFill>
              </a:rPr>
              <a:t>E-Wald de Alemania</a:t>
            </a:r>
          </a:p>
          <a:p>
            <a:pPr marL="0" indent="0">
              <a:buNone/>
            </a:pPr>
            <a:r>
              <a:rPr lang="es-ES" sz="1400" dirty="0" err="1">
                <a:solidFill>
                  <a:schemeClr val="bg1"/>
                </a:solidFill>
              </a:rPr>
              <a:t>Energis</a:t>
            </a:r>
            <a:r>
              <a:rPr lang="es-ES" sz="1400" dirty="0">
                <a:solidFill>
                  <a:schemeClr val="bg1"/>
                </a:solidFill>
              </a:rPr>
              <a:t> de Bélgica</a:t>
            </a:r>
          </a:p>
          <a:p>
            <a:pPr marL="0" indent="0">
              <a:buNone/>
            </a:pPr>
            <a:r>
              <a:rPr lang="es-ES" sz="1400" dirty="0">
                <a:solidFill>
                  <a:schemeClr val="bg1"/>
                </a:solidFill>
              </a:rPr>
              <a:t>Has.to.be de Austria</a:t>
            </a:r>
          </a:p>
          <a:p>
            <a:pPr marL="0" indent="0">
              <a:buNone/>
            </a:pPr>
            <a:r>
              <a:rPr lang="es-ES" sz="1400" dirty="0" err="1">
                <a:solidFill>
                  <a:schemeClr val="bg1"/>
                </a:solidFill>
              </a:rPr>
              <a:t>Deggendorf</a:t>
            </a:r>
            <a:r>
              <a:rPr lang="es-ES" sz="1400" dirty="0">
                <a:solidFill>
                  <a:schemeClr val="bg1"/>
                </a:solidFill>
              </a:rPr>
              <a:t> </a:t>
            </a:r>
            <a:r>
              <a:rPr lang="es-ES" sz="1400" dirty="0" err="1">
                <a:solidFill>
                  <a:schemeClr val="bg1"/>
                </a:solidFill>
              </a:rPr>
              <a:t>Institute</a:t>
            </a:r>
            <a:r>
              <a:rPr lang="es-ES" sz="1400" dirty="0">
                <a:solidFill>
                  <a:schemeClr val="bg1"/>
                </a:solidFill>
              </a:rPr>
              <a:t> </a:t>
            </a:r>
            <a:r>
              <a:rPr lang="es-ES" sz="1400" dirty="0" err="1">
                <a:solidFill>
                  <a:schemeClr val="bg1"/>
                </a:solidFill>
              </a:rPr>
              <a:t>of</a:t>
            </a:r>
            <a:r>
              <a:rPr lang="es-ES" sz="1400" dirty="0">
                <a:solidFill>
                  <a:schemeClr val="bg1"/>
                </a:solidFill>
              </a:rPr>
              <a:t> </a:t>
            </a:r>
            <a:r>
              <a:rPr lang="es-ES" sz="1400" dirty="0" err="1">
                <a:solidFill>
                  <a:schemeClr val="bg1"/>
                </a:solidFill>
              </a:rPr>
              <a:t>Technology</a:t>
            </a:r>
            <a:r>
              <a:rPr lang="es-ES" sz="1400" dirty="0">
                <a:solidFill>
                  <a:schemeClr val="bg1"/>
                </a:solidFill>
              </a:rPr>
              <a:t> (DHT) – Alemania</a:t>
            </a:r>
          </a:p>
          <a:p>
            <a:pPr marL="0" indent="0">
              <a:buNone/>
            </a:pPr>
            <a:r>
              <a:rPr lang="es-ES" sz="1400" dirty="0" err="1">
                <a:solidFill>
                  <a:schemeClr val="bg1"/>
                </a:solidFill>
              </a:rPr>
              <a:t>University</a:t>
            </a:r>
            <a:r>
              <a:rPr lang="es-ES" sz="1400" dirty="0">
                <a:solidFill>
                  <a:schemeClr val="bg1"/>
                </a:solidFill>
              </a:rPr>
              <a:t> </a:t>
            </a:r>
            <a:r>
              <a:rPr lang="es-ES" sz="1400" dirty="0" err="1">
                <a:solidFill>
                  <a:schemeClr val="bg1"/>
                </a:solidFill>
              </a:rPr>
              <a:t>of</a:t>
            </a:r>
            <a:r>
              <a:rPr lang="es-ES" sz="1400" dirty="0">
                <a:solidFill>
                  <a:schemeClr val="bg1"/>
                </a:solidFill>
              </a:rPr>
              <a:t> Mannheim –Alem.</a:t>
            </a:r>
          </a:p>
          <a:p>
            <a:pPr marL="0" indent="0">
              <a:buNone/>
            </a:pPr>
            <a:r>
              <a:rPr lang="es-ES" sz="1400" dirty="0" err="1">
                <a:solidFill>
                  <a:schemeClr val="bg1"/>
                </a:solidFill>
              </a:rPr>
              <a:t>University</a:t>
            </a:r>
            <a:r>
              <a:rPr lang="es-ES" sz="1400" dirty="0">
                <a:solidFill>
                  <a:schemeClr val="bg1"/>
                </a:solidFill>
              </a:rPr>
              <a:t> </a:t>
            </a:r>
            <a:r>
              <a:rPr lang="es-ES" sz="1400" dirty="0" err="1">
                <a:solidFill>
                  <a:schemeClr val="bg1"/>
                </a:solidFill>
              </a:rPr>
              <a:t>of</a:t>
            </a:r>
            <a:r>
              <a:rPr lang="es-ES" sz="1400" dirty="0">
                <a:solidFill>
                  <a:schemeClr val="bg1"/>
                </a:solidFill>
              </a:rPr>
              <a:t> </a:t>
            </a:r>
            <a:r>
              <a:rPr lang="es-ES" sz="1400" dirty="0" err="1">
                <a:solidFill>
                  <a:schemeClr val="bg1"/>
                </a:solidFill>
              </a:rPr>
              <a:t>Passau</a:t>
            </a:r>
            <a:r>
              <a:rPr lang="es-ES" sz="1400" dirty="0">
                <a:solidFill>
                  <a:schemeClr val="bg1"/>
                </a:solidFill>
              </a:rPr>
              <a:t>  - Alemania</a:t>
            </a:r>
          </a:p>
          <a:p>
            <a:pPr marL="0" indent="0">
              <a:buNone/>
            </a:pPr>
            <a:endParaRPr lang="es-ES" sz="1400" dirty="0">
              <a:solidFill>
                <a:schemeClr val="bg1"/>
              </a:solidFill>
            </a:endParaRPr>
          </a:p>
          <a:p>
            <a:pPr marL="0" indent="0">
              <a:buNone/>
            </a:pPr>
            <a:endParaRPr lang="es-ES" sz="1400" dirty="0">
              <a:solidFill>
                <a:schemeClr val="bg1"/>
              </a:solidFill>
            </a:endParaRPr>
          </a:p>
          <a:p>
            <a:pPr marL="0" indent="0">
              <a:buNone/>
            </a:pPr>
            <a:endParaRPr lang="es-ES" sz="1400" dirty="0">
              <a:solidFill>
                <a:schemeClr val="bg1"/>
              </a:solidFill>
            </a:endParaRPr>
          </a:p>
        </p:txBody>
      </p:sp>
      <p:pic>
        <p:nvPicPr>
          <p:cNvPr id="7" name="Picture 3" descr="C:\Users\BPCS\AppData\Local\Microsoft\Windows\INetCache\Content.Word\logo.png">
            <a:extLst>
              <a:ext uri="{FF2B5EF4-FFF2-40B4-BE49-F238E27FC236}">
                <a16:creationId xmlns:a16="http://schemas.microsoft.com/office/drawing/2014/main" id="{60AB6C04-9FD4-44A6-B810-55939365D83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2774" y="5520255"/>
            <a:ext cx="2509525" cy="1337745"/>
          </a:xfrm>
          <a:prstGeom prst="rect">
            <a:avLst/>
          </a:prstGeom>
          <a:noFill/>
          <a:ln>
            <a:noFill/>
          </a:ln>
        </p:spPr>
      </p:pic>
      <p:pic>
        <p:nvPicPr>
          <p:cNvPr id="8" name="Picture 2" descr="Imagen relacionada">
            <a:extLst>
              <a:ext uri="{FF2B5EF4-FFF2-40B4-BE49-F238E27FC236}">
                <a16:creationId xmlns:a16="http://schemas.microsoft.com/office/drawing/2014/main" id="{D8196BE1-30C5-48F5-9A2C-8D2A54E678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20255"/>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6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07D15C-6F2B-4FE4-A925-2FAD215FF29E}"/>
              </a:ext>
            </a:extLst>
          </p:cNvPr>
          <p:cNvSpPr>
            <a:spLocks noGrp="1"/>
          </p:cNvSpPr>
          <p:nvPr>
            <p:ph type="title"/>
          </p:nvPr>
        </p:nvSpPr>
        <p:spPr/>
        <p:txBody>
          <a:bodyPr>
            <a:normAutofit/>
          </a:bodyPr>
          <a:lstStyle/>
          <a:p>
            <a:r>
              <a:rPr lang="es-ES" sz="2400" dirty="0"/>
              <a:t>Otros</a:t>
            </a:r>
            <a:br>
              <a:rPr lang="es-ES" sz="2400" dirty="0"/>
            </a:br>
            <a:br>
              <a:rPr lang="es-ES" sz="2400" dirty="0"/>
            </a:br>
            <a:r>
              <a:rPr lang="es-ES" sz="2400" dirty="0"/>
              <a:t>Congreso Internacional Post </a:t>
            </a:r>
            <a:r>
              <a:rPr lang="es-ES" sz="2400" dirty="0" err="1"/>
              <a:t>Habitat</a:t>
            </a:r>
            <a:r>
              <a:rPr lang="es-ES" sz="2400" dirty="0"/>
              <a:t> III, Barcelona</a:t>
            </a:r>
          </a:p>
        </p:txBody>
      </p:sp>
      <p:sp>
        <p:nvSpPr>
          <p:cNvPr id="3" name="Marcador de contenido 2">
            <a:extLst>
              <a:ext uri="{FF2B5EF4-FFF2-40B4-BE49-F238E27FC236}">
                <a16:creationId xmlns:a16="http://schemas.microsoft.com/office/drawing/2014/main" id="{24001A69-9E0F-43DE-A991-E82B38487DBA}"/>
              </a:ext>
            </a:extLst>
          </p:cNvPr>
          <p:cNvSpPr>
            <a:spLocks noGrp="1"/>
          </p:cNvSpPr>
          <p:nvPr>
            <p:ph idx="1"/>
          </p:nvPr>
        </p:nvSpPr>
        <p:spPr/>
        <p:txBody>
          <a:bodyPr>
            <a:normAutofit fontScale="92500" lnSpcReduction="10000"/>
          </a:bodyPr>
          <a:lstStyle/>
          <a:p>
            <a:pPr marL="0" indent="0">
              <a:buNone/>
            </a:pPr>
            <a:r>
              <a:rPr lang="es-ES" b="1" dirty="0"/>
              <a:t>Congreso Internacional Post </a:t>
            </a:r>
            <a:r>
              <a:rPr lang="es-ES" b="1" dirty="0" err="1"/>
              <a:t>Habitat</a:t>
            </a:r>
            <a:r>
              <a:rPr lang="es-ES" b="1" dirty="0"/>
              <a:t> III, Barcelona</a:t>
            </a:r>
          </a:p>
          <a:p>
            <a:pPr marL="0" indent="0">
              <a:buNone/>
            </a:pPr>
            <a:r>
              <a:rPr lang="es-ES" dirty="0"/>
              <a:t>“Los retos de las metrópolis más allá de </a:t>
            </a:r>
            <a:r>
              <a:rPr lang="es-ES" dirty="0" err="1"/>
              <a:t>Habitat</a:t>
            </a:r>
            <a:r>
              <a:rPr lang="es-ES" dirty="0"/>
              <a:t> III: una contribución a la Nueva Agenda Urbana (Conferencia de las Naciones. Unidas sobre la Vivienda y el Desarrollo Urbano Sostenible)”</a:t>
            </a:r>
          </a:p>
          <a:p>
            <a:pPr marL="0" indent="0">
              <a:buNone/>
            </a:pPr>
            <a:r>
              <a:rPr lang="es-ES" dirty="0"/>
              <a:t>Ejes de exposiciones</a:t>
            </a:r>
          </a:p>
          <a:p>
            <a:r>
              <a:rPr lang="es-ES" dirty="0"/>
              <a:t>Sostenibilidad (Cambio climático, Calidad del aire, Recursos naturales, Energía, Agua, Ecosistemas urbanos, Autosuficiencia)</a:t>
            </a:r>
          </a:p>
          <a:p>
            <a:r>
              <a:rPr lang="es-ES" dirty="0"/>
              <a:t>Planificación Territorial (Asentamientos informales, Urbanismo, Planificación, Espacio público, Movilidad)</a:t>
            </a:r>
          </a:p>
          <a:p>
            <a:r>
              <a:rPr lang="es-ES" dirty="0"/>
              <a:t>Cohesión Social (Segregación social, Salto generacional, Envejecimiento de la población, Fractura digital, Desigualdades sociales, Seguridad, Educación, Vivienda, Accesibilidad, Equidad)</a:t>
            </a:r>
          </a:p>
          <a:p>
            <a:r>
              <a:rPr lang="es-ES" dirty="0"/>
              <a:t>Competitividad (Desarrollo local, Desempleo, Economía informal, Economía circular, Innovación, Smart </a:t>
            </a:r>
            <a:r>
              <a:rPr lang="es-ES" dirty="0" err="1"/>
              <a:t>city</a:t>
            </a:r>
            <a:r>
              <a:rPr lang="es-ES" dirty="0"/>
              <a:t>)</a:t>
            </a:r>
          </a:p>
        </p:txBody>
      </p:sp>
      <p:sp>
        <p:nvSpPr>
          <p:cNvPr id="4" name="Rectángulo 3">
            <a:extLst>
              <a:ext uri="{FF2B5EF4-FFF2-40B4-BE49-F238E27FC236}">
                <a16:creationId xmlns:a16="http://schemas.microsoft.com/office/drawing/2014/main" id="{9F882B8B-BC8B-4B59-8DDE-FA87907DB56A}"/>
              </a:ext>
            </a:extLst>
          </p:cNvPr>
          <p:cNvSpPr/>
          <p:nvPr/>
        </p:nvSpPr>
        <p:spPr>
          <a:xfrm>
            <a:off x="189689" y="6267485"/>
            <a:ext cx="5790368" cy="307777"/>
          </a:xfrm>
          <a:prstGeom prst="rect">
            <a:avLst/>
          </a:prstGeom>
        </p:spPr>
        <p:txBody>
          <a:bodyPr wrap="none">
            <a:spAutoFit/>
          </a:bodyPr>
          <a:lstStyle/>
          <a:p>
            <a:r>
              <a:rPr lang="es-ES" sz="1400" dirty="0"/>
              <a:t>Programación y documentos en: http://posthabitat3.amb.cat/index_es.html</a:t>
            </a:r>
          </a:p>
        </p:txBody>
      </p:sp>
      <p:pic>
        <p:nvPicPr>
          <p:cNvPr id="5" name="Picture 2" descr="Imagen relacionada">
            <a:extLst>
              <a:ext uri="{FF2B5EF4-FFF2-40B4-BE49-F238E27FC236}">
                <a16:creationId xmlns:a16="http://schemas.microsoft.com/office/drawing/2014/main" id="{99502801-3366-4D56-A4C6-F5AA4DEB95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2C462021-A8B8-4505-B29E-94DB0578B233}"/>
              </a:ext>
            </a:extLst>
          </p:cNvPr>
          <p:cNvPicPr>
            <a:picLocks noChangeAspect="1"/>
          </p:cNvPicPr>
          <p:nvPr/>
        </p:nvPicPr>
        <p:blipFill>
          <a:blip r:embed="rId3"/>
          <a:stretch>
            <a:fillRect/>
          </a:stretch>
        </p:blipFill>
        <p:spPr>
          <a:xfrm>
            <a:off x="6271250" y="5956646"/>
            <a:ext cx="2509526" cy="901354"/>
          </a:xfrm>
          <a:prstGeom prst="rect">
            <a:avLst/>
          </a:prstGeom>
        </p:spPr>
      </p:pic>
    </p:spTree>
    <p:extLst>
      <p:ext uri="{BB962C8B-B14F-4D97-AF65-F5344CB8AC3E}">
        <p14:creationId xmlns:p14="http://schemas.microsoft.com/office/powerpoint/2010/main" val="93165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79E0C-3EDB-4B4B-8FDF-C3171DFD6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5779A5C-0973-4DA2-85CF-C0FBD5D41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6">
            <a:extLst>
              <a:ext uri="{FF2B5EF4-FFF2-40B4-BE49-F238E27FC236}">
                <a16:creationId xmlns:a16="http://schemas.microsoft.com/office/drawing/2014/main" id="{9BB4DAC6-5A2A-466A-B610-648FA58CB2D1}"/>
              </a:ext>
            </a:extLst>
          </p:cNvPr>
          <p:cNvPicPr>
            <a:picLocks noChangeAspect="1"/>
          </p:cNvPicPr>
          <p:nvPr/>
        </p:nvPicPr>
        <p:blipFill rotWithShape="1">
          <a:blip r:embed="rId2"/>
          <a:srcRect l="23495" r="26812" b="-3"/>
          <a:stretch/>
        </p:blipFill>
        <p:spPr>
          <a:xfrm>
            <a:off x="7062712" y="768097"/>
            <a:ext cx="1553220" cy="2344273"/>
          </a:xfrm>
          <a:prstGeom prst="rect">
            <a:avLst/>
          </a:prstGeom>
        </p:spPr>
      </p:pic>
      <p:pic>
        <p:nvPicPr>
          <p:cNvPr id="8" name="Imagen 7">
            <a:extLst>
              <a:ext uri="{FF2B5EF4-FFF2-40B4-BE49-F238E27FC236}">
                <a16:creationId xmlns:a16="http://schemas.microsoft.com/office/drawing/2014/main" id="{4F3D6F0F-0849-4A98-B01D-0BCFFA91A93A}"/>
              </a:ext>
            </a:extLst>
          </p:cNvPr>
          <p:cNvPicPr>
            <a:picLocks noChangeAspect="1"/>
          </p:cNvPicPr>
          <p:nvPr/>
        </p:nvPicPr>
        <p:blipFill rotWithShape="1">
          <a:blip r:embed="rId3"/>
          <a:srcRect t="23681" r="1" b="1"/>
          <a:stretch/>
        </p:blipFill>
        <p:spPr>
          <a:xfrm>
            <a:off x="3839076" y="4080911"/>
            <a:ext cx="1632064" cy="2008992"/>
          </a:xfrm>
          <a:prstGeom prst="rect">
            <a:avLst/>
          </a:prstGeom>
        </p:spPr>
      </p:pic>
      <p:sp>
        <p:nvSpPr>
          <p:cNvPr id="21" name="Rectangle 20">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n 5">
            <a:extLst>
              <a:ext uri="{FF2B5EF4-FFF2-40B4-BE49-F238E27FC236}">
                <a16:creationId xmlns:a16="http://schemas.microsoft.com/office/drawing/2014/main" id="{B64E7198-C582-4608-90B4-A909E47E0203}"/>
              </a:ext>
            </a:extLst>
          </p:cNvPr>
          <p:cNvPicPr>
            <a:picLocks noChangeAspect="1"/>
          </p:cNvPicPr>
          <p:nvPr/>
        </p:nvPicPr>
        <p:blipFill rotWithShape="1">
          <a:blip r:embed="rId4"/>
          <a:srcRect l="30036" r="6937" b="3"/>
          <a:stretch/>
        </p:blipFill>
        <p:spPr>
          <a:xfrm>
            <a:off x="5595679" y="3264090"/>
            <a:ext cx="3020252" cy="3593910"/>
          </a:xfrm>
          <a:prstGeom prst="rect">
            <a:avLst/>
          </a:prstGeom>
        </p:spPr>
      </p:pic>
      <p:pic>
        <p:nvPicPr>
          <p:cNvPr id="5" name="Imagen 4">
            <a:extLst>
              <a:ext uri="{FF2B5EF4-FFF2-40B4-BE49-F238E27FC236}">
                <a16:creationId xmlns:a16="http://schemas.microsoft.com/office/drawing/2014/main" id="{725C5A39-8113-4432-AEB3-94F1254B2A1B}"/>
              </a:ext>
            </a:extLst>
          </p:cNvPr>
          <p:cNvPicPr>
            <a:picLocks noChangeAspect="1"/>
          </p:cNvPicPr>
          <p:nvPr/>
        </p:nvPicPr>
        <p:blipFill rotWithShape="1">
          <a:blip r:embed="rId5"/>
          <a:srcRect r="4" b="4705"/>
          <a:stretch/>
        </p:blipFill>
        <p:spPr>
          <a:xfrm>
            <a:off x="3853091" y="-1"/>
            <a:ext cx="3085080" cy="3920044"/>
          </a:xfrm>
          <a:custGeom>
            <a:avLst/>
            <a:gdLst>
              <a:gd name="connsiteX0" fmla="*/ 0 w 4113440"/>
              <a:gd name="connsiteY0" fmla="*/ 0 h 3920044"/>
              <a:gd name="connsiteX1" fmla="*/ 4113440 w 4113440"/>
              <a:gd name="connsiteY1" fmla="*/ 0 h 3920044"/>
              <a:gd name="connsiteX2" fmla="*/ 4113440 w 4113440"/>
              <a:gd name="connsiteY2" fmla="*/ 3103224 h 3920044"/>
              <a:gd name="connsiteX3" fmla="*/ 2157388 w 4113440"/>
              <a:gd name="connsiteY3" fmla="*/ 3103224 h 3920044"/>
              <a:gd name="connsiteX4" fmla="*/ 2157388 w 4113440"/>
              <a:gd name="connsiteY4" fmla="*/ 3920044 h 3920044"/>
              <a:gd name="connsiteX5" fmla="*/ 0 w 4113440"/>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2" name="Título 1">
            <a:extLst>
              <a:ext uri="{FF2B5EF4-FFF2-40B4-BE49-F238E27FC236}">
                <a16:creationId xmlns:a16="http://schemas.microsoft.com/office/drawing/2014/main" id="{B8500E2C-A03A-4E12-80C3-1BE91873F9AC}"/>
              </a:ext>
            </a:extLst>
          </p:cNvPr>
          <p:cNvSpPr>
            <a:spLocks noGrp="1"/>
          </p:cNvSpPr>
          <p:nvPr>
            <p:ph type="title"/>
          </p:nvPr>
        </p:nvSpPr>
        <p:spPr>
          <a:xfrm>
            <a:off x="363846" y="1298448"/>
            <a:ext cx="2882556" cy="3255264"/>
          </a:xfrm>
        </p:spPr>
        <p:txBody>
          <a:bodyPr vert="horz" lIns="91440" tIns="45720" rIns="91440" bIns="45720" rtlCol="0" anchor="b">
            <a:normAutofit/>
          </a:bodyPr>
          <a:lstStyle/>
          <a:p>
            <a:r>
              <a:rPr lang="en-US" sz="2400" spc="-100" dirty="0" err="1"/>
              <a:t>Visitas</a:t>
            </a:r>
            <a:r>
              <a:rPr lang="en-US" sz="2400" spc="-100" dirty="0"/>
              <a:t> a </a:t>
            </a:r>
            <a:r>
              <a:rPr lang="en-US" sz="2400" spc="-100" dirty="0" err="1"/>
              <a:t>Terreno</a:t>
            </a:r>
            <a:r>
              <a:rPr lang="en-US" sz="2400" spc="-100" dirty="0"/>
              <a:t>: </a:t>
            </a:r>
            <a:br>
              <a:rPr lang="en-US" sz="2400" spc="-100" dirty="0"/>
            </a:br>
            <a:br>
              <a:rPr lang="en-US" sz="2400" spc="-100" dirty="0"/>
            </a:br>
            <a:br>
              <a:rPr lang="en-US" sz="2400" spc="-100" dirty="0"/>
            </a:br>
            <a:r>
              <a:rPr lang="en-US" sz="2400" spc="-100" dirty="0"/>
              <a:t>Planta de </a:t>
            </a:r>
            <a:r>
              <a:rPr lang="en-US" sz="2400" spc="-100" dirty="0" err="1"/>
              <a:t>Separación</a:t>
            </a:r>
            <a:r>
              <a:rPr lang="en-US" sz="2400" spc="-100" dirty="0"/>
              <a:t>, </a:t>
            </a:r>
            <a:r>
              <a:rPr lang="en-US" sz="2400" spc="-100" dirty="0" err="1"/>
              <a:t>Reciclaje</a:t>
            </a:r>
            <a:r>
              <a:rPr lang="en-US" sz="2400" spc="-100" dirty="0"/>
              <a:t> y </a:t>
            </a:r>
            <a:r>
              <a:rPr lang="en-US" sz="2400" spc="-100" dirty="0" err="1"/>
              <a:t>Generación</a:t>
            </a:r>
            <a:r>
              <a:rPr lang="en-US" sz="2400" spc="-100" dirty="0"/>
              <a:t> </a:t>
            </a:r>
            <a:r>
              <a:rPr lang="en-US" sz="2400" spc="-100" dirty="0" err="1"/>
              <a:t>Eléctrica</a:t>
            </a:r>
            <a:r>
              <a:rPr lang="en-US" sz="2400" spc="-100" dirty="0"/>
              <a:t>  Ecopark2</a:t>
            </a:r>
          </a:p>
        </p:txBody>
      </p:sp>
      <p:pic>
        <p:nvPicPr>
          <p:cNvPr id="14" name="Picture 2" descr="Imagen relacionada">
            <a:extLst>
              <a:ext uri="{FF2B5EF4-FFF2-40B4-BE49-F238E27FC236}">
                <a16:creationId xmlns:a16="http://schemas.microsoft.com/office/drawing/2014/main" id="{59255BFE-4646-4DD4-9FEF-43335E5D65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4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452E8-B4EA-4C27-B176-950C0D799C76}"/>
              </a:ext>
            </a:extLst>
          </p:cNvPr>
          <p:cNvSpPr>
            <a:spLocks noGrp="1"/>
          </p:cNvSpPr>
          <p:nvPr>
            <p:ph type="title"/>
          </p:nvPr>
        </p:nvSpPr>
        <p:spPr>
          <a:xfrm>
            <a:off x="189689" y="1123838"/>
            <a:ext cx="2210612" cy="4601183"/>
          </a:xfrm>
        </p:spPr>
        <p:txBody>
          <a:bodyPr>
            <a:normAutofit/>
          </a:bodyPr>
          <a:lstStyle/>
          <a:p>
            <a:r>
              <a:rPr lang="es-ES" sz="2400" dirty="0"/>
              <a:t>Visitas a Terreno:</a:t>
            </a:r>
            <a:br>
              <a:rPr lang="es-ES" sz="2400" dirty="0"/>
            </a:br>
            <a:br>
              <a:rPr lang="es-ES" sz="2400" dirty="0"/>
            </a:br>
            <a:r>
              <a:rPr lang="es-ES" sz="2400" dirty="0"/>
              <a:t>Planta de Reciclaje y Generación Eléctrica  Ecopark2</a:t>
            </a:r>
            <a:br>
              <a:rPr lang="es-ES" sz="2400" dirty="0"/>
            </a:br>
            <a:r>
              <a:rPr lang="es-ES" sz="2400" dirty="0"/>
              <a:t>(Procesos)</a:t>
            </a:r>
          </a:p>
        </p:txBody>
      </p:sp>
      <p:pic>
        <p:nvPicPr>
          <p:cNvPr id="8" name="Imagen 7">
            <a:extLst>
              <a:ext uri="{FF2B5EF4-FFF2-40B4-BE49-F238E27FC236}">
                <a16:creationId xmlns:a16="http://schemas.microsoft.com/office/drawing/2014/main" id="{8483DFDA-FADD-4916-8898-5BE98F543583}"/>
              </a:ext>
            </a:extLst>
          </p:cNvPr>
          <p:cNvPicPr>
            <a:picLocks noChangeAspect="1"/>
          </p:cNvPicPr>
          <p:nvPr/>
        </p:nvPicPr>
        <p:blipFill>
          <a:blip r:embed="rId2"/>
          <a:stretch>
            <a:fillRect/>
          </a:stretch>
        </p:blipFill>
        <p:spPr>
          <a:xfrm>
            <a:off x="2664702" y="979268"/>
            <a:ext cx="6479298" cy="4899463"/>
          </a:xfrm>
          <a:prstGeom prst="rect">
            <a:avLst/>
          </a:prstGeom>
        </p:spPr>
      </p:pic>
      <p:pic>
        <p:nvPicPr>
          <p:cNvPr id="17" name="Picture 2" descr="Imagen relacionada">
            <a:extLst>
              <a:ext uri="{FF2B5EF4-FFF2-40B4-BE49-F238E27FC236}">
                <a16:creationId xmlns:a16="http://schemas.microsoft.com/office/drawing/2014/main" id="{997F6202-6CFF-4CC6-BA3A-90AD041BB3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9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A4816E-7377-4C7A-8F19-C9AB08CBB2A5}"/>
              </a:ext>
            </a:extLst>
          </p:cNvPr>
          <p:cNvSpPr>
            <a:spLocks noGrp="1"/>
          </p:cNvSpPr>
          <p:nvPr>
            <p:ph type="title"/>
          </p:nvPr>
        </p:nvSpPr>
        <p:spPr>
          <a:xfrm>
            <a:off x="189689" y="1123839"/>
            <a:ext cx="2210612" cy="821075"/>
          </a:xfrm>
        </p:spPr>
        <p:txBody>
          <a:bodyPr>
            <a:normAutofit fontScale="90000"/>
          </a:bodyPr>
          <a:lstStyle/>
          <a:p>
            <a:r>
              <a:rPr lang="es-ES" dirty="0"/>
              <a:t>Estado de Avance</a:t>
            </a:r>
          </a:p>
        </p:txBody>
      </p:sp>
      <p:graphicFrame>
        <p:nvGraphicFramePr>
          <p:cNvPr id="8" name="Objeto 7">
            <a:extLst>
              <a:ext uri="{FF2B5EF4-FFF2-40B4-BE49-F238E27FC236}">
                <a16:creationId xmlns:a16="http://schemas.microsoft.com/office/drawing/2014/main" id="{61A8820A-61D8-4742-9BDB-6A59023DBB6D}"/>
              </a:ext>
            </a:extLst>
          </p:cNvPr>
          <p:cNvGraphicFramePr>
            <a:graphicFrameLocks noChangeAspect="1"/>
          </p:cNvGraphicFramePr>
          <p:nvPr>
            <p:extLst>
              <p:ext uri="{D42A27DB-BD31-4B8C-83A1-F6EECF244321}">
                <p14:modId xmlns:p14="http://schemas.microsoft.com/office/powerpoint/2010/main" val="3858905204"/>
              </p:ext>
            </p:extLst>
          </p:nvPr>
        </p:nvGraphicFramePr>
        <p:xfrm>
          <a:off x="2400301" y="787896"/>
          <a:ext cx="6424385" cy="5685782"/>
        </p:xfrm>
        <a:graphic>
          <a:graphicData uri="http://schemas.openxmlformats.org/presentationml/2006/ole">
            <mc:AlternateContent xmlns:mc="http://schemas.openxmlformats.org/markup-compatibility/2006">
              <mc:Choice xmlns:v="urn:schemas-microsoft-com:vml" Requires="v">
                <p:oleObj spid="_x0000_s14343" name="Document" r:id="rId3" imgW="5578970" imgH="4936981" progId="Word.Document.12">
                  <p:embed/>
                </p:oleObj>
              </mc:Choice>
              <mc:Fallback>
                <p:oleObj name="Document" r:id="rId3" imgW="5578970" imgH="4936981" progId="Word.Document.12">
                  <p:embed/>
                  <p:pic>
                    <p:nvPicPr>
                      <p:cNvPr id="0" name=""/>
                      <p:cNvPicPr/>
                      <p:nvPr/>
                    </p:nvPicPr>
                    <p:blipFill>
                      <a:blip r:embed="rId4"/>
                      <a:stretch>
                        <a:fillRect/>
                      </a:stretch>
                    </p:blipFill>
                    <p:spPr>
                      <a:xfrm>
                        <a:off x="2400301" y="787896"/>
                        <a:ext cx="6424385" cy="5685782"/>
                      </a:xfrm>
                      <a:prstGeom prst="rect">
                        <a:avLst/>
                      </a:prstGeom>
                    </p:spPr>
                  </p:pic>
                </p:oleObj>
              </mc:Fallback>
            </mc:AlternateContent>
          </a:graphicData>
        </a:graphic>
      </p:graphicFrame>
      <p:sp>
        <p:nvSpPr>
          <p:cNvPr id="10" name="Rectángulo: esquinas redondeadas 9">
            <a:extLst>
              <a:ext uri="{FF2B5EF4-FFF2-40B4-BE49-F238E27FC236}">
                <a16:creationId xmlns:a16="http://schemas.microsoft.com/office/drawing/2014/main" id="{48BCC047-404C-48C1-9E74-C5802C3D03DA}"/>
              </a:ext>
            </a:extLst>
          </p:cNvPr>
          <p:cNvSpPr/>
          <p:nvPr/>
        </p:nvSpPr>
        <p:spPr>
          <a:xfrm>
            <a:off x="319314" y="4347644"/>
            <a:ext cx="2235200" cy="25103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solidFill>
                  <a:schemeClr val="accent2"/>
                </a:solidFill>
              </a:rPr>
              <a:t>Se añaden 4 semanas de trabajo en proyecto Buenos Aires por cambio dificultad en obtención de borradores de proyectos de Ley: Gobierno de la Ciudad de Buenos Aires aún no los enviaba a Parlamento de la Provincia</a:t>
            </a:r>
          </a:p>
        </p:txBody>
      </p:sp>
      <p:sp>
        <p:nvSpPr>
          <p:cNvPr id="11" name="Rectángulo: esquinas redondeadas 10">
            <a:extLst>
              <a:ext uri="{FF2B5EF4-FFF2-40B4-BE49-F238E27FC236}">
                <a16:creationId xmlns:a16="http://schemas.microsoft.com/office/drawing/2014/main" id="{118B06C2-E582-4DF9-B03A-D3FBFF48C3BA}"/>
              </a:ext>
            </a:extLst>
          </p:cNvPr>
          <p:cNvSpPr/>
          <p:nvPr/>
        </p:nvSpPr>
        <p:spPr>
          <a:xfrm>
            <a:off x="319314" y="2090365"/>
            <a:ext cx="2210612" cy="21118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solidFill>
                  <a:schemeClr val="accent2"/>
                </a:solidFill>
              </a:rPr>
              <a:t>Se añaden 6 semanas de trabajo en proyecto GREENCAP por cambio en los objetivos: Ya no estado del arte legal sino impedimentos y propuestas diversas para “</a:t>
            </a:r>
            <a:r>
              <a:rPr lang="es-ES" sz="1400" dirty="0" err="1">
                <a:solidFill>
                  <a:schemeClr val="accent2"/>
                </a:solidFill>
              </a:rPr>
              <a:t>Prosumers</a:t>
            </a:r>
            <a:r>
              <a:rPr lang="es-ES" sz="1400" dirty="0">
                <a:solidFill>
                  <a:schemeClr val="accent2"/>
                </a:solidFill>
              </a:rPr>
              <a:t>” en España y Portugal</a:t>
            </a:r>
          </a:p>
        </p:txBody>
      </p:sp>
      <p:cxnSp>
        <p:nvCxnSpPr>
          <p:cNvPr id="13" name="Conector recto de flecha 12">
            <a:extLst>
              <a:ext uri="{FF2B5EF4-FFF2-40B4-BE49-F238E27FC236}">
                <a16:creationId xmlns:a16="http://schemas.microsoft.com/office/drawing/2014/main" id="{DB8445DE-8B03-45C3-A11C-62BCF2891D62}"/>
              </a:ext>
            </a:extLst>
          </p:cNvPr>
          <p:cNvCxnSpPr>
            <a:cxnSpLocks/>
            <a:stCxn id="11" idx="3"/>
          </p:cNvCxnSpPr>
          <p:nvPr/>
        </p:nvCxnSpPr>
        <p:spPr>
          <a:xfrm flipV="1">
            <a:off x="2529926" y="2902859"/>
            <a:ext cx="3348360" cy="24342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C7D3C130-797B-4E09-A69E-D2F85C4E2E69}"/>
              </a:ext>
            </a:extLst>
          </p:cNvPr>
          <p:cNvCxnSpPr>
            <a:cxnSpLocks/>
            <a:stCxn id="10" idx="3"/>
          </p:cNvCxnSpPr>
          <p:nvPr/>
        </p:nvCxnSpPr>
        <p:spPr>
          <a:xfrm flipV="1">
            <a:off x="2554514" y="3711722"/>
            <a:ext cx="3425372" cy="189110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esquinas redondeadas 18">
            <a:extLst>
              <a:ext uri="{FF2B5EF4-FFF2-40B4-BE49-F238E27FC236}">
                <a16:creationId xmlns:a16="http://schemas.microsoft.com/office/drawing/2014/main" id="{AD995122-A0DC-43FB-B56E-E5A99F255F78}"/>
              </a:ext>
            </a:extLst>
          </p:cNvPr>
          <p:cNvSpPr/>
          <p:nvPr/>
        </p:nvSpPr>
        <p:spPr>
          <a:xfrm>
            <a:off x="7445830" y="5479450"/>
            <a:ext cx="1698170" cy="1378549"/>
          </a:xfrm>
          <a:prstGeom prst="round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solidFill>
                  <a:srgbClr val="FFC000"/>
                </a:solidFill>
              </a:rPr>
              <a:t>Se asigna proyecto ELECTRIFIC de electro-movilidad en Barcelona</a:t>
            </a:r>
          </a:p>
        </p:txBody>
      </p:sp>
      <p:cxnSp>
        <p:nvCxnSpPr>
          <p:cNvPr id="21" name="Conector recto de flecha 20">
            <a:extLst>
              <a:ext uri="{FF2B5EF4-FFF2-40B4-BE49-F238E27FC236}">
                <a16:creationId xmlns:a16="http://schemas.microsoft.com/office/drawing/2014/main" id="{3BDB8405-B60C-4A76-84CE-B192D81D6864}"/>
              </a:ext>
            </a:extLst>
          </p:cNvPr>
          <p:cNvCxnSpPr>
            <a:cxnSpLocks/>
          </p:cNvCxnSpPr>
          <p:nvPr/>
        </p:nvCxnSpPr>
        <p:spPr>
          <a:xfrm flipH="1" flipV="1">
            <a:off x="7329714" y="4455886"/>
            <a:ext cx="972458" cy="114693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88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1E3431-CE8A-4FA3-92ED-72D1E007B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287ACA9C-6281-4732-9DE5-95D5F9BEA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09D36375-10CF-4BCB-83A0-471B053D8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2DF315-8C60-424C-8737-1A5E8FDC8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3">
            <a:extLst>
              <a:ext uri="{FF2B5EF4-FFF2-40B4-BE49-F238E27FC236}">
                <a16:creationId xmlns:a16="http://schemas.microsoft.com/office/drawing/2014/main" id="{7CC70099-17CF-4C79-B74B-95EEA6AFB4ED}"/>
              </a:ext>
            </a:extLst>
          </p:cNvPr>
          <p:cNvPicPr>
            <a:picLocks noGrp="1" noChangeAspect="1"/>
          </p:cNvPicPr>
          <p:nvPr>
            <p:ph idx="1"/>
          </p:nvPr>
        </p:nvPicPr>
        <p:blipFill rotWithShape="1">
          <a:blip r:embed="rId2"/>
          <a:srcRect t="11850" r="-2" b="28707"/>
          <a:stretch/>
        </p:blipFill>
        <p:spPr>
          <a:xfrm>
            <a:off x="348322" y="484632"/>
            <a:ext cx="8432203" cy="3759182"/>
          </a:xfrm>
          <a:prstGeom prst="rect">
            <a:avLst/>
          </a:prstGeom>
        </p:spPr>
      </p:pic>
      <p:sp>
        <p:nvSpPr>
          <p:cNvPr id="2" name="Título 1">
            <a:extLst>
              <a:ext uri="{FF2B5EF4-FFF2-40B4-BE49-F238E27FC236}">
                <a16:creationId xmlns:a16="http://schemas.microsoft.com/office/drawing/2014/main" id="{588C40B4-47E4-4C6A-ADFE-4BAFDAC76E2E}"/>
              </a:ext>
            </a:extLst>
          </p:cNvPr>
          <p:cNvSpPr>
            <a:spLocks noGrp="1"/>
          </p:cNvSpPr>
          <p:nvPr>
            <p:ph type="title"/>
          </p:nvPr>
        </p:nvSpPr>
        <p:spPr>
          <a:xfrm>
            <a:off x="802386" y="4590661"/>
            <a:ext cx="7658146" cy="1065690"/>
          </a:xfrm>
        </p:spPr>
        <p:txBody>
          <a:bodyPr vert="horz" lIns="91440" tIns="45720" rIns="91440" bIns="45720" rtlCol="0" anchor="b">
            <a:normAutofit/>
          </a:bodyPr>
          <a:lstStyle/>
          <a:p>
            <a:r>
              <a:rPr lang="en-US" sz="5900" spc="-100"/>
              <a:t>Gracias</a:t>
            </a:r>
          </a:p>
        </p:txBody>
      </p:sp>
    </p:spTree>
    <p:extLst>
      <p:ext uri="{BB962C8B-B14F-4D97-AF65-F5344CB8AC3E}">
        <p14:creationId xmlns:p14="http://schemas.microsoft.com/office/powerpoint/2010/main" val="397259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B07D6B-097E-49FA-B579-B3CD41D9CD7D}"/>
              </a:ext>
            </a:extLst>
          </p:cNvPr>
          <p:cNvSpPr>
            <a:spLocks noGrp="1"/>
          </p:cNvSpPr>
          <p:nvPr>
            <p:ph type="title"/>
          </p:nvPr>
        </p:nvSpPr>
        <p:spPr/>
        <p:txBody>
          <a:bodyPr/>
          <a:lstStyle/>
          <a:p>
            <a:r>
              <a:rPr lang="es-ES" dirty="0" err="1"/>
              <a:t>Indice</a:t>
            </a:r>
            <a:endParaRPr lang="es-ES" dirty="0"/>
          </a:p>
        </p:txBody>
      </p:sp>
      <p:sp>
        <p:nvSpPr>
          <p:cNvPr id="3" name="Marcador de contenido 2">
            <a:extLst>
              <a:ext uri="{FF2B5EF4-FFF2-40B4-BE49-F238E27FC236}">
                <a16:creationId xmlns:a16="http://schemas.microsoft.com/office/drawing/2014/main" id="{CE97390A-58FB-45C3-A840-57AF6392C299}"/>
              </a:ext>
            </a:extLst>
          </p:cNvPr>
          <p:cNvSpPr>
            <a:spLocks noGrp="1"/>
          </p:cNvSpPr>
          <p:nvPr>
            <p:ph idx="1"/>
          </p:nvPr>
        </p:nvSpPr>
        <p:spPr/>
        <p:txBody>
          <a:bodyPr/>
          <a:lstStyle/>
          <a:p>
            <a:pPr marL="0" indent="0">
              <a:buNone/>
            </a:pPr>
            <a:r>
              <a:rPr lang="es-ES" dirty="0"/>
              <a:t>I.- Sobre la Agencia de Ecología Urbana de Barcelona</a:t>
            </a:r>
          </a:p>
          <a:p>
            <a:pPr marL="0" indent="0">
              <a:buNone/>
            </a:pPr>
            <a:r>
              <a:rPr lang="es-ES" dirty="0"/>
              <a:t>II.- El paradigma del Urbanismo Ecosistémico</a:t>
            </a:r>
          </a:p>
          <a:p>
            <a:pPr marL="0" indent="0">
              <a:buNone/>
            </a:pPr>
            <a:r>
              <a:rPr lang="es-ES" dirty="0"/>
              <a:t>III.- Proyectos en desarrollo BCN Ecología</a:t>
            </a:r>
          </a:p>
          <a:p>
            <a:pPr marL="0" indent="0">
              <a:buNone/>
            </a:pPr>
            <a:r>
              <a:rPr lang="es-ES" dirty="0"/>
              <a:t>IV.- Proyectos en desarrollo de la Práctica Profesional</a:t>
            </a:r>
          </a:p>
          <a:p>
            <a:pPr marL="0" indent="0">
              <a:buNone/>
            </a:pPr>
            <a:r>
              <a:rPr lang="es-ES" dirty="0"/>
              <a:t>  </a:t>
            </a:r>
            <a:r>
              <a:rPr lang="es-ES" dirty="0" err="1"/>
              <a:t>IV.a</a:t>
            </a:r>
            <a:r>
              <a:rPr lang="es-ES" dirty="0"/>
              <a:t>.- Aplicación del Urbanismo Ecosistémico y Super-manzanas para la Ciudad de Buenos Aires</a:t>
            </a:r>
          </a:p>
          <a:p>
            <a:pPr marL="0" indent="0">
              <a:buNone/>
            </a:pPr>
            <a:r>
              <a:rPr lang="es-ES" dirty="0"/>
              <a:t>  </a:t>
            </a:r>
            <a:r>
              <a:rPr lang="es-ES" dirty="0" err="1"/>
              <a:t>IV.b</a:t>
            </a:r>
            <a:r>
              <a:rPr lang="es-ES" dirty="0"/>
              <a:t>.- GREENCAP: ERNC para el Mediterráneo</a:t>
            </a:r>
          </a:p>
          <a:p>
            <a:pPr marL="0" indent="0">
              <a:buNone/>
            </a:pPr>
            <a:r>
              <a:rPr lang="es-ES" dirty="0"/>
              <a:t>  </a:t>
            </a:r>
            <a:r>
              <a:rPr lang="es-ES" dirty="0" err="1"/>
              <a:t>IV.c</a:t>
            </a:r>
            <a:r>
              <a:rPr lang="es-ES" dirty="0"/>
              <a:t>.- ELECTRIFIC: Movilidad Eléctrica en Barcelona</a:t>
            </a:r>
          </a:p>
          <a:p>
            <a:pPr marL="0" indent="0">
              <a:buNone/>
            </a:pPr>
            <a:r>
              <a:rPr lang="es-ES" dirty="0"/>
              <a:t>V.- Actividades complementarias</a:t>
            </a:r>
          </a:p>
          <a:p>
            <a:pPr marL="0" indent="0">
              <a:buNone/>
            </a:pPr>
            <a:r>
              <a:rPr lang="es-ES" dirty="0"/>
              <a:t>VI.- Avance en Carta Gantt</a:t>
            </a:r>
          </a:p>
        </p:txBody>
      </p:sp>
      <p:pic>
        <p:nvPicPr>
          <p:cNvPr id="6" name="Picture 2" descr="Imagen relacionada">
            <a:extLst>
              <a:ext uri="{FF2B5EF4-FFF2-40B4-BE49-F238E27FC236}">
                <a16:creationId xmlns:a16="http://schemas.microsoft.com/office/drawing/2014/main" id="{7EE9FEBB-B5C2-4A1B-AC98-12641D7419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48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20E95-7BE5-4A59-8ECB-136288869F54}"/>
              </a:ext>
            </a:extLst>
          </p:cNvPr>
          <p:cNvSpPr>
            <a:spLocks noGrp="1"/>
          </p:cNvSpPr>
          <p:nvPr>
            <p:ph type="title"/>
          </p:nvPr>
        </p:nvSpPr>
        <p:spPr/>
        <p:txBody>
          <a:bodyPr>
            <a:normAutofit/>
          </a:bodyPr>
          <a:lstStyle/>
          <a:p>
            <a:r>
              <a:rPr lang="es-ES" sz="2400" dirty="0"/>
              <a:t>I.- Sobre la BCN Ecología</a:t>
            </a:r>
          </a:p>
        </p:txBody>
      </p:sp>
      <p:sp>
        <p:nvSpPr>
          <p:cNvPr id="3" name="Marcador de contenido 2">
            <a:extLst>
              <a:ext uri="{FF2B5EF4-FFF2-40B4-BE49-F238E27FC236}">
                <a16:creationId xmlns:a16="http://schemas.microsoft.com/office/drawing/2014/main" id="{8D0724AE-92AD-4291-907F-597BA1BBF987}"/>
              </a:ext>
            </a:extLst>
          </p:cNvPr>
          <p:cNvSpPr>
            <a:spLocks noGrp="1"/>
          </p:cNvSpPr>
          <p:nvPr>
            <p:ph idx="1"/>
          </p:nvPr>
        </p:nvSpPr>
        <p:spPr/>
        <p:txBody>
          <a:bodyPr>
            <a:normAutofit fontScale="92500" lnSpcReduction="20000"/>
          </a:bodyPr>
          <a:lstStyle/>
          <a:p>
            <a:r>
              <a:rPr lang="es-ES" dirty="0" err="1"/>
              <a:t>BCNecologia</a:t>
            </a:r>
            <a:r>
              <a:rPr lang="es-ES" dirty="0"/>
              <a:t> (Agencia de Ecología Urbana de Barcelona) es un consorcio público integrado por el Ayuntamiento de Barcelona, el Área Metropolitana de Barcelona y la Diputación de Barcelona.</a:t>
            </a:r>
          </a:p>
          <a:p>
            <a:endParaRPr lang="es-ES" dirty="0"/>
          </a:p>
          <a:p>
            <a:r>
              <a:rPr lang="es-ES" dirty="0" err="1"/>
              <a:t>BCNecologia</a:t>
            </a:r>
            <a:r>
              <a:rPr lang="es-ES" dirty="0"/>
              <a:t> realiza proyectos destinados a instituciones públicas, fundaciones, organizaciones y empresas de ámbito nacional e internacional.</a:t>
            </a:r>
          </a:p>
          <a:p>
            <a:endParaRPr lang="es-ES" dirty="0"/>
          </a:p>
          <a:p>
            <a:r>
              <a:rPr lang="es-ES" dirty="0" err="1"/>
              <a:t>BCNecologia</a:t>
            </a:r>
            <a:r>
              <a:rPr lang="es-ES" dirty="0"/>
              <a:t> aplica un enfoque sistémico para reorientar la gestión de las ciudades hacia un modelo más sostenible, aportando soluciones en movilidad, energía, residuos, urbanismo, agua, biodiversidad y cohesión social.</a:t>
            </a:r>
          </a:p>
          <a:p>
            <a:endParaRPr lang="es-ES" dirty="0"/>
          </a:p>
          <a:p>
            <a:r>
              <a:rPr lang="es-ES" dirty="0"/>
              <a:t>Conjuntamente con los destinatarios, </a:t>
            </a:r>
            <a:r>
              <a:rPr lang="es-ES" dirty="0" err="1"/>
              <a:t>BCNecologia</a:t>
            </a:r>
            <a:r>
              <a:rPr lang="es-ES" dirty="0"/>
              <a:t> diagnostica los problemas y sus causas, plantea propuestas, analiza la viabilidad técnica, cuantifica los resultados y ofrece apoyo en la gestión administrativa e implementación del proyecto.</a:t>
            </a:r>
          </a:p>
        </p:txBody>
      </p:sp>
      <p:pic>
        <p:nvPicPr>
          <p:cNvPr id="6" name="Picture 26" descr="Resultado de imagen de ajuntament de barcelona logo">
            <a:extLst>
              <a:ext uri="{FF2B5EF4-FFF2-40B4-BE49-F238E27FC236}">
                <a16:creationId xmlns:a16="http://schemas.microsoft.com/office/drawing/2014/main" id="{8FBE7A51-7D33-4F5B-AECA-81CD53E8B9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056" y="6055980"/>
            <a:ext cx="2297035" cy="8473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Resultado de imagen de diputacio de barcelona logo">
            <a:extLst>
              <a:ext uri="{FF2B5EF4-FFF2-40B4-BE49-F238E27FC236}">
                <a16:creationId xmlns:a16="http://schemas.microsoft.com/office/drawing/2014/main" id="{0388C715-13F8-41FD-81DF-38D478F04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41" y="6121249"/>
            <a:ext cx="1901372" cy="67199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4362F82-981E-4AA8-8BE1-EA25A5D70270}"/>
              </a:ext>
            </a:extLst>
          </p:cNvPr>
          <p:cNvPicPr>
            <a:picLocks noChangeAspect="1"/>
          </p:cNvPicPr>
          <p:nvPr/>
        </p:nvPicPr>
        <p:blipFill>
          <a:blip r:embed="rId4"/>
          <a:stretch>
            <a:fillRect/>
          </a:stretch>
        </p:blipFill>
        <p:spPr>
          <a:xfrm>
            <a:off x="4703091" y="6130234"/>
            <a:ext cx="4018992" cy="663011"/>
          </a:xfrm>
          <a:prstGeom prst="rect">
            <a:avLst/>
          </a:prstGeom>
        </p:spPr>
      </p:pic>
      <p:pic>
        <p:nvPicPr>
          <p:cNvPr id="11" name="Picture 2" descr="Imagen relacionada">
            <a:extLst>
              <a:ext uri="{FF2B5EF4-FFF2-40B4-BE49-F238E27FC236}">
                <a16:creationId xmlns:a16="http://schemas.microsoft.com/office/drawing/2014/main" id="{198D63E6-9182-4BB1-B06F-5B822AB7D7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0BBCB-4CEC-4215-928E-7521609F72D3}"/>
              </a:ext>
            </a:extLst>
          </p:cNvPr>
          <p:cNvSpPr>
            <a:spLocks noGrp="1"/>
          </p:cNvSpPr>
          <p:nvPr>
            <p:ph type="title"/>
          </p:nvPr>
        </p:nvSpPr>
        <p:spPr/>
        <p:txBody>
          <a:bodyPr>
            <a:normAutofit/>
          </a:bodyPr>
          <a:lstStyle/>
          <a:p>
            <a:r>
              <a:rPr lang="es-ES" sz="2400" dirty="0"/>
              <a:t>II.- Paradigma del Urbanismo Eco-sistémico : Propuesta de Ciudad Sostenible</a:t>
            </a:r>
          </a:p>
        </p:txBody>
      </p:sp>
      <p:pic>
        <p:nvPicPr>
          <p:cNvPr id="2050" name="Picture 2" descr="http://www.bcnecologia.net/sites/default/files/modelo/banner/modelo_ciudad_sostenible.jpg?slideshow=true&amp;slideshowAuto=false&amp;slideshowSpeed=4000&amp;speed=350&amp;transition=fade">
            <a:extLst>
              <a:ext uri="{FF2B5EF4-FFF2-40B4-BE49-F238E27FC236}">
                <a16:creationId xmlns:a16="http://schemas.microsoft.com/office/drawing/2014/main" id="{405DC4AA-93F6-43BA-A56A-0C338E774A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1950" y="875805"/>
            <a:ext cx="5486400" cy="50968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n relacionada">
            <a:extLst>
              <a:ext uri="{FF2B5EF4-FFF2-40B4-BE49-F238E27FC236}">
                <a16:creationId xmlns:a16="http://schemas.microsoft.com/office/drawing/2014/main" id="{EB17D454-2A28-4F76-95F7-6A3B1297E0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4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87FDF-879F-41B5-83A3-82B887BD9442}"/>
              </a:ext>
            </a:extLst>
          </p:cNvPr>
          <p:cNvSpPr>
            <a:spLocks noGrp="1"/>
          </p:cNvSpPr>
          <p:nvPr>
            <p:ph type="title"/>
          </p:nvPr>
        </p:nvSpPr>
        <p:spPr/>
        <p:txBody>
          <a:bodyPr>
            <a:noAutofit/>
          </a:bodyPr>
          <a:lstStyle/>
          <a:p>
            <a:r>
              <a:rPr lang="es-ES" sz="2400" dirty="0"/>
              <a:t>III.- Proyectos en Desarrollo </a:t>
            </a:r>
            <a:br>
              <a:rPr lang="es-ES" sz="1800" b="1" dirty="0"/>
            </a:br>
            <a:br>
              <a:rPr lang="es-ES" sz="1800" b="1" dirty="0"/>
            </a:br>
            <a:r>
              <a:rPr lang="es-ES" sz="1800" b="1" dirty="0"/>
              <a:t>Áreas de Trabajo:</a:t>
            </a:r>
            <a:br>
              <a:rPr lang="es-ES" sz="1800" dirty="0"/>
            </a:br>
            <a:br>
              <a:rPr lang="es-ES" sz="1800" dirty="0"/>
            </a:br>
            <a:r>
              <a:rPr lang="es-ES" sz="1800" dirty="0"/>
              <a:t>Agua</a:t>
            </a:r>
            <a:br>
              <a:rPr lang="es-ES" sz="1800" dirty="0"/>
            </a:br>
            <a:r>
              <a:rPr lang="es-ES" sz="1800" dirty="0"/>
              <a:t>Biodiversidad</a:t>
            </a:r>
            <a:br>
              <a:rPr lang="es-ES" sz="1800" dirty="0"/>
            </a:br>
            <a:r>
              <a:rPr lang="es-ES" sz="1800" dirty="0"/>
              <a:t>Cohesión social</a:t>
            </a:r>
            <a:br>
              <a:rPr lang="es-ES" sz="1800" dirty="0"/>
            </a:br>
            <a:r>
              <a:rPr lang="es-ES" sz="1800" dirty="0"/>
              <a:t>Contaminación </a:t>
            </a:r>
            <a:br>
              <a:rPr lang="es-ES" sz="1800" dirty="0"/>
            </a:br>
            <a:r>
              <a:rPr lang="es-ES" sz="1800" dirty="0"/>
              <a:t>Energía</a:t>
            </a:r>
            <a:br>
              <a:rPr lang="es-ES" sz="1800" dirty="0"/>
            </a:br>
            <a:r>
              <a:rPr lang="es-ES" sz="1800" dirty="0"/>
              <a:t>Movilidad</a:t>
            </a:r>
            <a:br>
              <a:rPr lang="es-ES" sz="1800" dirty="0"/>
            </a:br>
            <a:r>
              <a:rPr lang="es-ES" sz="1800" dirty="0"/>
              <a:t>Residuos y materiales</a:t>
            </a:r>
            <a:br>
              <a:rPr lang="es-ES" sz="1800" dirty="0"/>
            </a:br>
            <a:r>
              <a:rPr lang="es-ES" sz="1800" dirty="0"/>
              <a:t>Urbanismo y espacio</a:t>
            </a:r>
          </a:p>
        </p:txBody>
      </p:sp>
      <p:sp>
        <p:nvSpPr>
          <p:cNvPr id="5" name="Marcador de contenido 4">
            <a:extLst>
              <a:ext uri="{FF2B5EF4-FFF2-40B4-BE49-F238E27FC236}">
                <a16:creationId xmlns:a16="http://schemas.microsoft.com/office/drawing/2014/main" id="{ACDB776E-1E7C-471E-8595-5750767157F9}"/>
              </a:ext>
            </a:extLst>
          </p:cNvPr>
          <p:cNvSpPr>
            <a:spLocks noGrp="1"/>
          </p:cNvSpPr>
          <p:nvPr>
            <p:ph idx="1"/>
          </p:nvPr>
        </p:nvSpPr>
        <p:spPr/>
        <p:txBody>
          <a:bodyPr/>
          <a:lstStyle/>
          <a:p>
            <a:r>
              <a:rPr lang="es-ES" dirty="0"/>
              <a:t>Plan de Movilidad Urbana de Barcelona 2013-18, </a:t>
            </a:r>
            <a:r>
              <a:rPr lang="es-ES" dirty="0" err="1"/>
              <a:t>Vittoria</a:t>
            </a:r>
            <a:r>
              <a:rPr lang="es-ES" dirty="0"/>
              <a:t>, Quito.</a:t>
            </a:r>
          </a:p>
          <a:p>
            <a:r>
              <a:rPr lang="es-ES" dirty="0"/>
              <a:t>Plan de recogida separada de residuo orgánico rural</a:t>
            </a:r>
          </a:p>
          <a:p>
            <a:r>
              <a:rPr lang="es-ES" dirty="0"/>
              <a:t>Implantación de Supermanzanas: Barcelona, Buenos Aires, Moscú, Vancouver, Bilbao. </a:t>
            </a:r>
          </a:p>
          <a:p>
            <a:r>
              <a:rPr lang="es-ES" dirty="0"/>
              <a:t>Evaluación ecosistémica de Campus Vancouver U. British Columbia, Canadá.</a:t>
            </a:r>
          </a:p>
          <a:p>
            <a:r>
              <a:rPr lang="es-ES" dirty="0"/>
              <a:t>Plan de regeneración urbana de Córdoba, Quito. </a:t>
            </a:r>
          </a:p>
          <a:p>
            <a:r>
              <a:rPr lang="es-ES" dirty="0"/>
              <a:t>Manual de diseño urbano del espacio público de la ciudad de Buenos Aires</a:t>
            </a:r>
          </a:p>
          <a:p>
            <a:r>
              <a:rPr lang="es-ES" dirty="0"/>
              <a:t>Cubiertas y muros verdes de Barcelona</a:t>
            </a:r>
          </a:p>
          <a:p>
            <a:r>
              <a:rPr lang="es-ES" dirty="0"/>
              <a:t>Robótica de Redes en Configuraciones Urbanas</a:t>
            </a:r>
          </a:p>
          <a:p>
            <a:r>
              <a:rPr lang="es-ES" dirty="0"/>
              <a:t>Otros 44 proyectos en Europa, Norte América y América Latina.</a:t>
            </a:r>
          </a:p>
        </p:txBody>
      </p:sp>
      <p:pic>
        <p:nvPicPr>
          <p:cNvPr id="7" name="Picture 2" descr="Imagen relacionada">
            <a:extLst>
              <a:ext uri="{FF2B5EF4-FFF2-40B4-BE49-F238E27FC236}">
                <a16:creationId xmlns:a16="http://schemas.microsoft.com/office/drawing/2014/main" id="{DF06DD6C-972B-4E00-993D-EBBED638F8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1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Marcador de contenido 3">
            <a:extLst>
              <a:ext uri="{FF2B5EF4-FFF2-40B4-BE49-F238E27FC236}">
                <a16:creationId xmlns:a16="http://schemas.microsoft.com/office/drawing/2014/main" id="{E036365A-E781-4877-977D-87B61FC7E8CD}"/>
              </a:ext>
            </a:extLst>
          </p:cNvPr>
          <p:cNvPicPr>
            <a:picLocks noChangeAspect="1"/>
          </p:cNvPicPr>
          <p:nvPr/>
        </p:nvPicPr>
        <p:blipFill rotWithShape="1">
          <a:blip r:embed="rId2"/>
          <a:srcRect l="28065" r="23858" b="3"/>
          <a:stretch/>
        </p:blipFill>
        <p:spPr>
          <a:xfrm>
            <a:off x="7051812" y="768097"/>
            <a:ext cx="1570210" cy="2335127"/>
          </a:xfrm>
          <a:prstGeom prst="rect">
            <a:avLst/>
          </a:prstGeom>
        </p:spPr>
      </p:pic>
      <p:pic>
        <p:nvPicPr>
          <p:cNvPr id="11" name="Imagen 10">
            <a:extLst>
              <a:ext uri="{FF2B5EF4-FFF2-40B4-BE49-F238E27FC236}">
                <a16:creationId xmlns:a16="http://schemas.microsoft.com/office/drawing/2014/main" id="{35E46437-D434-411E-BFBE-0624FA10B03F}"/>
              </a:ext>
            </a:extLst>
          </p:cNvPr>
          <p:cNvPicPr>
            <a:picLocks noChangeAspect="1"/>
          </p:cNvPicPr>
          <p:nvPr/>
        </p:nvPicPr>
        <p:blipFill rotWithShape="1">
          <a:blip r:embed="rId3"/>
          <a:srcRect l="6329" r="13508" b="-4"/>
          <a:stretch/>
        </p:blipFill>
        <p:spPr>
          <a:xfrm>
            <a:off x="5595680" y="3264090"/>
            <a:ext cx="3020251" cy="2825813"/>
          </a:xfrm>
          <a:prstGeom prst="rect">
            <a:avLst/>
          </a:prstGeom>
        </p:spPr>
      </p:pic>
      <p:pic>
        <p:nvPicPr>
          <p:cNvPr id="4" name="Imagen 3">
            <a:extLst>
              <a:ext uri="{FF2B5EF4-FFF2-40B4-BE49-F238E27FC236}">
                <a16:creationId xmlns:a16="http://schemas.microsoft.com/office/drawing/2014/main" id="{67183DB8-3B23-46BD-A7C2-59F1ED74044A}"/>
              </a:ext>
            </a:extLst>
          </p:cNvPr>
          <p:cNvPicPr>
            <a:picLocks noChangeAspect="1"/>
          </p:cNvPicPr>
          <p:nvPr/>
        </p:nvPicPr>
        <p:blipFill rotWithShape="1">
          <a:blip r:embed="rId4"/>
          <a:srcRect l="9410" r="20321"/>
          <a:stretch/>
        </p:blipFill>
        <p:spPr>
          <a:xfrm>
            <a:off x="3853095" y="758952"/>
            <a:ext cx="3085080" cy="3161093"/>
          </a:xfrm>
          <a:custGeom>
            <a:avLst/>
            <a:gdLst>
              <a:gd name="connsiteX0" fmla="*/ 0 w 4113439"/>
              <a:gd name="connsiteY0" fmla="*/ 0 h 3161093"/>
              <a:gd name="connsiteX1" fmla="*/ 4113439 w 4113439"/>
              <a:gd name="connsiteY1" fmla="*/ 0 h 3161093"/>
              <a:gd name="connsiteX2" fmla="*/ 4113439 w 4113439"/>
              <a:gd name="connsiteY2" fmla="*/ 2344272 h 3161093"/>
              <a:gd name="connsiteX3" fmla="*/ 2157387 w 4113439"/>
              <a:gd name="connsiteY3" fmla="*/ 2344272 h 3161093"/>
              <a:gd name="connsiteX4" fmla="*/ 2157387 w 4113439"/>
              <a:gd name="connsiteY4" fmla="*/ 3161093 h 3161093"/>
              <a:gd name="connsiteX5" fmla="*/ 0 w 4113439"/>
              <a:gd name="connsiteY5" fmla="*/ 3161093 h 316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12" name="Imagen 11">
            <a:extLst>
              <a:ext uri="{FF2B5EF4-FFF2-40B4-BE49-F238E27FC236}">
                <a16:creationId xmlns:a16="http://schemas.microsoft.com/office/drawing/2014/main" id="{06CF0D6C-CA9C-4127-B7F5-C66688D3399E}"/>
              </a:ext>
            </a:extLst>
          </p:cNvPr>
          <p:cNvPicPr>
            <a:picLocks noChangeAspect="1"/>
          </p:cNvPicPr>
          <p:nvPr/>
        </p:nvPicPr>
        <p:blipFill rotWithShape="1">
          <a:blip r:embed="rId5"/>
          <a:srcRect r="-8" b="12148"/>
          <a:stretch/>
        </p:blipFill>
        <p:spPr>
          <a:xfrm>
            <a:off x="3853095" y="4080912"/>
            <a:ext cx="1618039" cy="2008992"/>
          </a:xfrm>
          <a:prstGeom prst="rect">
            <a:avLst/>
          </a:prstGeom>
        </p:spPr>
      </p:pic>
      <p:sp>
        <p:nvSpPr>
          <p:cNvPr id="33" name="Rectangle 32">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098B2959-CA75-44E7-8203-2936F6AD192C}"/>
              </a:ext>
            </a:extLst>
          </p:cNvPr>
          <p:cNvSpPr>
            <a:spLocks noGrp="1"/>
          </p:cNvSpPr>
          <p:nvPr>
            <p:ph type="title"/>
          </p:nvPr>
        </p:nvSpPr>
        <p:spPr>
          <a:xfrm>
            <a:off x="241299" y="1123837"/>
            <a:ext cx="2987724" cy="1255469"/>
          </a:xfrm>
        </p:spPr>
        <p:txBody>
          <a:bodyPr>
            <a:noAutofit/>
          </a:bodyPr>
          <a:lstStyle/>
          <a:p>
            <a:r>
              <a:rPr lang="en-US" sz="2400" spc="-100" dirty="0" err="1"/>
              <a:t>IV.a</a:t>
            </a:r>
            <a:r>
              <a:rPr lang="en-US" sz="2400" spc="-100" dirty="0"/>
              <a:t>.- </a:t>
            </a:r>
            <a:r>
              <a:rPr lang="en-US" sz="2400" spc="-100" dirty="0" err="1"/>
              <a:t>Consultoría</a:t>
            </a:r>
            <a:r>
              <a:rPr lang="en-US" sz="2400" spc="-100" dirty="0"/>
              <a:t> </a:t>
            </a:r>
            <a:r>
              <a:rPr lang="en-US" sz="2400" spc="-100" dirty="0" err="1"/>
              <a:t>en</a:t>
            </a:r>
            <a:r>
              <a:rPr lang="en-US" sz="2400" spc="-100" dirty="0"/>
              <a:t> </a:t>
            </a:r>
            <a:r>
              <a:rPr lang="en-US" sz="2400" spc="-100" dirty="0" err="1"/>
              <a:t>Urbanismo</a:t>
            </a:r>
            <a:r>
              <a:rPr lang="en-US" sz="2400" spc="-100" dirty="0"/>
              <a:t> </a:t>
            </a:r>
            <a:r>
              <a:rPr lang="en-US" sz="2400" spc="-100" dirty="0" err="1"/>
              <a:t>Ecosistémico</a:t>
            </a:r>
            <a:r>
              <a:rPr lang="en-US" sz="2400" spc="-100" dirty="0"/>
              <a:t> y Super-Manzanas de Buenos Aires</a:t>
            </a:r>
            <a:endParaRPr lang="es-ES" sz="2400" dirty="0"/>
          </a:p>
        </p:txBody>
      </p:sp>
      <p:sp>
        <p:nvSpPr>
          <p:cNvPr id="3" name="Marcador de contenido 2">
            <a:extLst>
              <a:ext uri="{FF2B5EF4-FFF2-40B4-BE49-F238E27FC236}">
                <a16:creationId xmlns:a16="http://schemas.microsoft.com/office/drawing/2014/main" id="{C75BB1F9-B954-498F-939D-9615E31EF9AD}"/>
              </a:ext>
            </a:extLst>
          </p:cNvPr>
          <p:cNvSpPr>
            <a:spLocks noGrp="1"/>
          </p:cNvSpPr>
          <p:nvPr>
            <p:ph idx="1"/>
          </p:nvPr>
        </p:nvSpPr>
        <p:spPr>
          <a:xfrm>
            <a:off x="241299" y="2741143"/>
            <a:ext cx="2987724" cy="3043837"/>
          </a:xfrm>
        </p:spPr>
        <p:txBody>
          <a:bodyPr anchor="t">
            <a:normAutofit/>
          </a:bodyPr>
          <a:lstStyle/>
          <a:p>
            <a:r>
              <a:rPr lang="es-ES" sz="1600" dirty="0">
                <a:solidFill>
                  <a:srgbClr val="FFFFFF"/>
                </a:solidFill>
              </a:rPr>
              <a:t>Proyecto Nº1</a:t>
            </a:r>
          </a:p>
          <a:p>
            <a:r>
              <a:rPr lang="es-ES" sz="1600" dirty="0">
                <a:solidFill>
                  <a:srgbClr val="FFFFFF"/>
                </a:solidFill>
              </a:rPr>
              <a:t>Hacia un cambio urbanístico con sustentabilidad e integración social en la ciudad de Buenos Aires</a:t>
            </a:r>
          </a:p>
          <a:p>
            <a:r>
              <a:rPr lang="es-ES" sz="1400" dirty="0">
                <a:solidFill>
                  <a:srgbClr val="FFFFFF"/>
                </a:solidFill>
              </a:rPr>
              <a:t>Supervisión:</a:t>
            </a:r>
          </a:p>
          <a:p>
            <a:r>
              <a:rPr lang="es-ES" sz="1400" dirty="0">
                <a:solidFill>
                  <a:srgbClr val="FFFFFF"/>
                </a:solidFill>
              </a:rPr>
              <a:t>Cynthia Echave</a:t>
            </a:r>
          </a:p>
          <a:p>
            <a:r>
              <a:rPr lang="es-ES" sz="1400" dirty="0">
                <a:solidFill>
                  <a:srgbClr val="FFFFFF"/>
                </a:solidFill>
              </a:rPr>
              <a:t>Arquitecta</a:t>
            </a:r>
          </a:p>
          <a:p>
            <a:r>
              <a:rPr lang="es-ES" sz="1400" dirty="0">
                <a:solidFill>
                  <a:srgbClr val="FFFFFF"/>
                </a:solidFill>
              </a:rPr>
              <a:t>PhD Arquitectura UNAM-UPC</a:t>
            </a:r>
          </a:p>
        </p:txBody>
      </p:sp>
      <p:pic>
        <p:nvPicPr>
          <p:cNvPr id="26" name="Picture 2" descr="Imagen relacionada">
            <a:extLst>
              <a:ext uri="{FF2B5EF4-FFF2-40B4-BE49-F238E27FC236}">
                <a16:creationId xmlns:a16="http://schemas.microsoft.com/office/drawing/2014/main" id="{A475C3DF-33BB-4892-AEA5-4744B2728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753" y="5418744"/>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5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Resultado de imagen de logo buenos aires ciudad">
            <a:extLst>
              <a:ext uri="{FF2B5EF4-FFF2-40B4-BE49-F238E27FC236}">
                <a16:creationId xmlns:a16="http://schemas.microsoft.com/office/drawing/2014/main" id="{BF4CFA91-B3D8-4DB1-AE63-6E7C832093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1950" y="4879763"/>
            <a:ext cx="5124449" cy="11401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BD43EFE-ABC1-4994-86AB-0674D2831C72}"/>
              </a:ext>
            </a:extLst>
          </p:cNvPr>
          <p:cNvSpPr>
            <a:spLocks noGrp="1"/>
          </p:cNvSpPr>
          <p:nvPr>
            <p:ph type="title"/>
          </p:nvPr>
        </p:nvSpPr>
        <p:spPr>
          <a:xfrm>
            <a:off x="149457" y="864108"/>
            <a:ext cx="2210611" cy="4601183"/>
          </a:xfrm>
        </p:spPr>
        <p:txBody>
          <a:bodyPr>
            <a:normAutofit/>
          </a:bodyPr>
          <a:lstStyle/>
          <a:p>
            <a:r>
              <a:rPr lang="es-ES" sz="2800" dirty="0"/>
              <a:t>Trabajo 1 de Practica: </a:t>
            </a:r>
            <a:br>
              <a:rPr lang="es-ES" sz="2800" dirty="0"/>
            </a:br>
            <a:br>
              <a:rPr lang="es-ES" sz="2800" dirty="0"/>
            </a:br>
            <a:r>
              <a:rPr lang="es-ES" sz="2000" dirty="0"/>
              <a:t>Análisis legal para Consultoría en Urbanismo Ecosistémico y Propuesta de Super-Manzanas para la Ciudad de Buenos Aires, Argentina</a:t>
            </a:r>
            <a:br>
              <a:rPr lang="es-ES" sz="2000" dirty="0"/>
            </a:br>
            <a:br>
              <a:rPr lang="es-ES" sz="2000" dirty="0"/>
            </a:br>
            <a:r>
              <a:rPr lang="es-ES" sz="1600" dirty="0" err="1"/>
              <a:t>Partner</a:t>
            </a:r>
            <a:r>
              <a:rPr lang="es-ES" sz="1600" dirty="0"/>
              <a:t>:</a:t>
            </a:r>
            <a:br>
              <a:rPr lang="es-ES" sz="1600" dirty="0"/>
            </a:br>
            <a:r>
              <a:rPr lang="es-ES" sz="1600" dirty="0"/>
              <a:t>Gobierno de la Ciudad de Buenos Aires</a:t>
            </a:r>
            <a:endParaRPr lang="es-ES" sz="2800" dirty="0"/>
          </a:p>
        </p:txBody>
      </p:sp>
      <p:sp>
        <p:nvSpPr>
          <p:cNvPr id="3" name="Marcador de contenido 2">
            <a:extLst>
              <a:ext uri="{FF2B5EF4-FFF2-40B4-BE49-F238E27FC236}">
                <a16:creationId xmlns:a16="http://schemas.microsoft.com/office/drawing/2014/main" id="{7E594AE3-115F-4B5F-8C83-5DE09F942071}"/>
              </a:ext>
            </a:extLst>
          </p:cNvPr>
          <p:cNvSpPr>
            <a:spLocks noGrp="1"/>
          </p:cNvSpPr>
          <p:nvPr>
            <p:ph idx="1"/>
          </p:nvPr>
        </p:nvSpPr>
        <p:spPr>
          <a:xfrm>
            <a:off x="2901951" y="864108"/>
            <a:ext cx="5486400" cy="3620806"/>
          </a:xfrm>
        </p:spPr>
        <p:txBody>
          <a:bodyPr>
            <a:normAutofit lnSpcReduction="10000"/>
          </a:bodyPr>
          <a:lstStyle/>
          <a:p>
            <a:pPr marL="0" indent="0">
              <a:buNone/>
            </a:pPr>
            <a:r>
              <a:rPr lang="es-ES" sz="1400" b="1" dirty="0">
                <a:solidFill>
                  <a:schemeClr val="accent2"/>
                </a:solidFill>
              </a:rPr>
              <a:t>Objetivo del trabajo de Prácticas</a:t>
            </a:r>
            <a:r>
              <a:rPr lang="es-ES" sz="1400" dirty="0"/>
              <a:t>: Análisis de limitaciones y formulación de recomendaciones sobre iniciativas de ley del Gobierno de la Ciudad de Buenos Aires en términos del Urbanismo Ecosistémico: </a:t>
            </a:r>
          </a:p>
          <a:p>
            <a:r>
              <a:rPr lang="es-ES" sz="1400" dirty="0"/>
              <a:t>Nuevo Código Urbanístico (introduce </a:t>
            </a:r>
            <a:r>
              <a:rPr lang="es-ES" sz="1400" dirty="0" err="1"/>
              <a:t>mixticidad</a:t>
            </a:r>
            <a:r>
              <a:rPr lang="es-ES" sz="1400" dirty="0"/>
              <a:t> de barrios, integración social, nuevos estándares de áreas verdes, baja altura máxima de edificación)</a:t>
            </a:r>
          </a:p>
          <a:p>
            <a:r>
              <a:rPr lang="es-ES" sz="1400" dirty="0"/>
              <a:t>Nuevo Código de Construcción (introduce nuevas exigencias de eficiencia energética, accesibilidad universal, uso de espacios, materiales avanzados)</a:t>
            </a:r>
          </a:p>
          <a:p>
            <a:r>
              <a:rPr lang="es-ES" sz="1400" dirty="0"/>
              <a:t>Nueva Ley de Plusvalía Urbana (introduce compensación vía impuesto a la plusvalía por derivado del cambio de alturas máximas en zonas de alto valor en beneficio de zonas deprimidas del sur de Buenos Aires y restauración patrimonial).</a:t>
            </a:r>
          </a:p>
          <a:p>
            <a:r>
              <a:rPr lang="es-ES" sz="1400" b="1" dirty="0">
                <a:solidFill>
                  <a:schemeClr val="accent2"/>
                </a:solidFill>
              </a:rPr>
              <a:t>Estado de Avance</a:t>
            </a:r>
            <a:r>
              <a:rPr lang="es-ES" sz="1400" dirty="0">
                <a:solidFill>
                  <a:schemeClr val="accent2"/>
                </a:solidFill>
              </a:rPr>
              <a:t>: Investigación Pre-eliminar sobre Código Urbanístico y Código de Edificación, faltando por publicar el borrador de la Ley de Plusvalía Urbana.</a:t>
            </a:r>
          </a:p>
        </p:txBody>
      </p:sp>
      <p:pic>
        <p:nvPicPr>
          <p:cNvPr id="7" name="Picture 2" descr="Imagen relacionada">
            <a:extLst>
              <a:ext uri="{FF2B5EF4-FFF2-40B4-BE49-F238E27FC236}">
                <a16:creationId xmlns:a16="http://schemas.microsoft.com/office/drawing/2014/main" id="{7D7A93D2-E30D-4284-982F-E97DB3FE49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39561"/>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8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1DE7EE-0A0A-46D4-A98E-7E7906A8B40B}"/>
              </a:ext>
            </a:extLst>
          </p:cNvPr>
          <p:cNvSpPr>
            <a:spLocks noGrp="1"/>
          </p:cNvSpPr>
          <p:nvPr>
            <p:ph type="title"/>
          </p:nvPr>
        </p:nvSpPr>
        <p:spPr/>
        <p:txBody>
          <a:bodyPr/>
          <a:lstStyle/>
          <a:p>
            <a:r>
              <a:rPr lang="es-ES" dirty="0"/>
              <a:t>El concepto de las Super Manzanas</a:t>
            </a:r>
          </a:p>
        </p:txBody>
      </p:sp>
      <p:pic>
        <p:nvPicPr>
          <p:cNvPr id="6146" name="Picture 2" descr="Resultado de imagen de supermanzanas">
            <a:extLst>
              <a:ext uri="{FF2B5EF4-FFF2-40B4-BE49-F238E27FC236}">
                <a16:creationId xmlns:a16="http://schemas.microsoft.com/office/drawing/2014/main" id="{39810D8A-9387-4D11-A8DE-DE85B2CE4C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2571" y="125254"/>
            <a:ext cx="6531429" cy="35004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471FCFEA-0CAB-4972-A66D-144848927047}"/>
              </a:ext>
            </a:extLst>
          </p:cNvPr>
          <p:cNvSpPr/>
          <p:nvPr/>
        </p:nvSpPr>
        <p:spPr>
          <a:xfrm>
            <a:off x="2612571" y="3693696"/>
            <a:ext cx="6531428" cy="2585323"/>
          </a:xfrm>
          <a:prstGeom prst="rect">
            <a:avLst/>
          </a:prstGeom>
        </p:spPr>
        <p:txBody>
          <a:bodyPr wrap="square">
            <a:spAutoFit/>
          </a:bodyPr>
          <a:lstStyle/>
          <a:p>
            <a:pPr marL="285750" indent="-285750">
              <a:buFont typeface="Arial" panose="020B0604020202020204" pitchFamily="34" charset="0"/>
              <a:buChar char="•"/>
            </a:pPr>
            <a:r>
              <a:rPr lang="es-ES" dirty="0"/>
              <a:t>&lt;&lt;Conjunto de vías básicas que forman un polígono o área interior (llamada </a:t>
            </a:r>
            <a:r>
              <a:rPr lang="es-ES" dirty="0" err="1"/>
              <a:t>intervía</a:t>
            </a:r>
            <a:r>
              <a:rPr lang="es-ES" dirty="0"/>
              <a:t>) que contiene varias manzanas del tejido urbano actual. Esta nueva célula urbana, de unos 400 metros de lado para los flujos motorizados, libera su espacio interior para el resto de usos&gt;&gt;</a:t>
            </a:r>
          </a:p>
          <a:p>
            <a:pPr marL="285750" indent="-285750">
              <a:buFont typeface="Arial" panose="020B0604020202020204" pitchFamily="34" charset="0"/>
              <a:buChar char="•"/>
            </a:pPr>
            <a:r>
              <a:rPr lang="es-ES" dirty="0"/>
              <a:t>Con su implantación, aporta soluciones a las principales disfunciones ligadas a la movilidad, a la vez que mejora la disponibilidad y calidad del espacio público para el peatón</a:t>
            </a:r>
          </a:p>
          <a:p>
            <a:pPr marL="285750" indent="-285750">
              <a:buFont typeface="Arial" panose="020B0604020202020204" pitchFamily="34" charset="0"/>
              <a:buChar char="•"/>
            </a:pPr>
            <a:endParaRPr lang="es-ES" dirty="0"/>
          </a:p>
        </p:txBody>
      </p:sp>
      <p:pic>
        <p:nvPicPr>
          <p:cNvPr id="6" name="Picture 2" descr="Imagen relacionada">
            <a:extLst>
              <a:ext uri="{FF2B5EF4-FFF2-40B4-BE49-F238E27FC236}">
                <a16:creationId xmlns:a16="http://schemas.microsoft.com/office/drawing/2014/main" id="{F7BF18F8-0F61-4D44-BA47-7871544A8D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3830"/>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86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n 5">
            <a:extLst>
              <a:ext uri="{FF2B5EF4-FFF2-40B4-BE49-F238E27FC236}">
                <a16:creationId xmlns:a16="http://schemas.microsoft.com/office/drawing/2014/main" id="{09BEAF44-0598-45EF-ADF0-657932C0B24C}"/>
              </a:ext>
            </a:extLst>
          </p:cNvPr>
          <p:cNvPicPr>
            <a:picLocks noChangeAspect="1"/>
          </p:cNvPicPr>
          <p:nvPr/>
        </p:nvPicPr>
        <p:blipFill rotWithShape="1">
          <a:blip r:embed="rId2"/>
          <a:srcRect l="28175" r="36523" b="3"/>
          <a:stretch/>
        </p:blipFill>
        <p:spPr>
          <a:xfrm>
            <a:off x="7051812" y="768097"/>
            <a:ext cx="1570210" cy="2335127"/>
          </a:xfrm>
          <a:prstGeom prst="rect">
            <a:avLst/>
          </a:prstGeom>
        </p:spPr>
      </p:pic>
      <p:sp>
        <p:nvSpPr>
          <p:cNvPr id="79" name="Rectangle 78">
            <a:extLst>
              <a:ext uri="{FF2B5EF4-FFF2-40B4-BE49-F238E27FC236}">
                <a16:creationId xmlns:a16="http://schemas.microsoft.com/office/drawing/2014/main" id="{E1D58C79-C053-45C6-AB6A-6BE55965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3097" y="4080912"/>
            <a:ext cx="1618039" cy="200899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esultado de imagen de solar pv energy">
            <a:extLst>
              <a:ext uri="{FF2B5EF4-FFF2-40B4-BE49-F238E27FC236}">
                <a16:creationId xmlns:a16="http://schemas.microsoft.com/office/drawing/2014/main" id="{7E0CC297-1DFD-487D-AB85-9615AF6D8B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526" r="4" b="4"/>
          <a:stretch/>
        </p:blipFill>
        <p:spPr bwMode="auto">
          <a:xfrm>
            <a:off x="3853097" y="4061933"/>
            <a:ext cx="1618039" cy="200899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 imagen puede contener: texto">
            <a:extLst>
              <a:ext uri="{FF2B5EF4-FFF2-40B4-BE49-F238E27FC236}">
                <a16:creationId xmlns:a16="http://schemas.microsoft.com/office/drawing/2014/main" id="{82E75EEF-9BB1-4527-BEA5-938BCB27CE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22" r="18380" b="-2"/>
          <a:stretch/>
        </p:blipFill>
        <p:spPr bwMode="auto">
          <a:xfrm>
            <a:off x="3853097" y="758952"/>
            <a:ext cx="3085078" cy="3161091"/>
          </a:xfrm>
          <a:custGeom>
            <a:avLst/>
            <a:gdLst>
              <a:gd name="connsiteX0" fmla="*/ 0 w 4113439"/>
              <a:gd name="connsiteY0" fmla="*/ 0 h 3161093"/>
              <a:gd name="connsiteX1" fmla="*/ 4113439 w 4113439"/>
              <a:gd name="connsiteY1" fmla="*/ 0 h 3161093"/>
              <a:gd name="connsiteX2" fmla="*/ 4113439 w 4113439"/>
              <a:gd name="connsiteY2" fmla="*/ 2344272 h 3161093"/>
              <a:gd name="connsiteX3" fmla="*/ 2157387 w 4113439"/>
              <a:gd name="connsiteY3" fmla="*/ 2344272 h 3161093"/>
              <a:gd name="connsiteX4" fmla="*/ 2157387 w 4113439"/>
              <a:gd name="connsiteY4" fmla="*/ 3161093 h 3161093"/>
              <a:gd name="connsiteX5" fmla="*/ 0 w 4113439"/>
              <a:gd name="connsiteY5" fmla="*/ 3161093 h 316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4" descr="Resultado de imagen de GREENCAP INTERREG MED">
            <a:extLst>
              <a:ext uri="{FF2B5EF4-FFF2-40B4-BE49-F238E27FC236}">
                <a16:creationId xmlns:a16="http://schemas.microsoft.com/office/drawing/2014/main" id="{20CC3473-EBE1-4A4B-87C0-B8E39F6A331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Título 1">
            <a:extLst>
              <a:ext uri="{FF2B5EF4-FFF2-40B4-BE49-F238E27FC236}">
                <a16:creationId xmlns:a16="http://schemas.microsoft.com/office/drawing/2014/main" id="{098B2959-CA75-44E7-8203-2936F6AD192C}"/>
              </a:ext>
            </a:extLst>
          </p:cNvPr>
          <p:cNvSpPr>
            <a:spLocks noGrp="1"/>
          </p:cNvSpPr>
          <p:nvPr>
            <p:ph type="title"/>
          </p:nvPr>
        </p:nvSpPr>
        <p:spPr>
          <a:xfrm>
            <a:off x="216936" y="1123837"/>
            <a:ext cx="3012087" cy="1255469"/>
          </a:xfrm>
        </p:spPr>
        <p:txBody>
          <a:bodyPr>
            <a:normAutofit/>
          </a:bodyPr>
          <a:lstStyle/>
          <a:p>
            <a:r>
              <a:rPr lang="es-ES" dirty="0" err="1"/>
              <a:t>IV.b</a:t>
            </a:r>
            <a:r>
              <a:rPr lang="es-ES" dirty="0"/>
              <a:t>.- GREENCAP</a:t>
            </a:r>
          </a:p>
        </p:txBody>
      </p:sp>
      <p:sp>
        <p:nvSpPr>
          <p:cNvPr id="3" name="Marcador de contenido 2">
            <a:extLst>
              <a:ext uri="{FF2B5EF4-FFF2-40B4-BE49-F238E27FC236}">
                <a16:creationId xmlns:a16="http://schemas.microsoft.com/office/drawing/2014/main" id="{C75BB1F9-B954-498F-939D-9615E31EF9AD}"/>
              </a:ext>
            </a:extLst>
          </p:cNvPr>
          <p:cNvSpPr>
            <a:spLocks noGrp="1"/>
          </p:cNvSpPr>
          <p:nvPr>
            <p:ph idx="1"/>
          </p:nvPr>
        </p:nvSpPr>
        <p:spPr>
          <a:xfrm>
            <a:off x="85361" y="2001747"/>
            <a:ext cx="3012087" cy="3274586"/>
          </a:xfrm>
        </p:spPr>
        <p:txBody>
          <a:bodyPr anchor="t">
            <a:normAutofit/>
          </a:bodyPr>
          <a:lstStyle/>
          <a:p>
            <a:r>
              <a:rPr lang="es-ES" sz="1600" dirty="0">
                <a:solidFill>
                  <a:srgbClr val="FFFFFF"/>
                </a:solidFill>
              </a:rPr>
              <a:t>Proyecto Nº2</a:t>
            </a:r>
          </a:p>
          <a:p>
            <a:pPr marL="0" indent="0">
              <a:buNone/>
            </a:pPr>
            <a:r>
              <a:rPr lang="es-ES" sz="1600" dirty="0">
                <a:solidFill>
                  <a:srgbClr val="FFFFFF"/>
                </a:solidFill>
              </a:rPr>
              <a:t>Empoderando comunidades hacia la transición energética en el mediterráneo europeo desde diversas perspectivas.</a:t>
            </a:r>
          </a:p>
          <a:p>
            <a:endParaRPr lang="es-ES" sz="1600" dirty="0">
              <a:solidFill>
                <a:srgbClr val="FFFFFF"/>
              </a:solidFill>
            </a:endParaRPr>
          </a:p>
          <a:p>
            <a:r>
              <a:rPr lang="es-ES" sz="1400" dirty="0">
                <a:solidFill>
                  <a:srgbClr val="FFFFFF"/>
                </a:solidFill>
              </a:rPr>
              <a:t>Supervisión:</a:t>
            </a:r>
          </a:p>
          <a:p>
            <a:r>
              <a:rPr lang="es-ES" sz="1400" dirty="0">
                <a:solidFill>
                  <a:srgbClr val="FFFFFF"/>
                </a:solidFill>
              </a:rPr>
              <a:t>Cynthia Echave</a:t>
            </a:r>
          </a:p>
          <a:p>
            <a:r>
              <a:rPr lang="es-ES" sz="1400" dirty="0">
                <a:solidFill>
                  <a:srgbClr val="FFFFFF"/>
                </a:solidFill>
              </a:rPr>
              <a:t>Arquitecta</a:t>
            </a:r>
          </a:p>
          <a:p>
            <a:r>
              <a:rPr lang="es-ES" sz="1400" dirty="0">
                <a:solidFill>
                  <a:srgbClr val="FFFFFF"/>
                </a:solidFill>
              </a:rPr>
              <a:t>PhD Arquitectura UPC</a:t>
            </a:r>
          </a:p>
        </p:txBody>
      </p:sp>
      <p:pic>
        <p:nvPicPr>
          <p:cNvPr id="9" name="Imagen 8">
            <a:extLst>
              <a:ext uri="{FF2B5EF4-FFF2-40B4-BE49-F238E27FC236}">
                <a16:creationId xmlns:a16="http://schemas.microsoft.com/office/drawing/2014/main" id="{4DD23BE9-D944-4DA9-9A53-7379010B7106}"/>
              </a:ext>
            </a:extLst>
          </p:cNvPr>
          <p:cNvPicPr>
            <a:picLocks noChangeAspect="1"/>
          </p:cNvPicPr>
          <p:nvPr/>
        </p:nvPicPr>
        <p:blipFill>
          <a:blip r:embed="rId5"/>
          <a:stretch>
            <a:fillRect/>
          </a:stretch>
        </p:blipFill>
        <p:spPr>
          <a:xfrm>
            <a:off x="5656392" y="3233712"/>
            <a:ext cx="2965630" cy="2865335"/>
          </a:xfrm>
          <a:prstGeom prst="rect">
            <a:avLst/>
          </a:prstGeom>
        </p:spPr>
      </p:pic>
      <p:pic>
        <p:nvPicPr>
          <p:cNvPr id="28" name="Picture 2" descr="Imagen relacionada">
            <a:extLst>
              <a:ext uri="{FF2B5EF4-FFF2-40B4-BE49-F238E27FC236}">
                <a16:creationId xmlns:a16="http://schemas.microsoft.com/office/drawing/2014/main" id="{ACD492F5-7193-4EE8-97EB-8F544EB2AA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518986"/>
            <a:ext cx="2509526" cy="5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627692"/>
      </p:ext>
    </p:extLst>
  </p:cSld>
  <p:clrMapOvr>
    <a:masterClrMapping/>
  </p:clrMapOvr>
</p:sld>
</file>

<file path=ppt/theme/theme1.xml><?xml version="1.0" encoding="utf-8"?>
<a:theme xmlns:a="http://schemas.openxmlformats.org/drawingml/2006/main" name="Marco">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TM03457475[[fn=Marco]]</Template>
  <TotalTime>7903</TotalTime>
  <Words>1433</Words>
  <Application>Microsoft Office PowerPoint</Application>
  <PresentationFormat>Presentación en pantalla (4:3)</PresentationFormat>
  <Paragraphs>122</Paragraphs>
  <Slides>17</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17</vt:i4>
      </vt:variant>
    </vt:vector>
  </HeadingPairs>
  <TitlesOfParts>
    <vt:vector size="23" baseType="lpstr">
      <vt:lpstr>Arial</vt:lpstr>
      <vt:lpstr>Calibri</vt:lpstr>
      <vt:lpstr>Corbel</vt:lpstr>
      <vt:lpstr>Wingdings 2</vt:lpstr>
      <vt:lpstr>Marco</vt:lpstr>
      <vt:lpstr>Document</vt:lpstr>
      <vt:lpstr>Presentación de PowerPoint</vt:lpstr>
      <vt:lpstr>Indice</vt:lpstr>
      <vt:lpstr>I.- Sobre la BCN Ecología</vt:lpstr>
      <vt:lpstr>II.- Paradigma del Urbanismo Eco-sistémico : Propuesta de Ciudad Sostenible</vt:lpstr>
      <vt:lpstr>III.- Proyectos en Desarrollo   Áreas de Trabajo:  Agua Biodiversidad Cohesión social Contaminación  Energía Movilidad Residuos y materiales Urbanismo y espacio</vt:lpstr>
      <vt:lpstr>IV.a.- Consultoría en Urbanismo Ecosistémico y Super-Manzanas de Buenos Aires</vt:lpstr>
      <vt:lpstr>Trabajo 1 de Practica:   Análisis legal para Consultoría en Urbanismo Ecosistémico y Propuesta de Super-Manzanas para la Ciudad de Buenos Aires, Argentina  Partner: Gobierno de la Ciudad de Buenos Aires</vt:lpstr>
      <vt:lpstr>El concepto de las Super Manzanas</vt:lpstr>
      <vt:lpstr>IV.b.- GREENCAP</vt:lpstr>
      <vt:lpstr>GREENCAP Partners:     </vt:lpstr>
      <vt:lpstr>IV.c.- ELECTRIFIC</vt:lpstr>
      <vt:lpstr>ELECTRIFIC    </vt:lpstr>
      <vt:lpstr>Otros  Congreso Internacional Post Habitat III, Barcelona</vt:lpstr>
      <vt:lpstr>Visitas a Terreno:    Planta de Separación, Reciclaje y Generación Eléctrica  Ecopark2</vt:lpstr>
      <vt:lpstr>Visitas a Terreno:  Planta de Reciclaje y Generación Eléctrica  Ecopark2 (Procesos)</vt:lpstr>
      <vt:lpstr>Estado de Avance</vt:lpstr>
      <vt:lpstr>Gracias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dc:creator>
  <cp:lastModifiedBy>Pablo Avendaño</cp:lastModifiedBy>
  <cp:revision>413</cp:revision>
  <cp:lastPrinted>2016-08-03T19:06:39Z</cp:lastPrinted>
  <dcterms:created xsi:type="dcterms:W3CDTF">2015-11-24T12:51:06Z</dcterms:created>
  <dcterms:modified xsi:type="dcterms:W3CDTF">2018-05-27T16:49:10Z</dcterms:modified>
</cp:coreProperties>
</file>