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30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19.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19.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39280-EC1D-4236-9BF3-B9279E23F1A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2C9DBEA-DBF4-4F30-BE8C-5865E26687A7}">
      <dgm:prSet/>
      <dgm:spPr/>
      <dgm:t>
        <a:bodyPr/>
        <a:lstStyle/>
        <a:p>
          <a:r>
            <a:rPr lang="es-CL"/>
            <a:t>Conceptos.</a:t>
          </a:r>
          <a:endParaRPr lang="en-US"/>
        </a:p>
      </dgm:t>
    </dgm:pt>
    <dgm:pt modelId="{674F42BD-0F8F-4372-891A-0DCD9AA58B58}" type="parTrans" cxnId="{674E68DC-BBA2-4FA7-9125-1BC41C31FFF2}">
      <dgm:prSet/>
      <dgm:spPr/>
      <dgm:t>
        <a:bodyPr/>
        <a:lstStyle/>
        <a:p>
          <a:endParaRPr lang="en-US"/>
        </a:p>
      </dgm:t>
    </dgm:pt>
    <dgm:pt modelId="{767DAAE7-891D-4B02-96EB-79A9828C96E9}" type="sibTrans" cxnId="{674E68DC-BBA2-4FA7-9125-1BC41C31FFF2}">
      <dgm:prSet/>
      <dgm:spPr/>
      <dgm:t>
        <a:bodyPr/>
        <a:lstStyle/>
        <a:p>
          <a:endParaRPr lang="en-US"/>
        </a:p>
      </dgm:t>
    </dgm:pt>
    <dgm:pt modelId="{6F9209A9-2098-45C6-A631-3C041BE27532}">
      <dgm:prSet/>
      <dgm:spPr/>
      <dgm:t>
        <a:bodyPr/>
        <a:lstStyle/>
        <a:p>
          <a:r>
            <a:rPr lang="es-CL"/>
            <a:t>Etimología.</a:t>
          </a:r>
          <a:endParaRPr lang="en-US"/>
        </a:p>
      </dgm:t>
    </dgm:pt>
    <dgm:pt modelId="{30A54E61-F220-47BA-8D1F-CB3A7D0539B0}" type="parTrans" cxnId="{68463AD4-215E-4EE9-BA73-11E06CFDB7B6}">
      <dgm:prSet/>
      <dgm:spPr/>
      <dgm:t>
        <a:bodyPr/>
        <a:lstStyle/>
        <a:p>
          <a:endParaRPr lang="en-US"/>
        </a:p>
      </dgm:t>
    </dgm:pt>
    <dgm:pt modelId="{0E8810CA-31FB-4F35-913B-0401C165C50D}" type="sibTrans" cxnId="{68463AD4-215E-4EE9-BA73-11E06CFDB7B6}">
      <dgm:prSet/>
      <dgm:spPr/>
      <dgm:t>
        <a:bodyPr/>
        <a:lstStyle/>
        <a:p>
          <a:endParaRPr lang="en-US"/>
        </a:p>
      </dgm:t>
    </dgm:pt>
    <dgm:pt modelId="{2C6A181D-C7B3-4958-B399-E61A96C212C5}">
      <dgm:prSet/>
      <dgm:spPr/>
      <dgm:t>
        <a:bodyPr/>
        <a:lstStyle/>
        <a:p>
          <a:r>
            <a:rPr lang="es-CL"/>
            <a:t>Noción Institucional.</a:t>
          </a:r>
          <a:endParaRPr lang="en-US"/>
        </a:p>
      </dgm:t>
    </dgm:pt>
    <dgm:pt modelId="{01A677DB-0F1E-406C-A51F-F64FF35A74B1}" type="parTrans" cxnId="{1D7D7CA5-7072-4B27-A67A-DFC296B9868B}">
      <dgm:prSet/>
      <dgm:spPr/>
      <dgm:t>
        <a:bodyPr/>
        <a:lstStyle/>
        <a:p>
          <a:endParaRPr lang="en-US"/>
        </a:p>
      </dgm:t>
    </dgm:pt>
    <dgm:pt modelId="{E75FBAB6-1953-45F4-8CDF-3542E8746644}" type="sibTrans" cxnId="{1D7D7CA5-7072-4B27-A67A-DFC296B9868B}">
      <dgm:prSet/>
      <dgm:spPr/>
      <dgm:t>
        <a:bodyPr/>
        <a:lstStyle/>
        <a:p>
          <a:endParaRPr lang="en-US"/>
        </a:p>
      </dgm:t>
    </dgm:pt>
    <dgm:pt modelId="{A0700355-1D3A-4315-A7C0-EF1191867E13}">
      <dgm:prSet/>
      <dgm:spPr/>
      <dgm:t>
        <a:bodyPr/>
        <a:lstStyle/>
        <a:p>
          <a:r>
            <a:rPr lang="es-CL"/>
            <a:t>Constitución chilena., art. 24.</a:t>
          </a:r>
          <a:endParaRPr lang="en-US"/>
        </a:p>
      </dgm:t>
    </dgm:pt>
    <dgm:pt modelId="{CA999924-CFB3-4D1B-AB04-23F74ADEF8C1}" type="parTrans" cxnId="{8064CE53-DDD9-45E1-9650-81C831885D16}">
      <dgm:prSet/>
      <dgm:spPr/>
      <dgm:t>
        <a:bodyPr/>
        <a:lstStyle/>
        <a:p>
          <a:endParaRPr lang="en-US"/>
        </a:p>
      </dgm:t>
    </dgm:pt>
    <dgm:pt modelId="{E5C8F6F6-16AA-4DA5-865D-D484F739E01D}" type="sibTrans" cxnId="{8064CE53-DDD9-45E1-9650-81C831885D16}">
      <dgm:prSet/>
      <dgm:spPr/>
      <dgm:t>
        <a:bodyPr/>
        <a:lstStyle/>
        <a:p>
          <a:endParaRPr lang="en-US"/>
        </a:p>
      </dgm:t>
    </dgm:pt>
    <dgm:pt modelId="{7CFC7FEA-AFB3-4FA7-A013-1C4774B4E4DA}">
      <dgm:prSet/>
      <dgm:spPr/>
      <dgm:t>
        <a:bodyPr/>
        <a:lstStyle/>
        <a:p>
          <a:r>
            <a:rPr lang="es-CL"/>
            <a:t>Funciones del Gobierno</a:t>
          </a:r>
          <a:endParaRPr lang="en-US"/>
        </a:p>
      </dgm:t>
    </dgm:pt>
    <dgm:pt modelId="{B2CEC6DB-E71E-4E75-8751-ED109C8FA207}" type="parTrans" cxnId="{DDCE5881-33BD-4ACA-BA45-EC760EB29EF2}">
      <dgm:prSet/>
      <dgm:spPr/>
      <dgm:t>
        <a:bodyPr/>
        <a:lstStyle/>
        <a:p>
          <a:endParaRPr lang="en-US"/>
        </a:p>
      </dgm:t>
    </dgm:pt>
    <dgm:pt modelId="{76DC02AF-79CD-4A25-AD11-AA60859CAD85}" type="sibTrans" cxnId="{DDCE5881-33BD-4ACA-BA45-EC760EB29EF2}">
      <dgm:prSet/>
      <dgm:spPr/>
      <dgm:t>
        <a:bodyPr/>
        <a:lstStyle/>
        <a:p>
          <a:endParaRPr lang="en-US"/>
        </a:p>
      </dgm:t>
    </dgm:pt>
    <dgm:pt modelId="{0F4B1BE3-61D2-44CB-952B-93637AD4FF78}" type="pres">
      <dgm:prSet presAssocID="{88039280-EC1D-4236-9BF3-B9279E23F1AD}" presName="root" presStyleCnt="0">
        <dgm:presLayoutVars>
          <dgm:dir/>
          <dgm:resizeHandles val="exact"/>
        </dgm:presLayoutVars>
      </dgm:prSet>
      <dgm:spPr/>
      <dgm:t>
        <a:bodyPr/>
        <a:lstStyle/>
        <a:p>
          <a:endParaRPr lang="es-CL"/>
        </a:p>
      </dgm:t>
    </dgm:pt>
    <dgm:pt modelId="{B2DB1160-0680-4A11-8454-C3752A834ACF}" type="pres">
      <dgm:prSet presAssocID="{B2C9DBEA-DBF4-4F30-BE8C-5865E26687A7}" presName="compNode" presStyleCnt="0"/>
      <dgm:spPr/>
    </dgm:pt>
    <dgm:pt modelId="{F54E215A-D0B0-485A-8B9E-19BA5FA242B7}" type="pres">
      <dgm:prSet presAssocID="{B2C9DBEA-DBF4-4F30-BE8C-5865E26687A7}" presName="bgRect" presStyleLbl="bgShp" presStyleIdx="0" presStyleCnt="5"/>
      <dgm:spPr/>
    </dgm:pt>
    <dgm:pt modelId="{55613671-E359-476D-A89D-8AC9F0BECB33}" type="pres">
      <dgm:prSet presAssocID="{B2C9DBEA-DBF4-4F30-BE8C-5865E26687A7}"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s-CL"/>
        </a:p>
      </dgm:t>
      <dgm:extLst>
        <a:ext uri="{E40237B7-FDA0-4F09-8148-C483321AD2D9}">
          <dgm14:cNvPr xmlns:dgm14="http://schemas.microsoft.com/office/drawing/2010/diagram" id="0" name="" descr="Questions"/>
        </a:ext>
      </dgm:extLst>
    </dgm:pt>
    <dgm:pt modelId="{D61C4D93-B150-4F36-AEA1-14EFA0219577}" type="pres">
      <dgm:prSet presAssocID="{B2C9DBEA-DBF4-4F30-BE8C-5865E26687A7}" presName="spaceRect" presStyleCnt="0"/>
      <dgm:spPr/>
    </dgm:pt>
    <dgm:pt modelId="{812C98DD-9F94-4A87-991F-84828F076EC4}" type="pres">
      <dgm:prSet presAssocID="{B2C9DBEA-DBF4-4F30-BE8C-5865E26687A7}" presName="parTx" presStyleLbl="revTx" presStyleIdx="0" presStyleCnt="5">
        <dgm:presLayoutVars>
          <dgm:chMax val="0"/>
          <dgm:chPref val="0"/>
        </dgm:presLayoutVars>
      </dgm:prSet>
      <dgm:spPr/>
      <dgm:t>
        <a:bodyPr/>
        <a:lstStyle/>
        <a:p>
          <a:endParaRPr lang="es-CL"/>
        </a:p>
      </dgm:t>
    </dgm:pt>
    <dgm:pt modelId="{A73FC9A8-8A29-4133-B1C8-C7493F986453}" type="pres">
      <dgm:prSet presAssocID="{767DAAE7-891D-4B02-96EB-79A9828C96E9}" presName="sibTrans" presStyleCnt="0"/>
      <dgm:spPr/>
    </dgm:pt>
    <dgm:pt modelId="{6D10CA32-C32E-4A18-B5A5-F8C85F240807}" type="pres">
      <dgm:prSet presAssocID="{6F9209A9-2098-45C6-A631-3C041BE27532}" presName="compNode" presStyleCnt="0"/>
      <dgm:spPr/>
    </dgm:pt>
    <dgm:pt modelId="{28880012-3352-4710-B3FD-60CEB953C503}" type="pres">
      <dgm:prSet presAssocID="{6F9209A9-2098-45C6-A631-3C041BE27532}" presName="bgRect" presStyleLbl="bgShp" presStyleIdx="1" presStyleCnt="5"/>
      <dgm:spPr/>
    </dgm:pt>
    <dgm:pt modelId="{4A6FF610-3C2E-477F-B068-EAB5454AEB01}" type="pres">
      <dgm:prSet presAssocID="{6F9209A9-2098-45C6-A631-3C041BE27532}"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s-CL"/>
        </a:p>
      </dgm:t>
      <dgm:extLst>
        <a:ext uri="{E40237B7-FDA0-4F09-8148-C483321AD2D9}">
          <dgm14:cNvPr xmlns:dgm14="http://schemas.microsoft.com/office/drawing/2010/diagram" id="0" name="" descr="Wind Chime"/>
        </a:ext>
      </dgm:extLst>
    </dgm:pt>
    <dgm:pt modelId="{322F9F72-1F15-4CA4-9160-30C017C5A5D6}" type="pres">
      <dgm:prSet presAssocID="{6F9209A9-2098-45C6-A631-3C041BE27532}" presName="spaceRect" presStyleCnt="0"/>
      <dgm:spPr/>
    </dgm:pt>
    <dgm:pt modelId="{FA46CAFA-1D5C-4310-B748-78220C1ED908}" type="pres">
      <dgm:prSet presAssocID="{6F9209A9-2098-45C6-A631-3C041BE27532}" presName="parTx" presStyleLbl="revTx" presStyleIdx="1" presStyleCnt="5">
        <dgm:presLayoutVars>
          <dgm:chMax val="0"/>
          <dgm:chPref val="0"/>
        </dgm:presLayoutVars>
      </dgm:prSet>
      <dgm:spPr/>
      <dgm:t>
        <a:bodyPr/>
        <a:lstStyle/>
        <a:p>
          <a:endParaRPr lang="es-CL"/>
        </a:p>
      </dgm:t>
    </dgm:pt>
    <dgm:pt modelId="{237A3F8F-0CD9-4731-9276-4D40F59131EC}" type="pres">
      <dgm:prSet presAssocID="{0E8810CA-31FB-4F35-913B-0401C165C50D}" presName="sibTrans" presStyleCnt="0"/>
      <dgm:spPr/>
    </dgm:pt>
    <dgm:pt modelId="{245FB6A6-D815-4322-BCBB-A9D3FFA0CA2A}" type="pres">
      <dgm:prSet presAssocID="{2C6A181D-C7B3-4958-B399-E61A96C212C5}" presName="compNode" presStyleCnt="0"/>
      <dgm:spPr/>
    </dgm:pt>
    <dgm:pt modelId="{F30D9F3F-CA67-478D-A4A7-78B77C667930}" type="pres">
      <dgm:prSet presAssocID="{2C6A181D-C7B3-4958-B399-E61A96C212C5}" presName="bgRect" presStyleLbl="bgShp" presStyleIdx="2" presStyleCnt="5"/>
      <dgm:spPr/>
    </dgm:pt>
    <dgm:pt modelId="{459E84B7-BCC8-4C47-B97C-8479579944DA}" type="pres">
      <dgm:prSet presAssocID="{2C6A181D-C7B3-4958-B399-E61A96C212C5}"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s-CL"/>
        </a:p>
      </dgm:t>
      <dgm:extLst>
        <a:ext uri="{E40237B7-FDA0-4F09-8148-C483321AD2D9}">
          <dgm14:cNvPr xmlns:dgm14="http://schemas.microsoft.com/office/drawing/2010/diagram" id="0" name="" descr="Bank"/>
        </a:ext>
      </dgm:extLst>
    </dgm:pt>
    <dgm:pt modelId="{62DD7118-9A56-440F-9B46-F64C53F44CE9}" type="pres">
      <dgm:prSet presAssocID="{2C6A181D-C7B3-4958-B399-E61A96C212C5}" presName="spaceRect" presStyleCnt="0"/>
      <dgm:spPr/>
    </dgm:pt>
    <dgm:pt modelId="{F9E55C57-8E3A-4B42-8E5A-0B98DC367421}" type="pres">
      <dgm:prSet presAssocID="{2C6A181D-C7B3-4958-B399-E61A96C212C5}" presName="parTx" presStyleLbl="revTx" presStyleIdx="2" presStyleCnt="5">
        <dgm:presLayoutVars>
          <dgm:chMax val="0"/>
          <dgm:chPref val="0"/>
        </dgm:presLayoutVars>
      </dgm:prSet>
      <dgm:spPr/>
      <dgm:t>
        <a:bodyPr/>
        <a:lstStyle/>
        <a:p>
          <a:endParaRPr lang="es-CL"/>
        </a:p>
      </dgm:t>
    </dgm:pt>
    <dgm:pt modelId="{CCC60331-DA3B-497F-919D-E45B4F7884DC}" type="pres">
      <dgm:prSet presAssocID="{E75FBAB6-1953-45F4-8CDF-3542E8746644}" presName="sibTrans" presStyleCnt="0"/>
      <dgm:spPr/>
    </dgm:pt>
    <dgm:pt modelId="{65A94B67-963C-46C3-BDEC-65F3AC0551E9}" type="pres">
      <dgm:prSet presAssocID="{A0700355-1D3A-4315-A7C0-EF1191867E13}" presName="compNode" presStyleCnt="0"/>
      <dgm:spPr/>
    </dgm:pt>
    <dgm:pt modelId="{99583C4E-1383-4128-B608-96326CCB0703}" type="pres">
      <dgm:prSet presAssocID="{A0700355-1D3A-4315-A7C0-EF1191867E13}" presName="bgRect" presStyleLbl="bgShp" presStyleIdx="3" presStyleCnt="5"/>
      <dgm:spPr/>
    </dgm:pt>
    <dgm:pt modelId="{57B3A641-D432-4322-BBCA-F7D0052B66BB}" type="pres">
      <dgm:prSet presAssocID="{A0700355-1D3A-4315-A7C0-EF1191867E13}"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s-CL"/>
        </a:p>
      </dgm:t>
      <dgm:extLst>
        <a:ext uri="{E40237B7-FDA0-4F09-8148-C483321AD2D9}">
          <dgm14:cNvPr xmlns:dgm14="http://schemas.microsoft.com/office/drawing/2010/diagram" id="0" name="" descr="Skeleton"/>
        </a:ext>
      </dgm:extLst>
    </dgm:pt>
    <dgm:pt modelId="{4FA3061F-5ED7-472F-817B-B8D515DD79CA}" type="pres">
      <dgm:prSet presAssocID="{A0700355-1D3A-4315-A7C0-EF1191867E13}" presName="spaceRect" presStyleCnt="0"/>
      <dgm:spPr/>
    </dgm:pt>
    <dgm:pt modelId="{DCC2E04F-442A-4E33-8328-4487A0BF7E22}" type="pres">
      <dgm:prSet presAssocID="{A0700355-1D3A-4315-A7C0-EF1191867E13}" presName="parTx" presStyleLbl="revTx" presStyleIdx="3" presStyleCnt="5">
        <dgm:presLayoutVars>
          <dgm:chMax val="0"/>
          <dgm:chPref val="0"/>
        </dgm:presLayoutVars>
      </dgm:prSet>
      <dgm:spPr/>
      <dgm:t>
        <a:bodyPr/>
        <a:lstStyle/>
        <a:p>
          <a:endParaRPr lang="es-CL"/>
        </a:p>
      </dgm:t>
    </dgm:pt>
    <dgm:pt modelId="{FFAE0A79-438E-4457-81E8-A1D4A6C6B4F3}" type="pres">
      <dgm:prSet presAssocID="{E5C8F6F6-16AA-4DA5-865D-D484F739E01D}" presName="sibTrans" presStyleCnt="0"/>
      <dgm:spPr/>
    </dgm:pt>
    <dgm:pt modelId="{0F869F50-62AC-4964-8479-F0E1575F0E16}" type="pres">
      <dgm:prSet presAssocID="{7CFC7FEA-AFB3-4FA7-A013-1C4774B4E4DA}" presName="compNode" presStyleCnt="0"/>
      <dgm:spPr/>
    </dgm:pt>
    <dgm:pt modelId="{8ABB2878-D57F-45C1-900A-F6401C95037A}" type="pres">
      <dgm:prSet presAssocID="{7CFC7FEA-AFB3-4FA7-A013-1C4774B4E4DA}" presName="bgRect" presStyleLbl="bgShp" presStyleIdx="4" presStyleCnt="5"/>
      <dgm:spPr/>
    </dgm:pt>
    <dgm:pt modelId="{001E94A9-505A-4869-8D56-46A5FAB7F3B7}" type="pres">
      <dgm:prSet presAssocID="{7CFC7FEA-AFB3-4FA7-A013-1C4774B4E4DA}"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s-CL"/>
        </a:p>
      </dgm:t>
      <dgm:extLst>
        <a:ext uri="{E40237B7-FDA0-4F09-8148-C483321AD2D9}">
          <dgm14:cNvPr xmlns:dgm14="http://schemas.microsoft.com/office/drawing/2010/diagram" id="0" name="" descr="Gavel"/>
        </a:ext>
      </dgm:extLst>
    </dgm:pt>
    <dgm:pt modelId="{225A918A-0C29-45BD-922A-33FE2ED06CD3}" type="pres">
      <dgm:prSet presAssocID="{7CFC7FEA-AFB3-4FA7-A013-1C4774B4E4DA}" presName="spaceRect" presStyleCnt="0"/>
      <dgm:spPr/>
    </dgm:pt>
    <dgm:pt modelId="{9857CB94-E145-4438-A95F-3EC076524537}" type="pres">
      <dgm:prSet presAssocID="{7CFC7FEA-AFB3-4FA7-A013-1C4774B4E4DA}" presName="parTx" presStyleLbl="revTx" presStyleIdx="4" presStyleCnt="5">
        <dgm:presLayoutVars>
          <dgm:chMax val="0"/>
          <dgm:chPref val="0"/>
        </dgm:presLayoutVars>
      </dgm:prSet>
      <dgm:spPr/>
      <dgm:t>
        <a:bodyPr/>
        <a:lstStyle/>
        <a:p>
          <a:endParaRPr lang="es-CL"/>
        </a:p>
      </dgm:t>
    </dgm:pt>
  </dgm:ptLst>
  <dgm:cxnLst>
    <dgm:cxn modelId="{1D7D7CA5-7072-4B27-A67A-DFC296B9868B}" srcId="{88039280-EC1D-4236-9BF3-B9279E23F1AD}" destId="{2C6A181D-C7B3-4958-B399-E61A96C212C5}" srcOrd="2" destOrd="0" parTransId="{01A677DB-0F1E-406C-A51F-F64FF35A74B1}" sibTransId="{E75FBAB6-1953-45F4-8CDF-3542E8746644}"/>
    <dgm:cxn modelId="{DDBF4F0F-E839-430B-BC2F-8A18F76AB42C}" type="presOf" srcId="{88039280-EC1D-4236-9BF3-B9279E23F1AD}" destId="{0F4B1BE3-61D2-44CB-952B-93637AD4FF78}" srcOrd="0" destOrd="0" presId="urn:microsoft.com/office/officeart/2018/2/layout/IconVerticalSolidList"/>
    <dgm:cxn modelId="{1B33E83D-FD2B-4851-9E76-1C66DEB31745}" type="presOf" srcId="{2C6A181D-C7B3-4958-B399-E61A96C212C5}" destId="{F9E55C57-8E3A-4B42-8E5A-0B98DC367421}" srcOrd="0" destOrd="0" presId="urn:microsoft.com/office/officeart/2018/2/layout/IconVerticalSolidList"/>
    <dgm:cxn modelId="{DDDB2AAE-3930-41C5-9022-7261760DD4B6}" type="presOf" srcId="{7CFC7FEA-AFB3-4FA7-A013-1C4774B4E4DA}" destId="{9857CB94-E145-4438-A95F-3EC076524537}" srcOrd="0" destOrd="0" presId="urn:microsoft.com/office/officeart/2018/2/layout/IconVerticalSolidList"/>
    <dgm:cxn modelId="{674E68DC-BBA2-4FA7-9125-1BC41C31FFF2}" srcId="{88039280-EC1D-4236-9BF3-B9279E23F1AD}" destId="{B2C9DBEA-DBF4-4F30-BE8C-5865E26687A7}" srcOrd="0" destOrd="0" parTransId="{674F42BD-0F8F-4372-891A-0DCD9AA58B58}" sibTransId="{767DAAE7-891D-4B02-96EB-79A9828C96E9}"/>
    <dgm:cxn modelId="{68463AD4-215E-4EE9-BA73-11E06CFDB7B6}" srcId="{88039280-EC1D-4236-9BF3-B9279E23F1AD}" destId="{6F9209A9-2098-45C6-A631-3C041BE27532}" srcOrd="1" destOrd="0" parTransId="{30A54E61-F220-47BA-8D1F-CB3A7D0539B0}" sibTransId="{0E8810CA-31FB-4F35-913B-0401C165C50D}"/>
    <dgm:cxn modelId="{AEA3DCA6-F6C4-4750-86F7-CB50BC045CDA}" type="presOf" srcId="{A0700355-1D3A-4315-A7C0-EF1191867E13}" destId="{DCC2E04F-442A-4E33-8328-4487A0BF7E22}" srcOrd="0" destOrd="0" presId="urn:microsoft.com/office/officeart/2018/2/layout/IconVerticalSolidList"/>
    <dgm:cxn modelId="{95E8F50C-C5B6-47DD-AB58-66541285D361}" type="presOf" srcId="{B2C9DBEA-DBF4-4F30-BE8C-5865E26687A7}" destId="{812C98DD-9F94-4A87-991F-84828F076EC4}" srcOrd="0" destOrd="0" presId="urn:microsoft.com/office/officeart/2018/2/layout/IconVerticalSolidList"/>
    <dgm:cxn modelId="{8064CE53-DDD9-45E1-9650-81C831885D16}" srcId="{88039280-EC1D-4236-9BF3-B9279E23F1AD}" destId="{A0700355-1D3A-4315-A7C0-EF1191867E13}" srcOrd="3" destOrd="0" parTransId="{CA999924-CFB3-4D1B-AB04-23F74ADEF8C1}" sibTransId="{E5C8F6F6-16AA-4DA5-865D-D484F739E01D}"/>
    <dgm:cxn modelId="{89C63EA4-C82B-4257-AAB3-343997E952C2}" type="presOf" srcId="{6F9209A9-2098-45C6-A631-3C041BE27532}" destId="{FA46CAFA-1D5C-4310-B748-78220C1ED908}" srcOrd="0" destOrd="0" presId="urn:microsoft.com/office/officeart/2018/2/layout/IconVerticalSolidList"/>
    <dgm:cxn modelId="{DDCE5881-33BD-4ACA-BA45-EC760EB29EF2}" srcId="{88039280-EC1D-4236-9BF3-B9279E23F1AD}" destId="{7CFC7FEA-AFB3-4FA7-A013-1C4774B4E4DA}" srcOrd="4" destOrd="0" parTransId="{B2CEC6DB-E71E-4E75-8751-ED109C8FA207}" sibTransId="{76DC02AF-79CD-4A25-AD11-AA60859CAD85}"/>
    <dgm:cxn modelId="{41B26FAC-F922-45C4-B181-B8188C6502C1}" type="presParOf" srcId="{0F4B1BE3-61D2-44CB-952B-93637AD4FF78}" destId="{B2DB1160-0680-4A11-8454-C3752A834ACF}" srcOrd="0" destOrd="0" presId="urn:microsoft.com/office/officeart/2018/2/layout/IconVerticalSolidList"/>
    <dgm:cxn modelId="{5BDB61EA-0A5D-4150-9A32-445B3AC1F7E5}" type="presParOf" srcId="{B2DB1160-0680-4A11-8454-C3752A834ACF}" destId="{F54E215A-D0B0-485A-8B9E-19BA5FA242B7}" srcOrd="0" destOrd="0" presId="urn:microsoft.com/office/officeart/2018/2/layout/IconVerticalSolidList"/>
    <dgm:cxn modelId="{13607D35-985D-40D7-AB0F-B2F64FA32D82}" type="presParOf" srcId="{B2DB1160-0680-4A11-8454-C3752A834ACF}" destId="{55613671-E359-476D-A89D-8AC9F0BECB33}" srcOrd="1" destOrd="0" presId="urn:microsoft.com/office/officeart/2018/2/layout/IconVerticalSolidList"/>
    <dgm:cxn modelId="{53F05AE8-A1AD-4E9D-8C5D-A5BB0864D207}" type="presParOf" srcId="{B2DB1160-0680-4A11-8454-C3752A834ACF}" destId="{D61C4D93-B150-4F36-AEA1-14EFA0219577}" srcOrd="2" destOrd="0" presId="urn:microsoft.com/office/officeart/2018/2/layout/IconVerticalSolidList"/>
    <dgm:cxn modelId="{CFE16704-8092-4359-B618-F4FC47C7CF89}" type="presParOf" srcId="{B2DB1160-0680-4A11-8454-C3752A834ACF}" destId="{812C98DD-9F94-4A87-991F-84828F076EC4}" srcOrd="3" destOrd="0" presId="urn:microsoft.com/office/officeart/2018/2/layout/IconVerticalSolidList"/>
    <dgm:cxn modelId="{97E3EC8F-05D4-4F1B-8389-57FD1070134A}" type="presParOf" srcId="{0F4B1BE3-61D2-44CB-952B-93637AD4FF78}" destId="{A73FC9A8-8A29-4133-B1C8-C7493F986453}" srcOrd="1" destOrd="0" presId="urn:microsoft.com/office/officeart/2018/2/layout/IconVerticalSolidList"/>
    <dgm:cxn modelId="{CD02A953-7558-427D-974E-F7C38FA34109}" type="presParOf" srcId="{0F4B1BE3-61D2-44CB-952B-93637AD4FF78}" destId="{6D10CA32-C32E-4A18-B5A5-F8C85F240807}" srcOrd="2" destOrd="0" presId="urn:microsoft.com/office/officeart/2018/2/layout/IconVerticalSolidList"/>
    <dgm:cxn modelId="{A26337EB-2758-4382-A807-5629DA11EF67}" type="presParOf" srcId="{6D10CA32-C32E-4A18-B5A5-F8C85F240807}" destId="{28880012-3352-4710-B3FD-60CEB953C503}" srcOrd="0" destOrd="0" presId="urn:microsoft.com/office/officeart/2018/2/layout/IconVerticalSolidList"/>
    <dgm:cxn modelId="{2732B2BA-E850-42B2-8752-D961D73201C3}" type="presParOf" srcId="{6D10CA32-C32E-4A18-B5A5-F8C85F240807}" destId="{4A6FF610-3C2E-477F-B068-EAB5454AEB01}" srcOrd="1" destOrd="0" presId="urn:microsoft.com/office/officeart/2018/2/layout/IconVerticalSolidList"/>
    <dgm:cxn modelId="{80424474-4846-4967-B87F-ECB8C354CA3A}" type="presParOf" srcId="{6D10CA32-C32E-4A18-B5A5-F8C85F240807}" destId="{322F9F72-1F15-4CA4-9160-30C017C5A5D6}" srcOrd="2" destOrd="0" presId="urn:microsoft.com/office/officeart/2018/2/layout/IconVerticalSolidList"/>
    <dgm:cxn modelId="{4AFF4C2B-441A-454E-B9FF-96F6443C7CC7}" type="presParOf" srcId="{6D10CA32-C32E-4A18-B5A5-F8C85F240807}" destId="{FA46CAFA-1D5C-4310-B748-78220C1ED908}" srcOrd="3" destOrd="0" presId="urn:microsoft.com/office/officeart/2018/2/layout/IconVerticalSolidList"/>
    <dgm:cxn modelId="{87E0B3C9-14F1-42B4-BB81-D88D7CC8A9D5}" type="presParOf" srcId="{0F4B1BE3-61D2-44CB-952B-93637AD4FF78}" destId="{237A3F8F-0CD9-4731-9276-4D40F59131EC}" srcOrd="3" destOrd="0" presId="urn:microsoft.com/office/officeart/2018/2/layout/IconVerticalSolidList"/>
    <dgm:cxn modelId="{0423BB93-A33A-4160-A517-2D4728E2B36D}" type="presParOf" srcId="{0F4B1BE3-61D2-44CB-952B-93637AD4FF78}" destId="{245FB6A6-D815-4322-BCBB-A9D3FFA0CA2A}" srcOrd="4" destOrd="0" presId="urn:microsoft.com/office/officeart/2018/2/layout/IconVerticalSolidList"/>
    <dgm:cxn modelId="{E753BE88-6850-46E9-A6D8-B8C12DE43887}" type="presParOf" srcId="{245FB6A6-D815-4322-BCBB-A9D3FFA0CA2A}" destId="{F30D9F3F-CA67-478D-A4A7-78B77C667930}" srcOrd="0" destOrd="0" presId="urn:microsoft.com/office/officeart/2018/2/layout/IconVerticalSolidList"/>
    <dgm:cxn modelId="{90166762-5D22-4A5D-AFB6-81F6CDF6B501}" type="presParOf" srcId="{245FB6A6-D815-4322-BCBB-A9D3FFA0CA2A}" destId="{459E84B7-BCC8-4C47-B97C-8479579944DA}" srcOrd="1" destOrd="0" presId="urn:microsoft.com/office/officeart/2018/2/layout/IconVerticalSolidList"/>
    <dgm:cxn modelId="{86DAA7D2-C5BA-4720-BDD8-6F94FEBA7006}" type="presParOf" srcId="{245FB6A6-D815-4322-BCBB-A9D3FFA0CA2A}" destId="{62DD7118-9A56-440F-9B46-F64C53F44CE9}" srcOrd="2" destOrd="0" presId="urn:microsoft.com/office/officeart/2018/2/layout/IconVerticalSolidList"/>
    <dgm:cxn modelId="{84103490-458A-4F03-82F0-893B41AED342}" type="presParOf" srcId="{245FB6A6-D815-4322-BCBB-A9D3FFA0CA2A}" destId="{F9E55C57-8E3A-4B42-8E5A-0B98DC367421}" srcOrd="3" destOrd="0" presId="urn:microsoft.com/office/officeart/2018/2/layout/IconVerticalSolidList"/>
    <dgm:cxn modelId="{4C76F3B5-2C44-4828-9EF1-F1EE65559C37}" type="presParOf" srcId="{0F4B1BE3-61D2-44CB-952B-93637AD4FF78}" destId="{CCC60331-DA3B-497F-919D-E45B4F7884DC}" srcOrd="5" destOrd="0" presId="urn:microsoft.com/office/officeart/2018/2/layout/IconVerticalSolidList"/>
    <dgm:cxn modelId="{7DD5D1DF-457A-400A-8AE9-6AFA80A608C2}" type="presParOf" srcId="{0F4B1BE3-61D2-44CB-952B-93637AD4FF78}" destId="{65A94B67-963C-46C3-BDEC-65F3AC0551E9}" srcOrd="6" destOrd="0" presId="urn:microsoft.com/office/officeart/2018/2/layout/IconVerticalSolidList"/>
    <dgm:cxn modelId="{FDA6C6ED-909A-4C09-9E26-CE333F4FA07C}" type="presParOf" srcId="{65A94B67-963C-46C3-BDEC-65F3AC0551E9}" destId="{99583C4E-1383-4128-B608-96326CCB0703}" srcOrd="0" destOrd="0" presId="urn:microsoft.com/office/officeart/2018/2/layout/IconVerticalSolidList"/>
    <dgm:cxn modelId="{DF0B766D-2430-4AF6-B856-764556D27BC0}" type="presParOf" srcId="{65A94B67-963C-46C3-BDEC-65F3AC0551E9}" destId="{57B3A641-D432-4322-BBCA-F7D0052B66BB}" srcOrd="1" destOrd="0" presId="urn:microsoft.com/office/officeart/2018/2/layout/IconVerticalSolidList"/>
    <dgm:cxn modelId="{52A65B0B-A7A7-443C-9A16-862757AF5420}" type="presParOf" srcId="{65A94B67-963C-46C3-BDEC-65F3AC0551E9}" destId="{4FA3061F-5ED7-472F-817B-B8D515DD79CA}" srcOrd="2" destOrd="0" presId="urn:microsoft.com/office/officeart/2018/2/layout/IconVerticalSolidList"/>
    <dgm:cxn modelId="{0BEE4196-CBF8-4A91-810F-E6E540A34E5A}" type="presParOf" srcId="{65A94B67-963C-46C3-BDEC-65F3AC0551E9}" destId="{DCC2E04F-442A-4E33-8328-4487A0BF7E22}" srcOrd="3" destOrd="0" presId="urn:microsoft.com/office/officeart/2018/2/layout/IconVerticalSolidList"/>
    <dgm:cxn modelId="{8A3E7FD0-582D-4C39-827E-05FB1C0F7DDD}" type="presParOf" srcId="{0F4B1BE3-61D2-44CB-952B-93637AD4FF78}" destId="{FFAE0A79-438E-4457-81E8-A1D4A6C6B4F3}" srcOrd="7" destOrd="0" presId="urn:microsoft.com/office/officeart/2018/2/layout/IconVerticalSolidList"/>
    <dgm:cxn modelId="{8400123D-1380-46E8-857A-14BDFCF2D522}" type="presParOf" srcId="{0F4B1BE3-61D2-44CB-952B-93637AD4FF78}" destId="{0F869F50-62AC-4964-8479-F0E1575F0E16}" srcOrd="8" destOrd="0" presId="urn:microsoft.com/office/officeart/2018/2/layout/IconVerticalSolidList"/>
    <dgm:cxn modelId="{C44469BD-4F81-419F-A4BD-419DEC813207}" type="presParOf" srcId="{0F869F50-62AC-4964-8479-F0E1575F0E16}" destId="{8ABB2878-D57F-45C1-900A-F6401C95037A}" srcOrd="0" destOrd="0" presId="urn:microsoft.com/office/officeart/2018/2/layout/IconVerticalSolidList"/>
    <dgm:cxn modelId="{A39B9726-A9CB-4DC6-BC79-491D29044E0B}" type="presParOf" srcId="{0F869F50-62AC-4964-8479-F0E1575F0E16}" destId="{001E94A9-505A-4869-8D56-46A5FAB7F3B7}" srcOrd="1" destOrd="0" presId="urn:microsoft.com/office/officeart/2018/2/layout/IconVerticalSolidList"/>
    <dgm:cxn modelId="{A0F2975E-F20D-4C9F-97CC-9B6F14F9C814}" type="presParOf" srcId="{0F869F50-62AC-4964-8479-F0E1575F0E16}" destId="{225A918A-0C29-45BD-922A-33FE2ED06CD3}" srcOrd="2" destOrd="0" presId="urn:microsoft.com/office/officeart/2018/2/layout/IconVerticalSolidList"/>
    <dgm:cxn modelId="{7E0B9135-F489-4E5F-8A88-8220A3B40C1C}" type="presParOf" srcId="{0F869F50-62AC-4964-8479-F0E1575F0E16}" destId="{9857CB94-E145-4438-A95F-3EC07652453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E215A-D0B0-485A-8B9E-19BA5FA242B7}">
      <dsp:nvSpPr>
        <dsp:cNvPr id="0" name=""/>
        <dsp:cNvSpPr/>
      </dsp:nvSpPr>
      <dsp:spPr>
        <a:xfrm>
          <a:off x="0" y="4344"/>
          <a:ext cx="6303729" cy="9253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613671-E359-476D-A89D-8AC9F0BECB33}">
      <dsp:nvSpPr>
        <dsp:cNvPr id="0" name=""/>
        <dsp:cNvSpPr/>
      </dsp:nvSpPr>
      <dsp:spPr>
        <a:xfrm>
          <a:off x="279920" y="212550"/>
          <a:ext cx="508947" cy="5089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2C98DD-9F94-4A87-991F-84828F076EC4}">
      <dsp:nvSpPr>
        <dsp:cNvPr id="0" name=""/>
        <dsp:cNvSpPr/>
      </dsp:nvSpPr>
      <dsp:spPr>
        <a:xfrm>
          <a:off x="1068788" y="4344"/>
          <a:ext cx="5234940" cy="925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34" tIns="97934" rIns="97934" bIns="97934" numCol="1" spcCol="1270" anchor="ctr" anchorCtr="0">
          <a:noAutofit/>
        </a:bodyPr>
        <a:lstStyle/>
        <a:p>
          <a:pPr lvl="0" algn="l" defTabSz="844550">
            <a:lnSpc>
              <a:spcPct val="90000"/>
            </a:lnSpc>
            <a:spcBef>
              <a:spcPct val="0"/>
            </a:spcBef>
            <a:spcAft>
              <a:spcPct val="35000"/>
            </a:spcAft>
          </a:pPr>
          <a:r>
            <a:rPr lang="es-CL" sz="1900" kern="1200"/>
            <a:t>Conceptos.</a:t>
          </a:r>
          <a:endParaRPr lang="en-US" sz="1900" kern="1200"/>
        </a:p>
      </dsp:txBody>
      <dsp:txXfrm>
        <a:off x="1068788" y="4344"/>
        <a:ext cx="5234940" cy="925358"/>
      </dsp:txXfrm>
    </dsp:sp>
    <dsp:sp modelId="{28880012-3352-4710-B3FD-60CEB953C503}">
      <dsp:nvSpPr>
        <dsp:cNvPr id="0" name=""/>
        <dsp:cNvSpPr/>
      </dsp:nvSpPr>
      <dsp:spPr>
        <a:xfrm>
          <a:off x="0" y="1161042"/>
          <a:ext cx="6303729" cy="9253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6FF610-3C2E-477F-B068-EAB5454AEB01}">
      <dsp:nvSpPr>
        <dsp:cNvPr id="0" name=""/>
        <dsp:cNvSpPr/>
      </dsp:nvSpPr>
      <dsp:spPr>
        <a:xfrm>
          <a:off x="279920" y="1369247"/>
          <a:ext cx="508947" cy="5089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46CAFA-1D5C-4310-B748-78220C1ED908}">
      <dsp:nvSpPr>
        <dsp:cNvPr id="0" name=""/>
        <dsp:cNvSpPr/>
      </dsp:nvSpPr>
      <dsp:spPr>
        <a:xfrm>
          <a:off x="1068788" y="1161042"/>
          <a:ext cx="5234940" cy="925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34" tIns="97934" rIns="97934" bIns="97934" numCol="1" spcCol="1270" anchor="ctr" anchorCtr="0">
          <a:noAutofit/>
        </a:bodyPr>
        <a:lstStyle/>
        <a:p>
          <a:pPr lvl="0" algn="l" defTabSz="844550">
            <a:lnSpc>
              <a:spcPct val="90000"/>
            </a:lnSpc>
            <a:spcBef>
              <a:spcPct val="0"/>
            </a:spcBef>
            <a:spcAft>
              <a:spcPct val="35000"/>
            </a:spcAft>
          </a:pPr>
          <a:r>
            <a:rPr lang="es-CL" sz="1900" kern="1200"/>
            <a:t>Etimología.</a:t>
          </a:r>
          <a:endParaRPr lang="en-US" sz="1900" kern="1200"/>
        </a:p>
      </dsp:txBody>
      <dsp:txXfrm>
        <a:off x="1068788" y="1161042"/>
        <a:ext cx="5234940" cy="925358"/>
      </dsp:txXfrm>
    </dsp:sp>
    <dsp:sp modelId="{F30D9F3F-CA67-478D-A4A7-78B77C667930}">
      <dsp:nvSpPr>
        <dsp:cNvPr id="0" name=""/>
        <dsp:cNvSpPr/>
      </dsp:nvSpPr>
      <dsp:spPr>
        <a:xfrm>
          <a:off x="0" y="2317740"/>
          <a:ext cx="6303729" cy="9253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9E84B7-BCC8-4C47-B97C-8479579944DA}">
      <dsp:nvSpPr>
        <dsp:cNvPr id="0" name=""/>
        <dsp:cNvSpPr/>
      </dsp:nvSpPr>
      <dsp:spPr>
        <a:xfrm>
          <a:off x="279920" y="2525945"/>
          <a:ext cx="508947" cy="50894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E55C57-8E3A-4B42-8E5A-0B98DC367421}">
      <dsp:nvSpPr>
        <dsp:cNvPr id="0" name=""/>
        <dsp:cNvSpPr/>
      </dsp:nvSpPr>
      <dsp:spPr>
        <a:xfrm>
          <a:off x="1068788" y="2317740"/>
          <a:ext cx="5234940" cy="925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34" tIns="97934" rIns="97934" bIns="97934" numCol="1" spcCol="1270" anchor="ctr" anchorCtr="0">
          <a:noAutofit/>
        </a:bodyPr>
        <a:lstStyle/>
        <a:p>
          <a:pPr lvl="0" algn="l" defTabSz="844550">
            <a:lnSpc>
              <a:spcPct val="90000"/>
            </a:lnSpc>
            <a:spcBef>
              <a:spcPct val="0"/>
            </a:spcBef>
            <a:spcAft>
              <a:spcPct val="35000"/>
            </a:spcAft>
          </a:pPr>
          <a:r>
            <a:rPr lang="es-CL" sz="1900" kern="1200"/>
            <a:t>Noción Institucional.</a:t>
          </a:r>
          <a:endParaRPr lang="en-US" sz="1900" kern="1200"/>
        </a:p>
      </dsp:txBody>
      <dsp:txXfrm>
        <a:off x="1068788" y="2317740"/>
        <a:ext cx="5234940" cy="925358"/>
      </dsp:txXfrm>
    </dsp:sp>
    <dsp:sp modelId="{99583C4E-1383-4128-B608-96326CCB0703}">
      <dsp:nvSpPr>
        <dsp:cNvPr id="0" name=""/>
        <dsp:cNvSpPr/>
      </dsp:nvSpPr>
      <dsp:spPr>
        <a:xfrm>
          <a:off x="0" y="3474438"/>
          <a:ext cx="6303729" cy="9253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B3A641-D432-4322-BBCA-F7D0052B66BB}">
      <dsp:nvSpPr>
        <dsp:cNvPr id="0" name=""/>
        <dsp:cNvSpPr/>
      </dsp:nvSpPr>
      <dsp:spPr>
        <a:xfrm>
          <a:off x="279920" y="3682643"/>
          <a:ext cx="508947" cy="50894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C2E04F-442A-4E33-8328-4487A0BF7E22}">
      <dsp:nvSpPr>
        <dsp:cNvPr id="0" name=""/>
        <dsp:cNvSpPr/>
      </dsp:nvSpPr>
      <dsp:spPr>
        <a:xfrm>
          <a:off x="1068788" y="3474438"/>
          <a:ext cx="5234940" cy="925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34" tIns="97934" rIns="97934" bIns="97934" numCol="1" spcCol="1270" anchor="ctr" anchorCtr="0">
          <a:noAutofit/>
        </a:bodyPr>
        <a:lstStyle/>
        <a:p>
          <a:pPr lvl="0" algn="l" defTabSz="844550">
            <a:lnSpc>
              <a:spcPct val="90000"/>
            </a:lnSpc>
            <a:spcBef>
              <a:spcPct val="0"/>
            </a:spcBef>
            <a:spcAft>
              <a:spcPct val="35000"/>
            </a:spcAft>
          </a:pPr>
          <a:r>
            <a:rPr lang="es-CL" sz="1900" kern="1200"/>
            <a:t>Constitución chilena., art. 24.</a:t>
          </a:r>
          <a:endParaRPr lang="en-US" sz="1900" kern="1200"/>
        </a:p>
      </dsp:txBody>
      <dsp:txXfrm>
        <a:off x="1068788" y="3474438"/>
        <a:ext cx="5234940" cy="925358"/>
      </dsp:txXfrm>
    </dsp:sp>
    <dsp:sp modelId="{8ABB2878-D57F-45C1-900A-F6401C95037A}">
      <dsp:nvSpPr>
        <dsp:cNvPr id="0" name=""/>
        <dsp:cNvSpPr/>
      </dsp:nvSpPr>
      <dsp:spPr>
        <a:xfrm>
          <a:off x="0" y="4631136"/>
          <a:ext cx="6303729" cy="9253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1E94A9-505A-4869-8D56-46A5FAB7F3B7}">
      <dsp:nvSpPr>
        <dsp:cNvPr id="0" name=""/>
        <dsp:cNvSpPr/>
      </dsp:nvSpPr>
      <dsp:spPr>
        <a:xfrm>
          <a:off x="279920" y="4839341"/>
          <a:ext cx="508947" cy="50894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57CB94-E145-4438-A95F-3EC076524537}">
      <dsp:nvSpPr>
        <dsp:cNvPr id="0" name=""/>
        <dsp:cNvSpPr/>
      </dsp:nvSpPr>
      <dsp:spPr>
        <a:xfrm>
          <a:off x="1068788" y="4631136"/>
          <a:ext cx="5234940" cy="925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34" tIns="97934" rIns="97934" bIns="97934" numCol="1" spcCol="1270" anchor="ctr" anchorCtr="0">
          <a:noAutofit/>
        </a:bodyPr>
        <a:lstStyle/>
        <a:p>
          <a:pPr lvl="0" algn="l" defTabSz="844550">
            <a:lnSpc>
              <a:spcPct val="90000"/>
            </a:lnSpc>
            <a:spcBef>
              <a:spcPct val="0"/>
            </a:spcBef>
            <a:spcAft>
              <a:spcPct val="35000"/>
            </a:spcAft>
          </a:pPr>
          <a:r>
            <a:rPr lang="es-CL" sz="1900" kern="1200"/>
            <a:t>Funciones del Gobierno</a:t>
          </a:r>
          <a:endParaRPr lang="en-US" sz="1900" kern="1200"/>
        </a:p>
      </dsp:txBody>
      <dsp:txXfrm>
        <a:off x="1068788" y="4631136"/>
        <a:ext cx="5234940" cy="9253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C8A70-557A-4C85-8D41-96997C342200}" type="datetimeFigureOut">
              <a:rPr lang="es-CL" smtClean="0"/>
              <a:t>30-09-2020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15704-59A8-4001-99D4-4549CF858F2C}" type="slidenum">
              <a:rPr lang="es-CL" smtClean="0"/>
              <a:t>‹Nº›</a:t>
            </a:fld>
            <a:endParaRPr lang="es-CL"/>
          </a:p>
        </p:txBody>
      </p:sp>
    </p:spTree>
    <p:extLst>
      <p:ext uri="{BB962C8B-B14F-4D97-AF65-F5344CB8AC3E}">
        <p14:creationId xmlns:p14="http://schemas.microsoft.com/office/powerpoint/2010/main" val="49210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67C0C22-EBDA-4130-87AE-CB28BC19B077}"/>
              </a:ext>
            </a:extLst>
          </p:cNvPr>
          <p:cNvSpPr>
            <a:spLocks noGrp="1"/>
          </p:cNvSpPr>
          <p:nvPr>
            <p:ph type="dt" sz="half" idx="10"/>
          </p:nvPr>
        </p:nvSpPr>
        <p:spPr/>
        <p:txBody>
          <a:bodyPr/>
          <a:lstStyle/>
          <a:p>
            <a:fld id="{11B8501F-7CB7-41DE-A21E-53D8A31934D7}" type="datetime1">
              <a:rPr lang="en-US" smtClean="0"/>
              <a:t>9/30/2020</a:t>
            </a:fld>
            <a:endParaRPr lang="en-US" dirty="0"/>
          </a:p>
        </p:txBody>
      </p:sp>
      <p:sp>
        <p:nvSpPr>
          <p:cNvPr id="5" name="Footer Placeholder 4">
            <a:extLst>
              <a:ext uri="{FF2B5EF4-FFF2-40B4-BE49-F238E27FC236}">
                <a16:creationId xmlns:a16="http://schemas.microsoft.com/office/drawing/2014/main" xmlns=""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FA7B86-E610-42EA-B4DC-C2F447785273}"/>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7" name="Freeform: Shape 6">
            <a:extLst>
              <a:ext uri="{FF2B5EF4-FFF2-40B4-BE49-F238E27FC236}">
                <a16:creationId xmlns:a16="http://schemas.microsoft.com/office/drawing/2014/main" xmlns=""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xmlns=""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476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43AA9A-2280-4F63-8B3D-20742AE6901F}"/>
              </a:ext>
            </a:extLst>
          </p:cNvPr>
          <p:cNvSpPr>
            <a:spLocks noGrp="1"/>
          </p:cNvSpPr>
          <p:nvPr>
            <p:ph type="dt" sz="half" idx="10"/>
          </p:nvPr>
        </p:nvSpPr>
        <p:spPr/>
        <p:txBody>
          <a:bodyPr/>
          <a:lstStyle/>
          <a:p>
            <a:fld id="{53F838F8-B616-4AB0-BC15-11201F5DAC2E}" type="datetime1">
              <a:rPr lang="en-US" smtClean="0"/>
              <a:t>9/30/2020</a:t>
            </a:fld>
            <a:endParaRPr lang="en-US"/>
          </a:p>
        </p:txBody>
      </p:sp>
      <p:sp>
        <p:nvSpPr>
          <p:cNvPr id="5" name="Footer Placeholder 4">
            <a:extLst>
              <a:ext uri="{FF2B5EF4-FFF2-40B4-BE49-F238E27FC236}">
                <a16:creationId xmlns:a16="http://schemas.microsoft.com/office/drawing/2014/main" xmlns=""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140D36-2E71-4F27-967F-7A3E4C6EE197}"/>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7" name="Freeform: Shape 6">
            <a:extLst>
              <a:ext uri="{FF2B5EF4-FFF2-40B4-BE49-F238E27FC236}">
                <a16:creationId xmlns:a16="http://schemas.microsoft.com/office/drawing/2014/main" xmlns=""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22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749755-9FF4-428A-AEB7-1A6477466741}"/>
              </a:ext>
            </a:extLst>
          </p:cNvPr>
          <p:cNvSpPr>
            <a:spLocks noGrp="1"/>
          </p:cNvSpPr>
          <p:nvPr>
            <p:ph type="dt" sz="half" idx="10"/>
          </p:nvPr>
        </p:nvSpPr>
        <p:spPr/>
        <p:txBody>
          <a:bodyPr/>
          <a:lstStyle/>
          <a:p>
            <a:fld id="{65DFD5C0-F1B6-41EA-81CB-E74503C84B8D}" type="datetime1">
              <a:rPr lang="en-US" smtClean="0"/>
              <a:t>9/30/2020</a:t>
            </a:fld>
            <a:endParaRPr lang="en-US"/>
          </a:p>
        </p:txBody>
      </p:sp>
      <p:sp>
        <p:nvSpPr>
          <p:cNvPr id="5" name="Footer Placeholder 4">
            <a:extLst>
              <a:ext uri="{FF2B5EF4-FFF2-40B4-BE49-F238E27FC236}">
                <a16:creationId xmlns:a16="http://schemas.microsoft.com/office/drawing/2014/main" xmlns=""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D24C42-4B05-4EEF-BE14-29041EC9C0E5}"/>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7" name="Freeform: Shape 6">
            <a:extLst>
              <a:ext uri="{FF2B5EF4-FFF2-40B4-BE49-F238E27FC236}">
                <a16:creationId xmlns:a16="http://schemas.microsoft.com/office/drawing/2014/main" xmlns=""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62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E82FA1-02B7-467E-9F16-D178149407C5}"/>
              </a:ext>
            </a:extLst>
          </p:cNvPr>
          <p:cNvSpPr>
            <a:spLocks noGrp="1"/>
          </p:cNvSpPr>
          <p:nvPr>
            <p:ph type="dt" sz="half" idx="10"/>
          </p:nvPr>
        </p:nvSpPr>
        <p:spPr/>
        <p:txBody>
          <a:bodyPr/>
          <a:lstStyle/>
          <a:p>
            <a:fld id="{F014EB48-B759-46CB-B929-8FEC6524D45D}" type="datetime1">
              <a:rPr lang="en-US" smtClean="0"/>
              <a:t>9/30/2020</a:t>
            </a:fld>
            <a:endParaRPr lang="en-US" dirty="0"/>
          </a:p>
        </p:txBody>
      </p:sp>
      <p:sp>
        <p:nvSpPr>
          <p:cNvPr id="5" name="Footer Placeholder 4">
            <a:extLst>
              <a:ext uri="{FF2B5EF4-FFF2-40B4-BE49-F238E27FC236}">
                <a16:creationId xmlns:a16="http://schemas.microsoft.com/office/drawing/2014/main" xmlns=""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CA5B62-3338-46A5-B381-A63B88CB0DDA}"/>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7" name="Freeform: Shape 6">
            <a:extLst>
              <a:ext uri="{FF2B5EF4-FFF2-40B4-BE49-F238E27FC236}">
                <a16:creationId xmlns:a16="http://schemas.microsoft.com/office/drawing/2014/main" xmlns=""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16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AA5F313-1240-47AE-A026-7F349292B5CA}"/>
              </a:ext>
            </a:extLst>
          </p:cNvPr>
          <p:cNvSpPr>
            <a:spLocks noGrp="1"/>
          </p:cNvSpPr>
          <p:nvPr>
            <p:ph type="dt" sz="half" idx="10"/>
          </p:nvPr>
        </p:nvSpPr>
        <p:spPr/>
        <p:txBody>
          <a:bodyPr/>
          <a:lstStyle/>
          <a:p>
            <a:fld id="{64CD84CD-E2BA-4E52-B746-EED313E4FA8E}" type="datetime1">
              <a:rPr lang="en-US" smtClean="0"/>
              <a:t>9/30/2020</a:t>
            </a:fld>
            <a:endParaRPr lang="en-US"/>
          </a:p>
        </p:txBody>
      </p:sp>
      <p:sp>
        <p:nvSpPr>
          <p:cNvPr id="5" name="Footer Placeholder 4">
            <a:extLst>
              <a:ext uri="{FF2B5EF4-FFF2-40B4-BE49-F238E27FC236}">
                <a16:creationId xmlns:a16="http://schemas.microsoft.com/office/drawing/2014/main" xmlns=""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94C5B6-1598-48B4-9B3A-3078FDBE90B7}"/>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9" name="Freeform: Shape 8">
            <a:extLst>
              <a:ext uri="{FF2B5EF4-FFF2-40B4-BE49-F238E27FC236}">
                <a16:creationId xmlns:a16="http://schemas.microsoft.com/office/drawing/2014/main" xmlns=""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xmlns=""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08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3D8B65F-F709-469F-9961-4D01896CAA12}"/>
              </a:ext>
            </a:extLst>
          </p:cNvPr>
          <p:cNvSpPr>
            <a:spLocks noGrp="1"/>
          </p:cNvSpPr>
          <p:nvPr>
            <p:ph type="dt" sz="half" idx="10"/>
          </p:nvPr>
        </p:nvSpPr>
        <p:spPr/>
        <p:txBody>
          <a:bodyPr/>
          <a:lstStyle/>
          <a:p>
            <a:fld id="{2A52720B-EE19-4000-B7E2-52BE4E9788B7}" type="datetime1">
              <a:rPr lang="en-US" smtClean="0"/>
              <a:t>9/30/2020</a:t>
            </a:fld>
            <a:endParaRPr lang="en-US"/>
          </a:p>
        </p:txBody>
      </p:sp>
      <p:sp>
        <p:nvSpPr>
          <p:cNvPr id="6" name="Footer Placeholder 5">
            <a:extLst>
              <a:ext uri="{FF2B5EF4-FFF2-40B4-BE49-F238E27FC236}">
                <a16:creationId xmlns:a16="http://schemas.microsoft.com/office/drawing/2014/main" xmlns=""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100D60B-86A1-479D-BCE8-06D2C3DBC94E}"/>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8" name="Freeform: Shape 7">
            <a:extLst>
              <a:ext uri="{FF2B5EF4-FFF2-40B4-BE49-F238E27FC236}">
                <a16:creationId xmlns:a16="http://schemas.microsoft.com/office/drawing/2014/main" xmlns=""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63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A8A5018-8A77-40E8-B159-4894ECF228B1}"/>
              </a:ext>
            </a:extLst>
          </p:cNvPr>
          <p:cNvSpPr>
            <a:spLocks noGrp="1"/>
          </p:cNvSpPr>
          <p:nvPr>
            <p:ph type="dt" sz="half" idx="10"/>
          </p:nvPr>
        </p:nvSpPr>
        <p:spPr/>
        <p:txBody>
          <a:bodyPr/>
          <a:lstStyle/>
          <a:p>
            <a:fld id="{969F5248-0E9A-4812-98B5-F17522E55425}" type="datetime1">
              <a:rPr lang="en-US" smtClean="0"/>
              <a:t>9/30/2020</a:t>
            </a:fld>
            <a:endParaRPr lang="en-US"/>
          </a:p>
        </p:txBody>
      </p:sp>
      <p:sp>
        <p:nvSpPr>
          <p:cNvPr id="8" name="Footer Placeholder 7">
            <a:extLst>
              <a:ext uri="{FF2B5EF4-FFF2-40B4-BE49-F238E27FC236}">
                <a16:creationId xmlns:a16="http://schemas.microsoft.com/office/drawing/2014/main" xmlns=""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8D29F7D-B101-4950-A2C0-F350FB26D45F}"/>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10" name="Freeform: Shape 9">
            <a:extLst>
              <a:ext uri="{FF2B5EF4-FFF2-40B4-BE49-F238E27FC236}">
                <a16:creationId xmlns:a16="http://schemas.microsoft.com/office/drawing/2014/main" xmlns=""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30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54D3190-B78C-42F1-9D62-F523886BBE51}"/>
              </a:ext>
            </a:extLst>
          </p:cNvPr>
          <p:cNvSpPr>
            <a:spLocks noGrp="1"/>
          </p:cNvSpPr>
          <p:nvPr>
            <p:ph type="dt" sz="half" idx="10"/>
          </p:nvPr>
        </p:nvSpPr>
        <p:spPr/>
        <p:txBody>
          <a:bodyPr/>
          <a:lstStyle/>
          <a:p>
            <a:fld id="{E557468D-3E89-4019-AFCD-B6F69A26596E}" type="datetime1">
              <a:rPr lang="en-US" smtClean="0"/>
              <a:t>9/30/2020</a:t>
            </a:fld>
            <a:endParaRPr lang="en-US"/>
          </a:p>
        </p:txBody>
      </p:sp>
      <p:sp>
        <p:nvSpPr>
          <p:cNvPr id="4" name="Footer Placeholder 3">
            <a:extLst>
              <a:ext uri="{FF2B5EF4-FFF2-40B4-BE49-F238E27FC236}">
                <a16:creationId xmlns:a16="http://schemas.microsoft.com/office/drawing/2014/main" xmlns=""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01CBCC-4CC2-49BD-B155-01E0F4D798BE}"/>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6" name="Freeform: Shape 5">
            <a:extLst>
              <a:ext uri="{FF2B5EF4-FFF2-40B4-BE49-F238E27FC236}">
                <a16:creationId xmlns:a16="http://schemas.microsoft.com/office/drawing/2014/main" xmlns=""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xmlns=""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1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024287-C9B9-48AC-8E4D-A282DE2F44F5}"/>
              </a:ext>
            </a:extLst>
          </p:cNvPr>
          <p:cNvSpPr>
            <a:spLocks noGrp="1"/>
          </p:cNvSpPr>
          <p:nvPr>
            <p:ph type="dt" sz="half" idx="10"/>
          </p:nvPr>
        </p:nvSpPr>
        <p:spPr/>
        <p:txBody>
          <a:bodyPr/>
          <a:lstStyle/>
          <a:p>
            <a:fld id="{7B0AACDD-811A-4919-8E3F-E813AD6181EC}" type="datetime1">
              <a:rPr lang="en-US" smtClean="0"/>
              <a:t>9/30/2020</a:t>
            </a:fld>
            <a:endParaRPr lang="en-US"/>
          </a:p>
        </p:txBody>
      </p:sp>
      <p:sp>
        <p:nvSpPr>
          <p:cNvPr id="3" name="Footer Placeholder 2">
            <a:extLst>
              <a:ext uri="{FF2B5EF4-FFF2-40B4-BE49-F238E27FC236}">
                <a16:creationId xmlns:a16="http://schemas.microsoft.com/office/drawing/2014/main" xmlns=""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CBE73CE-2859-4D49-A9EC-26AF3FBDF6A3}"/>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5" name="Freeform: Shape 4">
            <a:extLst>
              <a:ext uri="{FF2B5EF4-FFF2-40B4-BE49-F238E27FC236}">
                <a16:creationId xmlns:a16="http://schemas.microsoft.com/office/drawing/2014/main" xmlns=""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xmlns=""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97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70783-FF31-4C4E-9196-EB169B209747}"/>
              </a:ext>
            </a:extLst>
          </p:cNvPr>
          <p:cNvSpPr>
            <a:spLocks noGrp="1"/>
          </p:cNvSpPr>
          <p:nvPr>
            <p:ph type="dt" sz="half" idx="10"/>
          </p:nvPr>
        </p:nvSpPr>
        <p:spPr/>
        <p:txBody>
          <a:bodyPr/>
          <a:lstStyle/>
          <a:p>
            <a:fld id="{BB12AFB4-9705-4CAA-90D5-255BC18FCF60}" type="datetime1">
              <a:rPr lang="en-US" smtClean="0"/>
              <a:t>9/30/2020</a:t>
            </a:fld>
            <a:endParaRPr lang="en-US"/>
          </a:p>
        </p:txBody>
      </p:sp>
      <p:sp>
        <p:nvSpPr>
          <p:cNvPr id="6" name="Footer Placeholder 5">
            <a:extLst>
              <a:ext uri="{FF2B5EF4-FFF2-40B4-BE49-F238E27FC236}">
                <a16:creationId xmlns:a16="http://schemas.microsoft.com/office/drawing/2014/main" xmlns=""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7E50A0-1E05-49C5-88C9-46267751201F}"/>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8" name="Freeform: Shape 7">
            <a:extLst>
              <a:ext uri="{FF2B5EF4-FFF2-40B4-BE49-F238E27FC236}">
                <a16:creationId xmlns:a16="http://schemas.microsoft.com/office/drawing/2014/main" xmlns=""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08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A07CB7-0520-4D64-B76C-C31AC557832D}"/>
              </a:ext>
            </a:extLst>
          </p:cNvPr>
          <p:cNvSpPr>
            <a:spLocks noGrp="1"/>
          </p:cNvSpPr>
          <p:nvPr>
            <p:ph type="dt" sz="half" idx="10"/>
          </p:nvPr>
        </p:nvSpPr>
        <p:spPr/>
        <p:txBody>
          <a:bodyPr/>
          <a:lstStyle/>
          <a:p>
            <a:fld id="{23F8CA02-731F-4F8F-AC59-515380D06589}" type="datetime1">
              <a:rPr lang="en-US" smtClean="0"/>
              <a:t>9/30/2020</a:t>
            </a:fld>
            <a:endParaRPr lang="en-US"/>
          </a:p>
        </p:txBody>
      </p:sp>
      <p:sp>
        <p:nvSpPr>
          <p:cNvPr id="6" name="Footer Placeholder 5">
            <a:extLst>
              <a:ext uri="{FF2B5EF4-FFF2-40B4-BE49-F238E27FC236}">
                <a16:creationId xmlns:a16="http://schemas.microsoft.com/office/drawing/2014/main" xmlns=""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5E96AEB-9481-4CCE-B110-FEDD334835B8}"/>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8" name="Freeform: Shape 7">
            <a:extLst>
              <a:ext uri="{FF2B5EF4-FFF2-40B4-BE49-F238E27FC236}">
                <a16:creationId xmlns:a16="http://schemas.microsoft.com/office/drawing/2014/main" xmlns=""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53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1CCDB2F8-D2FE-4ECB-BC23-5C57E31127BF}" type="datetime1">
              <a:rPr lang="en-US" smtClean="0"/>
              <a:t>9/30/2020</a:t>
            </a:fld>
            <a:endParaRPr lang="en-US" dirty="0"/>
          </a:p>
        </p:txBody>
      </p:sp>
      <p:sp>
        <p:nvSpPr>
          <p:cNvPr id="5" name="Footer Placeholder 4">
            <a:extLst>
              <a:ext uri="{FF2B5EF4-FFF2-40B4-BE49-F238E27FC236}">
                <a16:creationId xmlns:a16="http://schemas.microsoft.com/office/drawing/2014/main" xmlns=""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xmlns=""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‹Nº›</a:t>
            </a:fld>
            <a:endParaRPr lang="en-US"/>
          </a:p>
        </p:txBody>
      </p:sp>
    </p:spTree>
    <p:extLst>
      <p:ext uri="{BB962C8B-B14F-4D97-AF65-F5344CB8AC3E}">
        <p14:creationId xmlns:p14="http://schemas.microsoft.com/office/powerpoint/2010/main" val="27913720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02" r:id="rId5"/>
    <p:sldLayoutId id="2147483707" r:id="rId6"/>
    <p:sldLayoutId id="2147483703" r:id="rId7"/>
    <p:sldLayoutId id="2147483704" r:id="rId8"/>
    <p:sldLayoutId id="2147483705" r:id="rId9"/>
    <p:sldLayoutId id="2147483706"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265517E6-731F-4E8F-9FC3-57499CC1D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xmlns="" id="{6024FDB6-ADEE-441F-BE33-7FBD2998E7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578600" cy="6858003"/>
          </a:xfrm>
          <a:custGeom>
            <a:avLst/>
            <a:gdLst>
              <a:gd name="connsiteX0" fmla="*/ 3840831 w 6450535"/>
              <a:gd name="connsiteY0" fmla="*/ 0 h 6858003"/>
              <a:gd name="connsiteX1" fmla="*/ 0 w 6450535"/>
              <a:gd name="connsiteY1" fmla="*/ 0 h 6858003"/>
              <a:gd name="connsiteX2" fmla="*/ 0 w 6450535"/>
              <a:gd name="connsiteY2" fmla="*/ 6858002 h 6858003"/>
              <a:gd name="connsiteX3" fmla="*/ 222478 w 6450535"/>
              <a:gd name="connsiteY3" fmla="*/ 6858002 h 6858003"/>
              <a:gd name="connsiteX4" fmla="*/ 222478 w 6450535"/>
              <a:gd name="connsiteY4" fmla="*/ 6858003 h 6858003"/>
              <a:gd name="connsiteX5" fmla="*/ 6450535 w 6450535"/>
              <a:gd name="connsiteY5" fmla="*/ 6858003 h 6858003"/>
              <a:gd name="connsiteX6" fmla="*/ 6450535 w 6450535"/>
              <a:gd name="connsiteY6" fmla="*/ 1 h 6858003"/>
              <a:gd name="connsiteX7" fmla="*/ 3840836 w 6450535"/>
              <a:gd name="connsiteY7" fmla="*/ 1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0535" h="6858003">
                <a:moveTo>
                  <a:pt x="3840831" y="0"/>
                </a:moveTo>
                <a:lnTo>
                  <a:pt x="0" y="0"/>
                </a:lnTo>
                <a:lnTo>
                  <a:pt x="0" y="6858002"/>
                </a:lnTo>
                <a:lnTo>
                  <a:pt x="222478" y="6858002"/>
                </a:lnTo>
                <a:lnTo>
                  <a:pt x="222478" y="6858003"/>
                </a:lnTo>
                <a:lnTo>
                  <a:pt x="6450535" y="6858003"/>
                </a:lnTo>
                <a:lnTo>
                  <a:pt x="6450535" y="1"/>
                </a:lnTo>
                <a:lnTo>
                  <a:pt x="3840836"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rc 26">
            <a:extLst>
              <a:ext uri="{FF2B5EF4-FFF2-40B4-BE49-F238E27FC236}">
                <a16:creationId xmlns:a16="http://schemas.microsoft.com/office/drawing/2014/main" xmlns="" id="{18E928D9-3091-4385-B979-265D55AD02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03011">
            <a:off x="2974408"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ADDD46C6-BD00-40D6-AD5A-3FA76F268216}"/>
              </a:ext>
            </a:extLst>
          </p:cNvPr>
          <p:cNvSpPr>
            <a:spLocks noGrp="1"/>
          </p:cNvSpPr>
          <p:nvPr>
            <p:ph type="ctrTitle"/>
          </p:nvPr>
        </p:nvSpPr>
        <p:spPr>
          <a:xfrm>
            <a:off x="643467" y="795509"/>
            <a:ext cx="5271106" cy="2798604"/>
          </a:xfrm>
        </p:spPr>
        <p:txBody>
          <a:bodyPr>
            <a:normAutofit/>
          </a:bodyPr>
          <a:lstStyle/>
          <a:p>
            <a:pPr algn="l"/>
            <a:r>
              <a:rPr lang="es-CL">
                <a:solidFill>
                  <a:srgbClr val="FFFFFF"/>
                </a:solidFill>
              </a:rPr>
              <a:t>Introducción</a:t>
            </a:r>
          </a:p>
        </p:txBody>
      </p:sp>
      <p:pic>
        <p:nvPicPr>
          <p:cNvPr id="5" name="Imagen 4">
            <a:extLst>
              <a:ext uri="{FF2B5EF4-FFF2-40B4-BE49-F238E27FC236}">
                <a16:creationId xmlns:a16="http://schemas.microsoft.com/office/drawing/2014/main" xmlns="" id="{F929F4F8-687D-4472-9CFB-3EC0E7BCC998}"/>
              </a:ext>
            </a:extLst>
          </p:cNvPr>
          <p:cNvPicPr>
            <a:picLocks noChangeAspect="1"/>
          </p:cNvPicPr>
          <p:nvPr/>
        </p:nvPicPr>
        <p:blipFill>
          <a:blip r:embed="rId2"/>
          <a:stretch>
            <a:fillRect/>
          </a:stretch>
        </p:blipFill>
        <p:spPr>
          <a:xfrm>
            <a:off x="6864836" y="143441"/>
            <a:ext cx="4832665" cy="3143436"/>
          </a:xfrm>
          <a:custGeom>
            <a:avLst/>
            <a:gdLst/>
            <a:ahLst/>
            <a:cxnLst/>
            <a:rect l="l" t="t" r="r" b="b"/>
            <a:pathLst>
              <a:path w="5096871" h="3143436">
                <a:moveTo>
                  <a:pt x="75600" y="0"/>
                </a:moveTo>
                <a:lnTo>
                  <a:pt x="5021271" y="0"/>
                </a:lnTo>
                <a:cubicBezTo>
                  <a:pt x="5063024" y="0"/>
                  <a:pt x="5096871" y="33847"/>
                  <a:pt x="5096871" y="75600"/>
                </a:cubicBezTo>
                <a:lnTo>
                  <a:pt x="5096871" y="3067836"/>
                </a:lnTo>
                <a:cubicBezTo>
                  <a:pt x="5096871" y="3109589"/>
                  <a:pt x="5063024" y="3143436"/>
                  <a:pt x="5021271" y="3143436"/>
                </a:cubicBezTo>
                <a:lnTo>
                  <a:pt x="75600" y="3143436"/>
                </a:lnTo>
                <a:cubicBezTo>
                  <a:pt x="33847" y="3143436"/>
                  <a:pt x="0" y="3109589"/>
                  <a:pt x="0" y="3067836"/>
                </a:cubicBezTo>
                <a:lnTo>
                  <a:pt x="0" y="75600"/>
                </a:lnTo>
                <a:cubicBezTo>
                  <a:pt x="0" y="33847"/>
                  <a:pt x="33847" y="0"/>
                  <a:pt x="75600" y="0"/>
                </a:cubicBezTo>
                <a:close/>
              </a:path>
            </a:pathLst>
          </a:custGeom>
        </p:spPr>
      </p:pic>
      <p:sp>
        <p:nvSpPr>
          <p:cNvPr id="33" name="Oval 28">
            <a:extLst>
              <a:ext uri="{FF2B5EF4-FFF2-40B4-BE49-F238E27FC236}">
                <a16:creationId xmlns:a16="http://schemas.microsoft.com/office/drawing/2014/main" xmlns="" id="{7D602432-D774-4CF5-94E8-7D52D0105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1186" y="5486807"/>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ítulo 2">
            <a:extLst>
              <a:ext uri="{FF2B5EF4-FFF2-40B4-BE49-F238E27FC236}">
                <a16:creationId xmlns:a16="http://schemas.microsoft.com/office/drawing/2014/main" xmlns="" id="{B3F4DD90-60F5-47B1-9CEC-C04DA40E7563}"/>
              </a:ext>
            </a:extLst>
          </p:cNvPr>
          <p:cNvSpPr>
            <a:spLocks noGrp="1"/>
          </p:cNvSpPr>
          <p:nvPr>
            <p:ph type="subTitle" idx="1"/>
          </p:nvPr>
        </p:nvSpPr>
        <p:spPr>
          <a:xfrm>
            <a:off x="643467" y="3686187"/>
            <a:ext cx="5271106" cy="2292581"/>
          </a:xfrm>
        </p:spPr>
        <p:txBody>
          <a:bodyPr>
            <a:normAutofit/>
          </a:bodyPr>
          <a:lstStyle/>
          <a:p>
            <a:pPr algn="l"/>
            <a:r>
              <a:rPr lang="es-CL" dirty="0">
                <a:solidFill>
                  <a:srgbClr val="FFFFFF"/>
                </a:solidFill>
              </a:rPr>
              <a:t>BASES JURÍDICAS PARA LA ADMINISTRACIÓN DEL ESTADO</a:t>
            </a:r>
          </a:p>
          <a:p>
            <a:pPr algn="l"/>
            <a:endParaRPr lang="es-CL" dirty="0">
              <a:solidFill>
                <a:srgbClr val="FFFFFF"/>
              </a:solidFill>
            </a:endParaRPr>
          </a:p>
          <a:p>
            <a:pPr algn="l"/>
            <a:r>
              <a:rPr lang="es-CL" dirty="0">
                <a:solidFill>
                  <a:srgbClr val="FFFFFF"/>
                </a:solidFill>
              </a:rPr>
              <a:t>PROFESOR: Felipe Lizama Allende.</a:t>
            </a:r>
          </a:p>
        </p:txBody>
      </p:sp>
      <p:pic>
        <p:nvPicPr>
          <p:cNvPr id="18" name="Picture 3">
            <a:extLst>
              <a:ext uri="{FF2B5EF4-FFF2-40B4-BE49-F238E27FC236}">
                <a16:creationId xmlns:a16="http://schemas.microsoft.com/office/drawing/2014/main" xmlns="" id="{6D4EE5DC-A96C-4FF6-BD89-4B4D816504E0}"/>
              </a:ext>
            </a:extLst>
          </p:cNvPr>
          <p:cNvPicPr>
            <a:picLocks noChangeAspect="1"/>
          </p:cNvPicPr>
          <p:nvPr/>
        </p:nvPicPr>
        <p:blipFill rotWithShape="1">
          <a:blip r:embed="rId3"/>
          <a:srcRect l="13275" r="24102"/>
          <a:stretch/>
        </p:blipFill>
        <p:spPr>
          <a:xfrm>
            <a:off x="6851348" y="3502644"/>
            <a:ext cx="3001358" cy="3187173"/>
          </a:xfrm>
          <a:custGeom>
            <a:avLst/>
            <a:gdLst/>
            <a:ahLst/>
            <a:cxnLst/>
            <a:rect l="l" t="t" r="r" b="b"/>
            <a:pathLst>
              <a:path w="5096871" h="3143436">
                <a:moveTo>
                  <a:pt x="75600" y="0"/>
                </a:moveTo>
                <a:lnTo>
                  <a:pt x="5021271" y="0"/>
                </a:lnTo>
                <a:cubicBezTo>
                  <a:pt x="5063024" y="0"/>
                  <a:pt x="5096871" y="33847"/>
                  <a:pt x="5096871" y="75600"/>
                </a:cubicBezTo>
                <a:lnTo>
                  <a:pt x="5096871" y="3067836"/>
                </a:lnTo>
                <a:cubicBezTo>
                  <a:pt x="5096871" y="3109589"/>
                  <a:pt x="5063024" y="3143436"/>
                  <a:pt x="5021271" y="3143436"/>
                </a:cubicBezTo>
                <a:lnTo>
                  <a:pt x="75600" y="3143436"/>
                </a:lnTo>
                <a:cubicBezTo>
                  <a:pt x="33847" y="3143436"/>
                  <a:pt x="0" y="3109589"/>
                  <a:pt x="0" y="3067836"/>
                </a:cubicBezTo>
                <a:lnTo>
                  <a:pt x="0" y="75600"/>
                </a:lnTo>
                <a:cubicBezTo>
                  <a:pt x="0" y="33847"/>
                  <a:pt x="33847" y="0"/>
                  <a:pt x="75600" y="0"/>
                </a:cubicBezTo>
                <a:close/>
              </a:path>
            </a:pathLst>
          </a:custGeom>
        </p:spPr>
      </p:pic>
      <p:sp>
        <p:nvSpPr>
          <p:cNvPr id="6" name="Marcador de número de diapositiva 5">
            <a:extLst>
              <a:ext uri="{FF2B5EF4-FFF2-40B4-BE49-F238E27FC236}">
                <a16:creationId xmlns:a16="http://schemas.microsoft.com/office/drawing/2014/main" xmlns="" id="{5881F8EA-5BD2-4F64-9257-FA3B9C5E5F9E}"/>
              </a:ext>
            </a:extLst>
          </p:cNvPr>
          <p:cNvSpPr>
            <a:spLocks noGrp="1"/>
          </p:cNvSpPr>
          <p:nvPr>
            <p:ph type="sldNum" sz="quarter" idx="12"/>
          </p:nvPr>
        </p:nvSpPr>
        <p:spPr/>
        <p:txBody>
          <a:bodyPr/>
          <a:lstStyle/>
          <a:p>
            <a:fld id="{4854181D-6920-4594-9A5D-6CE56DC9F8B2}" type="slidenum">
              <a:rPr lang="en-US" smtClean="0"/>
              <a:t>1</a:t>
            </a:fld>
            <a:endParaRPr lang="en-US"/>
          </a:p>
        </p:txBody>
      </p:sp>
    </p:spTree>
    <p:extLst>
      <p:ext uri="{BB962C8B-B14F-4D97-AF65-F5344CB8AC3E}">
        <p14:creationId xmlns:p14="http://schemas.microsoft.com/office/powerpoint/2010/main" val="549673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xmlns=""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1E8A3C99-347C-44D8-9D5E-2C44728B6F5F}"/>
              </a:ext>
            </a:extLst>
          </p:cNvPr>
          <p:cNvSpPr>
            <a:spLocks noGrp="1"/>
          </p:cNvSpPr>
          <p:nvPr>
            <p:ph type="title"/>
          </p:nvPr>
        </p:nvSpPr>
        <p:spPr>
          <a:xfrm>
            <a:off x="5894962" y="479493"/>
            <a:ext cx="5458838" cy="1325563"/>
          </a:xfrm>
        </p:spPr>
        <p:txBody>
          <a:bodyPr>
            <a:normAutofit/>
          </a:bodyPr>
          <a:lstStyle/>
          <a:p>
            <a:r>
              <a:rPr lang="es-CL" dirty="0"/>
              <a:t>¿y la Constitución?</a:t>
            </a:r>
          </a:p>
        </p:txBody>
      </p:sp>
      <p:sp>
        <p:nvSpPr>
          <p:cNvPr id="23" name="Freeform: Shape 22">
            <a:extLst>
              <a:ext uri="{FF2B5EF4-FFF2-40B4-BE49-F238E27FC236}">
                <a16:creationId xmlns:a16="http://schemas.microsoft.com/office/drawing/2014/main" xmlns=""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xmlns="" id="{336FFDAF-5C7C-45BA-BD6E-AC15CA35336C}"/>
              </a:ext>
            </a:extLst>
          </p:cNvPr>
          <p:cNvPicPr>
            <a:picLocks noChangeAspect="1"/>
          </p:cNvPicPr>
          <p:nvPr/>
        </p:nvPicPr>
        <p:blipFill>
          <a:blip r:embed="rId2"/>
          <a:stretch>
            <a:fillRect/>
          </a:stretch>
        </p:blipFill>
        <p:spPr>
          <a:xfrm>
            <a:off x="703182" y="1713847"/>
            <a:ext cx="4777381" cy="326056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Marcador de contenido 2">
            <a:extLst>
              <a:ext uri="{FF2B5EF4-FFF2-40B4-BE49-F238E27FC236}">
                <a16:creationId xmlns:a16="http://schemas.microsoft.com/office/drawing/2014/main" xmlns="" id="{E80B8153-C435-4EA1-A225-5F3C3FD9360F}"/>
              </a:ext>
            </a:extLst>
          </p:cNvPr>
          <p:cNvSpPr>
            <a:spLocks noGrp="1"/>
          </p:cNvSpPr>
          <p:nvPr>
            <p:ph idx="1"/>
          </p:nvPr>
        </p:nvSpPr>
        <p:spPr>
          <a:xfrm>
            <a:off x="5894962" y="1984443"/>
            <a:ext cx="5458838" cy="4192520"/>
          </a:xfrm>
        </p:spPr>
        <p:txBody>
          <a:bodyPr>
            <a:normAutofit lnSpcReduction="10000"/>
          </a:bodyPr>
          <a:lstStyle/>
          <a:p>
            <a:r>
              <a:rPr lang="es-CL" sz="2400" dirty="0"/>
              <a:t>1) Consagración del Estado de Derecho y sus manifestaciones.</a:t>
            </a:r>
          </a:p>
          <a:p>
            <a:r>
              <a:rPr lang="es-CL" sz="2400" dirty="0"/>
              <a:t>2) La separación de funciones.</a:t>
            </a:r>
          </a:p>
          <a:p>
            <a:pPr lvl="1"/>
            <a:r>
              <a:rPr lang="es-CL" dirty="0"/>
              <a:t>Orígenes.</a:t>
            </a:r>
          </a:p>
          <a:p>
            <a:pPr lvl="1"/>
            <a:r>
              <a:rPr lang="es-CL" dirty="0"/>
              <a:t>Tratamiento en la Constitución.</a:t>
            </a:r>
          </a:p>
          <a:p>
            <a:pPr lvl="1"/>
            <a:r>
              <a:rPr lang="es-CL" dirty="0"/>
              <a:t>¿Es tal como se enseña teóricamente?</a:t>
            </a:r>
          </a:p>
          <a:p>
            <a:pPr lvl="2"/>
            <a:r>
              <a:rPr lang="es-CL" sz="2400" dirty="0"/>
              <a:t>La realidad.</a:t>
            </a:r>
          </a:p>
          <a:p>
            <a:pPr lvl="2"/>
            <a:r>
              <a:rPr lang="es-CL" sz="2400" dirty="0"/>
              <a:t>El texto constitucional.</a:t>
            </a:r>
          </a:p>
          <a:p>
            <a:pPr lvl="2"/>
            <a:r>
              <a:rPr lang="es-CL" sz="2400" dirty="0"/>
              <a:t>Ejemplos, los “medios de acción recíproca”</a:t>
            </a:r>
          </a:p>
          <a:p>
            <a:pPr lvl="1"/>
            <a:endParaRPr lang="es-CL" dirty="0"/>
          </a:p>
        </p:txBody>
      </p:sp>
      <p:sp>
        <p:nvSpPr>
          <p:cNvPr id="4" name="Marcador de número de diapositiva 3">
            <a:extLst>
              <a:ext uri="{FF2B5EF4-FFF2-40B4-BE49-F238E27FC236}">
                <a16:creationId xmlns:a16="http://schemas.microsoft.com/office/drawing/2014/main" xmlns="" id="{D17EB195-9E59-497B-8CC3-21D608F74A95}"/>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a:solidFill>
                  <a:prstClr val="black">
                    <a:tint val="75000"/>
                  </a:prstClr>
                </a:solidFill>
              </a:rPr>
              <a:pPr>
                <a:spcAft>
                  <a:spcPts val="600"/>
                </a:spcAft>
              </a:pPr>
              <a:t>10</a:t>
            </a:fld>
            <a:endParaRPr lang="en-US">
              <a:solidFill>
                <a:prstClr val="black">
                  <a:tint val="75000"/>
                </a:prstClr>
              </a:solidFill>
            </a:endParaRPr>
          </a:p>
        </p:txBody>
      </p:sp>
    </p:spTree>
    <p:extLst>
      <p:ext uri="{BB962C8B-B14F-4D97-AF65-F5344CB8AC3E}">
        <p14:creationId xmlns:p14="http://schemas.microsoft.com/office/powerpoint/2010/main" val="338433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545D489D-16E1-484D-867B-144368D74B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49A496F5-B01E-4BF8-9D1E-C4E53B6F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xmlns="" id="{6E895C8D-1379-40B8-8B1B-B6F5AEAF0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A32BC8BE-FBF6-4462-8669-D945AA025ADC}"/>
              </a:ext>
            </a:extLst>
          </p:cNvPr>
          <p:cNvSpPr>
            <a:spLocks noGrp="1"/>
          </p:cNvSpPr>
          <p:nvPr>
            <p:ph type="title"/>
          </p:nvPr>
        </p:nvSpPr>
        <p:spPr>
          <a:xfrm>
            <a:off x="838200" y="643467"/>
            <a:ext cx="2951205" cy="5571066"/>
          </a:xfrm>
        </p:spPr>
        <p:txBody>
          <a:bodyPr>
            <a:normAutofit/>
          </a:bodyPr>
          <a:lstStyle/>
          <a:p>
            <a:r>
              <a:rPr lang="es-CL">
                <a:solidFill>
                  <a:srgbClr val="FFFFFF"/>
                </a:solidFill>
              </a:rPr>
              <a:t>El Gobierno</a:t>
            </a:r>
          </a:p>
        </p:txBody>
      </p:sp>
      <p:sp>
        <p:nvSpPr>
          <p:cNvPr id="4" name="Marcador de número de diapositiva 3">
            <a:extLst>
              <a:ext uri="{FF2B5EF4-FFF2-40B4-BE49-F238E27FC236}">
                <a16:creationId xmlns:a16="http://schemas.microsoft.com/office/drawing/2014/main" xmlns="" id="{7B7E5D1D-A5EB-4354-A751-F4244C7BE213}"/>
              </a:ext>
            </a:extLst>
          </p:cNvPr>
          <p:cNvSpPr>
            <a:spLocks noGrp="1"/>
          </p:cNvSpPr>
          <p:nvPr>
            <p:ph type="sldNum" sz="quarter" idx="12"/>
          </p:nvPr>
        </p:nvSpPr>
        <p:spPr>
          <a:xfrm>
            <a:off x="9664504" y="6356350"/>
            <a:ext cx="1689295" cy="365125"/>
          </a:xfrm>
        </p:spPr>
        <p:txBody>
          <a:bodyPr>
            <a:normAutofit/>
          </a:bodyPr>
          <a:lstStyle/>
          <a:p>
            <a:pPr>
              <a:spcAft>
                <a:spcPts val="600"/>
              </a:spcAft>
            </a:pPr>
            <a:fld id="{4854181D-6920-4594-9A5D-6CE56DC9F8B2}" type="slidenum">
              <a:rPr lang="en-US">
                <a:solidFill>
                  <a:prstClr val="black">
                    <a:tint val="75000"/>
                  </a:prstClr>
                </a:solidFill>
              </a:rPr>
              <a:pPr>
                <a:spcAft>
                  <a:spcPts val="600"/>
                </a:spcAft>
              </a:pPr>
              <a:t>11</a:t>
            </a:fld>
            <a:endParaRPr lang="en-US">
              <a:solidFill>
                <a:prstClr val="black">
                  <a:tint val="75000"/>
                </a:prstClr>
              </a:solidFill>
            </a:endParaRPr>
          </a:p>
        </p:txBody>
      </p:sp>
      <p:graphicFrame>
        <p:nvGraphicFramePr>
          <p:cNvPr id="6" name="Marcador de contenido 2">
            <a:extLst>
              <a:ext uri="{FF2B5EF4-FFF2-40B4-BE49-F238E27FC236}">
                <a16:creationId xmlns:a16="http://schemas.microsoft.com/office/drawing/2014/main" xmlns="" id="{22951BA8-2C73-4537-9DE1-D5034D8AF42C}"/>
              </a:ext>
            </a:extLst>
          </p:cNvPr>
          <p:cNvGraphicFramePr>
            <a:graphicFrameLocks noGrp="1"/>
          </p:cNvGraphicFramePr>
          <p:nvPr>
            <p:ph idx="1"/>
            <p:extLst>
              <p:ext uri="{D42A27DB-BD31-4B8C-83A1-F6EECF244321}">
                <p14:modId xmlns:p14="http://schemas.microsoft.com/office/powerpoint/2010/main" val="793584260"/>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1935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5199994-21AE-49A2-BA0D-12E295989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821A88DE-25E8-4659-9348-7D25BCFED6D4}"/>
              </a:ext>
            </a:extLst>
          </p:cNvPr>
          <p:cNvSpPr>
            <a:spLocks noGrp="1"/>
          </p:cNvSpPr>
          <p:nvPr>
            <p:ph type="title"/>
          </p:nvPr>
        </p:nvSpPr>
        <p:spPr>
          <a:xfrm>
            <a:off x="6769570" y="373224"/>
            <a:ext cx="4771178" cy="1317464"/>
          </a:xfrm>
        </p:spPr>
        <p:txBody>
          <a:bodyPr>
            <a:normAutofit/>
          </a:bodyPr>
          <a:lstStyle/>
          <a:p>
            <a:r>
              <a:rPr lang="es-CL" dirty="0"/>
              <a:t>¡Gracias por hoy!</a:t>
            </a:r>
          </a:p>
        </p:txBody>
      </p:sp>
      <p:pic>
        <p:nvPicPr>
          <p:cNvPr id="5" name="Marcador de contenido 4">
            <a:extLst>
              <a:ext uri="{FF2B5EF4-FFF2-40B4-BE49-F238E27FC236}">
                <a16:creationId xmlns:a16="http://schemas.microsoft.com/office/drawing/2014/main" xmlns="" id="{1279B417-933A-400B-8C40-66096F4D18B0}"/>
              </a:ext>
            </a:extLst>
          </p:cNvPr>
          <p:cNvPicPr>
            <a:picLocks noChangeAspect="1"/>
          </p:cNvPicPr>
          <p:nvPr/>
        </p:nvPicPr>
        <p:blipFill>
          <a:blip r:embed="rId2"/>
          <a:stretch>
            <a:fillRect/>
          </a:stretch>
        </p:blipFill>
        <p:spPr>
          <a:xfrm>
            <a:off x="838199" y="897772"/>
            <a:ext cx="5440195" cy="4949567"/>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14" name="Arc 13">
            <a:extLst>
              <a:ext uri="{FF2B5EF4-FFF2-40B4-BE49-F238E27FC236}">
                <a16:creationId xmlns:a16="http://schemas.microsoft.com/office/drawing/2014/main" xmlns="" id="{A2C34835-4F79-4934-B151-D68E79764C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xmlns="" id="{A4FEFE51-0958-4CA5-BD7E-FA409F9F8B41}"/>
              </a:ext>
            </a:extLst>
          </p:cNvPr>
          <p:cNvSpPr>
            <a:spLocks noGrp="1"/>
          </p:cNvSpPr>
          <p:nvPr>
            <p:ph idx="1"/>
          </p:nvPr>
        </p:nvSpPr>
        <p:spPr>
          <a:xfrm>
            <a:off x="6769570" y="1408923"/>
            <a:ext cx="4771178" cy="2273474"/>
          </a:xfrm>
        </p:spPr>
        <p:txBody>
          <a:bodyPr>
            <a:normAutofit fontScale="85000" lnSpcReduction="20000"/>
          </a:bodyPr>
          <a:lstStyle/>
          <a:p>
            <a:pPr algn="just"/>
            <a:r>
              <a:rPr lang="en-US" sz="2400" dirty="0">
                <a:solidFill>
                  <a:srgbClr val="FF0000"/>
                </a:solidFill>
              </a:rPr>
              <a:t>1. ¿</a:t>
            </a:r>
            <a:r>
              <a:rPr lang="en-US" sz="2400" dirty="0" err="1">
                <a:solidFill>
                  <a:srgbClr val="FF0000"/>
                </a:solidFill>
              </a:rPr>
              <a:t>Qué</a:t>
            </a:r>
            <a:r>
              <a:rPr lang="en-US" sz="2400" dirty="0">
                <a:solidFill>
                  <a:srgbClr val="FF0000"/>
                </a:solidFill>
              </a:rPr>
              <a:t> </a:t>
            </a:r>
            <a:r>
              <a:rPr lang="en-US" sz="2400" dirty="0" err="1">
                <a:solidFill>
                  <a:srgbClr val="FF0000"/>
                </a:solidFill>
              </a:rPr>
              <a:t>normas</a:t>
            </a:r>
            <a:r>
              <a:rPr lang="en-US" sz="2400" dirty="0">
                <a:solidFill>
                  <a:srgbClr val="FF0000"/>
                </a:solidFill>
              </a:rPr>
              <a:t> </a:t>
            </a:r>
            <a:r>
              <a:rPr lang="en-US" sz="2400" dirty="0" err="1">
                <a:solidFill>
                  <a:srgbClr val="FF0000"/>
                </a:solidFill>
              </a:rPr>
              <a:t>en</a:t>
            </a:r>
            <a:r>
              <a:rPr lang="en-US" sz="2400" dirty="0">
                <a:solidFill>
                  <a:srgbClr val="FF0000"/>
                </a:solidFill>
              </a:rPr>
              <a:t> la </a:t>
            </a:r>
            <a:r>
              <a:rPr lang="en-US" sz="2400" dirty="0" err="1">
                <a:solidFill>
                  <a:srgbClr val="FF0000"/>
                </a:solidFill>
              </a:rPr>
              <a:t>Constitución</a:t>
            </a:r>
            <a:r>
              <a:rPr lang="en-US" sz="2400" dirty="0">
                <a:solidFill>
                  <a:srgbClr val="FF0000"/>
                </a:solidFill>
              </a:rPr>
              <a:t> </a:t>
            </a:r>
            <a:r>
              <a:rPr lang="en-US" sz="2400" dirty="0" err="1">
                <a:solidFill>
                  <a:srgbClr val="FF0000"/>
                </a:solidFill>
              </a:rPr>
              <a:t>regulan</a:t>
            </a:r>
            <a:r>
              <a:rPr lang="en-US" sz="2400" dirty="0">
                <a:solidFill>
                  <a:srgbClr val="FF0000"/>
                </a:solidFill>
              </a:rPr>
              <a:t> a la </a:t>
            </a:r>
            <a:r>
              <a:rPr lang="en-US" sz="2400" dirty="0" err="1">
                <a:solidFill>
                  <a:srgbClr val="FF0000"/>
                </a:solidFill>
              </a:rPr>
              <a:t>Administración</a:t>
            </a:r>
            <a:r>
              <a:rPr lang="en-US" sz="2400" dirty="0">
                <a:solidFill>
                  <a:srgbClr val="FF0000"/>
                </a:solidFill>
              </a:rPr>
              <a:t>?</a:t>
            </a:r>
          </a:p>
          <a:p>
            <a:pPr algn="just"/>
            <a:r>
              <a:rPr lang="en-US" sz="2400" dirty="0">
                <a:solidFill>
                  <a:srgbClr val="FF0000"/>
                </a:solidFill>
              </a:rPr>
              <a:t>2. </a:t>
            </a:r>
            <a:r>
              <a:rPr lang="en-US" sz="2400" dirty="0" err="1">
                <a:solidFill>
                  <a:srgbClr val="FF0000"/>
                </a:solidFill>
              </a:rPr>
              <a:t>Busque</a:t>
            </a:r>
            <a:r>
              <a:rPr lang="en-US" sz="2400" dirty="0">
                <a:solidFill>
                  <a:srgbClr val="FF0000"/>
                </a:solidFill>
              </a:rPr>
              <a:t> </a:t>
            </a:r>
            <a:r>
              <a:rPr lang="en-US" sz="2400" dirty="0" err="1">
                <a:solidFill>
                  <a:srgbClr val="FF0000"/>
                </a:solidFill>
              </a:rPr>
              <a:t>ejemplos</a:t>
            </a:r>
            <a:r>
              <a:rPr lang="en-US" sz="2400" dirty="0">
                <a:solidFill>
                  <a:srgbClr val="FF0000"/>
                </a:solidFill>
              </a:rPr>
              <a:t> de “</a:t>
            </a:r>
            <a:r>
              <a:rPr lang="en-US" sz="2400" dirty="0" err="1">
                <a:solidFill>
                  <a:srgbClr val="FF0000"/>
                </a:solidFill>
              </a:rPr>
              <a:t>gobernar</a:t>
            </a:r>
            <a:r>
              <a:rPr lang="en-US" sz="2400" dirty="0">
                <a:solidFill>
                  <a:srgbClr val="FF0000"/>
                </a:solidFill>
              </a:rPr>
              <a:t>” y de “</a:t>
            </a:r>
            <a:r>
              <a:rPr lang="en-US" sz="2400" dirty="0" err="1">
                <a:solidFill>
                  <a:srgbClr val="FF0000"/>
                </a:solidFill>
              </a:rPr>
              <a:t>administrar</a:t>
            </a:r>
            <a:r>
              <a:rPr lang="en-US" sz="2400" dirty="0">
                <a:solidFill>
                  <a:srgbClr val="FF0000"/>
                </a:solidFill>
              </a:rPr>
              <a:t>” con </a:t>
            </a:r>
            <a:r>
              <a:rPr lang="en-US" sz="2400" dirty="0" err="1">
                <a:solidFill>
                  <a:srgbClr val="FF0000"/>
                </a:solidFill>
              </a:rPr>
              <a:t>arreglo</a:t>
            </a:r>
            <a:r>
              <a:rPr lang="en-US" sz="2400" dirty="0">
                <a:solidFill>
                  <a:srgbClr val="FF0000"/>
                </a:solidFill>
              </a:rPr>
              <a:t> al </a:t>
            </a:r>
            <a:r>
              <a:rPr lang="en-US" sz="2400" dirty="0" err="1">
                <a:solidFill>
                  <a:srgbClr val="FF0000"/>
                </a:solidFill>
              </a:rPr>
              <a:t>texto</a:t>
            </a:r>
            <a:r>
              <a:rPr lang="en-US" sz="2400" dirty="0">
                <a:solidFill>
                  <a:srgbClr val="FF0000"/>
                </a:solidFill>
              </a:rPr>
              <a:t> y a la </a:t>
            </a:r>
            <a:r>
              <a:rPr lang="en-US" sz="2400" dirty="0" err="1">
                <a:solidFill>
                  <a:srgbClr val="FF0000"/>
                </a:solidFill>
              </a:rPr>
              <a:t>clase</a:t>
            </a:r>
            <a:r>
              <a:rPr lang="en-US" sz="2400" dirty="0">
                <a:solidFill>
                  <a:srgbClr val="FF0000"/>
                </a:solidFill>
              </a:rPr>
              <a:t>.</a:t>
            </a:r>
          </a:p>
          <a:p>
            <a:pPr algn="just"/>
            <a:r>
              <a:rPr lang="en-US" sz="2400" dirty="0">
                <a:solidFill>
                  <a:srgbClr val="FF0000"/>
                </a:solidFill>
              </a:rPr>
              <a:t>3. ¿Hay algo que </a:t>
            </a:r>
            <a:r>
              <a:rPr lang="en-US" sz="2400" dirty="0" err="1">
                <a:solidFill>
                  <a:srgbClr val="FF0000"/>
                </a:solidFill>
              </a:rPr>
              <a:t>falta</a:t>
            </a:r>
            <a:r>
              <a:rPr lang="en-US" sz="2400" dirty="0">
                <a:solidFill>
                  <a:srgbClr val="FF0000"/>
                </a:solidFill>
              </a:rPr>
              <a:t> para que la </a:t>
            </a:r>
            <a:r>
              <a:rPr lang="en-US" sz="2400" dirty="0" err="1">
                <a:solidFill>
                  <a:srgbClr val="FF0000"/>
                </a:solidFill>
              </a:rPr>
              <a:t>separación</a:t>
            </a:r>
            <a:r>
              <a:rPr lang="en-US" sz="2400" dirty="0">
                <a:solidFill>
                  <a:srgbClr val="FF0000"/>
                </a:solidFill>
              </a:rPr>
              <a:t> de </a:t>
            </a:r>
            <a:r>
              <a:rPr lang="en-US" sz="2400" dirty="0" err="1">
                <a:solidFill>
                  <a:srgbClr val="FF0000"/>
                </a:solidFill>
              </a:rPr>
              <a:t>poder</a:t>
            </a:r>
            <a:r>
              <a:rPr lang="en-US" sz="2400" dirty="0">
                <a:solidFill>
                  <a:srgbClr val="FF0000"/>
                </a:solidFill>
              </a:rPr>
              <a:t> </a:t>
            </a:r>
            <a:r>
              <a:rPr lang="en-US" sz="2400" dirty="0" err="1">
                <a:solidFill>
                  <a:srgbClr val="FF0000"/>
                </a:solidFill>
              </a:rPr>
              <a:t>funcione</a:t>
            </a:r>
            <a:r>
              <a:rPr lang="en-US" sz="2400" dirty="0">
                <a:solidFill>
                  <a:srgbClr val="FF0000"/>
                </a:solidFill>
              </a:rPr>
              <a:t> </a:t>
            </a:r>
            <a:r>
              <a:rPr lang="en-US" sz="2400" dirty="0" err="1">
                <a:solidFill>
                  <a:srgbClr val="FF0000"/>
                </a:solidFill>
              </a:rPr>
              <a:t>razonablemente</a:t>
            </a:r>
            <a:r>
              <a:rPr lang="en-US" sz="2400" dirty="0">
                <a:solidFill>
                  <a:srgbClr val="FF0000"/>
                </a:solidFill>
              </a:rPr>
              <a:t>? </a:t>
            </a:r>
            <a:r>
              <a:rPr lang="en-US" sz="2400" dirty="0" err="1">
                <a:solidFill>
                  <a:srgbClr val="FF0000"/>
                </a:solidFill>
              </a:rPr>
              <a:t>Reflexione</a:t>
            </a:r>
            <a:r>
              <a:rPr lang="en-US" sz="2400">
                <a:solidFill>
                  <a:srgbClr val="FF0000"/>
                </a:solidFill>
              </a:rPr>
              <a:t>.</a:t>
            </a:r>
            <a:endParaRPr lang="en-US" sz="2400" dirty="0">
              <a:solidFill>
                <a:srgbClr val="FF0000"/>
              </a:solidFill>
            </a:endParaRPr>
          </a:p>
          <a:p>
            <a:pPr algn="just"/>
            <a:endParaRPr lang="en-US" sz="2400" dirty="0">
              <a:solidFill>
                <a:srgbClr val="FF0000"/>
              </a:solidFill>
            </a:endParaRPr>
          </a:p>
        </p:txBody>
      </p:sp>
      <p:sp>
        <p:nvSpPr>
          <p:cNvPr id="4" name="Marcador de número de diapositiva 3">
            <a:extLst>
              <a:ext uri="{FF2B5EF4-FFF2-40B4-BE49-F238E27FC236}">
                <a16:creationId xmlns:a16="http://schemas.microsoft.com/office/drawing/2014/main" xmlns="" id="{4513B428-D4EE-444B-89B8-0771D3195BD9}"/>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a:solidFill>
                  <a:prstClr val="black">
                    <a:lumMod val="50000"/>
                    <a:lumOff val="50000"/>
                  </a:prstClr>
                </a:solidFill>
              </a:rPr>
              <a:pPr>
                <a:spcAft>
                  <a:spcPts val="600"/>
                </a:spcAft>
              </a:pPr>
              <a:t>12</a:t>
            </a:fld>
            <a:endParaRPr lang="en-US">
              <a:solidFill>
                <a:prstClr val="black">
                  <a:lumMod val="50000"/>
                  <a:lumOff val="50000"/>
                </a:prstClr>
              </a:solidFill>
            </a:endParaRPr>
          </a:p>
        </p:txBody>
      </p:sp>
      <p:pic>
        <p:nvPicPr>
          <p:cNvPr id="6" name="Imagen 5">
            <a:extLst>
              <a:ext uri="{FF2B5EF4-FFF2-40B4-BE49-F238E27FC236}">
                <a16:creationId xmlns:a16="http://schemas.microsoft.com/office/drawing/2014/main" xmlns="" id="{6725F9F2-D2C2-42E9-BC8C-40E6A88A2423}"/>
              </a:ext>
            </a:extLst>
          </p:cNvPr>
          <p:cNvPicPr>
            <a:picLocks noChangeAspect="1"/>
          </p:cNvPicPr>
          <p:nvPr/>
        </p:nvPicPr>
        <p:blipFill>
          <a:blip r:embed="rId3"/>
          <a:stretch>
            <a:fillRect/>
          </a:stretch>
        </p:blipFill>
        <p:spPr>
          <a:xfrm>
            <a:off x="7116593" y="3755950"/>
            <a:ext cx="4260956" cy="2526846"/>
          </a:xfrm>
          <a:prstGeom prst="rect">
            <a:avLst/>
          </a:prstGeom>
        </p:spPr>
      </p:pic>
    </p:spTree>
    <p:extLst>
      <p:ext uri="{BB962C8B-B14F-4D97-AF65-F5344CB8AC3E}">
        <p14:creationId xmlns:p14="http://schemas.microsoft.com/office/powerpoint/2010/main" val="113039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F7EBAE4-9945-4473-9E34-B2C66EA0F0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4742F937-21C8-4E08-AB3D-D6C70C15D5ED}"/>
              </a:ext>
            </a:extLst>
          </p:cNvPr>
          <p:cNvSpPr>
            <a:spLocks noGrp="1"/>
          </p:cNvSpPr>
          <p:nvPr>
            <p:ph type="title"/>
          </p:nvPr>
        </p:nvSpPr>
        <p:spPr>
          <a:xfrm>
            <a:off x="838200" y="365125"/>
            <a:ext cx="5393361" cy="1325563"/>
          </a:xfrm>
        </p:spPr>
        <p:txBody>
          <a:bodyPr>
            <a:normAutofit/>
          </a:bodyPr>
          <a:lstStyle/>
          <a:p>
            <a:r>
              <a:rPr lang="es-CL" dirty="0"/>
              <a:t>¿Qué veremos hoy?</a:t>
            </a:r>
          </a:p>
        </p:txBody>
      </p:sp>
      <p:sp>
        <p:nvSpPr>
          <p:cNvPr id="3" name="Marcador de contenido 2">
            <a:extLst>
              <a:ext uri="{FF2B5EF4-FFF2-40B4-BE49-F238E27FC236}">
                <a16:creationId xmlns:a16="http://schemas.microsoft.com/office/drawing/2014/main" xmlns="" id="{C89A4D9F-94D9-4BAD-9332-0E734E3D38CC}"/>
              </a:ext>
            </a:extLst>
          </p:cNvPr>
          <p:cNvSpPr>
            <a:spLocks noGrp="1"/>
          </p:cNvSpPr>
          <p:nvPr>
            <p:ph idx="1"/>
          </p:nvPr>
        </p:nvSpPr>
        <p:spPr>
          <a:xfrm>
            <a:off x="838200" y="1825625"/>
            <a:ext cx="5393361" cy="4351338"/>
          </a:xfrm>
        </p:spPr>
        <p:txBody>
          <a:bodyPr>
            <a:normAutofit/>
          </a:bodyPr>
          <a:lstStyle/>
          <a:p>
            <a:pPr algn="just"/>
            <a:r>
              <a:rPr lang="es-CL" sz="1500" dirty="0"/>
              <a:t>“Que, a mayor abundamiento, si bien los hechos en que se funda el recurso son de público conocimiento, lo cierto es que la petición de la recurrente, en orden a decretar una cuarentena por 14 días en nuestra Región, </a:t>
            </a:r>
            <a:r>
              <a:rPr lang="es-CL" sz="1500" b="1" dirty="0"/>
              <a:t>corresponde al ejercicio de las políticas públicas que se adopten para enfrentar la crisis sanitaria </a:t>
            </a:r>
            <a:r>
              <a:rPr lang="es-CL" sz="1500" dirty="0"/>
              <a:t>que se vive actualmente en el país, que por cierto incluye la Región de Aysén, </a:t>
            </a:r>
            <a:r>
              <a:rPr lang="es-CL" sz="1500" b="1" dirty="0"/>
              <a:t>de potestad exclusiva y privativa del Poder Ejecutivo, a través de las autoridades sanitarias, </a:t>
            </a:r>
            <a:r>
              <a:rPr lang="es-CL" sz="1500" dirty="0"/>
              <a:t>de acuerdo a las facultades y atribuciones que propias que le han sido entregadas a ésta por la ley, no siendo procedente que esta Corte, en sede de protección constitucional </a:t>
            </a:r>
            <a:r>
              <a:rPr lang="es-CL" sz="1500" b="1" dirty="0"/>
              <a:t>determine la forma en que pueda compelerse a dicha autoridad a adoptar decisiones técnicas y profesionales propias de su especialidad y que afectan o afectarían la salud pública de los habitantes de la Región de Aysén</a:t>
            </a:r>
            <a:r>
              <a:rPr lang="es-CL" sz="1500" dirty="0"/>
              <a:t>”</a:t>
            </a:r>
          </a:p>
          <a:p>
            <a:r>
              <a:rPr lang="es-CL" sz="1500" dirty="0"/>
              <a:t>(Corte Suprema. Rol 39652-2020, sentencia de fecha 28 de abril de 2020).</a:t>
            </a:r>
          </a:p>
          <a:p>
            <a:endParaRPr lang="es-CL" sz="1500" dirty="0"/>
          </a:p>
        </p:txBody>
      </p:sp>
      <p:pic>
        <p:nvPicPr>
          <p:cNvPr id="4" name="Imagen 3" descr="Imagen que contiene foto, frente, refrigerador, mujer&#10;&#10;Descripción generada automáticamente">
            <a:extLst>
              <a:ext uri="{FF2B5EF4-FFF2-40B4-BE49-F238E27FC236}">
                <a16:creationId xmlns:a16="http://schemas.microsoft.com/office/drawing/2014/main" xmlns="" id="{ED44AF4B-052B-4563-B244-32E4244E328B}"/>
              </a:ext>
            </a:extLst>
          </p:cNvPr>
          <p:cNvPicPr>
            <a:picLocks noChangeAspect="1"/>
          </p:cNvPicPr>
          <p:nvPr/>
        </p:nvPicPr>
        <p:blipFill rotWithShape="1">
          <a:blip r:embed="rId2"/>
          <a:srcRect l="20327" r="23424"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10">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xmlns="" id="{C61C1E6A-DE8B-483A-92DF-3AFA17B2AF0E}"/>
              </a:ext>
            </a:extLst>
          </p:cNvPr>
          <p:cNvSpPr>
            <a:spLocks noGrp="1"/>
          </p:cNvSpPr>
          <p:nvPr>
            <p:ph type="sldNum" sz="quarter" idx="12"/>
          </p:nvPr>
        </p:nvSpPr>
        <p:spPr/>
        <p:txBody>
          <a:bodyPr/>
          <a:lstStyle/>
          <a:p>
            <a:fld id="{4854181D-6920-4594-9A5D-6CE56DC9F8B2}" type="slidenum">
              <a:rPr lang="en-US" smtClean="0"/>
              <a:t>2</a:t>
            </a:fld>
            <a:endParaRPr lang="en-US"/>
          </a:p>
        </p:txBody>
      </p:sp>
    </p:spTree>
    <p:extLst>
      <p:ext uri="{BB962C8B-B14F-4D97-AF65-F5344CB8AC3E}">
        <p14:creationId xmlns:p14="http://schemas.microsoft.com/office/powerpoint/2010/main" val="118237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8">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c 10">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12">
            <a:extLst>
              <a:ext uri="{FF2B5EF4-FFF2-40B4-BE49-F238E27FC236}">
                <a16:creationId xmlns:a16="http://schemas.microsoft.com/office/drawing/2014/main" xmlns="" id="{3F138222-D274-4866-96E7-C3B1D6DA8C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14">
            <a:extLst>
              <a:ext uri="{FF2B5EF4-FFF2-40B4-BE49-F238E27FC236}">
                <a16:creationId xmlns:a16="http://schemas.microsoft.com/office/drawing/2014/main" xmlns="" id="{5888E255-D20B-4F26-B9DA-3DF036797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55F6F97E-86E1-44CD-93B4-F1E17DDD3877}"/>
              </a:ext>
            </a:extLst>
          </p:cNvPr>
          <p:cNvSpPr>
            <a:spLocks noGrp="1"/>
          </p:cNvSpPr>
          <p:nvPr>
            <p:ph type="title"/>
          </p:nvPr>
        </p:nvSpPr>
        <p:spPr>
          <a:xfrm>
            <a:off x="1541374" y="1837190"/>
            <a:ext cx="4444399" cy="3450162"/>
          </a:xfrm>
        </p:spPr>
        <p:txBody>
          <a:bodyPr vert="horz" lIns="91440" tIns="45720" rIns="91440" bIns="45720" rtlCol="0" anchor="b">
            <a:noAutofit/>
          </a:bodyPr>
          <a:lstStyle/>
          <a:p>
            <a:pPr algn="just"/>
            <a:r>
              <a:rPr lang="es-CL" sz="1600" dirty="0">
                <a:solidFill>
                  <a:srgbClr val="FFFFFF"/>
                </a:solidFill>
              </a:rPr>
              <a:t/>
            </a:r>
            <a:br>
              <a:rPr lang="es-CL" sz="1600" dirty="0">
                <a:solidFill>
                  <a:srgbClr val="FFFFFF"/>
                </a:solidFill>
              </a:rPr>
            </a:br>
            <a:r>
              <a:rPr lang="es-CL" sz="1600" dirty="0">
                <a:solidFill>
                  <a:srgbClr val="FFFFFF"/>
                </a:solidFill>
              </a:rPr>
              <a:t>«¿Qué sentido tiene que estos poderes hayan sido limitados y se haya confiado esta limitación a un texto escrito si estos límites pueden ser traspasados en cualquier momento por aquellos a quienes se trata de limitar? La distinción entre un gobierno con poderes limitados o no limitados desaparece si estos límites no restringen la actividad de las personas a las que se imponen y si los actos prohibidos y los permitidos merecen la misma consideración...»</a:t>
            </a:r>
            <a:br>
              <a:rPr lang="es-CL" sz="1600" dirty="0">
                <a:solidFill>
                  <a:srgbClr val="FFFFFF"/>
                </a:solidFill>
              </a:rPr>
            </a:br>
            <a:r>
              <a:rPr lang="es-CL" sz="1600" dirty="0">
                <a:solidFill>
                  <a:srgbClr val="FFFFFF"/>
                </a:solidFill>
              </a:rPr>
              <a:t> </a:t>
            </a:r>
            <a:br>
              <a:rPr lang="es-CL" sz="1600" dirty="0">
                <a:solidFill>
                  <a:srgbClr val="FFFFFF"/>
                </a:solidFill>
              </a:rPr>
            </a:br>
            <a:r>
              <a:rPr lang="es-CL" sz="1600" dirty="0">
                <a:solidFill>
                  <a:srgbClr val="FFFFFF"/>
                </a:solidFill>
              </a:rPr>
              <a:t> «No hay una solución intermedia entre estas alternativas.»</a:t>
            </a:r>
            <a:br>
              <a:rPr lang="es-CL" sz="1600" dirty="0">
                <a:solidFill>
                  <a:srgbClr val="FFFFFF"/>
                </a:solidFill>
              </a:rPr>
            </a:br>
            <a:r>
              <a:rPr lang="es-CL" sz="1600" dirty="0">
                <a:solidFill>
                  <a:srgbClr val="FFFFFF"/>
                </a:solidFill>
              </a:rPr>
              <a:t/>
            </a:r>
            <a:br>
              <a:rPr lang="es-CL" sz="1600" dirty="0">
                <a:solidFill>
                  <a:srgbClr val="FFFFFF"/>
                </a:solidFill>
              </a:rPr>
            </a:br>
            <a:r>
              <a:rPr lang="es-CL" sz="1600" dirty="0">
                <a:solidFill>
                  <a:srgbClr val="FFFFFF"/>
                </a:solidFill>
              </a:rPr>
              <a:t>«O la Constitución es la Ley Suprema, que no puede ser variada por medios ordinarios, o esté en el nivel de los actos legislativos ordinarios y, como cualquier otra disposición legislativa, puede ser alterada cuando a la legislatura le plazca alterarla”</a:t>
            </a:r>
            <a:br>
              <a:rPr lang="es-CL" sz="1600" dirty="0">
                <a:solidFill>
                  <a:srgbClr val="FFFFFF"/>
                </a:solidFill>
              </a:rPr>
            </a:br>
            <a:endParaRPr lang="en-US" sz="1600" kern="1200" dirty="0">
              <a:solidFill>
                <a:srgbClr val="FFFFFF"/>
              </a:solidFill>
              <a:latin typeface="+mj-lt"/>
              <a:ea typeface="+mj-ea"/>
              <a:cs typeface="+mj-cs"/>
            </a:endParaRPr>
          </a:p>
        </p:txBody>
      </p:sp>
      <p:sp>
        <p:nvSpPr>
          <p:cNvPr id="23" name="Oval 16">
            <a:extLst>
              <a:ext uri="{FF2B5EF4-FFF2-40B4-BE49-F238E27FC236}">
                <a16:creationId xmlns:a16="http://schemas.microsoft.com/office/drawing/2014/main" xmlns="" id="{02AD46D6-02D6-45B3-921C-F4033826EF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2790" y="5367348"/>
            <a:ext cx="616353" cy="5996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Marcador de contenido 3">
            <a:extLst>
              <a:ext uri="{FF2B5EF4-FFF2-40B4-BE49-F238E27FC236}">
                <a16:creationId xmlns:a16="http://schemas.microsoft.com/office/drawing/2014/main" xmlns="" id="{DDBC9DC7-2006-4413-AD6E-51336B966123}"/>
              </a:ext>
            </a:extLst>
          </p:cNvPr>
          <p:cNvPicPr>
            <a:picLocks noGrp="1" noChangeAspect="1"/>
          </p:cNvPicPr>
          <p:nvPr>
            <p:ph idx="1"/>
          </p:nvPr>
        </p:nvPicPr>
        <p:blipFill>
          <a:blip r:embed="rId2"/>
          <a:stretch>
            <a:fillRect/>
          </a:stretch>
        </p:blipFill>
        <p:spPr>
          <a:xfrm>
            <a:off x="6796218" y="669394"/>
            <a:ext cx="4444399" cy="5503900"/>
          </a:xfrm>
          <a:custGeom>
            <a:avLst/>
            <a:gdLst/>
            <a:ahLst/>
            <a:cxnLst/>
            <a:rect l="l" t="t" r="r" b="b"/>
            <a:pathLst>
              <a:path w="5051479" h="5503900">
                <a:moveTo>
                  <a:pt x="151948" y="0"/>
                </a:moveTo>
                <a:lnTo>
                  <a:pt x="4899531" y="0"/>
                </a:lnTo>
                <a:cubicBezTo>
                  <a:pt x="4983450" y="0"/>
                  <a:pt x="5051479" y="68029"/>
                  <a:pt x="5051479" y="151948"/>
                </a:cubicBezTo>
                <a:lnTo>
                  <a:pt x="5051479" y="5351952"/>
                </a:lnTo>
                <a:cubicBezTo>
                  <a:pt x="5051479" y="5435871"/>
                  <a:pt x="4983450" y="5503900"/>
                  <a:pt x="4899531" y="5503900"/>
                </a:cubicBezTo>
                <a:lnTo>
                  <a:pt x="151948" y="5503900"/>
                </a:lnTo>
                <a:cubicBezTo>
                  <a:pt x="68029" y="5503900"/>
                  <a:pt x="0" y="5435871"/>
                  <a:pt x="0" y="5351952"/>
                </a:cubicBezTo>
                <a:lnTo>
                  <a:pt x="0" y="151948"/>
                </a:lnTo>
                <a:cubicBezTo>
                  <a:pt x="0" y="68029"/>
                  <a:pt x="68029" y="0"/>
                  <a:pt x="151948" y="0"/>
                </a:cubicBezTo>
                <a:close/>
              </a:path>
            </a:pathLst>
          </a:custGeom>
        </p:spPr>
      </p:pic>
      <p:sp>
        <p:nvSpPr>
          <p:cNvPr id="5" name="Marcador de número de diapositiva 4">
            <a:extLst>
              <a:ext uri="{FF2B5EF4-FFF2-40B4-BE49-F238E27FC236}">
                <a16:creationId xmlns:a16="http://schemas.microsoft.com/office/drawing/2014/main" xmlns="" id="{4A660B60-2AC1-42B5-B34F-65B647033A8A}"/>
              </a:ext>
            </a:extLst>
          </p:cNvPr>
          <p:cNvSpPr>
            <a:spLocks noGrp="1"/>
          </p:cNvSpPr>
          <p:nvPr>
            <p:ph type="sldNum" sz="quarter" idx="12"/>
          </p:nvPr>
        </p:nvSpPr>
        <p:spPr/>
        <p:txBody>
          <a:bodyPr/>
          <a:lstStyle/>
          <a:p>
            <a:fld id="{4854181D-6920-4594-9A5D-6CE56DC9F8B2}" type="slidenum">
              <a:rPr lang="en-US" smtClean="0"/>
              <a:t>3</a:t>
            </a:fld>
            <a:endParaRPr lang="en-US"/>
          </a:p>
        </p:txBody>
      </p:sp>
    </p:spTree>
    <p:extLst>
      <p:ext uri="{BB962C8B-B14F-4D97-AF65-F5344CB8AC3E}">
        <p14:creationId xmlns:p14="http://schemas.microsoft.com/office/powerpoint/2010/main" val="131008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C9B9F33B-F0CC-4410-85D0-1B957DF435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79517360-BD8A-4B78-8350-52CB8A905795}"/>
              </a:ext>
            </a:extLst>
          </p:cNvPr>
          <p:cNvSpPr>
            <a:spLocks noGrp="1"/>
          </p:cNvSpPr>
          <p:nvPr>
            <p:ph type="title"/>
          </p:nvPr>
        </p:nvSpPr>
        <p:spPr>
          <a:xfrm>
            <a:off x="838201" y="365125"/>
            <a:ext cx="5393360" cy="1325563"/>
          </a:xfrm>
        </p:spPr>
        <p:txBody>
          <a:bodyPr>
            <a:normAutofit/>
          </a:bodyPr>
          <a:lstStyle/>
          <a:p>
            <a:r>
              <a:rPr lang="es-CL" dirty="0"/>
              <a:t>Funciones del Estado</a:t>
            </a:r>
          </a:p>
        </p:txBody>
      </p:sp>
      <p:sp>
        <p:nvSpPr>
          <p:cNvPr id="12" name="Freeform: Shape 11">
            <a:extLst>
              <a:ext uri="{FF2B5EF4-FFF2-40B4-BE49-F238E27FC236}">
                <a16:creationId xmlns:a16="http://schemas.microsoft.com/office/drawing/2014/main" xmlns="" id="{55CB1B7E-4B0B-4E99-9560-9667270DA7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xmlns="" id="{0E00A717-A43D-4777-93C0-AEDADDEEE1D1}"/>
              </a:ext>
            </a:extLst>
          </p:cNvPr>
          <p:cNvSpPr>
            <a:spLocks noGrp="1"/>
          </p:cNvSpPr>
          <p:nvPr>
            <p:ph idx="1"/>
          </p:nvPr>
        </p:nvSpPr>
        <p:spPr>
          <a:xfrm>
            <a:off x="838200" y="1825625"/>
            <a:ext cx="5393361" cy="4351338"/>
          </a:xfrm>
        </p:spPr>
        <p:txBody>
          <a:bodyPr>
            <a:normAutofit/>
          </a:bodyPr>
          <a:lstStyle/>
          <a:p>
            <a:pPr algn="just"/>
            <a:r>
              <a:rPr lang="es-CL" sz="2000" dirty="0"/>
              <a:t>“el Príncipe no debe hacer otra cosa que seguir el modelo que el legislador le presente; el legislador es el mecánico que inventa la máquina; el Príncipe el obrero que la monta y pone en movimiento, calificándolo posteriormente como un hombre extraordinario y que realiza una función superior”.</a:t>
            </a:r>
          </a:p>
          <a:p>
            <a:pPr algn="just"/>
            <a:r>
              <a:rPr lang="es-CL" sz="2000" dirty="0"/>
              <a:t>“Los jueces de la nación </a:t>
            </a:r>
            <a:r>
              <a:rPr lang="es-CL" sz="2000" b="1" dirty="0"/>
              <a:t>no son ni más ni menos que la boca que pronuncia las palabas de ley misma</a:t>
            </a:r>
            <a:r>
              <a:rPr lang="es-CL" sz="2000" dirty="0"/>
              <a:t>” "de los tres poderes a los que hemos hecho mención, el de juzgar es nulo”.</a:t>
            </a:r>
          </a:p>
        </p:txBody>
      </p:sp>
      <p:sp>
        <p:nvSpPr>
          <p:cNvPr id="14" name="Oval 13">
            <a:extLst>
              <a:ext uri="{FF2B5EF4-FFF2-40B4-BE49-F238E27FC236}">
                <a16:creationId xmlns:a16="http://schemas.microsoft.com/office/drawing/2014/main" xmlns="" id="{C924DBCE-E731-4B22-8181-A39C1D862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00631" y="2700688"/>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xmlns="" id="{AFA29EBC-61EA-4866-8D33-DC23F023DCE3}"/>
              </a:ext>
            </a:extLst>
          </p:cNvPr>
          <p:cNvPicPr>
            <a:picLocks noChangeAspect="1"/>
          </p:cNvPicPr>
          <p:nvPr/>
        </p:nvPicPr>
        <p:blipFill rotWithShape="1">
          <a:blip r:embed="rId2"/>
          <a:srcRect l="7750" r="-5" b="-5"/>
          <a:stretch/>
        </p:blipFill>
        <p:spPr>
          <a:xfrm>
            <a:off x="8219558" y="852372"/>
            <a:ext cx="3096807" cy="309680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6" name="Freeform: Shape 15">
            <a:extLst>
              <a:ext uri="{FF2B5EF4-FFF2-40B4-BE49-F238E27FC236}">
                <a16:creationId xmlns:a16="http://schemas.microsoft.com/office/drawing/2014/main" xmlns="" id="{196DE3D2-178D-4017-842D-87C88CE92E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3881"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xmlns="" id="{43621FD4-D14D-45D5-9A57-9A2DE5EA59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xmlns="" id="{E916F620-5EC5-44EE-B9BD-E290059A673E}"/>
              </a:ext>
            </a:extLst>
          </p:cNvPr>
          <p:cNvPicPr>
            <a:picLocks noChangeAspect="1"/>
          </p:cNvPicPr>
          <p:nvPr/>
        </p:nvPicPr>
        <p:blipFill rotWithShape="1">
          <a:blip r:embed="rId3"/>
          <a:srcRect l="17890" r="19201"/>
          <a:stretch/>
        </p:blipFill>
        <p:spPr>
          <a:xfrm>
            <a:off x="6723881" y="4685200"/>
            <a:ext cx="2733741" cy="2172801"/>
          </a:xfrm>
          <a:custGeom>
            <a:avLst/>
            <a:gdLst/>
            <a:ahLst/>
            <a:cxnLst/>
            <a:rect l="l" t="t" r="r" b="b"/>
            <a:pathLst>
              <a:path w="2733741" h="2172801">
                <a:moveTo>
                  <a:pt x="1366871" y="0"/>
                </a:moveTo>
                <a:cubicBezTo>
                  <a:pt x="2121772" y="0"/>
                  <a:pt x="2733741" y="595368"/>
                  <a:pt x="2733741" y="1329791"/>
                </a:cubicBezTo>
                <a:cubicBezTo>
                  <a:pt x="2733741" y="1605200"/>
                  <a:pt x="2647683" y="1861054"/>
                  <a:pt x="2500301" y="2073290"/>
                </a:cubicBezTo>
                <a:lnTo>
                  <a:pt x="2423813" y="2172801"/>
                </a:lnTo>
                <a:lnTo>
                  <a:pt x="309928" y="2172801"/>
                </a:lnTo>
                <a:lnTo>
                  <a:pt x="233440" y="2073290"/>
                </a:lnTo>
                <a:cubicBezTo>
                  <a:pt x="86058" y="1861054"/>
                  <a:pt x="0" y="1605200"/>
                  <a:pt x="0" y="1329791"/>
                </a:cubicBezTo>
                <a:cubicBezTo>
                  <a:pt x="0" y="595368"/>
                  <a:pt x="611969" y="0"/>
                  <a:pt x="1366871" y="0"/>
                </a:cubicBezTo>
                <a:close/>
              </a:path>
            </a:pathLst>
          </a:custGeom>
        </p:spPr>
      </p:pic>
      <p:sp>
        <p:nvSpPr>
          <p:cNvPr id="20" name="Arc 19">
            <a:extLst>
              <a:ext uri="{FF2B5EF4-FFF2-40B4-BE49-F238E27FC236}">
                <a16:creationId xmlns:a16="http://schemas.microsoft.com/office/drawing/2014/main" xmlns="" id="{034ACCCC-54D4-4F78-9B85-4A34FEBAA9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54998">
            <a:off x="6055857" y="4209253"/>
            <a:ext cx="3868217" cy="3868217"/>
          </a:xfrm>
          <a:prstGeom prst="arc">
            <a:avLst>
              <a:gd name="adj1" fmla="val 16200000"/>
              <a:gd name="adj2" fmla="val 20479261"/>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xmlns="" id="{72413CFE-8B8A-45C9-B7BA-CF49986D48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B2A232CB-C686-43BE-9F92-B12141925B84}"/>
              </a:ext>
            </a:extLst>
          </p:cNvPr>
          <p:cNvSpPr>
            <a:spLocks noGrp="1"/>
          </p:cNvSpPr>
          <p:nvPr>
            <p:ph type="sldNum" sz="quarter" idx="12"/>
          </p:nvPr>
        </p:nvSpPr>
        <p:spPr/>
        <p:txBody>
          <a:bodyPr/>
          <a:lstStyle/>
          <a:p>
            <a:fld id="{4854181D-6920-4594-9A5D-6CE56DC9F8B2}" type="slidenum">
              <a:rPr lang="en-US" smtClean="0"/>
              <a:t>4</a:t>
            </a:fld>
            <a:endParaRPr lang="en-US"/>
          </a:p>
        </p:txBody>
      </p:sp>
    </p:spTree>
    <p:extLst>
      <p:ext uri="{BB962C8B-B14F-4D97-AF65-F5344CB8AC3E}">
        <p14:creationId xmlns:p14="http://schemas.microsoft.com/office/powerpoint/2010/main" val="256338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2">
            <a:extLst>
              <a:ext uri="{FF2B5EF4-FFF2-40B4-BE49-F238E27FC236}">
                <a16:creationId xmlns:a16="http://schemas.microsoft.com/office/drawing/2014/main" xmlns="" id="{77C59BEC-C4CC-4741-B975-08C543178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rc 34">
            <a:extLst>
              <a:ext uri="{FF2B5EF4-FFF2-40B4-BE49-F238E27FC236}">
                <a16:creationId xmlns:a16="http://schemas.microsoft.com/office/drawing/2014/main" xmlns="" id="{72DEF309-605D-4117-9340-6D589B6C3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9BACEEC5-E1C1-4CB2-BD7A-DA4360FEF2E4}"/>
              </a:ext>
            </a:extLst>
          </p:cNvPr>
          <p:cNvSpPr>
            <a:spLocks noGrp="1"/>
          </p:cNvSpPr>
          <p:nvPr>
            <p:ph type="title"/>
          </p:nvPr>
        </p:nvSpPr>
        <p:spPr>
          <a:xfrm>
            <a:off x="838200" y="365126"/>
            <a:ext cx="4685522" cy="940946"/>
          </a:xfrm>
        </p:spPr>
        <p:txBody>
          <a:bodyPr>
            <a:normAutofit fontScale="90000"/>
          </a:bodyPr>
          <a:lstStyle/>
          <a:p>
            <a:r>
              <a:rPr lang="es-CL" dirty="0"/>
              <a:t>Expuestos estos ejemplos</a:t>
            </a:r>
          </a:p>
        </p:txBody>
      </p:sp>
      <p:sp>
        <p:nvSpPr>
          <p:cNvPr id="8" name="Content Placeholder 7">
            <a:extLst>
              <a:ext uri="{FF2B5EF4-FFF2-40B4-BE49-F238E27FC236}">
                <a16:creationId xmlns:a16="http://schemas.microsoft.com/office/drawing/2014/main" xmlns="" id="{72567065-0E4B-428E-AD3C-8B0587A26D87}"/>
              </a:ext>
            </a:extLst>
          </p:cNvPr>
          <p:cNvSpPr>
            <a:spLocks noGrp="1"/>
          </p:cNvSpPr>
          <p:nvPr>
            <p:ph idx="1"/>
          </p:nvPr>
        </p:nvSpPr>
        <p:spPr>
          <a:xfrm>
            <a:off x="514368" y="1586204"/>
            <a:ext cx="5717194" cy="4590759"/>
          </a:xfrm>
        </p:spPr>
        <p:txBody>
          <a:bodyPr>
            <a:normAutofit/>
          </a:bodyPr>
          <a:lstStyle/>
          <a:p>
            <a:r>
              <a:rPr lang="en-US" sz="2400" dirty="0" err="1"/>
              <a:t>Propósitos</a:t>
            </a:r>
            <a:r>
              <a:rPr lang="en-US" sz="2400" dirty="0"/>
              <a:t> de </a:t>
            </a:r>
            <a:r>
              <a:rPr lang="en-US" sz="2400" dirty="0" err="1"/>
              <a:t>estas</a:t>
            </a:r>
            <a:r>
              <a:rPr lang="en-US" sz="2400" dirty="0"/>
              <a:t> </a:t>
            </a:r>
            <a:r>
              <a:rPr lang="en-US" sz="2400" dirty="0" err="1"/>
              <a:t>clases</a:t>
            </a:r>
            <a:r>
              <a:rPr lang="en-US" sz="2400" dirty="0"/>
              <a:t>.</a:t>
            </a:r>
          </a:p>
          <a:p>
            <a:endParaRPr lang="en-US" sz="2400" dirty="0"/>
          </a:p>
          <a:p>
            <a:pPr marL="457200" indent="-457200">
              <a:buFont typeface="+mj-lt"/>
              <a:buAutoNum type="arabicPeriod"/>
            </a:pPr>
            <a:r>
              <a:rPr lang="en-US" sz="2400" dirty="0"/>
              <a:t>El Derecho.</a:t>
            </a:r>
          </a:p>
          <a:p>
            <a:pPr marL="457200" indent="-457200">
              <a:buFont typeface="+mj-lt"/>
              <a:buAutoNum type="arabicPeriod"/>
            </a:pPr>
            <a:r>
              <a:rPr lang="en-US" sz="2400" dirty="0"/>
              <a:t>El Estado de Derecho.</a:t>
            </a:r>
          </a:p>
          <a:p>
            <a:pPr marL="457200" indent="-457200">
              <a:buFont typeface="+mj-lt"/>
              <a:buAutoNum type="arabicPeriod"/>
            </a:pPr>
            <a:r>
              <a:rPr lang="en-US" sz="2400" dirty="0"/>
              <a:t>La </a:t>
            </a:r>
            <a:r>
              <a:rPr lang="en-US" sz="2400" dirty="0" err="1"/>
              <a:t>Separación</a:t>
            </a:r>
            <a:r>
              <a:rPr lang="en-US" sz="2400" dirty="0"/>
              <a:t> de </a:t>
            </a:r>
            <a:r>
              <a:rPr lang="en-US" sz="2400" dirty="0" err="1"/>
              <a:t>Poderes</a:t>
            </a:r>
            <a:r>
              <a:rPr lang="en-US" sz="2400" dirty="0"/>
              <a:t>.</a:t>
            </a:r>
          </a:p>
          <a:p>
            <a:pPr marL="457200" indent="-457200">
              <a:buFont typeface="+mj-lt"/>
              <a:buAutoNum type="arabicPeriod"/>
            </a:pPr>
            <a:r>
              <a:rPr lang="en-US" sz="2400" dirty="0"/>
              <a:t>La </a:t>
            </a:r>
            <a:r>
              <a:rPr lang="en-US" sz="2400" dirty="0" err="1"/>
              <a:t>realidad</a:t>
            </a:r>
            <a:r>
              <a:rPr lang="en-US" sz="2400" dirty="0"/>
              <a:t> y la </a:t>
            </a:r>
            <a:r>
              <a:rPr lang="en-US" sz="2400" dirty="0" err="1"/>
              <a:t>Constitución</a:t>
            </a:r>
            <a:r>
              <a:rPr lang="en-US" sz="2400" dirty="0"/>
              <a:t>.</a:t>
            </a:r>
          </a:p>
          <a:p>
            <a:pPr marL="457200" indent="-457200">
              <a:buFont typeface="+mj-lt"/>
              <a:buAutoNum type="arabicPeriod"/>
            </a:pPr>
            <a:r>
              <a:rPr lang="en-US" sz="2400" dirty="0"/>
              <a:t>El </a:t>
            </a:r>
            <a:r>
              <a:rPr lang="en-US" sz="2400" dirty="0" err="1"/>
              <a:t>Gobierno</a:t>
            </a:r>
            <a:r>
              <a:rPr lang="en-US" sz="2400" dirty="0"/>
              <a:t>.</a:t>
            </a:r>
          </a:p>
        </p:txBody>
      </p:sp>
      <p:sp>
        <p:nvSpPr>
          <p:cNvPr id="41" name="Oval 36">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xmlns="" id="{DFBF9111-F754-4947-83F3-48AD8301994C}"/>
              </a:ext>
            </a:extLst>
          </p:cNvPr>
          <p:cNvPicPr>
            <a:picLocks noChangeAspect="1"/>
          </p:cNvPicPr>
          <p:nvPr/>
        </p:nvPicPr>
        <p:blipFill>
          <a:blip r:embed="rId2"/>
          <a:stretch>
            <a:fillRect/>
          </a:stretch>
        </p:blipFill>
        <p:spPr>
          <a:xfrm>
            <a:off x="6488127" y="365125"/>
            <a:ext cx="5715000" cy="3810000"/>
          </a:xfrm>
          <a:prstGeom prst="rect">
            <a:avLst/>
          </a:prstGeom>
        </p:spPr>
      </p:pic>
      <p:sp>
        <p:nvSpPr>
          <p:cNvPr id="6" name="Marcador de número de diapositiva 5">
            <a:extLst>
              <a:ext uri="{FF2B5EF4-FFF2-40B4-BE49-F238E27FC236}">
                <a16:creationId xmlns:a16="http://schemas.microsoft.com/office/drawing/2014/main" xmlns="" id="{8B18FA21-C90D-46D4-B7C5-DC3F4E023B26}"/>
              </a:ext>
            </a:extLst>
          </p:cNvPr>
          <p:cNvSpPr>
            <a:spLocks noGrp="1"/>
          </p:cNvSpPr>
          <p:nvPr>
            <p:ph type="sldNum" sz="quarter" idx="12"/>
          </p:nvPr>
        </p:nvSpPr>
        <p:spPr/>
        <p:txBody>
          <a:bodyPr/>
          <a:lstStyle/>
          <a:p>
            <a:fld id="{4854181D-6920-4594-9A5D-6CE56DC9F8B2}" type="slidenum">
              <a:rPr lang="en-US" smtClean="0"/>
              <a:t>5</a:t>
            </a:fld>
            <a:endParaRPr lang="en-US"/>
          </a:p>
        </p:txBody>
      </p:sp>
    </p:spTree>
    <p:extLst>
      <p:ext uri="{BB962C8B-B14F-4D97-AF65-F5344CB8AC3E}">
        <p14:creationId xmlns:p14="http://schemas.microsoft.com/office/powerpoint/2010/main" val="328180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E73EB10-AEDA-42B9-9D11-54E59B48D4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xmlns="" id="{72DEF309-605D-4117-9340-6D589B6C3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3986173" flipV="1">
            <a:off x="3930947" y="651615"/>
            <a:ext cx="4083433" cy="4083433"/>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EF00516D-35CD-48FD-AE1B-9E45E0F8A17A}"/>
              </a:ext>
            </a:extLst>
          </p:cNvPr>
          <p:cNvSpPr>
            <a:spLocks noGrp="1"/>
          </p:cNvSpPr>
          <p:nvPr>
            <p:ph type="title"/>
          </p:nvPr>
        </p:nvSpPr>
        <p:spPr>
          <a:xfrm>
            <a:off x="838200" y="365125"/>
            <a:ext cx="10515600" cy="1325563"/>
          </a:xfrm>
        </p:spPr>
        <p:txBody>
          <a:bodyPr>
            <a:normAutofit/>
          </a:bodyPr>
          <a:lstStyle/>
          <a:p>
            <a:r>
              <a:rPr lang="es-CL" dirty="0"/>
              <a:t>Algunas nociones.</a:t>
            </a:r>
          </a:p>
        </p:txBody>
      </p:sp>
      <p:sp>
        <p:nvSpPr>
          <p:cNvPr id="3" name="Marcador de contenido 2">
            <a:extLst>
              <a:ext uri="{FF2B5EF4-FFF2-40B4-BE49-F238E27FC236}">
                <a16:creationId xmlns:a16="http://schemas.microsoft.com/office/drawing/2014/main" xmlns="" id="{ABBABECD-0BC4-44AE-A1E4-261740CB2E4D}"/>
              </a:ext>
            </a:extLst>
          </p:cNvPr>
          <p:cNvSpPr>
            <a:spLocks noGrp="1"/>
          </p:cNvSpPr>
          <p:nvPr>
            <p:ph idx="1"/>
          </p:nvPr>
        </p:nvSpPr>
        <p:spPr>
          <a:xfrm>
            <a:off x="1035042" y="1565716"/>
            <a:ext cx="5393361" cy="4351338"/>
          </a:xfrm>
        </p:spPr>
        <p:txBody>
          <a:bodyPr>
            <a:normAutofit lnSpcReduction="10000"/>
          </a:bodyPr>
          <a:lstStyle/>
          <a:p>
            <a:pPr algn="just">
              <a:buFont typeface="+mj-lt"/>
              <a:buAutoNum type="arabicPeriod"/>
            </a:pPr>
            <a:r>
              <a:rPr lang="es-CL" sz="1200" dirty="0"/>
              <a:t>Cuando no se especifica el sentido de la voz derecho, no hay problema porque el sentido en que se emplea lo delata el contexto de la frase en que aparece dicha voz. Si se dice que el derecho castiga el robo o que fija la mayor edad de las personas a los  dieciocho años, nadie puede dudar que la referencia es al derecho objetivo, a las normas. Por otro lado, resulta obvia la alusión al derecho subjetivo cuando se afirma que la propiedad es el derecho más amplio que se puede tener sobre una cosa, o que el acreedor tiene el derecho de perseguir el pago de su crédito sobre todos los bienes del deudor, salvo los no embargables. </a:t>
            </a:r>
          </a:p>
          <a:p>
            <a:pPr algn="just">
              <a:buFont typeface="+mj-lt"/>
              <a:buAutoNum type="arabicPeriod"/>
            </a:pPr>
            <a:r>
              <a:rPr lang="es-CL" sz="1200" dirty="0"/>
              <a:t>Derecho objetivo es el conjunto de normas imperativas que, para mantener la convivencia pacífica y ordenada de los hombres en la sociedad, regulan las relaciones de ellos determinadas por esas mismas normas.</a:t>
            </a:r>
          </a:p>
          <a:p>
            <a:pPr algn="just">
              <a:buFont typeface="+mj-lt"/>
              <a:buAutoNum type="arabicPeriod"/>
            </a:pPr>
            <a:r>
              <a:rPr lang="es-CL" sz="1200" dirty="0"/>
              <a:t>De la definición transcrita se desprende que la finalidad del derecho objetivo es mantener el orden y la paz social, disciplinando, para lograr esta finalidad, las relaciones de los hombres que viven en sociedad, o sea, el Derecho establece las reglas conforme a las cuales deben desenvolverse las relaciones de los coasociados, no todas, sino las que las mismas normas del Derecho determinan. Las relaciones que el Derecho disciplina o regula se llaman relaciones jurídicas.</a:t>
            </a:r>
          </a:p>
          <a:p>
            <a:pPr algn="just">
              <a:buFont typeface="+mj-lt"/>
              <a:buAutoNum type="arabicPeriod"/>
            </a:pPr>
            <a:r>
              <a:rPr lang="es-CL" sz="1200" dirty="0"/>
              <a:t>Derecho subjetivo es el señorío o poder de obrar reconocido u otorgado por el Derecho objetivo a la voluntad de la persona para la satisfacción de los propios intereses jurídicamente protegidos. Todo Derecho subjetivo encierra un interés jurídicamente protegido.</a:t>
            </a:r>
          </a:p>
          <a:p>
            <a:r>
              <a:rPr lang="es-CL" sz="900" dirty="0"/>
              <a:t>	</a:t>
            </a:r>
          </a:p>
          <a:p>
            <a:endParaRPr lang="es-CL" sz="900" dirty="0"/>
          </a:p>
        </p:txBody>
      </p:sp>
      <p:pic>
        <p:nvPicPr>
          <p:cNvPr id="4" name="Imagen 3">
            <a:extLst>
              <a:ext uri="{FF2B5EF4-FFF2-40B4-BE49-F238E27FC236}">
                <a16:creationId xmlns:a16="http://schemas.microsoft.com/office/drawing/2014/main" xmlns="" id="{BEFD78D9-1B4B-4A3B-98AE-E3FA68174FE7}"/>
              </a:ext>
            </a:extLst>
          </p:cNvPr>
          <p:cNvPicPr>
            <a:picLocks noChangeAspect="1"/>
          </p:cNvPicPr>
          <p:nvPr/>
        </p:nvPicPr>
        <p:blipFill rotWithShape="1">
          <a:blip r:embed="rId2"/>
          <a:srcRect r="2" b="26125"/>
          <a:stretch/>
        </p:blipFill>
        <p:spPr>
          <a:xfrm>
            <a:off x="7092462" y="1825625"/>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 name="Marcador de número de diapositiva 4">
            <a:extLst>
              <a:ext uri="{FF2B5EF4-FFF2-40B4-BE49-F238E27FC236}">
                <a16:creationId xmlns:a16="http://schemas.microsoft.com/office/drawing/2014/main" xmlns="" id="{A1AC0DCE-AD82-4A68-9EA2-780FBC97FEDA}"/>
              </a:ext>
            </a:extLst>
          </p:cNvPr>
          <p:cNvSpPr>
            <a:spLocks noGrp="1"/>
          </p:cNvSpPr>
          <p:nvPr>
            <p:ph type="sldNum" sz="quarter" idx="12"/>
          </p:nvPr>
        </p:nvSpPr>
        <p:spPr/>
        <p:txBody>
          <a:bodyPr/>
          <a:lstStyle/>
          <a:p>
            <a:fld id="{4854181D-6920-4594-9A5D-6CE56DC9F8B2}" type="slidenum">
              <a:rPr lang="en-US" smtClean="0"/>
              <a:t>6</a:t>
            </a:fld>
            <a:endParaRPr lang="en-US"/>
          </a:p>
        </p:txBody>
      </p:sp>
    </p:spTree>
    <p:extLst>
      <p:ext uri="{BB962C8B-B14F-4D97-AF65-F5344CB8AC3E}">
        <p14:creationId xmlns:p14="http://schemas.microsoft.com/office/powerpoint/2010/main" val="730367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3E60C6D-4E85-4E14-BCDF-BF15C241F7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CD760766-6EBD-4DDA-81CA-BA612909D56F}"/>
              </a:ext>
            </a:extLst>
          </p:cNvPr>
          <p:cNvSpPr>
            <a:spLocks noGrp="1"/>
          </p:cNvSpPr>
          <p:nvPr>
            <p:ph type="title"/>
          </p:nvPr>
        </p:nvSpPr>
        <p:spPr>
          <a:xfrm>
            <a:off x="233266" y="89370"/>
            <a:ext cx="6223518" cy="1258636"/>
          </a:xfrm>
        </p:spPr>
        <p:txBody>
          <a:bodyPr>
            <a:normAutofit fontScale="90000"/>
          </a:bodyPr>
          <a:lstStyle/>
          <a:p>
            <a:pPr algn="ctr"/>
            <a:r>
              <a:rPr lang="es-CL" b="1" dirty="0">
                <a:solidFill>
                  <a:srgbClr val="FF0000"/>
                </a:solidFill>
              </a:rPr>
              <a:t>Características de las normas jurídicas</a:t>
            </a:r>
          </a:p>
        </p:txBody>
      </p:sp>
      <p:pic>
        <p:nvPicPr>
          <p:cNvPr id="5" name="Imagen 4" descr="Imagen que contiene texto&#10;&#10;Descripción generada automáticamente">
            <a:extLst>
              <a:ext uri="{FF2B5EF4-FFF2-40B4-BE49-F238E27FC236}">
                <a16:creationId xmlns:a16="http://schemas.microsoft.com/office/drawing/2014/main" xmlns="" id="{DD107851-E895-459D-B196-1DA5946172B8}"/>
              </a:ext>
            </a:extLst>
          </p:cNvPr>
          <p:cNvPicPr>
            <a:picLocks noChangeAspect="1"/>
          </p:cNvPicPr>
          <p:nvPr/>
        </p:nvPicPr>
        <p:blipFill>
          <a:blip r:embed="rId2"/>
          <a:stretch>
            <a:fillRect/>
          </a:stretch>
        </p:blipFill>
        <p:spPr>
          <a:xfrm>
            <a:off x="601329" y="1543858"/>
            <a:ext cx="4555700" cy="1788112"/>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12" name="Freeform: Shape 11">
            <a:extLst>
              <a:ext uri="{FF2B5EF4-FFF2-40B4-BE49-F238E27FC236}">
                <a16:creationId xmlns:a16="http://schemas.microsoft.com/office/drawing/2014/main" xmlns="" id="{7D42D292-4C48-479B-9E59-E29CD9871C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descr="Imagen que contiene calle, firmar, señal, azul&#10;&#10;Descripción generada automáticamente">
            <a:extLst>
              <a:ext uri="{FF2B5EF4-FFF2-40B4-BE49-F238E27FC236}">
                <a16:creationId xmlns:a16="http://schemas.microsoft.com/office/drawing/2014/main" xmlns="" id="{6BAB6476-E486-4067-9333-66CC7D9D9F91}"/>
              </a:ext>
            </a:extLst>
          </p:cNvPr>
          <p:cNvPicPr>
            <a:picLocks noChangeAspect="1"/>
          </p:cNvPicPr>
          <p:nvPr/>
        </p:nvPicPr>
        <p:blipFill>
          <a:blip r:embed="rId3"/>
          <a:stretch>
            <a:fillRect/>
          </a:stretch>
        </p:blipFill>
        <p:spPr>
          <a:xfrm>
            <a:off x="3371117" y="3526029"/>
            <a:ext cx="1882935" cy="2733293"/>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3" name="Marcador de contenido 2">
            <a:extLst>
              <a:ext uri="{FF2B5EF4-FFF2-40B4-BE49-F238E27FC236}">
                <a16:creationId xmlns:a16="http://schemas.microsoft.com/office/drawing/2014/main" xmlns="" id="{026049B4-8336-405E-8103-FABEBC2285AA}"/>
              </a:ext>
            </a:extLst>
          </p:cNvPr>
          <p:cNvSpPr>
            <a:spLocks noGrp="1"/>
          </p:cNvSpPr>
          <p:nvPr>
            <p:ph idx="1"/>
          </p:nvPr>
        </p:nvSpPr>
        <p:spPr>
          <a:xfrm>
            <a:off x="6151294" y="1946684"/>
            <a:ext cx="5397237" cy="4351338"/>
          </a:xfrm>
        </p:spPr>
        <p:txBody>
          <a:bodyPr>
            <a:normAutofit/>
          </a:bodyPr>
          <a:lstStyle/>
          <a:p>
            <a:pPr marL="514350" indent="-514350" algn="just">
              <a:buFont typeface="+mj-lt"/>
              <a:buAutoNum type="alphaLcParenR"/>
            </a:pPr>
            <a:r>
              <a:rPr lang="es-CL" sz="1300" dirty="0"/>
              <a:t>Son exteriores: porque sólo regulan los comportamientos efectivamente realizados. Regulan conductas exteriorizadas y no pensamientos o meras intenciones, porque éstos en el Derecho no se sancionan. Sin embargo, excepcionalmente, la intención, es decir, lo que ocurre en el fuero íntimo de la persona, también le interesa a la norma jurídica. </a:t>
            </a:r>
          </a:p>
          <a:p>
            <a:pPr marL="514350" indent="-514350" algn="just">
              <a:buFont typeface="+mj-lt"/>
              <a:buAutoNum type="alphaLcParenR"/>
            </a:pPr>
            <a:r>
              <a:rPr lang="es-CL" sz="1300" dirty="0"/>
              <a:t>Son heterónomas: puesto que lo común es que ellas emanen de una autoridad normativa situada fuera, y aún por encima, de los sujetos que deben obedecer estas normas.</a:t>
            </a:r>
          </a:p>
          <a:p>
            <a:pPr marL="514350" indent="-514350" algn="just">
              <a:buFont typeface="+mj-lt"/>
              <a:buAutoNum type="alphaLcParenR"/>
            </a:pPr>
            <a:r>
              <a:rPr lang="es-CL" sz="1300" dirty="0"/>
              <a:t>Son bilaterales: porque junto con imponer deberes u obligaciones a uno o más sujetos, conceden o reconocen a otro u otros sujetos, distintos de los anteriores, la facultad de exigir el cumplimiento de tales deberes u obligaciones. La norma jurídica impone deberes que uno asume para con los demás.</a:t>
            </a:r>
          </a:p>
          <a:p>
            <a:pPr marL="514350" indent="-514350" algn="just">
              <a:buFont typeface="+mj-lt"/>
              <a:buAutoNum type="alphaLcParenR"/>
            </a:pPr>
            <a:r>
              <a:rPr lang="es-CL" sz="1300" dirty="0"/>
              <a:t>Son coercibles: esta característica es la que mejor contribuye a identificar a una norma jurídica, a la vez que a diferenciarla de las demás normas. </a:t>
            </a:r>
            <a:r>
              <a:rPr lang="es-CL" sz="1300" b="1" dirty="0"/>
              <a:t>“la fuerza no es atributo, sino característica esencial del Derecho positivo”. </a:t>
            </a:r>
          </a:p>
          <a:p>
            <a:endParaRPr lang="es-CL" sz="1300" dirty="0"/>
          </a:p>
          <a:p>
            <a:endParaRPr lang="es-CL" sz="1300" dirty="0"/>
          </a:p>
        </p:txBody>
      </p:sp>
      <p:sp>
        <p:nvSpPr>
          <p:cNvPr id="14" name="Arc 13">
            <a:extLst>
              <a:ext uri="{FF2B5EF4-FFF2-40B4-BE49-F238E27FC236}">
                <a16:creationId xmlns:a16="http://schemas.microsoft.com/office/drawing/2014/main" xmlns="" id="{533DF362-939D-4EEE-8DC4-6B54607E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n 5">
            <a:extLst>
              <a:ext uri="{FF2B5EF4-FFF2-40B4-BE49-F238E27FC236}">
                <a16:creationId xmlns:a16="http://schemas.microsoft.com/office/drawing/2014/main" xmlns="" id="{65CFA9DF-714A-4530-A596-160BF40257DF}"/>
              </a:ext>
            </a:extLst>
          </p:cNvPr>
          <p:cNvPicPr>
            <a:picLocks noChangeAspect="1"/>
          </p:cNvPicPr>
          <p:nvPr/>
        </p:nvPicPr>
        <p:blipFill>
          <a:blip r:embed="rId4"/>
          <a:stretch>
            <a:fillRect/>
          </a:stretch>
        </p:blipFill>
        <p:spPr>
          <a:xfrm>
            <a:off x="6625228" y="89369"/>
            <a:ext cx="5243513" cy="1528763"/>
          </a:xfrm>
          <a:prstGeom prst="rect">
            <a:avLst/>
          </a:prstGeom>
        </p:spPr>
      </p:pic>
      <p:sp>
        <p:nvSpPr>
          <p:cNvPr id="7" name="Marcador de número de diapositiva 6">
            <a:extLst>
              <a:ext uri="{FF2B5EF4-FFF2-40B4-BE49-F238E27FC236}">
                <a16:creationId xmlns:a16="http://schemas.microsoft.com/office/drawing/2014/main" xmlns="" id="{BD65E950-C730-40E4-A248-B2BB5037454C}"/>
              </a:ext>
            </a:extLst>
          </p:cNvPr>
          <p:cNvSpPr>
            <a:spLocks noGrp="1"/>
          </p:cNvSpPr>
          <p:nvPr>
            <p:ph type="sldNum" sz="quarter" idx="12"/>
          </p:nvPr>
        </p:nvSpPr>
        <p:spPr/>
        <p:txBody>
          <a:bodyPr/>
          <a:lstStyle/>
          <a:p>
            <a:fld id="{4854181D-6920-4594-9A5D-6CE56DC9F8B2}" type="slidenum">
              <a:rPr lang="en-US" smtClean="0"/>
              <a:t>7</a:t>
            </a:fld>
            <a:endParaRPr lang="en-US"/>
          </a:p>
        </p:txBody>
      </p:sp>
    </p:spTree>
    <p:extLst>
      <p:ext uri="{BB962C8B-B14F-4D97-AF65-F5344CB8AC3E}">
        <p14:creationId xmlns:p14="http://schemas.microsoft.com/office/powerpoint/2010/main" val="98164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E9F2A28-69A3-4945-B6B6-C2E4A6C553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CDCD52F7-EF11-4491-AE0B-016B5AFE9290}"/>
              </a:ext>
            </a:extLst>
          </p:cNvPr>
          <p:cNvSpPr>
            <a:spLocks noGrp="1"/>
          </p:cNvSpPr>
          <p:nvPr>
            <p:ph type="title"/>
          </p:nvPr>
        </p:nvSpPr>
        <p:spPr>
          <a:xfrm>
            <a:off x="6203538" y="365125"/>
            <a:ext cx="5393360" cy="1325563"/>
          </a:xfrm>
        </p:spPr>
        <p:txBody>
          <a:bodyPr>
            <a:normAutofit/>
          </a:bodyPr>
          <a:lstStyle/>
          <a:p>
            <a:r>
              <a:rPr lang="es-CL" dirty="0"/>
              <a:t>Muchas ramas del Derecho</a:t>
            </a:r>
          </a:p>
        </p:txBody>
      </p:sp>
      <p:sp>
        <p:nvSpPr>
          <p:cNvPr id="13" name="Freeform: Shape 12">
            <a:extLst>
              <a:ext uri="{FF2B5EF4-FFF2-40B4-BE49-F238E27FC236}">
                <a16:creationId xmlns:a16="http://schemas.microsoft.com/office/drawing/2014/main" xmlns="" id="{CB147A70-DC29-4DDF-A34C-2B82C6E229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xmlns="" id="{78297ED2-CC12-434C-8934-15B63263D733}"/>
              </a:ext>
            </a:extLst>
          </p:cNvPr>
          <p:cNvPicPr>
            <a:picLocks noChangeAspect="1"/>
          </p:cNvPicPr>
          <p:nvPr/>
        </p:nvPicPr>
        <p:blipFill>
          <a:blip r:embed="rId2"/>
          <a:stretch>
            <a:fillRect/>
          </a:stretch>
        </p:blipFill>
        <p:spPr>
          <a:xfrm>
            <a:off x="314802" y="558913"/>
            <a:ext cx="1983893"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15" name="Oval 14">
            <a:extLst>
              <a:ext uri="{FF2B5EF4-FFF2-40B4-BE49-F238E27FC236}">
                <a16:creationId xmlns:a16="http://schemas.microsoft.com/office/drawing/2014/main" xmlns="" id="{3B438362-1E1E-4C62-A99E-4134CB1636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xmlns="" id="{6C077334-5571-4B83-A83E-4CCCFA7B5E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n 5">
            <a:extLst>
              <a:ext uri="{FF2B5EF4-FFF2-40B4-BE49-F238E27FC236}">
                <a16:creationId xmlns:a16="http://schemas.microsoft.com/office/drawing/2014/main" xmlns="" id="{EC102547-5951-491B-99CC-A803370BE18F}"/>
              </a:ext>
            </a:extLst>
          </p:cNvPr>
          <p:cNvPicPr>
            <a:picLocks noChangeAspect="1"/>
          </p:cNvPicPr>
          <p:nvPr/>
        </p:nvPicPr>
        <p:blipFill>
          <a:blip r:embed="rId3"/>
          <a:stretch>
            <a:fillRect/>
          </a:stretch>
        </p:blipFill>
        <p:spPr>
          <a:xfrm>
            <a:off x="314801" y="4262608"/>
            <a:ext cx="2533423" cy="1332090"/>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4" name="Imagen 3">
            <a:extLst>
              <a:ext uri="{FF2B5EF4-FFF2-40B4-BE49-F238E27FC236}">
                <a16:creationId xmlns:a16="http://schemas.microsoft.com/office/drawing/2014/main" xmlns="" id="{D58877EB-BAE6-438C-BA52-DA6277A3C103}"/>
              </a:ext>
            </a:extLst>
          </p:cNvPr>
          <p:cNvPicPr>
            <a:picLocks noChangeAspect="1"/>
          </p:cNvPicPr>
          <p:nvPr/>
        </p:nvPicPr>
        <p:blipFill>
          <a:blip r:embed="rId4"/>
          <a:stretch>
            <a:fillRect/>
          </a:stretch>
        </p:blipFill>
        <p:spPr>
          <a:xfrm>
            <a:off x="3188750" y="2392776"/>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3" name="Marcador de contenido 2">
            <a:extLst>
              <a:ext uri="{FF2B5EF4-FFF2-40B4-BE49-F238E27FC236}">
                <a16:creationId xmlns:a16="http://schemas.microsoft.com/office/drawing/2014/main" xmlns="" id="{267BD15F-EC22-4234-9F3D-A822384684AD}"/>
              </a:ext>
            </a:extLst>
          </p:cNvPr>
          <p:cNvSpPr>
            <a:spLocks noGrp="1"/>
          </p:cNvSpPr>
          <p:nvPr>
            <p:ph idx="1"/>
          </p:nvPr>
        </p:nvSpPr>
        <p:spPr>
          <a:xfrm>
            <a:off x="6203537" y="1825625"/>
            <a:ext cx="5393361" cy="4351338"/>
          </a:xfrm>
        </p:spPr>
        <p:txBody>
          <a:bodyPr>
            <a:normAutofit/>
          </a:bodyPr>
          <a:lstStyle/>
          <a:p>
            <a:pPr marL="342900" indent="-342900" algn="just">
              <a:buFont typeface="+mj-lt"/>
              <a:buAutoNum type="arabicPeriod"/>
            </a:pPr>
            <a:r>
              <a:rPr lang="es-CL" sz="1600" dirty="0"/>
              <a:t>¿Cuáles importan, para este curso?</a:t>
            </a:r>
          </a:p>
          <a:p>
            <a:pPr marL="800100" lvl="1" indent="-342900" algn="just">
              <a:buFont typeface="+mj-lt"/>
              <a:buAutoNum type="arabicPeriod"/>
            </a:pPr>
            <a:r>
              <a:rPr lang="es-CL" sz="1600" dirty="0"/>
              <a:t>Derecho Constitucional.</a:t>
            </a:r>
          </a:p>
          <a:p>
            <a:pPr marL="1257300" lvl="2" indent="-342900" algn="just">
              <a:buFont typeface="+mj-lt"/>
              <a:buAutoNum type="arabicPeriod"/>
            </a:pPr>
            <a:r>
              <a:rPr lang="es-CL" sz="1600" dirty="0"/>
              <a:t>¿Qué es una Constitución?</a:t>
            </a:r>
          </a:p>
          <a:p>
            <a:pPr marL="800100" lvl="1" indent="-342900" algn="just">
              <a:buFont typeface="+mj-lt"/>
              <a:buAutoNum type="arabicPeriod"/>
            </a:pPr>
            <a:r>
              <a:rPr lang="es-CL" sz="1600" dirty="0"/>
              <a:t>Derecho Administrativo.</a:t>
            </a:r>
          </a:p>
          <a:p>
            <a:pPr marL="1257300" lvl="2" indent="-342900" algn="just">
              <a:buFont typeface="+mj-lt"/>
              <a:buAutoNum type="arabicPeriod"/>
            </a:pPr>
            <a:r>
              <a:rPr lang="es-CL" sz="1600" dirty="0"/>
              <a:t>¿Qué es Administrar?</a:t>
            </a:r>
          </a:p>
          <a:p>
            <a:pPr marL="800100" lvl="1" indent="-342900" algn="just">
              <a:buFont typeface="+mj-lt"/>
              <a:buAutoNum type="arabicPeriod"/>
            </a:pPr>
            <a:r>
              <a:rPr lang="es-CL" sz="1600" dirty="0"/>
              <a:t>Algo en común: EL ESTADO</a:t>
            </a:r>
          </a:p>
          <a:p>
            <a:pPr marL="1257300" lvl="2" indent="-342900" algn="just">
              <a:buFont typeface="+mj-lt"/>
              <a:buAutoNum type="arabicPeriod"/>
            </a:pPr>
            <a:r>
              <a:rPr lang="es-CL" sz="1600" dirty="0"/>
              <a:t>“Aquella comunidad humana que, dentro de un determinado territorio (el “territorio” es elemento distintivo), reclama (con éxito) para sí el monopolio de la violencia física legítima. Lo específico de nuestro tiempo es que a todas las demás asociaciones e individuos sólo se les concede el derecho a la violencia física en la medida en que el Estado lo permite. El Estado es la única fuente del “derecho” a la violencia”</a:t>
            </a:r>
          </a:p>
        </p:txBody>
      </p:sp>
      <p:sp>
        <p:nvSpPr>
          <p:cNvPr id="19" name="Arc 18">
            <a:extLst>
              <a:ext uri="{FF2B5EF4-FFF2-40B4-BE49-F238E27FC236}">
                <a16:creationId xmlns:a16="http://schemas.microsoft.com/office/drawing/2014/main" xmlns="" id="{4D3DC50D-CA0F-48F9-B17E-20D8669AA4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xmlns="" id="{D1B80E9C-CF8A-440B-B8F5-54BF121BF4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7C0E4E90-7E31-4EFE-9914-47C23C2B0AA2}"/>
              </a:ext>
            </a:extLst>
          </p:cNvPr>
          <p:cNvSpPr>
            <a:spLocks noGrp="1"/>
          </p:cNvSpPr>
          <p:nvPr>
            <p:ph type="sldNum" sz="quarter" idx="12"/>
          </p:nvPr>
        </p:nvSpPr>
        <p:spPr/>
        <p:txBody>
          <a:bodyPr/>
          <a:lstStyle/>
          <a:p>
            <a:fld id="{4854181D-6920-4594-9A5D-6CE56DC9F8B2}" type="slidenum">
              <a:rPr lang="en-US" smtClean="0"/>
              <a:t>8</a:t>
            </a:fld>
            <a:endParaRPr lang="en-US"/>
          </a:p>
        </p:txBody>
      </p:sp>
    </p:spTree>
    <p:extLst>
      <p:ext uri="{BB962C8B-B14F-4D97-AF65-F5344CB8AC3E}">
        <p14:creationId xmlns:p14="http://schemas.microsoft.com/office/powerpoint/2010/main" val="1845275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xmlns=""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1A7D6C66-6913-4E72-ABDB-92EA228E43D7}"/>
              </a:ext>
            </a:extLst>
          </p:cNvPr>
          <p:cNvSpPr>
            <a:spLocks noGrp="1"/>
          </p:cNvSpPr>
          <p:nvPr>
            <p:ph type="title"/>
          </p:nvPr>
        </p:nvSpPr>
        <p:spPr>
          <a:xfrm>
            <a:off x="3481431" y="479494"/>
            <a:ext cx="7872369" cy="392962"/>
          </a:xfrm>
        </p:spPr>
        <p:txBody>
          <a:bodyPr>
            <a:normAutofit fontScale="90000"/>
          </a:bodyPr>
          <a:lstStyle/>
          <a:p>
            <a:r>
              <a:rPr lang="es-CL" dirty="0"/>
              <a:t>El Estado de Derecho</a:t>
            </a:r>
          </a:p>
        </p:txBody>
      </p:sp>
      <p:sp>
        <p:nvSpPr>
          <p:cNvPr id="16" name="Freeform: Shape 15">
            <a:extLst>
              <a:ext uri="{FF2B5EF4-FFF2-40B4-BE49-F238E27FC236}">
                <a16:creationId xmlns:a16="http://schemas.microsoft.com/office/drawing/2014/main" xmlns=""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Marcador de contenido 4">
            <a:extLst>
              <a:ext uri="{FF2B5EF4-FFF2-40B4-BE49-F238E27FC236}">
                <a16:creationId xmlns:a16="http://schemas.microsoft.com/office/drawing/2014/main" xmlns="" id="{9EC8C31D-F8AD-4717-824F-83574A38FB6C}"/>
              </a:ext>
            </a:extLst>
          </p:cNvPr>
          <p:cNvPicPr>
            <a:picLocks noChangeAspect="1"/>
          </p:cNvPicPr>
          <p:nvPr/>
        </p:nvPicPr>
        <p:blipFill>
          <a:blip r:embed="rId2"/>
          <a:stretch>
            <a:fillRect/>
          </a:stretch>
        </p:blipFill>
        <p:spPr>
          <a:xfrm>
            <a:off x="703182" y="1636214"/>
            <a:ext cx="4777381" cy="341582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9" name="Content Placeholder 8">
            <a:extLst>
              <a:ext uri="{FF2B5EF4-FFF2-40B4-BE49-F238E27FC236}">
                <a16:creationId xmlns:a16="http://schemas.microsoft.com/office/drawing/2014/main" xmlns="" id="{49069E26-F3AA-4935-BF89-2E8EC46F7566}"/>
              </a:ext>
            </a:extLst>
          </p:cNvPr>
          <p:cNvSpPr>
            <a:spLocks noGrp="1"/>
          </p:cNvSpPr>
          <p:nvPr>
            <p:ph idx="1"/>
          </p:nvPr>
        </p:nvSpPr>
        <p:spPr>
          <a:xfrm>
            <a:off x="5771626" y="1107347"/>
            <a:ext cx="5582174" cy="5069616"/>
          </a:xfrm>
        </p:spPr>
        <p:txBody>
          <a:bodyPr>
            <a:noAutofit/>
          </a:bodyPr>
          <a:lstStyle/>
          <a:p>
            <a:pPr marL="457200" indent="-457200" algn="just">
              <a:buFont typeface="+mj-lt"/>
              <a:buAutoNum type="alphaLcParenR"/>
            </a:pPr>
            <a:r>
              <a:rPr lang="es-CL" sz="1400" dirty="0"/>
              <a:t>el Estado es una creación de la comunidad política y está a su servicio, no es una creación de, ni está encomendado a, ningún orden superior o divino;</a:t>
            </a:r>
          </a:p>
          <a:p>
            <a:pPr marL="457200" indent="-457200" algn="just">
              <a:buFont typeface="+mj-lt"/>
              <a:buAutoNum type="alphaLcParenR"/>
            </a:pPr>
            <a:r>
              <a:rPr lang="es-CL" sz="1400" dirty="0"/>
              <a:t>los objetivos del Estado quedan restringidos a la garantía de la libertad, la seguridad y la propiedad de los individuos; </a:t>
            </a:r>
          </a:p>
          <a:p>
            <a:pPr marL="457200" indent="-457200" algn="just">
              <a:buFont typeface="+mj-lt"/>
              <a:buAutoNum type="alphaLcParenR"/>
            </a:pPr>
            <a:r>
              <a:rPr lang="es-CL" sz="1400" dirty="0"/>
              <a:t>la organización y regulación de la actividad del Estado debe realizarse de acuerdo a principios racionales, incluyendo entre estos los siguientes: el reconocimiento de los derechos básicos de la ciudadanía (libertad, igualdad y propiedad), la independencia de los jueces, la responsabilidad del gobierno, el dominio de la ley, la representación del pueblo y la separación de funciones.</a:t>
            </a:r>
          </a:p>
          <a:p>
            <a:pPr marL="457200" indent="-457200" algn="just">
              <a:buFont typeface="+mj-lt"/>
              <a:buAutoNum type="alphaLcParenR"/>
            </a:pPr>
            <a:r>
              <a:rPr lang="es-CL" sz="1400" dirty="0"/>
              <a:t>el Estado de Derecho no está vinculado a determinada filosofía política, debe ser algo "apolítico", por lo tanto, se debe vaciar el contenido liberal;</a:t>
            </a:r>
          </a:p>
          <a:p>
            <a:pPr marL="457200" indent="-457200" algn="just">
              <a:buFont typeface="+mj-lt"/>
              <a:buAutoNum type="alphaLcParenR"/>
            </a:pPr>
            <a:r>
              <a:rPr lang="es-CL" sz="1400" dirty="0"/>
              <a:t>el Estado de Derecho exige imperio de las leyes, esto es, sumisión de las autoridades al derecho y en especial sumisión de la administración a la ley; y</a:t>
            </a:r>
          </a:p>
          <a:p>
            <a:pPr marL="457200" indent="-457200" algn="just">
              <a:buFont typeface="+mj-lt"/>
              <a:buAutoNum type="alphaLcParenR"/>
            </a:pPr>
            <a:r>
              <a:rPr lang="es-CL" sz="1400" dirty="0"/>
              <a:t>exige la protección judicial del individuo frente a la administración.</a:t>
            </a:r>
            <a:endParaRPr lang="en-US" sz="1400" dirty="0"/>
          </a:p>
        </p:txBody>
      </p:sp>
      <p:sp>
        <p:nvSpPr>
          <p:cNvPr id="4" name="Marcador de número de diapositiva 3">
            <a:extLst>
              <a:ext uri="{FF2B5EF4-FFF2-40B4-BE49-F238E27FC236}">
                <a16:creationId xmlns:a16="http://schemas.microsoft.com/office/drawing/2014/main" xmlns="" id="{BE401B34-9930-4C14-A625-C72CAD613745}"/>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a:solidFill>
                  <a:prstClr val="black">
                    <a:tint val="75000"/>
                  </a:prstClr>
                </a:solidFill>
              </a:rPr>
              <a:pPr>
                <a:spcAft>
                  <a:spcPts val="600"/>
                </a:spcAft>
              </a:pPr>
              <a:t>9</a:t>
            </a:fld>
            <a:endParaRPr lang="en-US">
              <a:solidFill>
                <a:prstClr val="black">
                  <a:tint val="75000"/>
                </a:prstClr>
              </a:solidFill>
            </a:endParaRPr>
          </a:p>
        </p:txBody>
      </p:sp>
    </p:spTree>
    <p:extLst>
      <p:ext uri="{BB962C8B-B14F-4D97-AF65-F5344CB8AC3E}">
        <p14:creationId xmlns:p14="http://schemas.microsoft.com/office/powerpoint/2010/main" val="2529415756"/>
      </p:ext>
    </p:extLst>
  </p:cSld>
  <p:clrMapOvr>
    <a:masterClrMapping/>
  </p:clrMapOvr>
</p:sld>
</file>

<file path=ppt/theme/theme1.xml><?xml version="1.0" encoding="utf-8"?>
<a:theme xmlns:a="http://schemas.openxmlformats.org/drawingml/2006/main" name="ShapesVTI">
  <a:themeElements>
    <a:clrScheme name="AnalogousFromLightSeedLeftStep">
      <a:dk1>
        <a:srgbClr val="000000"/>
      </a:dk1>
      <a:lt1>
        <a:srgbClr val="FFFFFF"/>
      </a:lt1>
      <a:dk2>
        <a:srgbClr val="413024"/>
      </a:dk2>
      <a:lt2>
        <a:srgbClr val="E3E2E8"/>
      </a:lt2>
      <a:accent1>
        <a:srgbClr val="9FA66D"/>
      </a:accent1>
      <a:accent2>
        <a:srgbClr val="B49D65"/>
      </a:accent2>
      <a:accent3>
        <a:srgbClr val="CC937C"/>
      </a:accent3>
      <a:accent4>
        <a:srgbClr val="C8717C"/>
      </a:accent4>
      <a:accent5>
        <a:srgbClr val="D28AB1"/>
      </a:accent5>
      <a:accent6>
        <a:srgbClr val="C871C4"/>
      </a:accent6>
      <a:hlink>
        <a:srgbClr val="7E76B5"/>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hapesVTI" id="{C78D20FD-A872-4243-8597-B534C62538FF}" vid="{7CAFCCF9-7834-41D6-B6AB-7D225A18A4E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1265</Words>
  <Application>Microsoft Office PowerPoint</Application>
  <PresentationFormat>Personalizado</PresentationFormat>
  <Paragraphs>76</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ShapesVTI</vt:lpstr>
      <vt:lpstr>Introducción</vt:lpstr>
      <vt:lpstr>¿Qué veremos hoy?</vt:lpstr>
      <vt:lpstr> «¿Qué sentido tiene que estos poderes hayan sido limitados y se haya confiado esta limitación a un texto escrito si estos límites pueden ser traspasados en cualquier momento por aquellos a quienes se trata de limitar? La distinción entre un gobierno con poderes limitados o no limitados desaparece si estos límites no restringen la actividad de las personas a las que se imponen y si los actos prohibidos y los permitidos merecen la misma consideración...»    «No hay una solución intermedia entre estas alternativas.»  «O la Constitución es la Ley Suprema, que no puede ser variada por medios ordinarios, o esté en el nivel de los actos legislativos ordinarios y, como cualquier otra disposición legislativa, puede ser alterada cuando a la legislatura le plazca alterarla” </vt:lpstr>
      <vt:lpstr>Funciones del Estado</vt:lpstr>
      <vt:lpstr>Expuestos estos ejemplos</vt:lpstr>
      <vt:lpstr>Algunas nociones.</vt:lpstr>
      <vt:lpstr>Características de las normas jurídicas</vt:lpstr>
      <vt:lpstr>Muchas ramas del Derecho</vt:lpstr>
      <vt:lpstr>El Estado de Derecho</vt:lpstr>
      <vt:lpstr>¿y la Constitución?</vt:lpstr>
      <vt:lpstr>El Gobierno</vt:lpstr>
      <vt:lpstr>¡Gracias por hoy!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dc:title>
  <dc:creator>Felipe Andrés C.R. Lizama Allende</dc:creator>
  <cp:lastModifiedBy>Felipe Lizama Allende</cp:lastModifiedBy>
  <cp:revision>2</cp:revision>
  <dcterms:created xsi:type="dcterms:W3CDTF">2020-04-29T03:30:33Z</dcterms:created>
  <dcterms:modified xsi:type="dcterms:W3CDTF">2020-09-30T18:22:46Z</dcterms:modified>
</cp:coreProperties>
</file>