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6" r:id="rId3"/>
    <p:sldId id="312" r:id="rId4"/>
    <p:sldId id="328" r:id="rId5"/>
    <p:sldId id="313" r:id="rId6"/>
    <p:sldId id="332" r:id="rId7"/>
    <p:sldId id="333" r:id="rId8"/>
    <p:sldId id="334" r:id="rId9"/>
    <p:sldId id="336" r:id="rId10"/>
    <p:sldId id="337" r:id="rId11"/>
    <p:sldId id="314" r:id="rId12"/>
    <p:sldId id="329" r:id="rId13"/>
    <p:sldId id="338" r:id="rId14"/>
    <p:sldId id="339" r:id="rId15"/>
    <p:sldId id="340" r:id="rId16"/>
    <p:sldId id="330" r:id="rId17"/>
    <p:sldId id="331" r:id="rId18"/>
    <p:sldId id="344" r:id="rId19"/>
    <p:sldId id="345" r:id="rId20"/>
    <p:sldId id="346" r:id="rId21"/>
    <p:sldId id="347" r:id="rId22"/>
    <p:sldId id="348" r:id="rId23"/>
    <p:sldId id="349" r:id="rId24"/>
    <p:sldId id="351" r:id="rId25"/>
    <p:sldId id="350" r:id="rId26"/>
    <p:sldId id="315" r:id="rId27"/>
    <p:sldId id="335" r:id="rId28"/>
    <p:sldId id="341" r:id="rId29"/>
    <p:sldId id="342"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6408" autoAdjust="0"/>
  </p:normalViewPr>
  <p:slideViewPr>
    <p:cSldViewPr snapToGrid="0">
      <p:cViewPr varScale="1">
        <p:scale>
          <a:sx n="85" d="100"/>
          <a:sy n="85" d="100"/>
        </p:scale>
        <p:origin x="90" y="58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ADFDB-7A20-4CEE-802C-DAEC6D140851}" type="datetimeFigureOut">
              <a:rPr lang="es-CL" smtClean="0"/>
              <a:t>02-07-2019</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763A8-B97A-4C0F-94BE-F18DB3968861}" type="slidenum">
              <a:rPr lang="es-CL" smtClean="0"/>
              <a:t>‹Nº›</a:t>
            </a:fld>
            <a:endParaRPr lang="es-CL"/>
          </a:p>
        </p:txBody>
      </p:sp>
    </p:spTree>
    <p:extLst>
      <p:ext uri="{BB962C8B-B14F-4D97-AF65-F5344CB8AC3E}">
        <p14:creationId xmlns:p14="http://schemas.microsoft.com/office/powerpoint/2010/main" val="258790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76763A8-B97A-4C0F-94BE-F18DB3968861}" type="slidenum">
              <a:rPr lang="es-CL" smtClean="0"/>
              <a:t>6</a:t>
            </a:fld>
            <a:endParaRPr lang="es-CL"/>
          </a:p>
        </p:txBody>
      </p:sp>
    </p:spTree>
    <p:extLst>
      <p:ext uri="{BB962C8B-B14F-4D97-AF65-F5344CB8AC3E}">
        <p14:creationId xmlns:p14="http://schemas.microsoft.com/office/powerpoint/2010/main" val="225901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EB513-1E7E-41B1-B248-60E8BA350F0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6A55352-BE95-4848-90D4-9634F722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2599C8D-F30C-4A99-8631-AD10DF3D6F93}"/>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33D94E81-AA42-43AA-BB92-B0171FED9B2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E9AC3B7-CE9E-48A6-B8BB-C44BB8898F98}"/>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314840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5FDC-7416-42AA-AA6F-305645D4F1D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E87DFDF-0572-40BE-9CF0-F5AF55A4172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D11BF1D-9C24-4106-8A2F-236940572230}"/>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C594022D-6A25-4AAC-99CB-5603029B483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F5EB73B-5B78-44AF-A180-2422E10AE01F}"/>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2266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116D31-0CDB-4888-BCAB-D697D87D9D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929A838-2646-48E4-BA44-A89B2476056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08D0156-3A72-4896-81C8-F487F45AB67C}"/>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CAEF4058-0381-4B55-9694-D398DE8E12E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DB291B2-2789-48AB-990B-FBCB890A450F}"/>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14188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CAF88-119C-413D-A513-0EF243D64AE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D4F797E-DF81-4A13-9E3A-32D6A889535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52C1EBA-0941-4B9C-B911-4EAF3AEF9AB5}"/>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B39D2065-89BF-44FF-A39A-7A282131F85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21C8717-D02C-4E92-824F-1ADB8B4BA107}"/>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303876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B8E7E-FB9E-4F1F-83CB-DDD99B654D9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536AA3B-4A81-44D8-8918-D228718A5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ECC8FFC-0587-4975-B625-B7463D1DF203}"/>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8ECB4A58-4785-4442-A0E8-C85362BD8D8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BC9F02A-C555-4EE4-ABDA-F2980EE4EF47}"/>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406952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C1B56-3518-4849-8991-EBF4E9C61BF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AE7A78B-AC0D-4016-A09A-DED18500671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92CDD537-62A7-43A1-9641-729DDC6A974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CC3B7F3-6EFE-47C0-B712-A2C6038399B3}"/>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6" name="Marcador de pie de página 5">
            <a:extLst>
              <a:ext uri="{FF2B5EF4-FFF2-40B4-BE49-F238E27FC236}">
                <a16:creationId xmlns:a16="http://schemas.microsoft.com/office/drawing/2014/main" id="{F16BB8E7-E92F-49B1-88F1-8F76DC3851E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BC2BB53-BCE2-4F09-8CD3-24E1F7F2886C}"/>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67660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7787A-84E3-4BAD-A012-EAAA988B74B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A403007-7A59-434C-B944-2AC9AF890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2673125-E675-44E4-8802-7F90E21AFB8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DD892F3-6712-4872-8A46-0A4D9A6F0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C7A3823-454B-4A16-8D9C-CE8A518E84F1}"/>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F15C1C3-71CF-4FC3-97EE-16E03847C723}"/>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8" name="Marcador de pie de página 7">
            <a:extLst>
              <a:ext uri="{FF2B5EF4-FFF2-40B4-BE49-F238E27FC236}">
                <a16:creationId xmlns:a16="http://schemas.microsoft.com/office/drawing/2014/main" id="{4AB264E9-39E9-4C95-A595-0134D6B9BA32}"/>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7B5F2BB-FB5A-4AC1-A308-5686C1EA10B2}"/>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196953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A7FEF-F718-4753-9EE7-3FF8ABA04C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58D7931-2F00-44F2-BC1B-35F9737E0001}"/>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4" name="Marcador de pie de página 3">
            <a:extLst>
              <a:ext uri="{FF2B5EF4-FFF2-40B4-BE49-F238E27FC236}">
                <a16:creationId xmlns:a16="http://schemas.microsoft.com/office/drawing/2014/main" id="{CEDA83CF-CE15-49D1-A6A3-F2B178D1FD6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07AADAD-D32C-46F7-AD13-6F6431AE753D}"/>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365463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BEB01D-21A9-4EC6-BD98-5D4269CC20DD}"/>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3" name="Marcador de pie de página 2">
            <a:extLst>
              <a:ext uri="{FF2B5EF4-FFF2-40B4-BE49-F238E27FC236}">
                <a16:creationId xmlns:a16="http://schemas.microsoft.com/office/drawing/2014/main" id="{2A674148-A7F8-4044-9F78-EC1BA7BB983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20D537C-9D00-491D-8489-C9D5A11F59C5}"/>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37151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692A9-94B5-4146-A1EA-EDB05B08CD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9555637-948A-45C6-B717-DF2D7FDF7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98B7ADB-F7C0-4A0D-BED1-4368C4AD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C6BE409-DF01-473F-80AB-DBE642D1FB86}"/>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6" name="Marcador de pie de página 5">
            <a:extLst>
              <a:ext uri="{FF2B5EF4-FFF2-40B4-BE49-F238E27FC236}">
                <a16:creationId xmlns:a16="http://schemas.microsoft.com/office/drawing/2014/main" id="{359E00A1-1F90-4D24-AE59-D75CC2CEF6E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C85D1F3-7EC8-4737-AA27-D3FEE528B049}"/>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214700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BA2FA-1FC3-4740-BA5B-74A8DC4B80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16F7CFF-27B4-4981-B5DA-9CE2D04FB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A9B974E-32F4-440A-9E0D-7A2F13B51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BC25A4B-35D9-40B2-82F0-FE7317E93710}"/>
              </a:ext>
            </a:extLst>
          </p:cNvPr>
          <p:cNvSpPr>
            <a:spLocks noGrp="1"/>
          </p:cNvSpPr>
          <p:nvPr>
            <p:ph type="dt" sz="half" idx="10"/>
          </p:nvPr>
        </p:nvSpPr>
        <p:spPr/>
        <p:txBody>
          <a:bodyPr/>
          <a:lstStyle/>
          <a:p>
            <a:fld id="{8106DDC6-D573-4F69-A91A-1834F07132FE}" type="datetimeFigureOut">
              <a:rPr lang="es-CL" smtClean="0"/>
              <a:t>02-07-2019</a:t>
            </a:fld>
            <a:endParaRPr lang="es-CL"/>
          </a:p>
        </p:txBody>
      </p:sp>
      <p:sp>
        <p:nvSpPr>
          <p:cNvPr id="6" name="Marcador de pie de página 5">
            <a:extLst>
              <a:ext uri="{FF2B5EF4-FFF2-40B4-BE49-F238E27FC236}">
                <a16:creationId xmlns:a16="http://schemas.microsoft.com/office/drawing/2014/main" id="{D49DC661-AB74-496E-B52C-E164BC6F689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0DA72FD-A175-4DF4-A49C-B4254C94B704}"/>
              </a:ext>
            </a:extLst>
          </p:cNvPr>
          <p:cNvSpPr>
            <a:spLocks noGrp="1"/>
          </p:cNvSpPr>
          <p:nvPr>
            <p:ph type="sldNum" sz="quarter" idx="12"/>
          </p:nvPr>
        </p:nvSpPr>
        <p:spPr/>
        <p:txBody>
          <a:bodyPr/>
          <a:lstStyle/>
          <a:p>
            <a:fld id="{5C8BC4F1-E512-4A67-804C-C843FDF8B236}" type="slidenum">
              <a:rPr lang="es-CL" smtClean="0"/>
              <a:t>‹Nº›</a:t>
            </a:fld>
            <a:endParaRPr lang="es-CL"/>
          </a:p>
        </p:txBody>
      </p:sp>
    </p:spTree>
    <p:extLst>
      <p:ext uri="{BB962C8B-B14F-4D97-AF65-F5344CB8AC3E}">
        <p14:creationId xmlns:p14="http://schemas.microsoft.com/office/powerpoint/2010/main" val="101501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8C5CD2-A93A-4C04-A058-EE045BACD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C3ED50B-1613-4AC1-97A8-BAE0429F9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67CCFC9-BB84-4E7E-BD72-08CC1BFDA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6DDC6-D573-4F69-A91A-1834F07132FE}" type="datetimeFigureOut">
              <a:rPr lang="es-CL" smtClean="0"/>
              <a:t>02-07-2019</a:t>
            </a:fld>
            <a:endParaRPr lang="es-CL"/>
          </a:p>
        </p:txBody>
      </p:sp>
      <p:sp>
        <p:nvSpPr>
          <p:cNvPr id="5" name="Marcador de pie de página 4">
            <a:extLst>
              <a:ext uri="{FF2B5EF4-FFF2-40B4-BE49-F238E27FC236}">
                <a16:creationId xmlns:a16="http://schemas.microsoft.com/office/drawing/2014/main" id="{A6ADC9F6-A6E6-49F1-82F3-48687AAC5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966B265-04F3-49E1-85EF-628D44E09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BC4F1-E512-4A67-804C-C843FDF8B236}" type="slidenum">
              <a:rPr lang="es-CL" smtClean="0"/>
              <a:t>‹Nº›</a:t>
            </a:fld>
            <a:endParaRPr lang="es-CL"/>
          </a:p>
        </p:txBody>
      </p:sp>
    </p:spTree>
    <p:extLst>
      <p:ext uri="{BB962C8B-B14F-4D97-AF65-F5344CB8AC3E}">
        <p14:creationId xmlns:p14="http://schemas.microsoft.com/office/powerpoint/2010/main" val="20414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3649C-519F-4043-BD08-01449B0D84B4}"/>
              </a:ext>
            </a:extLst>
          </p:cNvPr>
          <p:cNvSpPr>
            <a:spLocks noGrp="1"/>
          </p:cNvSpPr>
          <p:nvPr>
            <p:ph type="ctrTitle"/>
          </p:nvPr>
        </p:nvSpPr>
        <p:spPr/>
        <p:txBody>
          <a:bodyPr/>
          <a:lstStyle/>
          <a:p>
            <a:r>
              <a:rPr lang="es-CL" dirty="0"/>
              <a:t>Evaluación de Políticas Públicas</a:t>
            </a:r>
          </a:p>
        </p:txBody>
      </p:sp>
      <p:sp>
        <p:nvSpPr>
          <p:cNvPr id="3" name="Subtítulo 2">
            <a:extLst>
              <a:ext uri="{FF2B5EF4-FFF2-40B4-BE49-F238E27FC236}">
                <a16:creationId xmlns:a16="http://schemas.microsoft.com/office/drawing/2014/main" id="{56FE9103-AE11-4551-9835-4AD81594AE9D}"/>
              </a:ext>
            </a:extLst>
          </p:cNvPr>
          <p:cNvSpPr>
            <a:spLocks noGrp="1"/>
          </p:cNvSpPr>
          <p:nvPr>
            <p:ph type="subTitle" idx="1"/>
          </p:nvPr>
        </p:nvSpPr>
        <p:spPr/>
        <p:txBody>
          <a:bodyPr/>
          <a:lstStyle/>
          <a:p>
            <a:r>
              <a:rPr lang="es-CL" dirty="0"/>
              <a:t>Taller 4: Estimación de Efectos mediante Diferencias en Diferencias, Regresión Discontinua y </a:t>
            </a:r>
            <a:r>
              <a:rPr lang="es-CL" dirty="0" err="1"/>
              <a:t>Pareamiento</a:t>
            </a:r>
            <a:endParaRPr lang="es-CL" dirty="0"/>
          </a:p>
        </p:txBody>
      </p:sp>
    </p:spTree>
    <p:extLst>
      <p:ext uri="{BB962C8B-B14F-4D97-AF65-F5344CB8AC3E}">
        <p14:creationId xmlns:p14="http://schemas.microsoft.com/office/powerpoint/2010/main" val="247104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C1FD8E-725E-486B-ABE6-F58C3D7C2E66}"/>
              </a:ext>
            </a:extLst>
          </p:cNvPr>
          <p:cNvPicPr>
            <a:picLocks noChangeAspect="1"/>
          </p:cNvPicPr>
          <p:nvPr/>
        </p:nvPicPr>
        <p:blipFill>
          <a:blip r:embed="rId2"/>
          <a:stretch>
            <a:fillRect/>
          </a:stretch>
        </p:blipFill>
        <p:spPr>
          <a:xfrm>
            <a:off x="588357" y="2159217"/>
            <a:ext cx="7901501" cy="3633715"/>
          </a:xfrm>
          <a:prstGeom prst="rect">
            <a:avLst/>
          </a:prstGeom>
        </p:spPr>
      </p:pic>
      <p:sp>
        <p:nvSpPr>
          <p:cNvPr id="2" name="Título 1">
            <a:extLst>
              <a:ext uri="{FF2B5EF4-FFF2-40B4-BE49-F238E27FC236}">
                <a16:creationId xmlns:a16="http://schemas.microsoft.com/office/drawing/2014/main" id="{CE38113F-BB93-4366-884D-A083E74278D3}"/>
              </a:ext>
            </a:extLst>
          </p:cNvPr>
          <p:cNvSpPr>
            <a:spLocks noGrp="1"/>
          </p:cNvSpPr>
          <p:nvPr>
            <p:ph type="title"/>
          </p:nvPr>
        </p:nvSpPr>
        <p:spPr/>
        <p:txBody>
          <a:bodyPr/>
          <a:lstStyle/>
          <a:p>
            <a:r>
              <a:rPr lang="es-CL" dirty="0"/>
              <a:t>Diferencias en Diferencias (5)</a:t>
            </a:r>
          </a:p>
        </p:txBody>
      </p:sp>
      <p:sp>
        <p:nvSpPr>
          <p:cNvPr id="9" name="CuadroTexto 8">
            <a:extLst>
              <a:ext uri="{FF2B5EF4-FFF2-40B4-BE49-F238E27FC236}">
                <a16:creationId xmlns:a16="http://schemas.microsoft.com/office/drawing/2014/main" id="{BC60485A-8F40-4ECB-8DFC-819F769372B0}"/>
              </a:ext>
            </a:extLst>
          </p:cNvPr>
          <p:cNvSpPr txBox="1"/>
          <p:nvPr/>
        </p:nvSpPr>
        <p:spPr>
          <a:xfrm>
            <a:off x="10044103" y="2570698"/>
            <a:ext cx="2083439" cy="3785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sz="1200" dirty="0"/>
              <a:t>Hipótesis testeada (nula): No existen diferencias significativas en el gasto en salud de ambos grupos</a:t>
            </a:r>
          </a:p>
          <a:p>
            <a:pPr marL="171450" indent="-171450">
              <a:buFont typeface="Arial" panose="020B0604020202020204" pitchFamily="34" charset="0"/>
              <a:buChar char="•"/>
            </a:pPr>
            <a:r>
              <a:rPr lang="es-CL" sz="1200" dirty="0"/>
              <a:t>Señales de rechazo:</a:t>
            </a:r>
          </a:p>
          <a:p>
            <a:pPr marL="628650" lvl="1" indent="-171450">
              <a:buFont typeface="Arial" panose="020B0604020202020204" pitchFamily="34" charset="0"/>
              <a:buChar char="•"/>
            </a:pPr>
            <a:r>
              <a:rPr lang="es-CL" sz="1200" dirty="0"/>
              <a:t> t calculado “alto” (mayor que 1,96 a un 95% de nivel de confianza)</a:t>
            </a:r>
          </a:p>
          <a:p>
            <a:pPr marL="628650" lvl="1" indent="-171450">
              <a:buFont typeface="Arial" panose="020B0604020202020204" pitchFamily="34" charset="0"/>
              <a:buChar char="•"/>
            </a:pPr>
            <a:r>
              <a:rPr lang="es-CL" sz="1200" dirty="0"/>
              <a:t>o bien, p </a:t>
            </a:r>
            <a:r>
              <a:rPr lang="es-CL" sz="1200" dirty="0" err="1"/>
              <a:t>value</a:t>
            </a:r>
            <a:r>
              <a:rPr lang="es-CL" sz="1200" dirty="0"/>
              <a:t> bajo (menor que 0,05 a un 95% de nivel de confianza)</a:t>
            </a:r>
          </a:p>
          <a:p>
            <a:pPr marL="171450" indent="-171450">
              <a:buFont typeface="Arial" panose="020B0604020202020204" pitchFamily="34" charset="0"/>
              <a:buChar char="•"/>
            </a:pPr>
            <a:r>
              <a:rPr lang="es-CL" sz="1200" dirty="0"/>
              <a:t>EXISTE EVIDENCIA DE REDUCCION SIGNIFICATIVA DEL GASTO EN SALUD AL COMPARAR EL GASTO ENTRE QUIENES ESTAN INSCRITOS EN EL PROGRAMA Y QUIENES NO</a:t>
            </a:r>
          </a:p>
        </p:txBody>
      </p:sp>
      <p:sp>
        <p:nvSpPr>
          <p:cNvPr id="10" name="Marcador de contenido 2">
            <a:extLst>
              <a:ext uri="{FF2B5EF4-FFF2-40B4-BE49-F238E27FC236}">
                <a16:creationId xmlns:a16="http://schemas.microsoft.com/office/drawing/2014/main" id="{43CE45CC-1530-44D1-A8F1-6C6E632571FB}"/>
              </a:ext>
            </a:extLst>
          </p:cNvPr>
          <p:cNvSpPr>
            <a:spLocks noGrp="1"/>
          </p:cNvSpPr>
          <p:nvPr>
            <p:ph idx="1"/>
          </p:nvPr>
        </p:nvSpPr>
        <p:spPr>
          <a:xfrm>
            <a:off x="0" y="5792932"/>
            <a:ext cx="10515600" cy="928543"/>
          </a:xfrm>
        </p:spPr>
        <p:txBody>
          <a:bodyPr>
            <a:normAutofit/>
          </a:bodyPr>
          <a:lstStyle/>
          <a:p>
            <a:r>
              <a:rPr lang="es-CL" dirty="0"/>
              <a:t>¿Por qué esta evidencia de efectos podría ser equívoca en la estimación de diferencias en diferencias?</a:t>
            </a:r>
          </a:p>
          <a:p>
            <a:endParaRPr lang="es-CL" dirty="0"/>
          </a:p>
        </p:txBody>
      </p:sp>
      <p:grpSp>
        <p:nvGrpSpPr>
          <p:cNvPr id="13" name="Grupo 12">
            <a:extLst>
              <a:ext uri="{FF2B5EF4-FFF2-40B4-BE49-F238E27FC236}">
                <a16:creationId xmlns:a16="http://schemas.microsoft.com/office/drawing/2014/main" id="{087F5845-D5EE-482A-A1F1-DD749943EBE3}"/>
              </a:ext>
            </a:extLst>
          </p:cNvPr>
          <p:cNvGrpSpPr/>
          <p:nvPr/>
        </p:nvGrpSpPr>
        <p:grpSpPr>
          <a:xfrm>
            <a:off x="2237105" y="4651474"/>
            <a:ext cx="3779956" cy="360362"/>
            <a:chOff x="2532380" y="4594324"/>
            <a:chExt cx="3779956" cy="360362"/>
          </a:xfrm>
        </p:grpSpPr>
        <p:sp>
          <p:nvSpPr>
            <p:cNvPr id="7" name="Estrella: 10 puntas 6">
              <a:extLst>
                <a:ext uri="{FF2B5EF4-FFF2-40B4-BE49-F238E27FC236}">
                  <a16:creationId xmlns:a16="http://schemas.microsoft.com/office/drawing/2014/main" id="{AFA70EA5-FBA8-45FE-AB58-7EEF793F8892}"/>
                </a:ext>
              </a:extLst>
            </p:cNvPr>
            <p:cNvSpPr/>
            <p:nvPr/>
          </p:nvSpPr>
          <p:spPr>
            <a:xfrm>
              <a:off x="2532380" y="4594325"/>
              <a:ext cx="1227049"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Estrella: 10 puntas 10">
              <a:extLst>
                <a:ext uri="{FF2B5EF4-FFF2-40B4-BE49-F238E27FC236}">
                  <a16:creationId xmlns:a16="http://schemas.microsoft.com/office/drawing/2014/main" id="{01273D09-DBE3-4206-85BC-211B79FB6096}"/>
                </a:ext>
              </a:extLst>
            </p:cNvPr>
            <p:cNvSpPr/>
            <p:nvPr/>
          </p:nvSpPr>
          <p:spPr>
            <a:xfrm>
              <a:off x="4872483" y="4599967"/>
              <a:ext cx="669700"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Estrella: 10 puntas 11">
              <a:extLst>
                <a:ext uri="{FF2B5EF4-FFF2-40B4-BE49-F238E27FC236}">
                  <a16:creationId xmlns:a16="http://schemas.microsoft.com/office/drawing/2014/main" id="{E33F90CE-16FE-453B-B51C-73D2DA44C256}"/>
                </a:ext>
              </a:extLst>
            </p:cNvPr>
            <p:cNvSpPr/>
            <p:nvPr/>
          </p:nvSpPr>
          <p:spPr>
            <a:xfrm>
              <a:off x="5642636" y="4594324"/>
              <a:ext cx="669700"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354340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Regresión Discontinua: HISP selecciona sus usuarios a partir de índice de pobreza</a:t>
            </a:r>
          </a:p>
        </p:txBody>
      </p:sp>
      <p:sp>
        <p:nvSpPr>
          <p:cNvPr id="5" name="Marcador de texto 4">
            <a:extLst>
              <a:ext uri="{FF2B5EF4-FFF2-40B4-BE49-F238E27FC236}">
                <a16:creationId xmlns:a16="http://schemas.microsoft.com/office/drawing/2014/main" id="{8CF84D07-542E-4E70-8DC8-E2C226A141CE}"/>
              </a:ext>
            </a:extLst>
          </p:cNvPr>
          <p:cNvSpPr>
            <a:spLocks noGrp="1"/>
          </p:cNvSpPr>
          <p:nvPr>
            <p:ph type="body" idx="1"/>
          </p:nvPr>
        </p:nvSpPr>
        <p:spPr/>
        <p:txBody>
          <a:bodyPr/>
          <a:lstStyle/>
          <a:p>
            <a:r>
              <a:rPr lang="es-CL" dirty="0" err="1"/>
              <a:t>Indice_pobreza</a:t>
            </a:r>
            <a:r>
              <a:rPr lang="es-CL" dirty="0"/>
              <a:t>: (sólo localidades tratamiento, línea base)</a:t>
            </a:r>
          </a:p>
        </p:txBody>
      </p:sp>
      <p:sp>
        <p:nvSpPr>
          <p:cNvPr id="3" name="Marcador de contenido 2"/>
          <p:cNvSpPr>
            <a:spLocks noGrp="1"/>
          </p:cNvSpPr>
          <p:nvPr>
            <p:ph sz="half" idx="2"/>
          </p:nvPr>
        </p:nvSpPr>
        <p:spPr/>
        <p:txBody>
          <a:bodyPr>
            <a:normAutofit fontScale="92500"/>
          </a:bodyPr>
          <a:lstStyle/>
          <a:p>
            <a:r>
              <a:rPr lang="es-CL" dirty="0"/>
              <a:t>El índice oscila entre 0 y 100</a:t>
            </a:r>
          </a:p>
          <a:p>
            <a:r>
              <a:rPr lang="es-CL" dirty="0"/>
              <a:t>Los hogares más pobres son los hogares con menor puntaje en el índice</a:t>
            </a:r>
          </a:p>
          <a:p>
            <a:r>
              <a:rPr lang="es-CL" dirty="0"/>
              <a:t>Se toma la decisión que el programa focaliza en hogares con valor del índice inferior a 58 puntos</a:t>
            </a:r>
          </a:p>
          <a:p>
            <a:pPr lvl="1"/>
            <a:r>
              <a:rPr lang="es-CL" dirty="0"/>
              <a:t>P=1 si </a:t>
            </a:r>
            <a:r>
              <a:rPr lang="es-CL" dirty="0" err="1"/>
              <a:t>índice_pobreza</a:t>
            </a:r>
            <a:r>
              <a:rPr lang="es-CL" dirty="0"/>
              <a:t>&lt;58</a:t>
            </a:r>
          </a:p>
          <a:p>
            <a:pPr lvl="1"/>
            <a:r>
              <a:rPr lang="es-CL" dirty="0"/>
              <a:t>P=0 si </a:t>
            </a:r>
            <a:r>
              <a:rPr lang="es-CL" dirty="0" err="1"/>
              <a:t>índice_pobreza</a:t>
            </a:r>
            <a:r>
              <a:rPr lang="es-CL" dirty="0"/>
              <a:t>&gt;=58</a:t>
            </a:r>
          </a:p>
        </p:txBody>
      </p:sp>
      <p:sp>
        <p:nvSpPr>
          <p:cNvPr id="4" name="Marcador de número de diapositiva 3"/>
          <p:cNvSpPr>
            <a:spLocks noGrp="1"/>
          </p:cNvSpPr>
          <p:nvPr>
            <p:ph type="sldNum" sz="quarter" idx="12"/>
          </p:nvPr>
        </p:nvSpPr>
        <p:spPr/>
        <p:txBody>
          <a:bodyPr/>
          <a:lstStyle/>
          <a:p>
            <a:pPr>
              <a:defRPr/>
            </a:pPr>
            <a:fld id="{5361604B-40FE-434E-A984-122468B2CEE5}" type="slidenum">
              <a:rPr lang="en-US" altLang="en-US" smtClean="0"/>
              <a:pPr>
                <a:defRPr/>
              </a:pPr>
              <a:t>11</a:t>
            </a:fld>
            <a:endParaRPr lang="en-US" altLang="en-US"/>
          </a:p>
        </p:txBody>
      </p:sp>
      <p:pic>
        <p:nvPicPr>
          <p:cNvPr id="6" name="Imagen 5">
            <a:extLst>
              <a:ext uri="{FF2B5EF4-FFF2-40B4-BE49-F238E27FC236}">
                <a16:creationId xmlns:a16="http://schemas.microsoft.com/office/drawing/2014/main" id="{0340735C-CDA0-46B0-82F1-71E32041C1DF}"/>
              </a:ext>
            </a:extLst>
          </p:cNvPr>
          <p:cNvPicPr>
            <a:picLocks noChangeAspect="1"/>
          </p:cNvPicPr>
          <p:nvPr/>
        </p:nvPicPr>
        <p:blipFill>
          <a:blip r:embed="rId2"/>
          <a:stretch>
            <a:fillRect/>
          </a:stretch>
        </p:blipFill>
        <p:spPr>
          <a:xfrm>
            <a:off x="6096000" y="2347969"/>
            <a:ext cx="5823413" cy="3351099"/>
          </a:xfrm>
          <a:prstGeom prst="rect">
            <a:avLst/>
          </a:prstGeom>
        </p:spPr>
      </p:pic>
    </p:spTree>
    <p:extLst>
      <p:ext uri="{BB962C8B-B14F-4D97-AF65-F5344CB8AC3E}">
        <p14:creationId xmlns:p14="http://schemas.microsoft.com/office/powerpoint/2010/main" val="9628701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43A187-A05C-46B7-9463-8879F7E13DD3}"/>
              </a:ext>
            </a:extLst>
          </p:cNvPr>
          <p:cNvPicPr>
            <a:picLocks noChangeAspect="1"/>
          </p:cNvPicPr>
          <p:nvPr/>
        </p:nvPicPr>
        <p:blipFill>
          <a:blip r:embed="rId2"/>
          <a:stretch>
            <a:fillRect/>
          </a:stretch>
        </p:blipFill>
        <p:spPr>
          <a:xfrm>
            <a:off x="298957" y="2398915"/>
            <a:ext cx="5028606" cy="3656739"/>
          </a:xfrm>
          <a:prstGeom prst="rect">
            <a:avLst/>
          </a:prstGeom>
        </p:spPr>
      </p:pic>
      <p:sp>
        <p:nvSpPr>
          <p:cNvPr id="2" name="Título 1">
            <a:extLst>
              <a:ext uri="{FF2B5EF4-FFF2-40B4-BE49-F238E27FC236}">
                <a16:creationId xmlns:a16="http://schemas.microsoft.com/office/drawing/2014/main" id="{2222B147-AA05-48CD-8254-7794269B882E}"/>
              </a:ext>
            </a:extLst>
          </p:cNvPr>
          <p:cNvSpPr>
            <a:spLocks noGrp="1"/>
          </p:cNvSpPr>
          <p:nvPr>
            <p:ph type="title"/>
          </p:nvPr>
        </p:nvSpPr>
        <p:spPr/>
        <p:txBody>
          <a:bodyPr/>
          <a:lstStyle/>
          <a:p>
            <a:r>
              <a:rPr lang="es-CL" dirty="0"/>
              <a:t>Chequeo de condiciones:</a:t>
            </a:r>
            <a:br>
              <a:rPr lang="es-CL" dirty="0"/>
            </a:br>
            <a:r>
              <a:rPr lang="es-CL" dirty="0"/>
              <a:t>¿Existe Evidencia de Manipulación del </a:t>
            </a:r>
            <a:r>
              <a:rPr lang="es-CL" dirty="0" err="1"/>
              <a:t>Indice</a:t>
            </a:r>
            <a:r>
              <a:rPr lang="es-CL" dirty="0"/>
              <a:t>?</a:t>
            </a:r>
          </a:p>
        </p:txBody>
      </p:sp>
      <p:pic>
        <p:nvPicPr>
          <p:cNvPr id="10" name="Imagen 9">
            <a:extLst>
              <a:ext uri="{FF2B5EF4-FFF2-40B4-BE49-F238E27FC236}">
                <a16:creationId xmlns:a16="http://schemas.microsoft.com/office/drawing/2014/main" id="{3B9132A9-8CFF-4128-934A-D770DEA45E0C}"/>
              </a:ext>
            </a:extLst>
          </p:cNvPr>
          <p:cNvPicPr>
            <a:picLocks noChangeAspect="1"/>
          </p:cNvPicPr>
          <p:nvPr/>
        </p:nvPicPr>
        <p:blipFill>
          <a:blip r:embed="rId3"/>
          <a:stretch>
            <a:fillRect/>
          </a:stretch>
        </p:blipFill>
        <p:spPr>
          <a:xfrm>
            <a:off x="5348060" y="2701648"/>
            <a:ext cx="6544983" cy="3051274"/>
          </a:xfrm>
          <a:prstGeom prst="rect">
            <a:avLst/>
          </a:prstGeom>
        </p:spPr>
      </p:pic>
      <p:sp>
        <p:nvSpPr>
          <p:cNvPr id="12" name="Rectángulo 11">
            <a:extLst>
              <a:ext uri="{FF2B5EF4-FFF2-40B4-BE49-F238E27FC236}">
                <a16:creationId xmlns:a16="http://schemas.microsoft.com/office/drawing/2014/main" id="{4ADF09F0-1819-4845-A30F-9CB84C2353A1}"/>
              </a:ext>
            </a:extLst>
          </p:cNvPr>
          <p:cNvSpPr/>
          <p:nvPr/>
        </p:nvSpPr>
        <p:spPr>
          <a:xfrm>
            <a:off x="298957" y="1746618"/>
            <a:ext cx="5607817" cy="369332"/>
          </a:xfrm>
          <a:prstGeom prst="rect">
            <a:avLst/>
          </a:prstGeom>
        </p:spPr>
        <p:txBody>
          <a:bodyPr wrap="none">
            <a:spAutoFit/>
          </a:bodyPr>
          <a:lstStyle/>
          <a:p>
            <a:r>
              <a:rPr lang="pt-BR" dirty="0" err="1"/>
              <a:t>histogram</a:t>
            </a:r>
            <a:r>
              <a:rPr lang="pt-BR" dirty="0"/>
              <a:t> </a:t>
            </a:r>
            <a:r>
              <a:rPr lang="pt-BR" dirty="0" err="1"/>
              <a:t>indice_pobreza</a:t>
            </a:r>
            <a:r>
              <a:rPr lang="pt-BR" dirty="0"/>
              <a:t> </a:t>
            </a:r>
            <a:r>
              <a:rPr lang="pt-BR" dirty="0" err="1"/>
              <a:t>if</a:t>
            </a:r>
            <a:r>
              <a:rPr lang="pt-BR" dirty="0"/>
              <a:t> ronda==0, </a:t>
            </a:r>
            <a:r>
              <a:rPr lang="pt-BR" dirty="0" err="1"/>
              <a:t>kdensity</a:t>
            </a:r>
            <a:r>
              <a:rPr lang="pt-BR" dirty="0"/>
              <a:t> </a:t>
            </a:r>
            <a:r>
              <a:rPr lang="pt-BR" dirty="0" err="1"/>
              <a:t>xlabel</a:t>
            </a:r>
            <a:r>
              <a:rPr lang="pt-BR" dirty="0"/>
              <a:t>(#9)</a:t>
            </a:r>
            <a:endParaRPr lang="es-CL" dirty="0"/>
          </a:p>
        </p:txBody>
      </p:sp>
      <p:cxnSp>
        <p:nvCxnSpPr>
          <p:cNvPr id="15" name="Conector recto 14">
            <a:extLst>
              <a:ext uri="{FF2B5EF4-FFF2-40B4-BE49-F238E27FC236}">
                <a16:creationId xmlns:a16="http://schemas.microsoft.com/office/drawing/2014/main" id="{3971365D-7B84-4D0F-B73E-13808E30AA83}"/>
              </a:ext>
            </a:extLst>
          </p:cNvPr>
          <p:cNvCxnSpPr/>
          <p:nvPr/>
        </p:nvCxnSpPr>
        <p:spPr>
          <a:xfrm>
            <a:off x="2870410" y="2739748"/>
            <a:ext cx="0" cy="280474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68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D86B4-36CF-4A35-AAC7-0C177F3EDCFA}"/>
              </a:ext>
            </a:extLst>
          </p:cNvPr>
          <p:cNvSpPr>
            <a:spLocks noGrp="1"/>
          </p:cNvSpPr>
          <p:nvPr>
            <p:ph type="title"/>
          </p:nvPr>
        </p:nvSpPr>
        <p:spPr/>
        <p:txBody>
          <a:bodyPr>
            <a:normAutofit/>
          </a:bodyPr>
          <a:lstStyle/>
          <a:p>
            <a:r>
              <a:rPr lang="es-CL" dirty="0"/>
              <a:t>Chequeo de condiciones:</a:t>
            </a:r>
            <a:br>
              <a:rPr lang="es-CL" dirty="0"/>
            </a:br>
            <a:r>
              <a:rPr lang="es-CL" dirty="0"/>
              <a:t>¿Se cumplió la Regla de Asignación?</a:t>
            </a:r>
          </a:p>
        </p:txBody>
      </p:sp>
      <p:sp>
        <p:nvSpPr>
          <p:cNvPr id="4" name="Rectángulo 3">
            <a:extLst>
              <a:ext uri="{FF2B5EF4-FFF2-40B4-BE49-F238E27FC236}">
                <a16:creationId xmlns:a16="http://schemas.microsoft.com/office/drawing/2014/main" id="{C3BE2070-FA59-4B3F-81DD-AEDB6462D62B}"/>
              </a:ext>
            </a:extLst>
          </p:cNvPr>
          <p:cNvSpPr/>
          <p:nvPr/>
        </p:nvSpPr>
        <p:spPr>
          <a:xfrm>
            <a:off x="298957" y="1746618"/>
            <a:ext cx="4181722" cy="369332"/>
          </a:xfrm>
          <a:prstGeom prst="rect">
            <a:avLst/>
          </a:prstGeom>
        </p:spPr>
        <p:txBody>
          <a:bodyPr wrap="none">
            <a:spAutoFit/>
          </a:bodyPr>
          <a:lstStyle/>
          <a:p>
            <a:r>
              <a:rPr lang="es-CL" dirty="0" err="1"/>
              <a:t>scatter</a:t>
            </a:r>
            <a:r>
              <a:rPr lang="es-CL" dirty="0"/>
              <a:t> inscrito </a:t>
            </a:r>
            <a:r>
              <a:rPr lang="es-CL" dirty="0" err="1"/>
              <a:t>indice_pobreza</a:t>
            </a:r>
            <a:r>
              <a:rPr lang="es-CL" dirty="0"/>
              <a:t> </a:t>
            </a:r>
            <a:r>
              <a:rPr lang="es-CL" dirty="0" err="1"/>
              <a:t>if</a:t>
            </a:r>
            <a:r>
              <a:rPr lang="es-CL" dirty="0"/>
              <a:t> ronda==1</a:t>
            </a:r>
          </a:p>
        </p:txBody>
      </p:sp>
      <p:pic>
        <p:nvPicPr>
          <p:cNvPr id="5" name="Imagen 4">
            <a:extLst>
              <a:ext uri="{FF2B5EF4-FFF2-40B4-BE49-F238E27FC236}">
                <a16:creationId xmlns:a16="http://schemas.microsoft.com/office/drawing/2014/main" id="{2C1A4201-89D5-45ED-A57C-D95FDC6DEF66}"/>
              </a:ext>
            </a:extLst>
          </p:cNvPr>
          <p:cNvPicPr>
            <a:picLocks noChangeAspect="1"/>
          </p:cNvPicPr>
          <p:nvPr/>
        </p:nvPicPr>
        <p:blipFill>
          <a:blip r:embed="rId2"/>
          <a:stretch>
            <a:fillRect/>
          </a:stretch>
        </p:blipFill>
        <p:spPr>
          <a:xfrm>
            <a:off x="3175297" y="2413430"/>
            <a:ext cx="5301046" cy="3854854"/>
          </a:xfrm>
          <a:prstGeom prst="rect">
            <a:avLst/>
          </a:prstGeom>
        </p:spPr>
      </p:pic>
    </p:spTree>
    <p:extLst>
      <p:ext uri="{BB962C8B-B14F-4D97-AF65-F5344CB8AC3E}">
        <p14:creationId xmlns:p14="http://schemas.microsoft.com/office/powerpoint/2010/main" val="28949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C2C5B-19F4-4DF9-A6B6-7B418E065B98}"/>
              </a:ext>
            </a:extLst>
          </p:cNvPr>
          <p:cNvSpPr>
            <a:spLocks noGrp="1"/>
          </p:cNvSpPr>
          <p:nvPr>
            <p:ph type="title"/>
          </p:nvPr>
        </p:nvSpPr>
        <p:spPr/>
        <p:txBody>
          <a:bodyPr/>
          <a:lstStyle/>
          <a:p>
            <a:r>
              <a:rPr lang="es-CL" dirty="0"/>
              <a:t>Gasto Salud Antes/Después</a:t>
            </a:r>
          </a:p>
        </p:txBody>
      </p:sp>
      <p:pic>
        <p:nvPicPr>
          <p:cNvPr id="4" name="Imagen 3">
            <a:extLst>
              <a:ext uri="{FF2B5EF4-FFF2-40B4-BE49-F238E27FC236}">
                <a16:creationId xmlns:a16="http://schemas.microsoft.com/office/drawing/2014/main" id="{018873D9-4DB8-47BF-87CD-E95C1D1AE278}"/>
              </a:ext>
            </a:extLst>
          </p:cNvPr>
          <p:cNvPicPr>
            <a:picLocks noChangeAspect="1"/>
          </p:cNvPicPr>
          <p:nvPr/>
        </p:nvPicPr>
        <p:blipFill>
          <a:blip r:embed="rId2"/>
          <a:stretch>
            <a:fillRect/>
          </a:stretch>
        </p:blipFill>
        <p:spPr>
          <a:xfrm>
            <a:off x="6814626" y="2200410"/>
            <a:ext cx="5028606" cy="3656739"/>
          </a:xfrm>
          <a:prstGeom prst="rect">
            <a:avLst/>
          </a:prstGeom>
        </p:spPr>
      </p:pic>
      <p:pic>
        <p:nvPicPr>
          <p:cNvPr id="5" name="Imagen 4">
            <a:extLst>
              <a:ext uri="{FF2B5EF4-FFF2-40B4-BE49-F238E27FC236}">
                <a16:creationId xmlns:a16="http://schemas.microsoft.com/office/drawing/2014/main" id="{0BE4856D-9738-4BAC-AF6F-A5D591F0156E}"/>
              </a:ext>
            </a:extLst>
          </p:cNvPr>
          <p:cNvPicPr>
            <a:picLocks noChangeAspect="1"/>
          </p:cNvPicPr>
          <p:nvPr/>
        </p:nvPicPr>
        <p:blipFill>
          <a:blip r:embed="rId3"/>
          <a:stretch>
            <a:fillRect/>
          </a:stretch>
        </p:blipFill>
        <p:spPr>
          <a:xfrm>
            <a:off x="348768" y="2200410"/>
            <a:ext cx="5028606" cy="3656739"/>
          </a:xfrm>
          <a:prstGeom prst="rect">
            <a:avLst/>
          </a:prstGeom>
        </p:spPr>
      </p:pic>
      <p:sp>
        <p:nvSpPr>
          <p:cNvPr id="7" name="Rectángulo 6">
            <a:extLst>
              <a:ext uri="{FF2B5EF4-FFF2-40B4-BE49-F238E27FC236}">
                <a16:creationId xmlns:a16="http://schemas.microsoft.com/office/drawing/2014/main" id="{71CA3ED6-640D-4C0F-BA1C-65C587DDDE20}"/>
              </a:ext>
            </a:extLst>
          </p:cNvPr>
          <p:cNvSpPr/>
          <p:nvPr/>
        </p:nvSpPr>
        <p:spPr>
          <a:xfrm>
            <a:off x="0" y="1610155"/>
            <a:ext cx="7518400" cy="369332"/>
          </a:xfrm>
          <a:prstGeom prst="rect">
            <a:avLst/>
          </a:prstGeom>
        </p:spPr>
        <p:txBody>
          <a:bodyPr wrap="square">
            <a:spAutoFit/>
          </a:bodyPr>
          <a:lstStyle/>
          <a:p>
            <a:r>
              <a:rPr lang="es-CL" dirty="0" err="1"/>
              <a:t>scatter</a:t>
            </a:r>
            <a:r>
              <a:rPr lang="es-CL" dirty="0"/>
              <a:t> </a:t>
            </a:r>
            <a:r>
              <a:rPr lang="es-CL" dirty="0" err="1"/>
              <a:t>gasto_salud</a:t>
            </a:r>
            <a:r>
              <a:rPr lang="es-CL" dirty="0"/>
              <a:t> </a:t>
            </a:r>
            <a:r>
              <a:rPr lang="es-CL" dirty="0" err="1"/>
              <a:t>indice_pobreza</a:t>
            </a:r>
            <a:r>
              <a:rPr lang="es-CL" dirty="0"/>
              <a:t> </a:t>
            </a:r>
            <a:r>
              <a:rPr lang="es-CL" dirty="0" err="1"/>
              <a:t>if</a:t>
            </a:r>
            <a:r>
              <a:rPr lang="es-CL" dirty="0"/>
              <a:t> ronda==0&amp;gasto_salud&lt;70, </a:t>
            </a:r>
            <a:r>
              <a:rPr lang="es-CL" dirty="0" err="1"/>
              <a:t>msize</a:t>
            </a:r>
            <a:r>
              <a:rPr lang="es-CL" dirty="0"/>
              <a:t>(</a:t>
            </a:r>
            <a:r>
              <a:rPr lang="es-CL" dirty="0" err="1"/>
              <a:t>vtiny</a:t>
            </a:r>
            <a:r>
              <a:rPr lang="es-CL" dirty="0"/>
              <a:t>)</a:t>
            </a:r>
          </a:p>
        </p:txBody>
      </p:sp>
      <p:sp>
        <p:nvSpPr>
          <p:cNvPr id="9" name="Rectángulo 8">
            <a:extLst>
              <a:ext uri="{FF2B5EF4-FFF2-40B4-BE49-F238E27FC236}">
                <a16:creationId xmlns:a16="http://schemas.microsoft.com/office/drawing/2014/main" id="{A8E920DF-0FC9-4F7A-86F0-3A55C69D5DC2}"/>
              </a:ext>
            </a:extLst>
          </p:cNvPr>
          <p:cNvSpPr/>
          <p:nvPr/>
        </p:nvSpPr>
        <p:spPr>
          <a:xfrm>
            <a:off x="4584808" y="6182205"/>
            <a:ext cx="7518400" cy="369332"/>
          </a:xfrm>
          <a:prstGeom prst="rect">
            <a:avLst/>
          </a:prstGeom>
        </p:spPr>
        <p:txBody>
          <a:bodyPr wrap="square">
            <a:spAutoFit/>
          </a:bodyPr>
          <a:lstStyle/>
          <a:p>
            <a:r>
              <a:rPr lang="es-CL" dirty="0" err="1"/>
              <a:t>scatter</a:t>
            </a:r>
            <a:r>
              <a:rPr lang="es-CL" dirty="0"/>
              <a:t> </a:t>
            </a:r>
            <a:r>
              <a:rPr lang="es-CL" dirty="0" err="1"/>
              <a:t>gasto_salud</a:t>
            </a:r>
            <a:r>
              <a:rPr lang="es-CL" dirty="0"/>
              <a:t> </a:t>
            </a:r>
            <a:r>
              <a:rPr lang="es-CL" dirty="0" err="1"/>
              <a:t>indice_pobreza</a:t>
            </a:r>
            <a:r>
              <a:rPr lang="es-CL" dirty="0"/>
              <a:t> </a:t>
            </a:r>
            <a:r>
              <a:rPr lang="es-CL" dirty="0" err="1"/>
              <a:t>if</a:t>
            </a:r>
            <a:r>
              <a:rPr lang="es-CL" dirty="0"/>
              <a:t> ronda==1&amp;gasto_salud&lt;70, </a:t>
            </a:r>
            <a:r>
              <a:rPr lang="es-CL" dirty="0" err="1"/>
              <a:t>msize</a:t>
            </a:r>
            <a:r>
              <a:rPr lang="es-CL" dirty="0"/>
              <a:t>(</a:t>
            </a:r>
            <a:r>
              <a:rPr lang="es-CL" dirty="0" err="1"/>
              <a:t>vtiny</a:t>
            </a:r>
            <a:r>
              <a:rPr lang="es-CL" dirty="0"/>
              <a:t>)</a:t>
            </a:r>
          </a:p>
        </p:txBody>
      </p:sp>
    </p:spTree>
    <p:extLst>
      <p:ext uri="{BB962C8B-B14F-4D97-AF65-F5344CB8AC3E}">
        <p14:creationId xmlns:p14="http://schemas.microsoft.com/office/powerpoint/2010/main" val="85037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7086A-4A84-498C-9C10-827B1E6216B7}"/>
              </a:ext>
            </a:extLst>
          </p:cNvPr>
          <p:cNvSpPr>
            <a:spLocks noGrp="1"/>
          </p:cNvSpPr>
          <p:nvPr>
            <p:ph type="title"/>
          </p:nvPr>
        </p:nvSpPr>
        <p:spPr/>
        <p:txBody>
          <a:bodyPr>
            <a:normAutofit fontScale="90000"/>
          </a:bodyPr>
          <a:lstStyle/>
          <a:p>
            <a:r>
              <a:rPr lang="es-CL" dirty="0"/>
              <a:t>Efecto Estimado: todas las observaciones sin límite de banda alrededor del corte (Gráficamente)</a:t>
            </a:r>
          </a:p>
        </p:txBody>
      </p:sp>
      <p:pic>
        <p:nvPicPr>
          <p:cNvPr id="7" name="Imagen 6">
            <a:extLst>
              <a:ext uri="{FF2B5EF4-FFF2-40B4-BE49-F238E27FC236}">
                <a16:creationId xmlns:a16="http://schemas.microsoft.com/office/drawing/2014/main" id="{32FC4599-770D-4059-AC42-9F243041AB54}"/>
              </a:ext>
            </a:extLst>
          </p:cNvPr>
          <p:cNvPicPr>
            <a:picLocks noChangeAspect="1"/>
          </p:cNvPicPr>
          <p:nvPr/>
        </p:nvPicPr>
        <p:blipFill>
          <a:blip r:embed="rId2"/>
          <a:stretch>
            <a:fillRect/>
          </a:stretch>
        </p:blipFill>
        <p:spPr>
          <a:xfrm>
            <a:off x="2514897" y="1887501"/>
            <a:ext cx="6691856" cy="4866233"/>
          </a:xfrm>
          <a:prstGeom prst="rect">
            <a:avLst/>
          </a:prstGeom>
        </p:spPr>
      </p:pic>
    </p:spTree>
    <p:extLst>
      <p:ext uri="{BB962C8B-B14F-4D97-AF65-F5344CB8AC3E}">
        <p14:creationId xmlns:p14="http://schemas.microsoft.com/office/powerpoint/2010/main" val="82539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06EC5-76E6-49C5-BBE3-0F3C4E5B8ECE}"/>
              </a:ext>
            </a:extLst>
          </p:cNvPr>
          <p:cNvSpPr>
            <a:spLocks noGrp="1"/>
          </p:cNvSpPr>
          <p:nvPr>
            <p:ph type="title"/>
          </p:nvPr>
        </p:nvSpPr>
        <p:spPr/>
        <p:txBody>
          <a:bodyPr/>
          <a:lstStyle/>
          <a:p>
            <a:r>
              <a:rPr lang="es-CL" dirty="0"/>
              <a:t>Estimación de efecto en Regresión Discontinua</a:t>
            </a:r>
          </a:p>
        </p:txBody>
      </p:sp>
      <p:sp>
        <p:nvSpPr>
          <p:cNvPr id="3" name="Marcador de contenido 2">
            <a:extLst>
              <a:ext uri="{FF2B5EF4-FFF2-40B4-BE49-F238E27FC236}">
                <a16:creationId xmlns:a16="http://schemas.microsoft.com/office/drawing/2014/main" id="{3B01A0D1-8C71-47DB-8F61-DD556BFDD55D}"/>
              </a:ext>
            </a:extLst>
          </p:cNvPr>
          <p:cNvSpPr>
            <a:spLocks noGrp="1"/>
          </p:cNvSpPr>
          <p:nvPr>
            <p:ph idx="1"/>
          </p:nvPr>
        </p:nvSpPr>
        <p:spPr/>
        <p:txBody>
          <a:bodyPr>
            <a:normAutofit fontScale="92500" lnSpcReduction="10000"/>
          </a:bodyPr>
          <a:lstStyle/>
          <a:p>
            <a:pPr marL="514350" indent="-514350">
              <a:buFont typeface="+mj-lt"/>
              <a:buAutoNum type="arabicPeriod"/>
            </a:pPr>
            <a:r>
              <a:rPr lang="es-CL" dirty="0"/>
              <a:t>Escoja un “ancho de banda” alrededor del punto de corte establecido por el programa</a:t>
            </a:r>
          </a:p>
          <a:p>
            <a:pPr lvl="1"/>
            <a:r>
              <a:rPr lang="es-CL" dirty="0"/>
              <a:t>Por regla general la mejor idea es generar puntos de corte que permitan incluir en las estimaciones un número suficiente de observaciones (100 por grupo)</a:t>
            </a:r>
          </a:p>
          <a:p>
            <a:pPr marL="514350" indent="-514350">
              <a:buFont typeface="+mj-lt"/>
              <a:buAutoNum type="arabicPeriod"/>
            </a:pPr>
            <a:r>
              <a:rPr lang="es-CL" dirty="0"/>
              <a:t>Testear igualdad en la línea base de ambos grupos en variables observables disponibles en la base de datos (</a:t>
            </a:r>
            <a:r>
              <a:rPr lang="es-CL" dirty="0" err="1"/>
              <a:t>covariates</a:t>
            </a:r>
            <a:r>
              <a:rPr lang="es-CL" dirty="0"/>
              <a:t>) para sujetos con y sin tratamiento incluidos en la banda creada (test de hipótesis de diferencia de medias)</a:t>
            </a:r>
          </a:p>
          <a:p>
            <a:pPr marL="514350" indent="-514350">
              <a:buFont typeface="+mj-lt"/>
              <a:buAutoNum type="arabicPeriod"/>
            </a:pPr>
            <a:r>
              <a:rPr lang="es-CL" dirty="0"/>
              <a:t>Efectuar un test de hipótesis de diferencia de medias en la variable de </a:t>
            </a:r>
            <a:r>
              <a:rPr lang="es-CL" dirty="0" err="1"/>
              <a:t>outcome</a:t>
            </a:r>
            <a:endParaRPr lang="es-CL" dirty="0"/>
          </a:p>
          <a:p>
            <a:pPr marL="514350" indent="-514350">
              <a:buFont typeface="+mj-lt"/>
              <a:buAutoNum type="arabicPeriod"/>
            </a:pPr>
            <a:r>
              <a:rPr lang="es-CL" dirty="0"/>
              <a:t>Repetir el ejercicio con otros “anchos de banda” y verificar si las estimaciones obtenidas en el test de hipótesis anterior se mantienen</a:t>
            </a:r>
          </a:p>
        </p:txBody>
      </p:sp>
    </p:spTree>
    <p:extLst>
      <p:ext uri="{BB962C8B-B14F-4D97-AF65-F5344CB8AC3E}">
        <p14:creationId xmlns:p14="http://schemas.microsoft.com/office/powerpoint/2010/main" val="409953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D1DBAA-84F5-41C7-835A-7EB6055FC382}"/>
              </a:ext>
            </a:extLst>
          </p:cNvPr>
          <p:cNvSpPr>
            <a:spLocks noGrp="1"/>
          </p:cNvSpPr>
          <p:nvPr>
            <p:ph type="title"/>
          </p:nvPr>
        </p:nvSpPr>
        <p:spPr/>
        <p:txBody>
          <a:bodyPr/>
          <a:lstStyle/>
          <a:p>
            <a:r>
              <a:rPr lang="es-CL" dirty="0"/>
              <a:t>Estimación de efectos regresión discontinua ancho de banda de 10 puntos (1)</a:t>
            </a:r>
          </a:p>
        </p:txBody>
      </p:sp>
      <p:sp>
        <p:nvSpPr>
          <p:cNvPr id="3" name="Marcador de contenido 2">
            <a:extLst>
              <a:ext uri="{FF2B5EF4-FFF2-40B4-BE49-F238E27FC236}">
                <a16:creationId xmlns:a16="http://schemas.microsoft.com/office/drawing/2014/main" id="{FDC586D4-B641-44B4-B7B1-C3B220696D90}"/>
              </a:ext>
            </a:extLst>
          </p:cNvPr>
          <p:cNvSpPr>
            <a:spLocks noGrp="1"/>
          </p:cNvSpPr>
          <p:nvPr>
            <p:ph idx="1"/>
          </p:nvPr>
        </p:nvSpPr>
        <p:spPr/>
        <p:txBody>
          <a:bodyPr>
            <a:normAutofit/>
          </a:bodyPr>
          <a:lstStyle/>
          <a:p>
            <a:r>
              <a:rPr lang="es-CL" dirty="0"/>
              <a:t>Se debe efectuar la estimación sólo con tratados y no tratados con índices de pobreza a no más de 10 puntos del punto de corte</a:t>
            </a:r>
          </a:p>
          <a:p>
            <a:r>
              <a:rPr lang="es-CL" dirty="0"/>
              <a:t>Para ello se crea una variable “tratamiento” (</a:t>
            </a:r>
            <a:r>
              <a:rPr lang="es-CL" dirty="0" err="1"/>
              <a:t>tratados_rd</a:t>
            </a:r>
            <a:r>
              <a:rPr lang="es-CL" dirty="0"/>
              <a:t>) sólo con sujetos que cumplen con el criterio establecido (ancho de banda)</a:t>
            </a:r>
          </a:p>
          <a:p>
            <a:pPr lvl="1"/>
            <a:r>
              <a:rPr lang="es-CL" dirty="0"/>
              <a:t>gen </a:t>
            </a:r>
            <a:r>
              <a:rPr lang="es-CL" dirty="0" err="1"/>
              <a:t>tratados_rd</a:t>
            </a:r>
            <a:r>
              <a:rPr lang="es-CL" dirty="0"/>
              <a:t> =1 </a:t>
            </a:r>
            <a:r>
              <a:rPr lang="es-CL" dirty="0" err="1"/>
              <a:t>if</a:t>
            </a:r>
            <a:r>
              <a:rPr lang="es-CL" dirty="0"/>
              <a:t> </a:t>
            </a:r>
            <a:r>
              <a:rPr lang="es-CL" dirty="0" err="1"/>
              <a:t>indice_pobreza</a:t>
            </a:r>
            <a:r>
              <a:rPr lang="es-CL" dirty="0"/>
              <a:t>&lt;58&amp;indice_pobreza&gt;48</a:t>
            </a:r>
          </a:p>
          <a:p>
            <a:pPr lvl="1"/>
            <a:r>
              <a:rPr lang="es-CL" dirty="0" err="1"/>
              <a:t>replace</a:t>
            </a:r>
            <a:r>
              <a:rPr lang="es-CL" dirty="0"/>
              <a:t> </a:t>
            </a:r>
            <a:r>
              <a:rPr lang="es-CL" dirty="0" err="1"/>
              <a:t>tratados_rd</a:t>
            </a:r>
            <a:r>
              <a:rPr lang="es-CL" dirty="0"/>
              <a:t> =0 </a:t>
            </a:r>
            <a:r>
              <a:rPr lang="es-CL" dirty="0" err="1"/>
              <a:t>if</a:t>
            </a:r>
            <a:r>
              <a:rPr lang="es-CL" dirty="0"/>
              <a:t> </a:t>
            </a:r>
            <a:r>
              <a:rPr lang="es-CL" dirty="0" err="1"/>
              <a:t>indice_pobreza</a:t>
            </a:r>
            <a:r>
              <a:rPr lang="es-CL" dirty="0"/>
              <a:t>&gt;=58&amp;indice_pobreza&lt;68</a:t>
            </a:r>
          </a:p>
          <a:p>
            <a:r>
              <a:rPr lang="es-CL" dirty="0"/>
              <a:t>Se efectúa la estimación de efectos mediante un test de </a:t>
            </a:r>
            <a:r>
              <a:rPr lang="es-CL" dirty="0" err="1"/>
              <a:t>hipótesis</a:t>
            </a:r>
            <a:r>
              <a:rPr lang="es-CL" dirty="0"/>
              <a:t> de diferencia de medias</a:t>
            </a:r>
          </a:p>
          <a:p>
            <a:pPr lvl="1"/>
            <a:r>
              <a:rPr lang="es-CL" dirty="0" err="1"/>
              <a:t>ttest</a:t>
            </a:r>
            <a:r>
              <a:rPr lang="es-CL" dirty="0"/>
              <a:t> </a:t>
            </a:r>
            <a:r>
              <a:rPr lang="es-CL" dirty="0" err="1"/>
              <a:t>gasto_salud</a:t>
            </a:r>
            <a:r>
              <a:rPr lang="es-CL" dirty="0"/>
              <a:t> </a:t>
            </a:r>
            <a:r>
              <a:rPr lang="es-CL" dirty="0" err="1"/>
              <a:t>if</a:t>
            </a:r>
            <a:r>
              <a:rPr lang="es-CL" dirty="0"/>
              <a:t> ronda==1, </a:t>
            </a:r>
            <a:r>
              <a:rPr lang="es-CL" dirty="0" err="1"/>
              <a:t>by</a:t>
            </a:r>
            <a:r>
              <a:rPr lang="es-CL" dirty="0"/>
              <a:t> (</a:t>
            </a:r>
            <a:r>
              <a:rPr lang="es-CL" dirty="0" err="1"/>
              <a:t>tratados_rd</a:t>
            </a:r>
            <a:r>
              <a:rPr lang="es-CL" dirty="0"/>
              <a:t>)</a:t>
            </a:r>
          </a:p>
        </p:txBody>
      </p:sp>
    </p:spTree>
    <p:extLst>
      <p:ext uri="{BB962C8B-B14F-4D97-AF65-F5344CB8AC3E}">
        <p14:creationId xmlns:p14="http://schemas.microsoft.com/office/powerpoint/2010/main" val="12885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7CDBF-D515-47A5-8246-3B6D7EE59399}"/>
              </a:ext>
            </a:extLst>
          </p:cNvPr>
          <p:cNvSpPr>
            <a:spLocks noGrp="1"/>
          </p:cNvSpPr>
          <p:nvPr>
            <p:ph type="title"/>
          </p:nvPr>
        </p:nvSpPr>
        <p:spPr/>
        <p:txBody>
          <a:bodyPr/>
          <a:lstStyle/>
          <a:p>
            <a:r>
              <a:rPr lang="es-CL" dirty="0"/>
              <a:t>Estimación de efectos regresión discontinua ancho de banda de 10 puntos (2)</a:t>
            </a:r>
          </a:p>
        </p:txBody>
      </p:sp>
      <p:pic>
        <p:nvPicPr>
          <p:cNvPr id="4" name="Imagen 3">
            <a:extLst>
              <a:ext uri="{FF2B5EF4-FFF2-40B4-BE49-F238E27FC236}">
                <a16:creationId xmlns:a16="http://schemas.microsoft.com/office/drawing/2014/main" id="{CCDA2842-40E7-4F7D-B3A0-B3FF0181C7BD}"/>
              </a:ext>
            </a:extLst>
          </p:cNvPr>
          <p:cNvPicPr>
            <a:picLocks noChangeAspect="1"/>
          </p:cNvPicPr>
          <p:nvPr/>
        </p:nvPicPr>
        <p:blipFill>
          <a:blip r:embed="rId2"/>
          <a:stretch>
            <a:fillRect/>
          </a:stretch>
        </p:blipFill>
        <p:spPr>
          <a:xfrm>
            <a:off x="2345940" y="2014926"/>
            <a:ext cx="7500119" cy="3844698"/>
          </a:xfrm>
          <a:prstGeom prst="rect">
            <a:avLst/>
          </a:prstGeom>
        </p:spPr>
      </p:pic>
      <p:sp>
        <p:nvSpPr>
          <p:cNvPr id="6" name="Estrella: 10 puntas 5">
            <a:extLst>
              <a:ext uri="{FF2B5EF4-FFF2-40B4-BE49-F238E27FC236}">
                <a16:creationId xmlns:a16="http://schemas.microsoft.com/office/drawing/2014/main" id="{F7F27DBF-2D37-4B73-822B-B8CE350F0999}"/>
              </a:ext>
            </a:extLst>
          </p:cNvPr>
          <p:cNvSpPr/>
          <p:nvPr/>
        </p:nvSpPr>
        <p:spPr>
          <a:xfrm>
            <a:off x="4206021" y="4222267"/>
            <a:ext cx="1227049"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Estrella: 10 puntas 8">
            <a:extLst>
              <a:ext uri="{FF2B5EF4-FFF2-40B4-BE49-F238E27FC236}">
                <a16:creationId xmlns:a16="http://schemas.microsoft.com/office/drawing/2014/main" id="{B159993B-D823-42DA-9E25-B6F51A6CF2CE}"/>
              </a:ext>
            </a:extLst>
          </p:cNvPr>
          <p:cNvSpPr/>
          <p:nvPr/>
        </p:nvSpPr>
        <p:spPr>
          <a:xfrm>
            <a:off x="8990745" y="5504905"/>
            <a:ext cx="855314"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17492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E36E43-4E63-4773-9D48-8D050391901B}"/>
              </a:ext>
            </a:extLst>
          </p:cNvPr>
          <p:cNvSpPr>
            <a:spLocks noGrp="1"/>
          </p:cNvSpPr>
          <p:nvPr>
            <p:ph type="title"/>
          </p:nvPr>
        </p:nvSpPr>
        <p:spPr/>
        <p:txBody>
          <a:bodyPr/>
          <a:lstStyle/>
          <a:p>
            <a:r>
              <a:rPr lang="es-CL" dirty="0" err="1"/>
              <a:t>Matching</a:t>
            </a:r>
            <a:endParaRPr lang="es-CL" dirty="0"/>
          </a:p>
        </p:txBody>
      </p:sp>
      <p:sp>
        <p:nvSpPr>
          <p:cNvPr id="3" name="Marcador de contenido 2">
            <a:extLst>
              <a:ext uri="{FF2B5EF4-FFF2-40B4-BE49-F238E27FC236}">
                <a16:creationId xmlns:a16="http://schemas.microsoft.com/office/drawing/2014/main" id="{35BF5903-F134-43CA-9E0B-9390CAAF1E03}"/>
              </a:ext>
            </a:extLst>
          </p:cNvPr>
          <p:cNvSpPr>
            <a:spLocks noGrp="1"/>
          </p:cNvSpPr>
          <p:nvPr>
            <p:ph idx="1"/>
          </p:nvPr>
        </p:nvSpPr>
        <p:spPr/>
        <p:txBody>
          <a:bodyPr>
            <a:normAutofit fontScale="92500" lnSpcReduction="10000"/>
          </a:bodyPr>
          <a:lstStyle/>
          <a:p>
            <a:r>
              <a:rPr lang="es-CL" dirty="0"/>
              <a:t>Para recordar:</a:t>
            </a:r>
          </a:p>
          <a:p>
            <a:pPr lvl="1"/>
            <a:r>
              <a:rPr lang="es-CL" dirty="0"/>
              <a:t>Diseño de evaluación en el cuál el grupo control se obtiene sobre la base de la búsqueda de sujetos similares en aquellos atributos que explican la decisión de participar de quienes se inscribieron</a:t>
            </a:r>
          </a:p>
          <a:p>
            <a:pPr lvl="1"/>
            <a:r>
              <a:rPr lang="es-CL" dirty="0"/>
              <a:t>Se requiere contar con un set de variables que puedan ayudar a predecir la decisión de participar tanto para tratados como para un grupo de no tratados entre los cuales se escogerá a los controles</a:t>
            </a:r>
          </a:p>
          <a:p>
            <a:pPr lvl="1"/>
            <a:r>
              <a:rPr lang="es-CL" dirty="0"/>
              <a:t>Dado que la similitud en la decisión de participar se juzga sobre la base de múltiples variables (multidimensionalidad) el ejercicio se facilita reduciendo la búsqueda de similitud a una sola variable: El </a:t>
            </a:r>
            <a:r>
              <a:rPr lang="es-CL" dirty="0" err="1"/>
              <a:t>Propensity</a:t>
            </a:r>
            <a:r>
              <a:rPr lang="es-CL" dirty="0"/>
              <a:t> Score </a:t>
            </a:r>
            <a:r>
              <a:rPr lang="es-CL" dirty="0" err="1"/>
              <a:t>Matching</a:t>
            </a:r>
            <a:endParaRPr lang="es-CL" dirty="0"/>
          </a:p>
          <a:p>
            <a:pPr lvl="1"/>
            <a:r>
              <a:rPr lang="es-CL" dirty="0"/>
              <a:t>El PSM se estima a partir de regresiones en que la variable dependiente es la decisión (dicotómica) de participar dado un conjunto de variables que explicarían la decisión de participar </a:t>
            </a:r>
          </a:p>
          <a:p>
            <a:pPr lvl="1"/>
            <a:r>
              <a:rPr lang="es-CL" dirty="0"/>
              <a:t>Estos modelos se denominan </a:t>
            </a:r>
            <a:r>
              <a:rPr lang="es-CL" dirty="0" err="1"/>
              <a:t>logit</a:t>
            </a:r>
            <a:r>
              <a:rPr lang="es-CL" dirty="0"/>
              <a:t> o </a:t>
            </a:r>
            <a:r>
              <a:rPr lang="es-CL" dirty="0" err="1"/>
              <a:t>probit</a:t>
            </a:r>
            <a:r>
              <a:rPr lang="es-CL" dirty="0"/>
              <a:t> (en </a:t>
            </a:r>
            <a:r>
              <a:rPr lang="es-CL" dirty="0" err="1"/>
              <a:t>Gertler</a:t>
            </a:r>
            <a:r>
              <a:rPr lang="es-CL" dirty="0"/>
              <a:t>, </a:t>
            </a:r>
            <a:r>
              <a:rPr lang="es-CL" dirty="0" err="1"/>
              <a:t>Martinez</a:t>
            </a:r>
            <a:r>
              <a:rPr lang="es-CL" dirty="0"/>
              <a:t> se usa </a:t>
            </a:r>
            <a:r>
              <a:rPr lang="es-CL" dirty="0" err="1"/>
              <a:t>Probit</a:t>
            </a:r>
            <a:r>
              <a:rPr lang="es-CL" dirty="0"/>
              <a:t>)</a:t>
            </a:r>
          </a:p>
        </p:txBody>
      </p:sp>
    </p:spTree>
    <p:extLst>
      <p:ext uri="{BB962C8B-B14F-4D97-AF65-F5344CB8AC3E}">
        <p14:creationId xmlns:p14="http://schemas.microsoft.com/office/powerpoint/2010/main" val="5869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Que veremos hoy?</a:t>
            </a:r>
          </a:p>
        </p:txBody>
      </p:sp>
      <p:sp>
        <p:nvSpPr>
          <p:cNvPr id="3" name="2 Marcador de contenido"/>
          <p:cNvSpPr>
            <a:spLocks noGrp="1"/>
          </p:cNvSpPr>
          <p:nvPr>
            <p:ph idx="1"/>
          </p:nvPr>
        </p:nvSpPr>
        <p:spPr/>
        <p:txBody>
          <a:bodyPr/>
          <a:lstStyle/>
          <a:p>
            <a:r>
              <a:rPr lang="es-CL" dirty="0"/>
              <a:t>Prueba de hipótesis</a:t>
            </a:r>
          </a:p>
          <a:p>
            <a:pPr lvl="1"/>
            <a:r>
              <a:rPr lang="es-CL" dirty="0"/>
              <a:t>Repaso test de hipótesis en Stata</a:t>
            </a:r>
          </a:p>
          <a:p>
            <a:pPr lvl="1"/>
            <a:r>
              <a:rPr lang="es-CL" dirty="0"/>
              <a:t>Estimación de efectos mediante diferencias en diferencias</a:t>
            </a:r>
          </a:p>
          <a:p>
            <a:pPr lvl="1"/>
            <a:r>
              <a:rPr lang="es-CL" dirty="0"/>
              <a:t>Estimación de efectos mediante regresión discontinua</a:t>
            </a:r>
          </a:p>
          <a:p>
            <a:pPr lvl="1"/>
            <a:r>
              <a:rPr lang="es-CL" dirty="0"/>
              <a:t>Estimación de efectos mediante </a:t>
            </a:r>
            <a:r>
              <a:rPr lang="es-CL" dirty="0" err="1"/>
              <a:t>pareamiento</a:t>
            </a:r>
            <a:endParaRPr lang="es-CL" dirty="0"/>
          </a:p>
          <a:p>
            <a:pPr lvl="1"/>
            <a:r>
              <a:rPr lang="es-CL" dirty="0"/>
              <a:t>Estimación de efectos mediante combinación de diseños</a:t>
            </a:r>
          </a:p>
          <a:p>
            <a:endParaRPr lang="es-CL" dirty="0"/>
          </a:p>
        </p:txBody>
      </p:sp>
    </p:spTree>
    <p:extLst>
      <p:ext uri="{BB962C8B-B14F-4D97-AF65-F5344CB8AC3E}">
        <p14:creationId xmlns:p14="http://schemas.microsoft.com/office/powerpoint/2010/main" val="221480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7B1D2-770D-45AC-BC2D-564043BF3899}"/>
              </a:ext>
            </a:extLst>
          </p:cNvPr>
          <p:cNvSpPr>
            <a:spLocks noGrp="1"/>
          </p:cNvSpPr>
          <p:nvPr>
            <p:ph type="title"/>
          </p:nvPr>
        </p:nvSpPr>
        <p:spPr/>
        <p:txBody>
          <a:bodyPr/>
          <a:lstStyle/>
          <a:p>
            <a:r>
              <a:rPr lang="es-CL" dirty="0" err="1"/>
              <a:t>Matching</a:t>
            </a:r>
            <a:r>
              <a:rPr lang="es-CL" dirty="0"/>
              <a:t> para análisis de efectos en HISP</a:t>
            </a:r>
          </a:p>
        </p:txBody>
      </p:sp>
      <p:sp>
        <p:nvSpPr>
          <p:cNvPr id="3" name="Marcador de contenido 2">
            <a:extLst>
              <a:ext uri="{FF2B5EF4-FFF2-40B4-BE49-F238E27FC236}">
                <a16:creationId xmlns:a16="http://schemas.microsoft.com/office/drawing/2014/main" id="{045B5342-608A-414B-9A3D-A14A48B3CBEA}"/>
              </a:ext>
            </a:extLst>
          </p:cNvPr>
          <p:cNvSpPr>
            <a:spLocks noGrp="1"/>
          </p:cNvSpPr>
          <p:nvPr>
            <p:ph idx="1"/>
          </p:nvPr>
        </p:nvSpPr>
        <p:spPr/>
        <p:txBody>
          <a:bodyPr>
            <a:normAutofit/>
          </a:bodyPr>
          <a:lstStyle/>
          <a:p>
            <a:r>
              <a:rPr lang="es-CL" sz="2400" dirty="0"/>
              <a:t>Determinantes de la Decisión de participar (sin filtro de localidad participante y modelo </a:t>
            </a:r>
            <a:r>
              <a:rPr lang="es-CL" sz="2400" dirty="0" err="1"/>
              <a:t>probit</a:t>
            </a:r>
            <a:r>
              <a:rPr lang="es-CL" sz="2400" dirty="0"/>
              <a:t>)</a:t>
            </a:r>
          </a:p>
          <a:p>
            <a:pPr lvl="1"/>
            <a:r>
              <a:rPr lang="es-CL" sz="2000" dirty="0" err="1"/>
              <a:t>probit</a:t>
            </a:r>
            <a:r>
              <a:rPr lang="es-CL" sz="2000" dirty="0"/>
              <a:t> inscrito </a:t>
            </a:r>
            <a:r>
              <a:rPr lang="es-CL" sz="2000" dirty="0" err="1"/>
              <a:t>edad_jefeh</a:t>
            </a:r>
            <a:r>
              <a:rPr lang="es-CL" sz="2000" dirty="0"/>
              <a:t> </a:t>
            </a:r>
            <a:r>
              <a:rPr lang="es-CL" sz="2000" dirty="0" err="1"/>
              <a:t>edad_esposa</a:t>
            </a:r>
            <a:r>
              <a:rPr lang="es-CL" sz="2000" dirty="0"/>
              <a:t> </a:t>
            </a:r>
            <a:r>
              <a:rPr lang="es-CL" sz="2000" dirty="0" err="1"/>
              <a:t>esc_jefeh</a:t>
            </a:r>
            <a:r>
              <a:rPr lang="es-CL" sz="2000" dirty="0"/>
              <a:t> </a:t>
            </a:r>
            <a:r>
              <a:rPr lang="es-CL" sz="2000" dirty="0" err="1"/>
              <a:t>esc_esposa</a:t>
            </a:r>
            <a:r>
              <a:rPr lang="es-CL" sz="2000" dirty="0"/>
              <a:t> </a:t>
            </a:r>
            <a:r>
              <a:rPr lang="es-CL" sz="2000" dirty="0" err="1"/>
              <a:t>jefeh_mujer</a:t>
            </a:r>
            <a:r>
              <a:rPr lang="es-CL" sz="2000" dirty="0"/>
              <a:t> </a:t>
            </a:r>
            <a:r>
              <a:rPr lang="es-CL" sz="2000" dirty="0" err="1"/>
              <a:t>indigena</a:t>
            </a:r>
            <a:r>
              <a:rPr lang="es-CL" sz="2000" dirty="0"/>
              <a:t> </a:t>
            </a:r>
            <a:r>
              <a:rPr lang="es-CL" sz="2000" dirty="0" err="1"/>
              <a:t>tamaño_hogar</a:t>
            </a:r>
            <a:r>
              <a:rPr lang="es-CL" sz="2000" dirty="0"/>
              <a:t> </a:t>
            </a:r>
            <a:r>
              <a:rPr lang="es-CL" sz="2000" dirty="0" err="1"/>
              <a:t>piso_tierra</a:t>
            </a:r>
            <a:r>
              <a:rPr lang="es-CL" sz="2000" dirty="0"/>
              <a:t> baño </a:t>
            </a:r>
            <a:r>
              <a:rPr lang="es-CL" sz="2000" dirty="0" err="1"/>
              <a:t>hectareas</a:t>
            </a:r>
            <a:r>
              <a:rPr lang="es-CL" sz="2000" dirty="0"/>
              <a:t> </a:t>
            </a:r>
            <a:r>
              <a:rPr lang="es-CL" sz="2000" dirty="0" err="1"/>
              <a:t>distancia_hospital</a:t>
            </a:r>
            <a:r>
              <a:rPr lang="es-CL" sz="2000" dirty="0"/>
              <a:t> </a:t>
            </a:r>
            <a:r>
              <a:rPr lang="es-CL" sz="2000" dirty="0" err="1"/>
              <a:t>if</a:t>
            </a:r>
            <a:r>
              <a:rPr lang="es-CL" sz="2000" dirty="0"/>
              <a:t> ronda==0</a:t>
            </a:r>
          </a:p>
          <a:p>
            <a:pPr lvl="1"/>
            <a:endParaRPr lang="es-CL" sz="2000" dirty="0"/>
          </a:p>
        </p:txBody>
      </p:sp>
      <p:sp>
        <p:nvSpPr>
          <p:cNvPr id="6" name="CuadroTexto 5">
            <a:extLst>
              <a:ext uri="{FF2B5EF4-FFF2-40B4-BE49-F238E27FC236}">
                <a16:creationId xmlns:a16="http://schemas.microsoft.com/office/drawing/2014/main" id="{E0675E93-B456-488B-B6D2-1E4A08E6D968}"/>
              </a:ext>
            </a:extLst>
          </p:cNvPr>
          <p:cNvSpPr txBox="1"/>
          <p:nvPr/>
        </p:nvSpPr>
        <p:spPr>
          <a:xfrm>
            <a:off x="9270361" y="3630553"/>
            <a:ext cx="2554086"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sz="1200" dirty="0"/>
              <a:t>Variables que disminuyen la probabilidad de participar</a:t>
            </a:r>
          </a:p>
          <a:p>
            <a:pPr marL="358775" lvl="1" indent="-171450">
              <a:buFont typeface="Arial" panose="020B0604020202020204" pitchFamily="34" charset="0"/>
              <a:buChar char="•"/>
            </a:pPr>
            <a:r>
              <a:rPr lang="es-CL" sz="1200" dirty="0"/>
              <a:t>Edad del jefe de hogar y cónyuge</a:t>
            </a:r>
          </a:p>
          <a:p>
            <a:pPr marL="358775" lvl="1" indent="-171450">
              <a:buFont typeface="Arial" panose="020B0604020202020204" pitchFamily="34" charset="0"/>
              <a:buChar char="•"/>
            </a:pPr>
            <a:r>
              <a:rPr lang="es-CL" sz="1200" dirty="0"/>
              <a:t>Nivel de estudios del jefe de hogar y cónyuge</a:t>
            </a:r>
          </a:p>
          <a:p>
            <a:pPr marL="358775" lvl="1" indent="-171450">
              <a:buFont typeface="Arial" panose="020B0604020202020204" pitchFamily="34" charset="0"/>
              <a:buChar char="•"/>
            </a:pPr>
            <a:r>
              <a:rPr lang="es-CL" sz="1200" dirty="0"/>
              <a:t>Jefatura de hogar femenina</a:t>
            </a:r>
          </a:p>
          <a:p>
            <a:pPr marL="358775" lvl="1" indent="-171450">
              <a:buFont typeface="Arial" panose="020B0604020202020204" pitchFamily="34" charset="0"/>
              <a:buChar char="•"/>
            </a:pPr>
            <a:r>
              <a:rPr lang="es-CL" sz="1200" dirty="0"/>
              <a:t>Presencia de Baño y hectáreas de terreno de la propiedad</a:t>
            </a:r>
          </a:p>
          <a:p>
            <a:r>
              <a:rPr lang="es-CL" sz="1200" dirty="0"/>
              <a:t>Variables que aumentan la probabilidad de participar</a:t>
            </a:r>
          </a:p>
          <a:p>
            <a:pPr marL="358775" lvl="1" indent="-171450">
              <a:buFont typeface="Arial" panose="020B0604020202020204" pitchFamily="34" charset="0"/>
              <a:buChar char="•"/>
            </a:pPr>
            <a:r>
              <a:rPr lang="es-CL" sz="1200" dirty="0"/>
              <a:t>Si el jefe de hogar es indígenas</a:t>
            </a:r>
          </a:p>
          <a:p>
            <a:pPr marL="358775" lvl="1" indent="-171450">
              <a:buFont typeface="Arial" panose="020B0604020202020204" pitchFamily="34" charset="0"/>
              <a:buChar char="•"/>
            </a:pPr>
            <a:r>
              <a:rPr lang="es-CL" sz="1200" dirty="0"/>
              <a:t>El tamaño del hogar</a:t>
            </a:r>
          </a:p>
          <a:p>
            <a:pPr marL="358775" lvl="1" indent="-171450">
              <a:buFont typeface="Arial" panose="020B0604020202020204" pitchFamily="34" charset="0"/>
              <a:buChar char="•"/>
            </a:pPr>
            <a:r>
              <a:rPr lang="es-CL" sz="1200" dirty="0"/>
              <a:t>Si el hogar tiene piso de tierra</a:t>
            </a:r>
          </a:p>
          <a:p>
            <a:pPr marL="358775" lvl="1" indent="-171450">
              <a:buFont typeface="Arial" panose="020B0604020202020204" pitchFamily="34" charset="0"/>
              <a:buChar char="•"/>
            </a:pPr>
            <a:r>
              <a:rPr lang="es-CL" sz="1200" dirty="0"/>
              <a:t>Mayor distancia al </a:t>
            </a:r>
            <a:r>
              <a:rPr lang="es-CL" sz="1200" dirty="0" err="1"/>
              <a:t>hosítal</a:t>
            </a:r>
            <a:endParaRPr lang="es-CL" sz="1200" dirty="0"/>
          </a:p>
        </p:txBody>
      </p:sp>
      <p:pic>
        <p:nvPicPr>
          <p:cNvPr id="4" name="Imagen 3">
            <a:extLst>
              <a:ext uri="{FF2B5EF4-FFF2-40B4-BE49-F238E27FC236}">
                <a16:creationId xmlns:a16="http://schemas.microsoft.com/office/drawing/2014/main" id="{4DC4345D-D9E7-4D2B-890B-8A2DDF40D235}"/>
              </a:ext>
            </a:extLst>
          </p:cNvPr>
          <p:cNvPicPr>
            <a:picLocks noChangeAspect="1"/>
          </p:cNvPicPr>
          <p:nvPr/>
        </p:nvPicPr>
        <p:blipFill>
          <a:blip r:embed="rId2"/>
          <a:stretch>
            <a:fillRect/>
          </a:stretch>
        </p:blipFill>
        <p:spPr>
          <a:xfrm>
            <a:off x="244109" y="3176954"/>
            <a:ext cx="8555605" cy="3681046"/>
          </a:xfrm>
          <a:prstGeom prst="rect">
            <a:avLst/>
          </a:prstGeom>
        </p:spPr>
      </p:pic>
    </p:spTree>
    <p:extLst>
      <p:ext uri="{BB962C8B-B14F-4D97-AF65-F5344CB8AC3E}">
        <p14:creationId xmlns:p14="http://schemas.microsoft.com/office/powerpoint/2010/main" val="10995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178E9-816C-4613-8558-E6AF14AC1366}"/>
              </a:ext>
            </a:extLst>
          </p:cNvPr>
          <p:cNvSpPr>
            <a:spLocks noGrp="1"/>
          </p:cNvSpPr>
          <p:nvPr>
            <p:ph type="title"/>
          </p:nvPr>
        </p:nvSpPr>
        <p:spPr/>
        <p:txBody>
          <a:bodyPr>
            <a:normAutofit fontScale="90000"/>
          </a:bodyPr>
          <a:lstStyle/>
          <a:p>
            <a:r>
              <a:rPr lang="es-CL" dirty="0"/>
              <a:t>¿Hasta que punto son similares las probabilidades de participar entre los dos grupos?</a:t>
            </a:r>
          </a:p>
        </p:txBody>
      </p:sp>
      <p:sp>
        <p:nvSpPr>
          <p:cNvPr id="3" name="Marcador de contenido 2">
            <a:extLst>
              <a:ext uri="{FF2B5EF4-FFF2-40B4-BE49-F238E27FC236}">
                <a16:creationId xmlns:a16="http://schemas.microsoft.com/office/drawing/2014/main" id="{BD675EDC-1A1C-424B-9031-B48C5DDE3F30}"/>
              </a:ext>
            </a:extLst>
          </p:cNvPr>
          <p:cNvSpPr>
            <a:spLocks noGrp="1"/>
          </p:cNvSpPr>
          <p:nvPr>
            <p:ph idx="1"/>
          </p:nvPr>
        </p:nvSpPr>
        <p:spPr/>
        <p:txBody>
          <a:bodyPr/>
          <a:lstStyle/>
          <a:p>
            <a:r>
              <a:rPr lang="es-CL" dirty="0"/>
              <a:t>Luego de efectuar una regresión (lineal, </a:t>
            </a:r>
            <a:r>
              <a:rPr lang="es-CL" dirty="0" err="1"/>
              <a:t>logit</a:t>
            </a:r>
            <a:r>
              <a:rPr lang="es-CL" dirty="0"/>
              <a:t>, </a:t>
            </a:r>
            <a:r>
              <a:rPr lang="es-CL" dirty="0" err="1"/>
              <a:t>probit</a:t>
            </a:r>
            <a:r>
              <a:rPr lang="es-CL" dirty="0"/>
              <a:t>) </a:t>
            </a:r>
            <a:r>
              <a:rPr lang="es-CL" dirty="0" err="1"/>
              <a:t>stata</a:t>
            </a:r>
            <a:r>
              <a:rPr lang="es-CL" dirty="0"/>
              <a:t> almacena en una variable “invisible” los valores estimados para cada sujeto. En este caso, la probabilidad de participar</a:t>
            </a:r>
          </a:p>
          <a:p>
            <a:pPr lvl="1"/>
            <a:r>
              <a:rPr lang="es-CL" dirty="0"/>
              <a:t>Almacenamiento de valores estimados en variable visible (comando “</a:t>
            </a:r>
            <a:r>
              <a:rPr lang="es-CL" dirty="0" err="1"/>
              <a:t>predict</a:t>
            </a:r>
            <a:r>
              <a:rPr lang="es-CL" dirty="0"/>
              <a:t>”)</a:t>
            </a:r>
          </a:p>
          <a:p>
            <a:pPr lvl="2"/>
            <a:r>
              <a:rPr lang="es-CL" dirty="0" err="1"/>
              <a:t>predict</a:t>
            </a:r>
            <a:r>
              <a:rPr lang="es-CL" dirty="0"/>
              <a:t> probabilidad</a:t>
            </a:r>
          </a:p>
          <a:p>
            <a:r>
              <a:rPr lang="es-CL" dirty="0"/>
              <a:t>Esta probabilidad “predicha” se puede usar para corroborar la existencia de un conjunto “suficiente” de sujetos para los cuales se cuente con probabilidades similares en ambos grupos (soporte común. Ello se efectúa mediante gráficos (histogramas</a:t>
            </a:r>
            <a:r>
              <a:rPr lang="es-CL"/>
              <a:t>) superpuestos </a:t>
            </a:r>
            <a:r>
              <a:rPr lang="es-CL" dirty="0"/>
              <a:t>de los PSM estimados para cada grupo</a:t>
            </a:r>
          </a:p>
        </p:txBody>
      </p:sp>
    </p:spTree>
    <p:extLst>
      <p:ext uri="{BB962C8B-B14F-4D97-AF65-F5344CB8AC3E}">
        <p14:creationId xmlns:p14="http://schemas.microsoft.com/office/powerpoint/2010/main" val="250576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3665F-1915-4B8A-8B0B-A091804CDBA6}"/>
              </a:ext>
            </a:extLst>
          </p:cNvPr>
          <p:cNvSpPr>
            <a:spLocks noGrp="1"/>
          </p:cNvSpPr>
          <p:nvPr>
            <p:ph type="title"/>
          </p:nvPr>
        </p:nvSpPr>
        <p:spPr/>
        <p:txBody>
          <a:bodyPr>
            <a:noAutofit/>
          </a:bodyPr>
          <a:lstStyle/>
          <a:p>
            <a:r>
              <a:rPr lang="es-CL" sz="3600" dirty="0"/>
              <a:t>¿Hasta que punto son similares las probabilidades de participar entre los dos grupos? Gráfico soporte común</a:t>
            </a:r>
          </a:p>
        </p:txBody>
      </p:sp>
      <p:sp>
        <p:nvSpPr>
          <p:cNvPr id="3" name="Marcador de contenido 2">
            <a:extLst>
              <a:ext uri="{FF2B5EF4-FFF2-40B4-BE49-F238E27FC236}">
                <a16:creationId xmlns:a16="http://schemas.microsoft.com/office/drawing/2014/main" id="{B9B2E363-22B9-4C69-A972-7F43E97A8BA6}"/>
              </a:ext>
            </a:extLst>
          </p:cNvPr>
          <p:cNvSpPr>
            <a:spLocks noGrp="1"/>
          </p:cNvSpPr>
          <p:nvPr>
            <p:ph idx="1"/>
          </p:nvPr>
        </p:nvSpPr>
        <p:spPr>
          <a:xfrm>
            <a:off x="838200" y="1825625"/>
            <a:ext cx="3093720" cy="4351338"/>
          </a:xfrm>
        </p:spPr>
        <p:txBody>
          <a:bodyPr>
            <a:normAutofit/>
          </a:bodyPr>
          <a:lstStyle/>
          <a:p>
            <a:r>
              <a:rPr lang="es-CL" sz="2000" dirty="0" err="1"/>
              <a:t>kdensity</a:t>
            </a:r>
            <a:r>
              <a:rPr lang="es-CL" sz="2000" dirty="0"/>
              <a:t> probabilidad </a:t>
            </a:r>
            <a:r>
              <a:rPr lang="es-CL" sz="2000" dirty="0" err="1"/>
              <a:t>if</a:t>
            </a:r>
            <a:r>
              <a:rPr lang="es-CL" sz="2000" dirty="0"/>
              <a:t> inscrito ==1, gen(tratados </a:t>
            </a:r>
            <a:r>
              <a:rPr lang="es-CL" sz="2000" dirty="0" err="1"/>
              <a:t>probabilidad_tratados</a:t>
            </a:r>
            <a:r>
              <a:rPr lang="es-CL" sz="2000" dirty="0"/>
              <a:t>)</a:t>
            </a:r>
          </a:p>
          <a:p>
            <a:r>
              <a:rPr lang="es-CL" sz="2000" dirty="0" err="1"/>
              <a:t>kdensity</a:t>
            </a:r>
            <a:r>
              <a:rPr lang="es-CL" sz="2000" dirty="0"/>
              <a:t> probabilidad </a:t>
            </a:r>
            <a:r>
              <a:rPr lang="es-CL" sz="2000" dirty="0" err="1"/>
              <a:t>if</a:t>
            </a:r>
            <a:r>
              <a:rPr lang="es-CL" sz="2000" dirty="0"/>
              <a:t> inscrito ==0, gen(controles </a:t>
            </a:r>
            <a:r>
              <a:rPr lang="es-CL" sz="2000" dirty="0" err="1"/>
              <a:t>probabilidad_controles</a:t>
            </a:r>
            <a:r>
              <a:rPr lang="es-CL" sz="2000" dirty="0"/>
              <a:t>)</a:t>
            </a:r>
          </a:p>
          <a:p>
            <a:r>
              <a:rPr lang="es-CL" sz="2000" dirty="0" err="1"/>
              <a:t>twoway</a:t>
            </a:r>
            <a:r>
              <a:rPr lang="es-CL" sz="2000" dirty="0"/>
              <a:t> (line </a:t>
            </a:r>
            <a:r>
              <a:rPr lang="es-CL" sz="2000" dirty="0" err="1"/>
              <a:t>probabilidad_controles</a:t>
            </a:r>
            <a:r>
              <a:rPr lang="es-CL" sz="2000" dirty="0"/>
              <a:t> controles) (line </a:t>
            </a:r>
            <a:r>
              <a:rPr lang="es-CL" sz="2000" dirty="0" err="1"/>
              <a:t>probabilidad_tratados</a:t>
            </a:r>
            <a:r>
              <a:rPr lang="es-CL" sz="2000" dirty="0"/>
              <a:t> tratados)</a:t>
            </a:r>
          </a:p>
        </p:txBody>
      </p:sp>
      <p:pic>
        <p:nvPicPr>
          <p:cNvPr id="5" name="Imagen 4">
            <a:extLst>
              <a:ext uri="{FF2B5EF4-FFF2-40B4-BE49-F238E27FC236}">
                <a16:creationId xmlns:a16="http://schemas.microsoft.com/office/drawing/2014/main" id="{325A324C-7515-43FB-AD96-4DB82265625A}"/>
              </a:ext>
            </a:extLst>
          </p:cNvPr>
          <p:cNvPicPr>
            <a:picLocks noChangeAspect="1"/>
          </p:cNvPicPr>
          <p:nvPr/>
        </p:nvPicPr>
        <p:blipFill>
          <a:blip r:embed="rId2"/>
          <a:stretch>
            <a:fillRect/>
          </a:stretch>
        </p:blipFill>
        <p:spPr>
          <a:xfrm>
            <a:off x="3931920" y="1666668"/>
            <a:ext cx="6202383" cy="4510295"/>
          </a:xfrm>
          <a:prstGeom prst="rect">
            <a:avLst/>
          </a:prstGeom>
        </p:spPr>
      </p:pic>
      <p:sp>
        <p:nvSpPr>
          <p:cNvPr id="6" name="CuadroTexto 5">
            <a:extLst>
              <a:ext uri="{FF2B5EF4-FFF2-40B4-BE49-F238E27FC236}">
                <a16:creationId xmlns:a16="http://schemas.microsoft.com/office/drawing/2014/main" id="{4969F1A2-5910-499D-9B11-B62C7C52C44A}"/>
              </a:ext>
            </a:extLst>
          </p:cNvPr>
          <p:cNvSpPr txBox="1"/>
          <p:nvPr/>
        </p:nvSpPr>
        <p:spPr>
          <a:xfrm>
            <a:off x="10385929" y="3008761"/>
            <a:ext cx="1508891"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sz="1200" dirty="0"/>
              <a:t>Nota: Probar con otras variables el modelo de participación</a:t>
            </a:r>
          </a:p>
        </p:txBody>
      </p:sp>
    </p:spTree>
    <p:extLst>
      <p:ext uri="{BB962C8B-B14F-4D97-AF65-F5344CB8AC3E}">
        <p14:creationId xmlns:p14="http://schemas.microsoft.com/office/powerpoint/2010/main" val="21284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1C103-C162-45E7-9ED6-2FD995DA7616}"/>
              </a:ext>
            </a:extLst>
          </p:cNvPr>
          <p:cNvSpPr>
            <a:spLocks noGrp="1"/>
          </p:cNvSpPr>
          <p:nvPr>
            <p:ph type="title"/>
          </p:nvPr>
        </p:nvSpPr>
        <p:spPr/>
        <p:txBody>
          <a:bodyPr/>
          <a:lstStyle/>
          <a:p>
            <a:r>
              <a:rPr lang="es-CL" dirty="0"/>
              <a:t>Estimación de efectos PSM: psmatch2(1)</a:t>
            </a:r>
          </a:p>
        </p:txBody>
      </p:sp>
      <p:sp>
        <p:nvSpPr>
          <p:cNvPr id="3" name="Marcador de contenido 2">
            <a:extLst>
              <a:ext uri="{FF2B5EF4-FFF2-40B4-BE49-F238E27FC236}">
                <a16:creationId xmlns:a16="http://schemas.microsoft.com/office/drawing/2014/main" id="{C689B830-8F4B-446F-BEF7-98399C12F69F}"/>
              </a:ext>
            </a:extLst>
          </p:cNvPr>
          <p:cNvSpPr>
            <a:spLocks noGrp="1"/>
          </p:cNvSpPr>
          <p:nvPr>
            <p:ph idx="1"/>
          </p:nvPr>
        </p:nvSpPr>
        <p:spPr/>
        <p:txBody>
          <a:bodyPr>
            <a:normAutofit fontScale="70000" lnSpcReduction="20000"/>
          </a:bodyPr>
          <a:lstStyle/>
          <a:p>
            <a:r>
              <a:rPr lang="es-CL" dirty="0"/>
              <a:t>Se requiere instalar comando </a:t>
            </a:r>
            <a:r>
              <a:rPr lang="es-CL" dirty="0" err="1"/>
              <a:t>stata</a:t>
            </a:r>
            <a:endParaRPr lang="es-CL" dirty="0"/>
          </a:p>
          <a:p>
            <a:pPr lvl="1"/>
            <a:r>
              <a:rPr lang="es-CL" dirty="0"/>
              <a:t>	</a:t>
            </a:r>
            <a:r>
              <a:rPr lang="es-CL" dirty="0" err="1"/>
              <a:t>ssc</a:t>
            </a:r>
            <a:r>
              <a:rPr lang="es-CL" dirty="0"/>
              <a:t> </a:t>
            </a:r>
            <a:r>
              <a:rPr lang="es-CL" dirty="0" err="1"/>
              <a:t>install</a:t>
            </a:r>
            <a:r>
              <a:rPr lang="es-CL" dirty="0"/>
              <a:t> psmatch2, </a:t>
            </a:r>
            <a:r>
              <a:rPr lang="es-CL" dirty="0" err="1"/>
              <a:t>replace</a:t>
            </a:r>
            <a:endParaRPr lang="es-CL" dirty="0"/>
          </a:p>
          <a:p>
            <a:r>
              <a:rPr lang="es-CL" dirty="0"/>
              <a:t>La función psmatch2 opera usando variables de línea base (para el match) pero efectuando el test con variables al egreso (gasto en salud en ronda 2)</a:t>
            </a:r>
          </a:p>
          <a:p>
            <a:r>
              <a:rPr lang="es-CL" dirty="0"/>
              <a:t>Por lo tanto es necesario cambiar la estructura de la base</a:t>
            </a:r>
          </a:p>
          <a:p>
            <a:pPr lvl="1"/>
            <a:r>
              <a:rPr lang="es-CL" dirty="0"/>
              <a:t>En lugar de dos filas por observación, que la información de cada variable se distribuya en dos colunas (una medición de línea base y otra de salida)</a:t>
            </a:r>
          </a:p>
          <a:p>
            <a:pPr lvl="2"/>
            <a:r>
              <a:rPr lang="es-CL" dirty="0" err="1"/>
              <a:t>reshape</a:t>
            </a:r>
            <a:r>
              <a:rPr lang="es-CL" dirty="0"/>
              <a:t> </a:t>
            </a:r>
            <a:r>
              <a:rPr lang="es-CL" dirty="0" err="1"/>
              <a:t>wide</a:t>
            </a:r>
            <a:r>
              <a:rPr lang="es-CL" dirty="0"/>
              <a:t> </a:t>
            </a:r>
            <a:r>
              <a:rPr lang="es-CL" dirty="0" err="1"/>
              <a:t>gasto_salud</a:t>
            </a:r>
            <a:r>
              <a:rPr lang="es-CL" dirty="0"/>
              <a:t> </a:t>
            </a:r>
            <a:r>
              <a:rPr lang="es-CL" dirty="0" err="1"/>
              <a:t>edad_jefeh</a:t>
            </a:r>
            <a:r>
              <a:rPr lang="es-CL" dirty="0"/>
              <a:t> </a:t>
            </a:r>
            <a:r>
              <a:rPr lang="es-CL" dirty="0" err="1"/>
              <a:t>edad_esposa</a:t>
            </a:r>
            <a:r>
              <a:rPr lang="es-CL" dirty="0"/>
              <a:t> </a:t>
            </a:r>
            <a:r>
              <a:rPr lang="es-CL" dirty="0" err="1"/>
              <a:t>esc_jefeh</a:t>
            </a:r>
            <a:r>
              <a:rPr lang="es-CL" dirty="0"/>
              <a:t> </a:t>
            </a:r>
            <a:r>
              <a:rPr lang="es-CL" dirty="0" err="1"/>
              <a:t>esc_esposa</a:t>
            </a:r>
            <a:r>
              <a:rPr lang="es-CL" dirty="0"/>
              <a:t> </a:t>
            </a:r>
            <a:r>
              <a:rPr lang="es-CL" dirty="0" err="1"/>
              <a:t>visita_hospital</a:t>
            </a:r>
            <a:r>
              <a:rPr lang="es-CL" dirty="0"/>
              <a:t>, i(</a:t>
            </a:r>
            <a:r>
              <a:rPr lang="es-CL" dirty="0" err="1"/>
              <a:t>identificador_hogar</a:t>
            </a:r>
            <a:r>
              <a:rPr lang="es-CL" dirty="0"/>
              <a:t>) j(ronda)</a:t>
            </a:r>
          </a:p>
          <a:p>
            <a:pPr lvl="2"/>
            <a:r>
              <a:rPr lang="es-CL" dirty="0" err="1"/>
              <a:t>drop</a:t>
            </a:r>
            <a:r>
              <a:rPr lang="es-CL" dirty="0"/>
              <a:t> edad_jefeh1 edad_esposa1 esc_jefeh1 esc_esposa1 visita_hospital1 gasto_salud0</a:t>
            </a:r>
          </a:p>
          <a:p>
            <a:pPr lvl="2"/>
            <a:r>
              <a:rPr lang="es-CL" dirty="0" err="1"/>
              <a:t>rename</a:t>
            </a:r>
            <a:r>
              <a:rPr lang="es-CL" dirty="0"/>
              <a:t> edad_jefeh0 </a:t>
            </a:r>
            <a:r>
              <a:rPr lang="es-CL" dirty="0" err="1"/>
              <a:t>edad_jefeh</a:t>
            </a:r>
            <a:endParaRPr lang="es-CL" dirty="0"/>
          </a:p>
          <a:p>
            <a:pPr lvl="2"/>
            <a:r>
              <a:rPr lang="es-CL" dirty="0" err="1"/>
              <a:t>rename</a:t>
            </a:r>
            <a:r>
              <a:rPr lang="es-CL" dirty="0"/>
              <a:t> edad_esposa0 </a:t>
            </a:r>
            <a:r>
              <a:rPr lang="es-CL" dirty="0" err="1"/>
              <a:t>edad_esposa</a:t>
            </a:r>
            <a:endParaRPr lang="es-CL" dirty="0"/>
          </a:p>
          <a:p>
            <a:pPr lvl="2"/>
            <a:r>
              <a:rPr lang="es-CL" dirty="0" err="1"/>
              <a:t>rename</a:t>
            </a:r>
            <a:r>
              <a:rPr lang="es-CL" dirty="0"/>
              <a:t> esc_jefeh0 </a:t>
            </a:r>
            <a:r>
              <a:rPr lang="es-CL" dirty="0" err="1"/>
              <a:t>esc_jefeh</a:t>
            </a:r>
            <a:endParaRPr lang="es-CL" dirty="0"/>
          </a:p>
          <a:p>
            <a:pPr lvl="2"/>
            <a:r>
              <a:rPr lang="es-CL" dirty="0" err="1"/>
              <a:t>rename</a:t>
            </a:r>
            <a:r>
              <a:rPr lang="es-CL" dirty="0"/>
              <a:t> esc_esposa0 </a:t>
            </a:r>
            <a:r>
              <a:rPr lang="es-CL" dirty="0" err="1"/>
              <a:t>esc_esposa</a:t>
            </a:r>
            <a:endParaRPr lang="es-CL" dirty="0"/>
          </a:p>
          <a:p>
            <a:pPr lvl="2"/>
            <a:r>
              <a:rPr lang="es-CL" dirty="0" err="1"/>
              <a:t>rename</a:t>
            </a:r>
            <a:r>
              <a:rPr lang="es-CL" dirty="0"/>
              <a:t> visita_hospital0 </a:t>
            </a:r>
            <a:r>
              <a:rPr lang="es-CL" dirty="0" err="1"/>
              <a:t>visita_hospital</a:t>
            </a:r>
            <a:endParaRPr lang="es-CL" dirty="0"/>
          </a:p>
          <a:p>
            <a:pPr lvl="2"/>
            <a:r>
              <a:rPr lang="es-CL" dirty="0" err="1"/>
              <a:t>rename</a:t>
            </a:r>
            <a:r>
              <a:rPr lang="es-CL" dirty="0"/>
              <a:t> gasto_salud1 </a:t>
            </a:r>
            <a:r>
              <a:rPr lang="es-CL" dirty="0" err="1"/>
              <a:t>gasto_salud</a:t>
            </a:r>
            <a:endParaRPr lang="es-CL" dirty="0"/>
          </a:p>
          <a:p>
            <a:pPr lvl="1"/>
            <a:r>
              <a:rPr lang="es-CL" dirty="0"/>
              <a:t>Nota: Se requiere eliminar previamente las variables generadas en el taller (</a:t>
            </a:r>
            <a:r>
              <a:rPr lang="es-CL" dirty="0" err="1"/>
              <a:t>drop</a:t>
            </a:r>
            <a:r>
              <a:rPr lang="es-CL" dirty="0"/>
              <a:t> probabilidad </a:t>
            </a:r>
            <a:r>
              <a:rPr lang="es-CL" dirty="0" err="1"/>
              <a:t>probabilidad_tratados</a:t>
            </a:r>
            <a:r>
              <a:rPr lang="es-CL" dirty="0"/>
              <a:t> tratados </a:t>
            </a:r>
            <a:r>
              <a:rPr lang="es-CL" dirty="0" err="1"/>
              <a:t>probabilidad_controles</a:t>
            </a:r>
            <a:r>
              <a:rPr lang="es-CL" dirty="0"/>
              <a:t> controles)</a:t>
            </a:r>
          </a:p>
        </p:txBody>
      </p:sp>
    </p:spTree>
    <p:extLst>
      <p:ext uri="{BB962C8B-B14F-4D97-AF65-F5344CB8AC3E}">
        <p14:creationId xmlns:p14="http://schemas.microsoft.com/office/powerpoint/2010/main" val="45858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1C103-C162-45E7-9ED6-2FD995DA7616}"/>
              </a:ext>
            </a:extLst>
          </p:cNvPr>
          <p:cNvSpPr>
            <a:spLocks noGrp="1"/>
          </p:cNvSpPr>
          <p:nvPr>
            <p:ph type="title"/>
          </p:nvPr>
        </p:nvSpPr>
        <p:spPr/>
        <p:txBody>
          <a:bodyPr/>
          <a:lstStyle/>
          <a:p>
            <a:r>
              <a:rPr lang="es-CL" dirty="0"/>
              <a:t>Estimación de efectos PSM: psmatch2(1)</a:t>
            </a:r>
          </a:p>
        </p:txBody>
      </p:sp>
      <p:sp>
        <p:nvSpPr>
          <p:cNvPr id="3" name="Marcador de contenido 2">
            <a:extLst>
              <a:ext uri="{FF2B5EF4-FFF2-40B4-BE49-F238E27FC236}">
                <a16:creationId xmlns:a16="http://schemas.microsoft.com/office/drawing/2014/main" id="{C689B830-8F4B-446F-BEF7-98399C12F69F}"/>
              </a:ext>
            </a:extLst>
          </p:cNvPr>
          <p:cNvSpPr>
            <a:spLocks noGrp="1"/>
          </p:cNvSpPr>
          <p:nvPr>
            <p:ph idx="1"/>
          </p:nvPr>
        </p:nvSpPr>
        <p:spPr/>
        <p:txBody>
          <a:bodyPr>
            <a:normAutofit lnSpcReduction="10000"/>
          </a:bodyPr>
          <a:lstStyle/>
          <a:p>
            <a:r>
              <a:rPr lang="es-CL" dirty="0"/>
              <a:t>psmatch2 se usa de la siguiente forma</a:t>
            </a:r>
          </a:p>
          <a:p>
            <a:pPr lvl="1"/>
            <a:r>
              <a:rPr lang="es-CL" dirty="0"/>
              <a:t>Primera variable: </a:t>
            </a:r>
            <a:r>
              <a:rPr lang="es-CL" dirty="0" err="1"/>
              <a:t>depen</a:t>
            </a:r>
            <a:r>
              <a:rPr lang="es-CL" dirty="0"/>
              <a:t>: </a:t>
            </a:r>
          </a:p>
          <a:p>
            <a:pPr lvl="1"/>
            <a:r>
              <a:rPr lang="es-CL" dirty="0"/>
              <a:t>diente dicotómica  participación</a:t>
            </a:r>
          </a:p>
          <a:p>
            <a:pPr lvl="1"/>
            <a:r>
              <a:rPr lang="es-CL" dirty="0"/>
              <a:t>Variables </a:t>
            </a:r>
            <a:r>
              <a:rPr lang="es-CL" dirty="0" err="1"/>
              <a:t>outcome</a:t>
            </a:r>
            <a:r>
              <a:rPr lang="es-CL" dirty="0"/>
              <a:t>: como “opción” luego de la coma</a:t>
            </a:r>
          </a:p>
          <a:p>
            <a:pPr lvl="1"/>
            <a:r>
              <a:rPr lang="es-CL" dirty="0"/>
              <a:t>El PSM para “vecino más cercano requiere que la base de datos esté ordenada aleatoriamente</a:t>
            </a:r>
          </a:p>
          <a:p>
            <a:pPr lvl="2"/>
            <a:r>
              <a:rPr lang="da-DK" dirty="0"/>
              <a:t>set seed 100</a:t>
            </a:r>
          </a:p>
          <a:p>
            <a:pPr lvl="2"/>
            <a:r>
              <a:rPr lang="da-DK" dirty="0"/>
              <a:t>generate u=runiform()</a:t>
            </a:r>
          </a:p>
          <a:p>
            <a:pPr lvl="2"/>
            <a:r>
              <a:rPr lang="da-DK" dirty="0"/>
              <a:t>sort u</a:t>
            </a:r>
            <a:endParaRPr lang="es-CL" dirty="0"/>
          </a:p>
          <a:p>
            <a:r>
              <a:rPr lang="es-CL" dirty="0"/>
              <a:t>psmatch2 inscrito </a:t>
            </a:r>
            <a:r>
              <a:rPr lang="es-CL" dirty="0" err="1"/>
              <a:t>edad_jefeh</a:t>
            </a:r>
            <a:r>
              <a:rPr lang="es-CL" dirty="0"/>
              <a:t> </a:t>
            </a:r>
            <a:r>
              <a:rPr lang="es-CL" dirty="0" err="1"/>
              <a:t>edad_esposa</a:t>
            </a:r>
            <a:r>
              <a:rPr lang="es-CL" dirty="0"/>
              <a:t> </a:t>
            </a:r>
            <a:r>
              <a:rPr lang="es-CL" dirty="0" err="1"/>
              <a:t>esc_jefeh</a:t>
            </a:r>
            <a:r>
              <a:rPr lang="es-CL" dirty="0"/>
              <a:t> </a:t>
            </a:r>
            <a:r>
              <a:rPr lang="es-CL" dirty="0" err="1"/>
              <a:t>esc_esposa</a:t>
            </a:r>
            <a:r>
              <a:rPr lang="es-CL" dirty="0"/>
              <a:t> </a:t>
            </a:r>
            <a:r>
              <a:rPr lang="es-CL" dirty="0" err="1"/>
              <a:t>jefeh_mujer</a:t>
            </a:r>
            <a:r>
              <a:rPr lang="es-CL" dirty="0"/>
              <a:t> </a:t>
            </a:r>
            <a:r>
              <a:rPr lang="es-CL" dirty="0" err="1"/>
              <a:t>indigena</a:t>
            </a:r>
            <a:r>
              <a:rPr lang="es-CL" dirty="0"/>
              <a:t> </a:t>
            </a:r>
            <a:r>
              <a:rPr lang="es-CL" dirty="0" err="1"/>
              <a:t>tamaño_hogar</a:t>
            </a:r>
            <a:r>
              <a:rPr lang="es-CL" dirty="0"/>
              <a:t> </a:t>
            </a:r>
            <a:r>
              <a:rPr lang="es-CL" dirty="0" err="1"/>
              <a:t>piso_tierra</a:t>
            </a:r>
            <a:r>
              <a:rPr lang="es-CL" dirty="0"/>
              <a:t> baño </a:t>
            </a:r>
            <a:r>
              <a:rPr lang="es-CL" dirty="0" err="1"/>
              <a:t>hectareas</a:t>
            </a:r>
            <a:r>
              <a:rPr lang="es-CL" dirty="0"/>
              <a:t> </a:t>
            </a:r>
            <a:r>
              <a:rPr lang="es-CL" dirty="0" err="1"/>
              <a:t>distancia_hospital</a:t>
            </a:r>
            <a:r>
              <a:rPr lang="es-CL" dirty="0"/>
              <a:t>, </a:t>
            </a:r>
            <a:r>
              <a:rPr lang="es-CL" dirty="0" err="1"/>
              <a:t>out</a:t>
            </a:r>
            <a:r>
              <a:rPr lang="es-CL" dirty="0"/>
              <a:t>(</a:t>
            </a:r>
            <a:r>
              <a:rPr lang="es-CL" dirty="0" err="1"/>
              <a:t>gasto_salud</a:t>
            </a:r>
            <a:r>
              <a:rPr lang="es-CL" dirty="0"/>
              <a:t>) </a:t>
            </a:r>
          </a:p>
        </p:txBody>
      </p:sp>
    </p:spTree>
    <p:extLst>
      <p:ext uri="{BB962C8B-B14F-4D97-AF65-F5344CB8AC3E}">
        <p14:creationId xmlns:p14="http://schemas.microsoft.com/office/powerpoint/2010/main" val="153214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812FF65-B31A-4D5F-81DF-88B951C816D7}"/>
              </a:ext>
            </a:extLst>
          </p:cNvPr>
          <p:cNvPicPr>
            <a:picLocks noChangeAspect="1"/>
          </p:cNvPicPr>
          <p:nvPr/>
        </p:nvPicPr>
        <p:blipFill>
          <a:blip r:embed="rId2"/>
          <a:stretch>
            <a:fillRect/>
          </a:stretch>
        </p:blipFill>
        <p:spPr>
          <a:xfrm>
            <a:off x="355356" y="1690687"/>
            <a:ext cx="8716246" cy="5050081"/>
          </a:xfrm>
          <a:prstGeom prst="rect">
            <a:avLst/>
          </a:prstGeom>
        </p:spPr>
      </p:pic>
      <p:sp>
        <p:nvSpPr>
          <p:cNvPr id="2" name="Título 1">
            <a:extLst>
              <a:ext uri="{FF2B5EF4-FFF2-40B4-BE49-F238E27FC236}">
                <a16:creationId xmlns:a16="http://schemas.microsoft.com/office/drawing/2014/main" id="{36C734CC-79B5-431B-9139-0E3BCE25C26F}"/>
              </a:ext>
            </a:extLst>
          </p:cNvPr>
          <p:cNvSpPr>
            <a:spLocks noGrp="1"/>
          </p:cNvSpPr>
          <p:nvPr>
            <p:ph type="title"/>
          </p:nvPr>
        </p:nvSpPr>
        <p:spPr/>
        <p:txBody>
          <a:bodyPr/>
          <a:lstStyle/>
          <a:p>
            <a:r>
              <a:rPr lang="es-CL" dirty="0"/>
              <a:t>Estimación de efectos PSM: psmatch2(2)</a:t>
            </a:r>
          </a:p>
        </p:txBody>
      </p:sp>
      <p:sp>
        <p:nvSpPr>
          <p:cNvPr id="5" name="Estrella: 10 puntas 4">
            <a:extLst>
              <a:ext uri="{FF2B5EF4-FFF2-40B4-BE49-F238E27FC236}">
                <a16:creationId xmlns:a16="http://schemas.microsoft.com/office/drawing/2014/main" id="{F6866B4C-79F5-4AFC-A708-D6BB88368FC4}"/>
              </a:ext>
            </a:extLst>
          </p:cNvPr>
          <p:cNvSpPr/>
          <p:nvPr/>
        </p:nvSpPr>
        <p:spPr>
          <a:xfrm>
            <a:off x="5671406" y="5910390"/>
            <a:ext cx="1227049"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FA40F9B3-71BD-45E3-8EA9-C1ABDC978010}"/>
              </a:ext>
            </a:extLst>
          </p:cNvPr>
          <p:cNvSpPr txBox="1"/>
          <p:nvPr/>
        </p:nvSpPr>
        <p:spPr>
          <a:xfrm>
            <a:off x="9270361" y="2280725"/>
            <a:ext cx="2554086"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L" sz="1200" dirty="0" err="1"/>
              <a:t>Hipótesis</a:t>
            </a:r>
            <a:r>
              <a:rPr lang="es-CL" sz="1200" dirty="0"/>
              <a:t> testeada (nula): No existen diferencias significativas en el gasto en salud de ambos grupos</a:t>
            </a:r>
          </a:p>
          <a:p>
            <a:pPr marL="171450" indent="-171450">
              <a:buFont typeface="Arial" panose="020B0604020202020204" pitchFamily="34" charset="0"/>
              <a:buChar char="•"/>
            </a:pPr>
            <a:r>
              <a:rPr lang="es-CL" sz="1200" dirty="0"/>
              <a:t>Señales de rechazo:</a:t>
            </a:r>
          </a:p>
          <a:p>
            <a:pPr marL="628650" lvl="1" indent="-171450">
              <a:buFont typeface="Arial" panose="020B0604020202020204" pitchFamily="34" charset="0"/>
              <a:buChar char="•"/>
            </a:pPr>
            <a:r>
              <a:rPr lang="es-CL" sz="1200" dirty="0"/>
              <a:t> t calculado “alto” (mayor que 1,96 a un 95% de nivel de confianza)</a:t>
            </a:r>
          </a:p>
          <a:p>
            <a:pPr marL="628650" lvl="1" indent="-171450">
              <a:buFont typeface="Arial" panose="020B0604020202020204" pitchFamily="34" charset="0"/>
              <a:buChar char="•"/>
            </a:pPr>
            <a:r>
              <a:rPr lang="es-CL" sz="1200" dirty="0"/>
              <a:t>o bien, p </a:t>
            </a:r>
            <a:r>
              <a:rPr lang="es-CL" sz="1200" dirty="0" err="1"/>
              <a:t>value</a:t>
            </a:r>
            <a:r>
              <a:rPr lang="es-CL" sz="1200" dirty="0"/>
              <a:t> bajo (menor que 0,05 a un 95% de nivel de confianza)</a:t>
            </a:r>
          </a:p>
          <a:p>
            <a:pPr marL="171450" indent="-171450">
              <a:buFont typeface="Arial" panose="020B0604020202020204" pitchFamily="34" charset="0"/>
              <a:buChar char="•"/>
            </a:pPr>
            <a:r>
              <a:rPr lang="es-CL" sz="1200" dirty="0"/>
              <a:t>EXISTE EVIDENCIA DE REDUCCION SIGNIFICATIVA DEL GASTO EN SALUD AL COMPARAR EL GASTO ENTRE QUIENES ESTAN INSCRITOS EN EL PROGRAMA Y QUIENES NO</a:t>
            </a:r>
          </a:p>
        </p:txBody>
      </p:sp>
    </p:spTree>
    <p:extLst>
      <p:ext uri="{BB962C8B-B14F-4D97-AF65-F5344CB8AC3E}">
        <p14:creationId xmlns:p14="http://schemas.microsoft.com/office/powerpoint/2010/main" val="10298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GRACIAS</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s-CL"/>
          </a:p>
        </p:txBody>
      </p:sp>
    </p:spTree>
    <p:extLst>
      <p:ext uri="{BB962C8B-B14F-4D97-AF65-F5344CB8AC3E}">
        <p14:creationId xmlns:p14="http://schemas.microsoft.com/office/powerpoint/2010/main" val="264447359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55AD39E-454B-4351-ACE6-2D13DE906BCA}"/>
              </a:ext>
            </a:extLst>
          </p:cNvPr>
          <p:cNvSpPr>
            <a:spLocks noGrp="1"/>
          </p:cNvSpPr>
          <p:nvPr>
            <p:ph type="title"/>
          </p:nvPr>
        </p:nvSpPr>
        <p:spPr/>
        <p:txBody>
          <a:bodyPr/>
          <a:lstStyle/>
          <a:p>
            <a:r>
              <a:rPr lang="es-CL" dirty="0"/>
              <a:t>Estimación efecto </a:t>
            </a:r>
            <a:r>
              <a:rPr lang="es-CL" dirty="0" err="1"/>
              <a:t>dif-dif</a:t>
            </a:r>
            <a:r>
              <a:rPr lang="es-CL" dirty="0"/>
              <a:t> y transformación </a:t>
            </a:r>
            <a:r>
              <a:rPr lang="es-CL" dirty="0" err="1"/>
              <a:t>long</a:t>
            </a:r>
            <a:r>
              <a:rPr lang="es-CL" dirty="0"/>
              <a:t> -&gt;</a:t>
            </a:r>
            <a:r>
              <a:rPr lang="es-CL" dirty="0" err="1"/>
              <a:t>wide</a:t>
            </a:r>
            <a:r>
              <a:rPr lang="es-CL" dirty="0"/>
              <a:t> mediante comando “</a:t>
            </a:r>
            <a:r>
              <a:rPr lang="es-CL" dirty="0" err="1"/>
              <a:t>reshape</a:t>
            </a:r>
            <a:r>
              <a:rPr lang="es-CL" dirty="0"/>
              <a:t>”</a:t>
            </a:r>
          </a:p>
        </p:txBody>
      </p:sp>
      <p:sp>
        <p:nvSpPr>
          <p:cNvPr id="6" name="Marcador de contenido 5">
            <a:extLst>
              <a:ext uri="{FF2B5EF4-FFF2-40B4-BE49-F238E27FC236}">
                <a16:creationId xmlns:a16="http://schemas.microsoft.com/office/drawing/2014/main" id="{ADC02212-E160-4EA2-824F-C6FCA5AECC8F}"/>
              </a:ext>
            </a:extLst>
          </p:cNvPr>
          <p:cNvSpPr>
            <a:spLocks noGrp="1"/>
          </p:cNvSpPr>
          <p:nvPr>
            <p:ph idx="1"/>
          </p:nvPr>
        </p:nvSpPr>
        <p:spPr/>
        <p:txBody>
          <a:bodyPr>
            <a:normAutofit fontScale="92500" lnSpcReduction="10000"/>
          </a:bodyPr>
          <a:lstStyle/>
          <a:p>
            <a:r>
              <a:rPr lang="es-CL" dirty="0" err="1"/>
              <a:t>keep</a:t>
            </a:r>
            <a:r>
              <a:rPr lang="es-CL" dirty="0"/>
              <a:t> </a:t>
            </a:r>
            <a:r>
              <a:rPr lang="es-CL" dirty="0" err="1"/>
              <a:t>gasto_salud</a:t>
            </a:r>
            <a:r>
              <a:rPr lang="es-CL" dirty="0"/>
              <a:t> </a:t>
            </a:r>
            <a:r>
              <a:rPr lang="es-CL" dirty="0" err="1"/>
              <a:t>localidad_tratamiento</a:t>
            </a:r>
            <a:r>
              <a:rPr lang="es-CL" dirty="0"/>
              <a:t> </a:t>
            </a:r>
            <a:r>
              <a:rPr lang="es-CL" dirty="0" err="1"/>
              <a:t>identificador_localidad</a:t>
            </a:r>
            <a:r>
              <a:rPr lang="es-CL" dirty="0"/>
              <a:t> inscrito </a:t>
            </a:r>
            <a:r>
              <a:rPr lang="es-CL" dirty="0" err="1"/>
              <a:t>identificador_hogar</a:t>
            </a:r>
            <a:r>
              <a:rPr lang="es-CL" dirty="0"/>
              <a:t> ronda</a:t>
            </a:r>
          </a:p>
          <a:p>
            <a:r>
              <a:rPr lang="es-CL" dirty="0" err="1"/>
              <a:t>reshape</a:t>
            </a:r>
            <a:r>
              <a:rPr lang="es-CL" dirty="0"/>
              <a:t> </a:t>
            </a:r>
            <a:r>
              <a:rPr lang="es-CL" dirty="0" err="1"/>
              <a:t>wide</a:t>
            </a:r>
            <a:r>
              <a:rPr lang="es-CL" dirty="0"/>
              <a:t> </a:t>
            </a:r>
            <a:r>
              <a:rPr lang="es-CL" dirty="0" err="1"/>
              <a:t>gasto_salud</a:t>
            </a:r>
            <a:r>
              <a:rPr lang="es-CL" dirty="0"/>
              <a:t> inscrito, i(</a:t>
            </a:r>
            <a:r>
              <a:rPr lang="es-CL" dirty="0" err="1"/>
              <a:t>identificador_hogar</a:t>
            </a:r>
            <a:r>
              <a:rPr lang="es-CL" dirty="0"/>
              <a:t>) j(ronda) </a:t>
            </a:r>
          </a:p>
          <a:p>
            <a:r>
              <a:rPr lang="es-CL" dirty="0"/>
              <a:t>gen </a:t>
            </a:r>
            <a:r>
              <a:rPr lang="es-CL" dirty="0" err="1"/>
              <a:t>diferencia_gasto</a:t>
            </a:r>
            <a:r>
              <a:rPr lang="es-CL" dirty="0"/>
              <a:t> = gasto_salud1 - gasto_salud0 </a:t>
            </a:r>
          </a:p>
          <a:p>
            <a:r>
              <a:rPr lang="es-CL" dirty="0" err="1"/>
              <a:t>replace</a:t>
            </a:r>
            <a:r>
              <a:rPr lang="es-CL" dirty="0"/>
              <a:t> inscrito0=0</a:t>
            </a:r>
          </a:p>
          <a:p>
            <a:r>
              <a:rPr lang="es-CL" dirty="0"/>
              <a:t>gen </a:t>
            </a:r>
            <a:r>
              <a:rPr lang="es-CL" dirty="0" err="1"/>
              <a:t>dp</a:t>
            </a:r>
            <a:r>
              <a:rPr lang="es-CL" dirty="0"/>
              <a:t> = inscrito1-inscrito0 </a:t>
            </a:r>
          </a:p>
          <a:p>
            <a:r>
              <a:rPr lang="es-CL" dirty="0" err="1"/>
              <a:t>ttest</a:t>
            </a:r>
            <a:endParaRPr lang="es-CL" dirty="0"/>
          </a:p>
          <a:p>
            <a:pPr lvl="1"/>
            <a:r>
              <a:rPr lang="es-CL" dirty="0" err="1"/>
              <a:t>ttest</a:t>
            </a:r>
            <a:r>
              <a:rPr lang="es-CL" dirty="0"/>
              <a:t> </a:t>
            </a:r>
            <a:r>
              <a:rPr lang="es-CL" dirty="0" err="1"/>
              <a:t>diferencia_gasto,by</a:t>
            </a:r>
            <a:r>
              <a:rPr lang="es-CL" dirty="0"/>
              <a:t>(inscrito1)</a:t>
            </a:r>
          </a:p>
          <a:p>
            <a:r>
              <a:rPr lang="es-CL" dirty="0" err="1"/>
              <a:t>reg</a:t>
            </a:r>
            <a:endParaRPr lang="es-CL" dirty="0"/>
          </a:p>
          <a:p>
            <a:pPr lvl="1"/>
            <a:r>
              <a:rPr lang="es-CL" dirty="0" err="1"/>
              <a:t>reg</a:t>
            </a:r>
            <a:r>
              <a:rPr lang="es-CL" dirty="0"/>
              <a:t> </a:t>
            </a:r>
            <a:r>
              <a:rPr lang="es-CL" dirty="0" err="1"/>
              <a:t>diferencia_gasto</a:t>
            </a:r>
            <a:r>
              <a:rPr lang="es-CL" dirty="0"/>
              <a:t> inscrito1</a:t>
            </a:r>
          </a:p>
        </p:txBody>
      </p:sp>
    </p:spTree>
    <p:extLst>
      <p:ext uri="{BB962C8B-B14F-4D97-AF65-F5344CB8AC3E}">
        <p14:creationId xmlns:p14="http://schemas.microsoft.com/office/powerpoint/2010/main" val="236350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47F95-254F-4AD6-A4C1-43A83ED86B1D}"/>
              </a:ext>
            </a:extLst>
          </p:cNvPr>
          <p:cNvSpPr>
            <a:spLocks noGrp="1"/>
          </p:cNvSpPr>
          <p:nvPr>
            <p:ph type="title"/>
          </p:nvPr>
        </p:nvSpPr>
        <p:spPr/>
        <p:txBody>
          <a:bodyPr>
            <a:normAutofit/>
          </a:bodyPr>
          <a:lstStyle/>
          <a:p>
            <a:r>
              <a:rPr lang="es-CL" dirty="0"/>
              <a:t>Efecto Estimado: todas las observaciones sin límite de banda alrededor del corte (en </a:t>
            </a:r>
            <a:r>
              <a:rPr lang="es-CL" dirty="0" err="1"/>
              <a:t>stata</a:t>
            </a:r>
            <a:r>
              <a:rPr lang="es-CL" dirty="0"/>
              <a:t>)</a:t>
            </a:r>
          </a:p>
        </p:txBody>
      </p:sp>
      <p:sp>
        <p:nvSpPr>
          <p:cNvPr id="3" name="Marcador de contenido 2">
            <a:extLst>
              <a:ext uri="{FF2B5EF4-FFF2-40B4-BE49-F238E27FC236}">
                <a16:creationId xmlns:a16="http://schemas.microsoft.com/office/drawing/2014/main" id="{E0FA08F2-4C77-4AE3-9F14-9F71663C6631}"/>
              </a:ext>
            </a:extLst>
          </p:cNvPr>
          <p:cNvSpPr>
            <a:spLocks noGrp="1"/>
          </p:cNvSpPr>
          <p:nvPr>
            <p:ph idx="1"/>
          </p:nvPr>
        </p:nvSpPr>
        <p:spPr/>
        <p:txBody>
          <a:bodyPr>
            <a:normAutofit fontScale="92500" lnSpcReduction="20000"/>
          </a:bodyPr>
          <a:lstStyle/>
          <a:p>
            <a:r>
              <a:rPr lang="es-CL" dirty="0"/>
              <a:t>Se “Normaliza” la data, creando dos variables a partir del índice de pobreza original</a:t>
            </a:r>
          </a:p>
          <a:p>
            <a:pPr lvl="1"/>
            <a:r>
              <a:rPr lang="es-ES" dirty="0"/>
              <a:t>Izquierda del corte (participan)</a:t>
            </a:r>
          </a:p>
          <a:p>
            <a:pPr lvl="2"/>
            <a:r>
              <a:rPr lang="es-ES" dirty="0"/>
              <a:t>gen </a:t>
            </a:r>
            <a:r>
              <a:rPr lang="es-ES" dirty="0" err="1"/>
              <a:t>indice_pobreza_izquierda</a:t>
            </a:r>
            <a:r>
              <a:rPr lang="es-ES" dirty="0"/>
              <a:t>=indice_pobreza-58 </a:t>
            </a:r>
            <a:r>
              <a:rPr lang="es-ES" dirty="0" err="1"/>
              <a:t>if</a:t>
            </a:r>
            <a:r>
              <a:rPr lang="es-ES" dirty="0"/>
              <a:t> </a:t>
            </a:r>
            <a:r>
              <a:rPr lang="es-ES" dirty="0" err="1"/>
              <a:t>indice_pobreza</a:t>
            </a:r>
            <a:r>
              <a:rPr lang="es-ES" dirty="0"/>
              <a:t>&lt;=58</a:t>
            </a:r>
          </a:p>
          <a:p>
            <a:pPr lvl="2"/>
            <a:r>
              <a:rPr lang="es-ES" dirty="0" err="1"/>
              <a:t>replace</a:t>
            </a:r>
            <a:r>
              <a:rPr lang="es-ES" dirty="0"/>
              <a:t> </a:t>
            </a:r>
            <a:r>
              <a:rPr lang="es-ES" dirty="0" err="1"/>
              <a:t>indice_pobreza_izquierda</a:t>
            </a:r>
            <a:r>
              <a:rPr lang="es-ES" dirty="0"/>
              <a:t>=0 </a:t>
            </a:r>
            <a:r>
              <a:rPr lang="es-ES" dirty="0" err="1"/>
              <a:t>if</a:t>
            </a:r>
            <a:r>
              <a:rPr lang="es-ES" dirty="0"/>
              <a:t> </a:t>
            </a:r>
            <a:r>
              <a:rPr lang="es-ES" dirty="0" err="1"/>
              <a:t>indice_pobreza</a:t>
            </a:r>
            <a:r>
              <a:rPr lang="es-ES" dirty="0"/>
              <a:t>&gt;58</a:t>
            </a:r>
          </a:p>
          <a:p>
            <a:pPr lvl="1"/>
            <a:r>
              <a:rPr lang="es-ES" dirty="0"/>
              <a:t>Derecha del corte (no participan)</a:t>
            </a:r>
          </a:p>
          <a:p>
            <a:pPr lvl="2"/>
            <a:r>
              <a:rPr lang="es-ES" dirty="0"/>
              <a:t>gen </a:t>
            </a:r>
            <a:r>
              <a:rPr lang="es-ES" dirty="0" err="1"/>
              <a:t>indice_pobreza_derecha</a:t>
            </a:r>
            <a:r>
              <a:rPr lang="es-ES" dirty="0"/>
              <a:t>=indice_pobreza-58 </a:t>
            </a:r>
            <a:r>
              <a:rPr lang="es-ES" dirty="0" err="1"/>
              <a:t>if</a:t>
            </a:r>
            <a:r>
              <a:rPr lang="es-ES" dirty="0"/>
              <a:t> </a:t>
            </a:r>
            <a:r>
              <a:rPr lang="es-ES" dirty="0" err="1"/>
              <a:t>indice_pobreza</a:t>
            </a:r>
            <a:r>
              <a:rPr lang="es-ES" dirty="0"/>
              <a:t>&gt;58</a:t>
            </a:r>
          </a:p>
          <a:p>
            <a:pPr lvl="2"/>
            <a:r>
              <a:rPr lang="es-ES" dirty="0" err="1"/>
              <a:t>replace</a:t>
            </a:r>
            <a:r>
              <a:rPr lang="es-ES" dirty="0"/>
              <a:t> </a:t>
            </a:r>
            <a:r>
              <a:rPr lang="es-ES" dirty="0" err="1"/>
              <a:t>indice_pobreza_derecha</a:t>
            </a:r>
            <a:r>
              <a:rPr lang="es-ES" dirty="0"/>
              <a:t>=0 </a:t>
            </a:r>
            <a:r>
              <a:rPr lang="es-ES" dirty="0" err="1"/>
              <a:t>if</a:t>
            </a:r>
            <a:r>
              <a:rPr lang="es-ES" dirty="0"/>
              <a:t> </a:t>
            </a:r>
            <a:r>
              <a:rPr lang="es-ES" dirty="0" err="1"/>
              <a:t>indice_pobreza</a:t>
            </a:r>
            <a:r>
              <a:rPr lang="es-ES" dirty="0"/>
              <a:t>&lt;=58</a:t>
            </a:r>
          </a:p>
          <a:p>
            <a:r>
              <a:rPr lang="es-ES" dirty="0"/>
              <a:t>El efecto se estima a partir de una regresión en que las variables explicativas son los dos índices recién creados</a:t>
            </a:r>
          </a:p>
          <a:p>
            <a:r>
              <a:rPr lang="es-ES" dirty="0"/>
              <a:t>Regresión</a:t>
            </a:r>
          </a:p>
          <a:p>
            <a:pPr lvl="1"/>
            <a:r>
              <a:rPr lang="es-ES" dirty="0" err="1"/>
              <a:t>reg</a:t>
            </a:r>
            <a:r>
              <a:rPr lang="es-ES" dirty="0"/>
              <a:t> </a:t>
            </a:r>
            <a:r>
              <a:rPr lang="es-ES" dirty="0" err="1"/>
              <a:t>gasto_salud</a:t>
            </a:r>
            <a:r>
              <a:rPr lang="es-ES" dirty="0"/>
              <a:t> </a:t>
            </a:r>
            <a:r>
              <a:rPr lang="es-ES" dirty="0" err="1"/>
              <a:t>indice_pobreza_izquierda</a:t>
            </a:r>
            <a:r>
              <a:rPr lang="es-ES" dirty="0"/>
              <a:t> </a:t>
            </a:r>
            <a:r>
              <a:rPr lang="es-ES" dirty="0" err="1"/>
              <a:t>indice_pobreza_derecha</a:t>
            </a:r>
            <a:r>
              <a:rPr lang="es-ES" dirty="0"/>
              <a:t> inscrito </a:t>
            </a:r>
            <a:r>
              <a:rPr lang="es-ES" dirty="0" err="1"/>
              <a:t>if</a:t>
            </a:r>
            <a:r>
              <a:rPr lang="es-ES" dirty="0"/>
              <a:t> ronda==1</a:t>
            </a:r>
          </a:p>
        </p:txBody>
      </p:sp>
    </p:spTree>
    <p:extLst>
      <p:ext uri="{BB962C8B-B14F-4D97-AF65-F5344CB8AC3E}">
        <p14:creationId xmlns:p14="http://schemas.microsoft.com/office/powerpoint/2010/main" val="1973659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93C01-27B5-4EA0-99C2-C0884F5C6DBE}"/>
              </a:ext>
            </a:extLst>
          </p:cNvPr>
          <p:cNvSpPr>
            <a:spLocks noGrp="1"/>
          </p:cNvSpPr>
          <p:nvPr>
            <p:ph type="title"/>
          </p:nvPr>
        </p:nvSpPr>
        <p:spPr/>
        <p:txBody>
          <a:bodyPr/>
          <a:lstStyle/>
          <a:p>
            <a:r>
              <a:rPr lang="es-CL" dirty="0"/>
              <a:t>Efecto Estimado: todas las observaciones sin límite de banda alrededor del corte (en </a:t>
            </a:r>
            <a:r>
              <a:rPr lang="es-CL" dirty="0" err="1"/>
              <a:t>stata</a:t>
            </a:r>
            <a:r>
              <a:rPr lang="es-CL" dirty="0"/>
              <a:t>)</a:t>
            </a:r>
          </a:p>
        </p:txBody>
      </p:sp>
      <p:pic>
        <p:nvPicPr>
          <p:cNvPr id="4" name="Imagen 3">
            <a:extLst>
              <a:ext uri="{FF2B5EF4-FFF2-40B4-BE49-F238E27FC236}">
                <a16:creationId xmlns:a16="http://schemas.microsoft.com/office/drawing/2014/main" id="{D12ADFF1-8329-4267-A9FD-0FAEEFA2BEA6}"/>
              </a:ext>
            </a:extLst>
          </p:cNvPr>
          <p:cNvPicPr>
            <a:picLocks noChangeAspect="1"/>
          </p:cNvPicPr>
          <p:nvPr/>
        </p:nvPicPr>
        <p:blipFill>
          <a:blip r:embed="rId2"/>
          <a:stretch>
            <a:fillRect/>
          </a:stretch>
        </p:blipFill>
        <p:spPr>
          <a:xfrm>
            <a:off x="1401295" y="2163575"/>
            <a:ext cx="10042369" cy="4093789"/>
          </a:xfrm>
          <a:prstGeom prst="rect">
            <a:avLst/>
          </a:prstGeom>
        </p:spPr>
      </p:pic>
    </p:spTree>
    <p:extLst>
      <p:ext uri="{BB962C8B-B14F-4D97-AF65-F5344CB8AC3E}">
        <p14:creationId xmlns:p14="http://schemas.microsoft.com/office/powerpoint/2010/main" val="243686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Descripción de base de datos</a:t>
            </a:r>
          </a:p>
        </p:txBody>
      </p:sp>
      <p:sp>
        <p:nvSpPr>
          <p:cNvPr id="3" name="Marcador de contenido 2"/>
          <p:cNvSpPr>
            <a:spLocks noGrp="1"/>
          </p:cNvSpPr>
          <p:nvPr>
            <p:ph idx="1"/>
          </p:nvPr>
        </p:nvSpPr>
        <p:spPr/>
        <p:txBody>
          <a:bodyPr>
            <a:normAutofit fontScale="77500" lnSpcReduction="20000"/>
          </a:bodyPr>
          <a:lstStyle/>
          <a:p>
            <a:r>
              <a:rPr lang="es-CL" dirty="0"/>
              <a:t>Trabajaremos con una base de datos (ficticia) que contiene un conjunto de antecedentes para un programa de Subsidios de Seguros de Salud denominado HISP </a:t>
            </a:r>
            <a:r>
              <a:rPr lang="es-ES" dirty="0"/>
              <a:t>(</a:t>
            </a:r>
            <a:r>
              <a:rPr lang="es-ES" i="1" dirty="0" err="1"/>
              <a:t>Health</a:t>
            </a:r>
            <a:r>
              <a:rPr lang="es-ES" i="1" dirty="0"/>
              <a:t> </a:t>
            </a:r>
            <a:r>
              <a:rPr lang="es-ES" i="1" dirty="0" err="1"/>
              <a:t>Insurance</a:t>
            </a:r>
            <a:r>
              <a:rPr lang="es-ES" i="1" dirty="0"/>
              <a:t> </a:t>
            </a:r>
            <a:r>
              <a:rPr lang="es-ES" i="1" dirty="0" err="1"/>
              <a:t>Subsidy</a:t>
            </a:r>
            <a:r>
              <a:rPr lang="es-ES" i="1" dirty="0"/>
              <a:t> </a:t>
            </a:r>
            <a:r>
              <a:rPr lang="es-ES" i="1" dirty="0" err="1"/>
              <a:t>Program</a:t>
            </a:r>
            <a:r>
              <a:rPr lang="es-ES" dirty="0"/>
              <a:t>). Se trata de un caso ficticio de un gobierno que emprende una reforma en gran escala del sector de la salud.</a:t>
            </a:r>
          </a:p>
          <a:p>
            <a:r>
              <a:rPr lang="es-ES" dirty="0"/>
              <a:t>El objetivo final del HISP es mejorar la salud de la población del país.</a:t>
            </a:r>
          </a:p>
          <a:p>
            <a:r>
              <a:rPr lang="es-ES" dirty="0"/>
              <a:t>HISP subsidia seguros de salud para los hogares rurales pobres, y cubre los costos relacionados con la atención primaria y los medicamentos. El propósito central del HISP consiste en </a:t>
            </a:r>
            <a:r>
              <a:rPr lang="es-ES" dirty="0">
                <a:solidFill>
                  <a:srgbClr val="FF0000"/>
                </a:solidFill>
              </a:rPr>
              <a:t>reducir el gasto en salud de las familias pobres</a:t>
            </a:r>
            <a:r>
              <a:rPr lang="es-ES" dirty="0"/>
              <a:t> </a:t>
            </a:r>
            <a:r>
              <a:rPr lang="es-ES" dirty="0">
                <a:solidFill>
                  <a:srgbClr val="FF0000"/>
                </a:solidFill>
              </a:rPr>
              <a:t> (</a:t>
            </a:r>
            <a:r>
              <a:rPr lang="es-ES" dirty="0" err="1">
                <a:solidFill>
                  <a:srgbClr val="FF0000"/>
                </a:solidFill>
              </a:rPr>
              <a:t>percápita</a:t>
            </a:r>
            <a:r>
              <a:rPr lang="es-ES" dirty="0">
                <a:solidFill>
                  <a:srgbClr val="FF0000"/>
                </a:solidFill>
              </a:rPr>
              <a:t> anual)</a:t>
            </a:r>
          </a:p>
          <a:p>
            <a:r>
              <a:rPr lang="es-ES" dirty="0"/>
              <a:t>El Programa se implementa de manera piloto en 100 localidades </a:t>
            </a:r>
            <a:r>
              <a:rPr lang="es-ES" b="1" dirty="0"/>
              <a:t>seleccionadas al azar</a:t>
            </a:r>
          </a:p>
          <a:p>
            <a:r>
              <a:rPr lang="es-ES" dirty="0"/>
              <a:t>Se efectúan dos </a:t>
            </a:r>
            <a:r>
              <a:rPr lang="es-ES" b="1" dirty="0"/>
              <a:t>rondas</a:t>
            </a:r>
            <a:r>
              <a:rPr lang="es-ES" dirty="0"/>
              <a:t> de encuestamiento en que se miden las variables relevantes</a:t>
            </a:r>
          </a:p>
          <a:p>
            <a:pPr lvl="1"/>
            <a:r>
              <a:rPr lang="es-ES" dirty="0"/>
              <a:t>Una antes de la implementación del Programa (línea base)</a:t>
            </a:r>
          </a:p>
          <a:p>
            <a:pPr lvl="1"/>
            <a:r>
              <a:rPr lang="es-CL" dirty="0"/>
              <a:t>Una segunda medición dos años después del comienzo del programa (seguimiento)</a:t>
            </a:r>
          </a:p>
        </p:txBody>
      </p:sp>
      <p:sp>
        <p:nvSpPr>
          <p:cNvPr id="4" name="Marcador de número de diapositiva 3"/>
          <p:cNvSpPr>
            <a:spLocks noGrp="1"/>
          </p:cNvSpPr>
          <p:nvPr>
            <p:ph type="sldNum" sz="quarter" idx="12"/>
          </p:nvPr>
        </p:nvSpPr>
        <p:spPr/>
        <p:txBody>
          <a:bodyPr/>
          <a:lstStyle/>
          <a:p>
            <a:pPr>
              <a:defRPr/>
            </a:pPr>
            <a:fld id="{5361604B-40FE-434E-A984-122468B2CEE5}" type="slidenum">
              <a:rPr lang="en-US" altLang="en-US" smtClean="0"/>
              <a:pPr>
                <a:defRPr/>
              </a:pPr>
              <a:t>3</a:t>
            </a:fld>
            <a:endParaRPr lang="en-US" altLang="en-US"/>
          </a:p>
        </p:txBody>
      </p:sp>
    </p:spTree>
    <p:extLst>
      <p:ext uri="{BB962C8B-B14F-4D97-AF65-F5344CB8AC3E}">
        <p14:creationId xmlns:p14="http://schemas.microsoft.com/office/powerpoint/2010/main" val="2512336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Descripción de base de datos</a:t>
            </a:r>
          </a:p>
        </p:txBody>
      </p:sp>
      <p:sp>
        <p:nvSpPr>
          <p:cNvPr id="3" name="Marcador de contenido 2"/>
          <p:cNvSpPr>
            <a:spLocks noGrp="1"/>
          </p:cNvSpPr>
          <p:nvPr>
            <p:ph idx="1"/>
          </p:nvPr>
        </p:nvSpPr>
        <p:spPr/>
        <p:txBody>
          <a:bodyPr>
            <a:normAutofit/>
          </a:bodyPr>
          <a:lstStyle/>
          <a:p>
            <a:r>
              <a:rPr lang="es-ES" dirty="0"/>
              <a:t>Línea Base: Justo antes del comienzo del programa, el gobierno contrata una empresa de encuestas para que realice un sondeo de línea de base en los 4.959 hogares de estos pueblos</a:t>
            </a:r>
          </a:p>
          <a:p>
            <a:r>
              <a:rPr lang="es-ES" dirty="0"/>
              <a:t>De los 4.959 hogares que contiene la muestra de línea de base, un total de 2.965 se inscriben en el HISP</a:t>
            </a:r>
          </a:p>
          <a:p>
            <a:r>
              <a:rPr lang="es-ES" dirty="0"/>
              <a:t>Sólo en localidades tratadas (</a:t>
            </a:r>
            <a:r>
              <a:rPr lang="es-ES" dirty="0" err="1"/>
              <a:t>keep</a:t>
            </a:r>
            <a:r>
              <a:rPr lang="es-ES" dirty="0"/>
              <a:t> </a:t>
            </a:r>
            <a:r>
              <a:rPr lang="es-ES" dirty="0" err="1"/>
              <a:t>if</a:t>
            </a:r>
            <a:r>
              <a:rPr lang="es-ES" dirty="0"/>
              <a:t> </a:t>
            </a:r>
            <a:r>
              <a:rPr lang="es-ES" dirty="0" err="1"/>
              <a:t>localidad_tratamiento</a:t>
            </a:r>
            <a:r>
              <a:rPr lang="es-ES" dirty="0"/>
              <a:t>==1)</a:t>
            </a:r>
            <a:br>
              <a:rPr lang="es-ES" dirty="0"/>
            </a:br>
            <a:br>
              <a:rPr lang="es-ES" dirty="0"/>
            </a:br>
            <a:endParaRPr lang="es-CL" dirty="0"/>
          </a:p>
        </p:txBody>
      </p:sp>
      <p:sp>
        <p:nvSpPr>
          <p:cNvPr id="4" name="Marcador de número de diapositiva 3"/>
          <p:cNvSpPr>
            <a:spLocks noGrp="1"/>
          </p:cNvSpPr>
          <p:nvPr>
            <p:ph type="sldNum" sz="quarter" idx="12"/>
          </p:nvPr>
        </p:nvSpPr>
        <p:spPr/>
        <p:txBody>
          <a:bodyPr/>
          <a:lstStyle/>
          <a:p>
            <a:pPr>
              <a:defRPr/>
            </a:pPr>
            <a:fld id="{5361604B-40FE-434E-A984-122468B2CEE5}" type="slidenum">
              <a:rPr lang="en-US" altLang="en-US" smtClean="0"/>
              <a:pPr>
                <a:defRPr/>
              </a:pPr>
              <a:t>4</a:t>
            </a:fld>
            <a:endParaRPr lang="en-US" altLang="en-US"/>
          </a:p>
        </p:txBody>
      </p:sp>
    </p:spTree>
    <p:extLst>
      <p:ext uri="{BB962C8B-B14F-4D97-AF65-F5344CB8AC3E}">
        <p14:creationId xmlns:p14="http://schemas.microsoft.com/office/powerpoint/2010/main" val="19933759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4000" dirty="0"/>
              <a:t>Variables de la base de dato</a:t>
            </a:r>
          </a:p>
        </p:txBody>
      </p:sp>
      <p:graphicFrame>
        <p:nvGraphicFramePr>
          <p:cNvPr id="5" name="Marcador de contenido 4">
            <a:extLst>
              <a:ext uri="{FF2B5EF4-FFF2-40B4-BE49-F238E27FC236}">
                <a16:creationId xmlns:a16="http://schemas.microsoft.com/office/drawing/2014/main" id="{7A6AFFF6-7DAD-4BD7-82FD-0CA8A20B64A6}"/>
              </a:ext>
            </a:extLst>
          </p:cNvPr>
          <p:cNvGraphicFramePr>
            <a:graphicFrameLocks noGrp="1"/>
          </p:cNvGraphicFramePr>
          <p:nvPr>
            <p:ph idx="1"/>
            <p:extLst>
              <p:ext uri="{D42A27DB-BD31-4B8C-83A1-F6EECF244321}">
                <p14:modId xmlns:p14="http://schemas.microsoft.com/office/powerpoint/2010/main" val="272133076"/>
              </p:ext>
            </p:extLst>
          </p:nvPr>
        </p:nvGraphicFramePr>
        <p:xfrm>
          <a:off x="838200" y="1825625"/>
          <a:ext cx="10515600" cy="4820920"/>
        </p:xfrm>
        <a:graphic>
          <a:graphicData uri="http://schemas.openxmlformats.org/drawingml/2006/table">
            <a:tbl>
              <a:tblPr firstRow="1" bandRow="1">
                <a:tableStyleId>{5C22544A-7EE6-4342-B048-85BDC9FD1C3A}</a:tableStyleId>
              </a:tblPr>
              <a:tblGrid>
                <a:gridCol w="2705100">
                  <a:extLst>
                    <a:ext uri="{9D8B030D-6E8A-4147-A177-3AD203B41FA5}">
                      <a16:colId xmlns:a16="http://schemas.microsoft.com/office/drawing/2014/main" val="3528108477"/>
                    </a:ext>
                  </a:extLst>
                </a:gridCol>
                <a:gridCol w="7810500">
                  <a:extLst>
                    <a:ext uri="{9D8B030D-6E8A-4147-A177-3AD203B41FA5}">
                      <a16:colId xmlns:a16="http://schemas.microsoft.com/office/drawing/2014/main" val="2151637790"/>
                    </a:ext>
                  </a:extLst>
                </a:gridCol>
              </a:tblGrid>
              <a:tr h="370840">
                <a:tc>
                  <a:txBody>
                    <a:bodyPr/>
                    <a:lstStyle/>
                    <a:p>
                      <a:r>
                        <a:rPr lang="es-CL" dirty="0"/>
                        <a:t>Nombre variable</a:t>
                      </a:r>
                    </a:p>
                  </a:txBody>
                  <a:tcPr/>
                </a:tc>
                <a:tc>
                  <a:txBody>
                    <a:bodyPr/>
                    <a:lstStyle/>
                    <a:p>
                      <a:r>
                        <a:rPr lang="es-CL" dirty="0"/>
                        <a:t>Contenido</a:t>
                      </a:r>
                    </a:p>
                  </a:txBody>
                  <a:tcPr/>
                </a:tc>
                <a:extLst>
                  <a:ext uri="{0D108BD9-81ED-4DB2-BD59-A6C34878D82A}">
                    <a16:rowId xmlns:a16="http://schemas.microsoft.com/office/drawing/2014/main" val="3691300537"/>
                  </a:ext>
                </a:extLst>
              </a:tr>
              <a:tr h="370840">
                <a:tc>
                  <a:txBody>
                    <a:bodyPr/>
                    <a:lstStyle/>
                    <a:p>
                      <a:r>
                        <a:rPr lang="es-CL" dirty="0"/>
                        <a:t>elegible</a:t>
                      </a:r>
                    </a:p>
                  </a:txBody>
                  <a:tcPr/>
                </a:tc>
                <a:tc>
                  <a:txBody>
                    <a:bodyPr/>
                    <a:lstStyle/>
                    <a:p>
                      <a:r>
                        <a:rPr lang="es-CL" dirty="0"/>
                        <a:t>Hogar elegible para participar en el programa de acuerdo a los requisitos exigidos</a:t>
                      </a:r>
                    </a:p>
                  </a:txBody>
                  <a:tcPr/>
                </a:tc>
                <a:extLst>
                  <a:ext uri="{0D108BD9-81ED-4DB2-BD59-A6C34878D82A}">
                    <a16:rowId xmlns:a16="http://schemas.microsoft.com/office/drawing/2014/main" val="3661550858"/>
                  </a:ext>
                </a:extLst>
              </a:tr>
              <a:tr h="370840">
                <a:tc>
                  <a:txBody>
                    <a:bodyPr/>
                    <a:lstStyle/>
                    <a:p>
                      <a:r>
                        <a:rPr lang="es-CL" dirty="0"/>
                        <a:t>inscrito</a:t>
                      </a:r>
                    </a:p>
                  </a:txBody>
                  <a:tcPr/>
                </a:tc>
                <a:tc>
                  <a:txBody>
                    <a:bodyPr/>
                    <a:lstStyle/>
                    <a:p>
                      <a:r>
                        <a:rPr lang="es-CL" dirty="0"/>
                        <a:t>Hogar inscrito en el Programa</a:t>
                      </a:r>
                    </a:p>
                  </a:txBody>
                  <a:tcPr/>
                </a:tc>
                <a:extLst>
                  <a:ext uri="{0D108BD9-81ED-4DB2-BD59-A6C34878D82A}">
                    <a16:rowId xmlns:a16="http://schemas.microsoft.com/office/drawing/2014/main" val="3594184484"/>
                  </a:ext>
                </a:extLst>
              </a:tr>
              <a:tr h="370840">
                <a:tc>
                  <a:txBody>
                    <a:bodyPr/>
                    <a:lstStyle/>
                    <a:p>
                      <a:r>
                        <a:rPr lang="es-CL" dirty="0" err="1"/>
                        <a:t>inscrito_pa</a:t>
                      </a:r>
                      <a:endParaRPr lang="es-CL" dirty="0"/>
                    </a:p>
                  </a:txBody>
                  <a:tcPr/>
                </a:tc>
                <a:tc>
                  <a:txBody>
                    <a:bodyPr/>
                    <a:lstStyle/>
                    <a:p>
                      <a:r>
                        <a:rPr lang="es-CL" dirty="0"/>
                        <a:t>Hogar inscrito en situación de promoción aleatoria</a:t>
                      </a:r>
                    </a:p>
                  </a:txBody>
                  <a:tcPr/>
                </a:tc>
                <a:extLst>
                  <a:ext uri="{0D108BD9-81ED-4DB2-BD59-A6C34878D82A}">
                    <a16:rowId xmlns:a16="http://schemas.microsoft.com/office/drawing/2014/main" val="1213390246"/>
                  </a:ext>
                </a:extLst>
              </a:tr>
              <a:tr h="370840">
                <a:tc>
                  <a:txBody>
                    <a:bodyPr/>
                    <a:lstStyle/>
                    <a:p>
                      <a:r>
                        <a:rPr lang="es-CL" dirty="0" err="1"/>
                        <a:t>localidad_tratamiento</a:t>
                      </a:r>
                      <a:endParaRPr lang="es-CL" dirty="0"/>
                    </a:p>
                  </a:txBody>
                  <a:tcPr/>
                </a:tc>
                <a:tc>
                  <a:txBody>
                    <a:bodyPr/>
                    <a:lstStyle/>
                    <a:p>
                      <a:r>
                        <a:rPr lang="es-ES" dirty="0"/>
                        <a:t>Hogar localizado en localidad tratamiento (0=no, 1=si)</a:t>
                      </a:r>
                      <a:endParaRPr lang="es-CL" dirty="0"/>
                    </a:p>
                  </a:txBody>
                  <a:tcPr/>
                </a:tc>
                <a:extLst>
                  <a:ext uri="{0D108BD9-81ED-4DB2-BD59-A6C34878D82A}">
                    <a16:rowId xmlns:a16="http://schemas.microsoft.com/office/drawing/2014/main" val="921083609"/>
                  </a:ext>
                </a:extLst>
              </a:tr>
              <a:tr h="370840">
                <a:tc>
                  <a:txBody>
                    <a:bodyPr/>
                    <a:lstStyle/>
                    <a:p>
                      <a:r>
                        <a:rPr lang="es-CL" dirty="0" err="1"/>
                        <a:t>localidad_promoción</a:t>
                      </a:r>
                      <a:endParaRPr lang="es-CL" dirty="0"/>
                    </a:p>
                  </a:txBody>
                  <a:tcPr/>
                </a:tc>
                <a:tc>
                  <a:txBody>
                    <a:bodyPr/>
                    <a:lstStyle/>
                    <a:p>
                      <a:r>
                        <a:rPr lang="es-ES" dirty="0"/>
                        <a:t>Hogar localizado en localidad promoción (0=no, 1=si)</a:t>
                      </a:r>
                      <a:endParaRPr lang="es-CL" dirty="0"/>
                    </a:p>
                  </a:txBody>
                  <a:tcPr/>
                </a:tc>
                <a:extLst>
                  <a:ext uri="{0D108BD9-81ED-4DB2-BD59-A6C34878D82A}">
                    <a16:rowId xmlns:a16="http://schemas.microsoft.com/office/drawing/2014/main" val="3715197437"/>
                  </a:ext>
                </a:extLst>
              </a:tr>
              <a:tr h="370840">
                <a:tc>
                  <a:txBody>
                    <a:bodyPr/>
                    <a:lstStyle/>
                    <a:p>
                      <a:r>
                        <a:rPr lang="es-CL" dirty="0"/>
                        <a:t>ronda</a:t>
                      </a:r>
                    </a:p>
                  </a:txBody>
                  <a:tcPr/>
                </a:tc>
                <a:tc>
                  <a:txBody>
                    <a:bodyPr/>
                    <a:lstStyle/>
                    <a:p>
                      <a:r>
                        <a:rPr lang="es-ES" dirty="0"/>
                        <a:t>Ronda encuesta medición (0 = línea Base; 1 = Seguimiento)</a:t>
                      </a:r>
                      <a:endParaRPr lang="es-CL" dirty="0"/>
                    </a:p>
                  </a:txBody>
                  <a:tcPr/>
                </a:tc>
                <a:extLst>
                  <a:ext uri="{0D108BD9-81ED-4DB2-BD59-A6C34878D82A}">
                    <a16:rowId xmlns:a16="http://schemas.microsoft.com/office/drawing/2014/main" val="2503613589"/>
                  </a:ext>
                </a:extLst>
              </a:tr>
              <a:tr h="370840">
                <a:tc>
                  <a:txBody>
                    <a:bodyPr/>
                    <a:lstStyle/>
                    <a:p>
                      <a:r>
                        <a:rPr lang="es-CL" dirty="0" err="1"/>
                        <a:t>edad_jh</a:t>
                      </a:r>
                      <a:endParaRPr lang="es-CL" dirty="0"/>
                    </a:p>
                  </a:txBody>
                  <a:tcPr/>
                </a:tc>
                <a:tc>
                  <a:txBody>
                    <a:bodyPr/>
                    <a:lstStyle/>
                    <a:p>
                      <a:r>
                        <a:rPr lang="es-CL" dirty="0"/>
                        <a:t>Edad del Jefe de Hogar (en años)</a:t>
                      </a:r>
                    </a:p>
                  </a:txBody>
                  <a:tcPr/>
                </a:tc>
                <a:extLst>
                  <a:ext uri="{0D108BD9-81ED-4DB2-BD59-A6C34878D82A}">
                    <a16:rowId xmlns:a16="http://schemas.microsoft.com/office/drawing/2014/main" val="1133257829"/>
                  </a:ext>
                </a:extLst>
              </a:tr>
              <a:tr h="370840">
                <a:tc>
                  <a:txBody>
                    <a:bodyPr/>
                    <a:lstStyle/>
                    <a:p>
                      <a:r>
                        <a:rPr lang="es-CL" dirty="0" err="1"/>
                        <a:t>edad_espos</a:t>
                      </a:r>
                      <a:endParaRPr lang="es-CL" dirty="0"/>
                    </a:p>
                  </a:txBody>
                  <a:tcPr/>
                </a:tc>
                <a:tc>
                  <a:txBody>
                    <a:bodyPr/>
                    <a:lstStyle/>
                    <a:p>
                      <a:r>
                        <a:rPr lang="es-ES" dirty="0"/>
                        <a:t>Edad esposo/a del jefe de hogar (en años)</a:t>
                      </a:r>
                      <a:endParaRPr lang="es-CL" dirty="0"/>
                    </a:p>
                  </a:txBody>
                  <a:tcPr/>
                </a:tc>
                <a:extLst>
                  <a:ext uri="{0D108BD9-81ED-4DB2-BD59-A6C34878D82A}">
                    <a16:rowId xmlns:a16="http://schemas.microsoft.com/office/drawing/2014/main" val="826904682"/>
                  </a:ext>
                </a:extLst>
              </a:tr>
              <a:tr h="370840">
                <a:tc>
                  <a:txBody>
                    <a:bodyPr/>
                    <a:lstStyle/>
                    <a:p>
                      <a:r>
                        <a:rPr lang="es-CL" dirty="0" err="1"/>
                        <a:t>jefatura_fem</a:t>
                      </a:r>
                      <a:endParaRPr lang="es-CL" dirty="0"/>
                    </a:p>
                  </a:txBody>
                  <a:tcPr/>
                </a:tc>
                <a:tc>
                  <a:txBody>
                    <a:bodyPr/>
                    <a:lstStyle/>
                    <a:p>
                      <a:r>
                        <a:rPr lang="es-ES" dirty="0"/>
                        <a:t>Jefe de hogar es mujer (0=no, 1=si)</a:t>
                      </a:r>
                      <a:endParaRPr lang="es-CL" dirty="0"/>
                    </a:p>
                  </a:txBody>
                  <a:tcPr/>
                </a:tc>
                <a:extLst>
                  <a:ext uri="{0D108BD9-81ED-4DB2-BD59-A6C34878D82A}">
                    <a16:rowId xmlns:a16="http://schemas.microsoft.com/office/drawing/2014/main" val="2116780189"/>
                  </a:ext>
                </a:extLst>
              </a:tr>
              <a:tr h="370840">
                <a:tc>
                  <a:txBody>
                    <a:bodyPr/>
                    <a:lstStyle/>
                    <a:p>
                      <a:r>
                        <a:rPr lang="es-CL" dirty="0"/>
                        <a:t>indígena</a:t>
                      </a:r>
                    </a:p>
                  </a:txBody>
                  <a:tcPr/>
                </a:tc>
                <a:tc>
                  <a:txBody>
                    <a:bodyPr/>
                    <a:lstStyle/>
                    <a:p>
                      <a:r>
                        <a:rPr lang="es-ES" dirty="0"/>
                        <a:t>Jefe/a de hogar habla idioma indígena (0=no, 1=si)</a:t>
                      </a:r>
                      <a:endParaRPr lang="es-CL" dirty="0"/>
                    </a:p>
                  </a:txBody>
                  <a:tcPr/>
                </a:tc>
                <a:extLst>
                  <a:ext uri="{0D108BD9-81ED-4DB2-BD59-A6C34878D82A}">
                    <a16:rowId xmlns:a16="http://schemas.microsoft.com/office/drawing/2014/main" val="1193583416"/>
                  </a:ext>
                </a:extLst>
              </a:tr>
              <a:tr h="370840">
                <a:tc>
                  <a:txBody>
                    <a:bodyPr/>
                    <a:lstStyle/>
                    <a:p>
                      <a:r>
                        <a:rPr lang="es-CL" dirty="0" err="1"/>
                        <a:t>pisotierra</a:t>
                      </a:r>
                      <a:endParaRPr lang="es-CL" dirty="0"/>
                    </a:p>
                  </a:txBody>
                  <a:tcPr/>
                </a:tc>
                <a:tc>
                  <a:txBody>
                    <a:bodyPr/>
                    <a:lstStyle/>
                    <a:p>
                      <a:r>
                        <a:rPr lang="es-ES" dirty="0"/>
                        <a:t>Hogar tiene piso de tierra en la medición de línea base (0=no, 1=si)</a:t>
                      </a:r>
                      <a:endParaRPr lang="es-CL" dirty="0"/>
                    </a:p>
                  </a:txBody>
                  <a:tcPr/>
                </a:tc>
                <a:extLst>
                  <a:ext uri="{0D108BD9-81ED-4DB2-BD59-A6C34878D82A}">
                    <a16:rowId xmlns:a16="http://schemas.microsoft.com/office/drawing/2014/main" val="1529790036"/>
                  </a:ext>
                </a:extLst>
              </a:tr>
              <a:tr h="370840">
                <a:tc>
                  <a:txBody>
                    <a:bodyPr/>
                    <a:lstStyle/>
                    <a:p>
                      <a:r>
                        <a:rPr lang="es-CL" dirty="0" err="1">
                          <a:solidFill>
                            <a:srgbClr val="FF0000"/>
                          </a:solidFill>
                        </a:rPr>
                        <a:t>Indice_pobreza</a:t>
                      </a:r>
                      <a:endParaRPr lang="es-CL" dirty="0">
                        <a:solidFill>
                          <a:srgbClr val="FF0000"/>
                        </a:solidFill>
                      </a:endParaRPr>
                    </a:p>
                  </a:txBody>
                  <a:tcPr/>
                </a:tc>
                <a:tc>
                  <a:txBody>
                    <a:bodyPr/>
                    <a:lstStyle/>
                    <a:p>
                      <a:r>
                        <a:rPr lang="es-CL" dirty="0" err="1">
                          <a:solidFill>
                            <a:srgbClr val="FF0000"/>
                          </a:solidFill>
                        </a:rPr>
                        <a:t>Indice</a:t>
                      </a:r>
                      <a:r>
                        <a:rPr lang="es-CL" dirty="0">
                          <a:solidFill>
                            <a:srgbClr val="FF0000"/>
                          </a:solidFill>
                        </a:rPr>
                        <a:t> continuo de pobreza con puntajes que van entre 0 y 100</a:t>
                      </a:r>
                    </a:p>
                  </a:txBody>
                  <a:tcPr/>
                </a:tc>
                <a:extLst>
                  <a:ext uri="{0D108BD9-81ED-4DB2-BD59-A6C34878D82A}">
                    <a16:rowId xmlns:a16="http://schemas.microsoft.com/office/drawing/2014/main" val="950467584"/>
                  </a:ext>
                </a:extLst>
              </a:tr>
            </a:tbl>
          </a:graphicData>
        </a:graphic>
      </p:graphicFrame>
      <p:sp>
        <p:nvSpPr>
          <p:cNvPr id="4" name="Marcador de número de diapositiva 3"/>
          <p:cNvSpPr>
            <a:spLocks noGrp="1"/>
          </p:cNvSpPr>
          <p:nvPr>
            <p:ph type="sldNum" sz="quarter" idx="12"/>
          </p:nvPr>
        </p:nvSpPr>
        <p:spPr/>
        <p:txBody>
          <a:bodyPr/>
          <a:lstStyle/>
          <a:p>
            <a:pPr>
              <a:defRPr/>
            </a:pPr>
            <a:fld id="{5361604B-40FE-434E-A984-122468B2CEE5}" type="slidenum">
              <a:rPr lang="en-US" altLang="en-US" smtClean="0"/>
              <a:pPr>
                <a:defRPr/>
              </a:pPr>
              <a:t>5</a:t>
            </a:fld>
            <a:endParaRPr lang="en-US" altLang="en-US"/>
          </a:p>
        </p:txBody>
      </p:sp>
    </p:spTree>
    <p:extLst>
      <p:ext uri="{BB962C8B-B14F-4D97-AF65-F5344CB8AC3E}">
        <p14:creationId xmlns:p14="http://schemas.microsoft.com/office/powerpoint/2010/main" val="4062196224"/>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9900F3B-A3E1-4F25-8F07-57E86E58DCFB}"/>
              </a:ext>
            </a:extLst>
          </p:cNvPr>
          <p:cNvPicPr>
            <a:picLocks noChangeAspect="1"/>
          </p:cNvPicPr>
          <p:nvPr/>
        </p:nvPicPr>
        <p:blipFill>
          <a:blip r:embed="rId3"/>
          <a:stretch>
            <a:fillRect/>
          </a:stretch>
        </p:blipFill>
        <p:spPr>
          <a:xfrm>
            <a:off x="69643" y="2909188"/>
            <a:ext cx="5426393" cy="2803208"/>
          </a:xfrm>
          <a:prstGeom prst="rect">
            <a:avLst/>
          </a:prstGeom>
        </p:spPr>
      </p:pic>
      <p:sp>
        <p:nvSpPr>
          <p:cNvPr id="2" name="Título 1">
            <a:extLst>
              <a:ext uri="{FF2B5EF4-FFF2-40B4-BE49-F238E27FC236}">
                <a16:creationId xmlns:a16="http://schemas.microsoft.com/office/drawing/2014/main" id="{BCAD5500-A9C1-47DD-9392-140B994D6C2D}"/>
              </a:ext>
            </a:extLst>
          </p:cNvPr>
          <p:cNvSpPr>
            <a:spLocks noGrp="1"/>
          </p:cNvSpPr>
          <p:nvPr>
            <p:ph type="title"/>
          </p:nvPr>
        </p:nvSpPr>
        <p:spPr/>
        <p:txBody>
          <a:bodyPr/>
          <a:lstStyle/>
          <a:p>
            <a:r>
              <a:rPr lang="es-CL" dirty="0"/>
              <a:t>Diferencias en Diferencias (1)</a:t>
            </a:r>
          </a:p>
        </p:txBody>
      </p:sp>
      <p:pic>
        <p:nvPicPr>
          <p:cNvPr id="6" name="Imagen 5">
            <a:extLst>
              <a:ext uri="{FF2B5EF4-FFF2-40B4-BE49-F238E27FC236}">
                <a16:creationId xmlns:a16="http://schemas.microsoft.com/office/drawing/2014/main" id="{D972A6BA-7496-444C-9E3B-F59449E6E383}"/>
              </a:ext>
            </a:extLst>
          </p:cNvPr>
          <p:cNvPicPr>
            <a:picLocks noChangeAspect="1"/>
          </p:cNvPicPr>
          <p:nvPr/>
        </p:nvPicPr>
        <p:blipFill>
          <a:blip r:embed="rId4"/>
          <a:stretch>
            <a:fillRect/>
          </a:stretch>
        </p:blipFill>
        <p:spPr>
          <a:xfrm>
            <a:off x="6143625" y="2865646"/>
            <a:ext cx="5443538" cy="2794635"/>
          </a:xfrm>
          <a:prstGeom prst="rect">
            <a:avLst/>
          </a:prstGeom>
        </p:spPr>
      </p:pic>
      <p:sp>
        <p:nvSpPr>
          <p:cNvPr id="8" name="Marcador de contenido 2">
            <a:extLst>
              <a:ext uri="{FF2B5EF4-FFF2-40B4-BE49-F238E27FC236}">
                <a16:creationId xmlns:a16="http://schemas.microsoft.com/office/drawing/2014/main" id="{92F339C8-7839-4107-9CDB-EAB930C8A014}"/>
              </a:ext>
            </a:extLst>
          </p:cNvPr>
          <p:cNvSpPr>
            <a:spLocks noGrp="1"/>
          </p:cNvSpPr>
          <p:nvPr>
            <p:ph idx="1"/>
          </p:nvPr>
        </p:nvSpPr>
        <p:spPr>
          <a:xfrm>
            <a:off x="838200" y="1825625"/>
            <a:ext cx="10515600" cy="4351338"/>
          </a:xfrm>
        </p:spPr>
        <p:txBody>
          <a:bodyPr/>
          <a:lstStyle/>
          <a:p>
            <a:r>
              <a:rPr lang="es-CL" dirty="0"/>
              <a:t>Diferencias antes/después en cada grupo</a:t>
            </a:r>
          </a:p>
          <a:p>
            <a:pPr marL="0" indent="0">
              <a:buNone/>
            </a:pPr>
            <a:r>
              <a:rPr lang="es-CL" dirty="0"/>
              <a:t>TRATADOS					       CONTROLES</a:t>
            </a:r>
          </a:p>
        </p:txBody>
      </p:sp>
      <p:sp>
        <p:nvSpPr>
          <p:cNvPr id="9" name="Estrella: 10 puntas 8">
            <a:extLst>
              <a:ext uri="{FF2B5EF4-FFF2-40B4-BE49-F238E27FC236}">
                <a16:creationId xmlns:a16="http://schemas.microsoft.com/office/drawing/2014/main" id="{D337DB21-C370-4950-A667-865FD0E41832}"/>
              </a:ext>
            </a:extLst>
          </p:cNvPr>
          <p:cNvSpPr/>
          <p:nvPr/>
        </p:nvSpPr>
        <p:spPr>
          <a:xfrm>
            <a:off x="1346451" y="4497934"/>
            <a:ext cx="931320"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Estrella: 10 puntas 9">
            <a:extLst>
              <a:ext uri="{FF2B5EF4-FFF2-40B4-BE49-F238E27FC236}">
                <a16:creationId xmlns:a16="http://schemas.microsoft.com/office/drawing/2014/main" id="{CAF0E75A-878B-4E18-9BAF-B0C674CFA60E}"/>
              </a:ext>
            </a:extLst>
          </p:cNvPr>
          <p:cNvSpPr/>
          <p:nvPr/>
        </p:nvSpPr>
        <p:spPr>
          <a:xfrm>
            <a:off x="7467830" y="4433696"/>
            <a:ext cx="931320" cy="354719"/>
          </a:xfrm>
          <a:prstGeom prst="star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776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EA681-D6AD-48A7-8925-00368CB4E2EA}"/>
              </a:ext>
            </a:extLst>
          </p:cNvPr>
          <p:cNvSpPr>
            <a:spLocks noGrp="1"/>
          </p:cNvSpPr>
          <p:nvPr>
            <p:ph type="title"/>
          </p:nvPr>
        </p:nvSpPr>
        <p:spPr/>
        <p:txBody>
          <a:bodyPr/>
          <a:lstStyle/>
          <a:p>
            <a:r>
              <a:rPr lang="es-CL" dirty="0"/>
              <a:t>Diferencias en Diferencias (2)</a:t>
            </a:r>
          </a:p>
        </p:txBody>
      </p:sp>
      <p:sp>
        <p:nvSpPr>
          <p:cNvPr id="3" name="Marcador de contenido 2">
            <a:extLst>
              <a:ext uri="{FF2B5EF4-FFF2-40B4-BE49-F238E27FC236}">
                <a16:creationId xmlns:a16="http://schemas.microsoft.com/office/drawing/2014/main" id="{714C3BF7-08B6-4261-9D4E-3DB67032408A}"/>
              </a:ext>
            </a:extLst>
          </p:cNvPr>
          <p:cNvSpPr>
            <a:spLocks noGrp="1"/>
          </p:cNvSpPr>
          <p:nvPr>
            <p:ph idx="1"/>
          </p:nvPr>
        </p:nvSpPr>
        <p:spPr/>
        <p:txBody>
          <a:bodyPr/>
          <a:lstStyle/>
          <a:p>
            <a:r>
              <a:rPr lang="es-CL" dirty="0"/>
              <a:t>Sintetizando…</a:t>
            </a:r>
          </a:p>
        </p:txBody>
      </p:sp>
      <p:graphicFrame>
        <p:nvGraphicFramePr>
          <p:cNvPr id="4" name="Tabla 3">
            <a:extLst>
              <a:ext uri="{FF2B5EF4-FFF2-40B4-BE49-F238E27FC236}">
                <a16:creationId xmlns:a16="http://schemas.microsoft.com/office/drawing/2014/main" id="{02DBE486-EDB6-4BFC-9E63-318637B99F76}"/>
              </a:ext>
            </a:extLst>
          </p:cNvPr>
          <p:cNvGraphicFramePr>
            <a:graphicFrameLocks noGrp="1"/>
          </p:cNvGraphicFramePr>
          <p:nvPr>
            <p:extLst>
              <p:ext uri="{D42A27DB-BD31-4B8C-83A1-F6EECF244321}">
                <p14:modId xmlns:p14="http://schemas.microsoft.com/office/powerpoint/2010/main" val="2825447078"/>
              </p:ext>
            </p:extLst>
          </p:nvPr>
        </p:nvGraphicFramePr>
        <p:xfrm>
          <a:off x="983130" y="2647078"/>
          <a:ext cx="8128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210914601"/>
                    </a:ext>
                  </a:extLst>
                </a:gridCol>
                <a:gridCol w="2032000">
                  <a:extLst>
                    <a:ext uri="{9D8B030D-6E8A-4147-A177-3AD203B41FA5}">
                      <a16:colId xmlns:a16="http://schemas.microsoft.com/office/drawing/2014/main" val="3538360890"/>
                    </a:ext>
                  </a:extLst>
                </a:gridCol>
                <a:gridCol w="2032000">
                  <a:extLst>
                    <a:ext uri="{9D8B030D-6E8A-4147-A177-3AD203B41FA5}">
                      <a16:colId xmlns:a16="http://schemas.microsoft.com/office/drawing/2014/main" val="3889606559"/>
                    </a:ext>
                  </a:extLst>
                </a:gridCol>
                <a:gridCol w="2032000">
                  <a:extLst>
                    <a:ext uri="{9D8B030D-6E8A-4147-A177-3AD203B41FA5}">
                      <a16:colId xmlns:a16="http://schemas.microsoft.com/office/drawing/2014/main" val="3613192416"/>
                    </a:ext>
                  </a:extLst>
                </a:gridCol>
              </a:tblGrid>
              <a:tr h="370840">
                <a:tc>
                  <a:txBody>
                    <a:bodyPr/>
                    <a:lstStyle/>
                    <a:p>
                      <a:endParaRPr lang="es-CL" dirty="0"/>
                    </a:p>
                  </a:txBody>
                  <a:tcPr/>
                </a:tc>
                <a:tc>
                  <a:txBody>
                    <a:bodyPr/>
                    <a:lstStyle/>
                    <a:p>
                      <a:pPr algn="ctr"/>
                      <a:r>
                        <a:rPr lang="es-CL" dirty="0"/>
                        <a:t>Gasto en Salud ronda 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Gasto en Salud ronda 1</a:t>
                      </a:r>
                    </a:p>
                  </a:txBody>
                  <a:tcPr anchor="ctr"/>
                </a:tc>
                <a:tc>
                  <a:txBody>
                    <a:bodyPr/>
                    <a:lstStyle/>
                    <a:p>
                      <a:pPr algn="ctr"/>
                      <a:r>
                        <a:rPr lang="es-CL" dirty="0"/>
                        <a:t>Diferencia</a:t>
                      </a:r>
                    </a:p>
                    <a:p>
                      <a:pPr algn="ctr"/>
                      <a:r>
                        <a:rPr lang="es-CL" dirty="0"/>
                        <a:t>ronda 1 – ronda 0</a:t>
                      </a:r>
                    </a:p>
                  </a:txBody>
                  <a:tcPr anchor="ctr"/>
                </a:tc>
                <a:extLst>
                  <a:ext uri="{0D108BD9-81ED-4DB2-BD59-A6C34878D82A}">
                    <a16:rowId xmlns:a16="http://schemas.microsoft.com/office/drawing/2014/main" val="2193603284"/>
                  </a:ext>
                </a:extLst>
              </a:tr>
              <a:tr h="370840">
                <a:tc>
                  <a:txBody>
                    <a:bodyPr/>
                    <a:lstStyle/>
                    <a:p>
                      <a:r>
                        <a:rPr lang="es-CL" dirty="0"/>
                        <a:t>Tratados</a:t>
                      </a:r>
                    </a:p>
                  </a:txBody>
                  <a:tcPr/>
                </a:tc>
                <a:tc>
                  <a:txBody>
                    <a:bodyPr/>
                    <a:lstStyle/>
                    <a:p>
                      <a:pPr algn="ctr"/>
                      <a:r>
                        <a:rPr lang="es-CL" dirty="0"/>
                        <a:t>14,48969</a:t>
                      </a:r>
                    </a:p>
                  </a:txBody>
                  <a:tcPr anchor="ctr"/>
                </a:tc>
                <a:tc>
                  <a:txBody>
                    <a:bodyPr/>
                    <a:lstStyle/>
                    <a:p>
                      <a:pPr algn="ctr"/>
                      <a:r>
                        <a:rPr lang="es-CL" dirty="0"/>
                        <a:t>7,839773</a:t>
                      </a:r>
                    </a:p>
                  </a:txBody>
                  <a:tcPr anchor="ctr"/>
                </a:tc>
                <a:tc>
                  <a:txBody>
                    <a:bodyPr/>
                    <a:lstStyle/>
                    <a:p>
                      <a:pPr algn="ctr"/>
                      <a:r>
                        <a:rPr lang="es-CL" dirty="0"/>
                        <a:t>-6,649921</a:t>
                      </a:r>
                    </a:p>
                  </a:txBody>
                  <a:tcPr anchor="ctr"/>
                </a:tc>
                <a:extLst>
                  <a:ext uri="{0D108BD9-81ED-4DB2-BD59-A6C34878D82A}">
                    <a16:rowId xmlns:a16="http://schemas.microsoft.com/office/drawing/2014/main" val="4097049494"/>
                  </a:ext>
                </a:extLst>
              </a:tr>
              <a:tr h="370840">
                <a:tc>
                  <a:txBody>
                    <a:bodyPr/>
                    <a:lstStyle/>
                    <a:p>
                      <a:r>
                        <a:rPr lang="es-CL" dirty="0"/>
                        <a:t>Controles</a:t>
                      </a:r>
                    </a:p>
                  </a:txBody>
                  <a:tcPr/>
                </a:tc>
                <a:tc>
                  <a:txBody>
                    <a:bodyPr/>
                    <a:lstStyle/>
                    <a:p>
                      <a:pPr algn="ctr"/>
                      <a:r>
                        <a:rPr lang="es-CL" dirty="0"/>
                        <a:t>20,79149</a:t>
                      </a:r>
                    </a:p>
                  </a:txBody>
                  <a:tcPr anchor="ctr"/>
                </a:tc>
                <a:tc>
                  <a:txBody>
                    <a:bodyPr/>
                    <a:lstStyle/>
                    <a:p>
                      <a:pPr algn="ctr"/>
                      <a:r>
                        <a:rPr lang="es-CL" dirty="0"/>
                        <a:t>22,30491</a:t>
                      </a:r>
                    </a:p>
                  </a:txBody>
                  <a:tcPr anchor="ctr"/>
                </a:tc>
                <a:tc>
                  <a:txBody>
                    <a:bodyPr/>
                    <a:lstStyle/>
                    <a:p>
                      <a:pPr algn="ctr"/>
                      <a:r>
                        <a:rPr lang="es-CL" dirty="0"/>
                        <a:t>1,51342</a:t>
                      </a:r>
                    </a:p>
                  </a:txBody>
                  <a:tcPr anchor="ctr"/>
                </a:tc>
                <a:extLst>
                  <a:ext uri="{0D108BD9-81ED-4DB2-BD59-A6C34878D82A}">
                    <a16:rowId xmlns:a16="http://schemas.microsoft.com/office/drawing/2014/main" val="89587750"/>
                  </a:ext>
                </a:extLst>
              </a:tr>
              <a:tr h="370840">
                <a:tc gridSpan="3">
                  <a:txBody>
                    <a:bodyPr/>
                    <a:lstStyle/>
                    <a:p>
                      <a:pPr algn="r"/>
                      <a:r>
                        <a:rPr lang="es-CL" dirty="0"/>
                        <a:t>Diferencias en Diferencias (Tratados – Controles)</a:t>
                      </a:r>
                    </a:p>
                  </a:txBody>
                  <a:tcPr/>
                </a:tc>
                <a:tc hMerge="1">
                  <a:txBody>
                    <a:bodyPr/>
                    <a:lstStyle/>
                    <a:p>
                      <a:endParaRPr lang="es-CL" dirty="0"/>
                    </a:p>
                  </a:txBody>
                  <a:tcPr/>
                </a:tc>
                <a:tc hMerge="1">
                  <a:txBody>
                    <a:bodyPr/>
                    <a:lstStyle/>
                    <a:p>
                      <a:endParaRPr lang="es-CL" dirty="0"/>
                    </a:p>
                  </a:txBody>
                  <a:tcPr/>
                </a:tc>
                <a:tc>
                  <a:txBody>
                    <a:bodyPr/>
                    <a:lstStyle/>
                    <a:p>
                      <a:pPr algn="ctr"/>
                      <a:r>
                        <a:rPr lang="es-CL" dirty="0"/>
                        <a:t>-8,163337</a:t>
                      </a:r>
                    </a:p>
                  </a:txBody>
                  <a:tcPr/>
                </a:tc>
                <a:extLst>
                  <a:ext uri="{0D108BD9-81ED-4DB2-BD59-A6C34878D82A}">
                    <a16:rowId xmlns:a16="http://schemas.microsoft.com/office/drawing/2014/main" val="2903603146"/>
                  </a:ext>
                </a:extLst>
              </a:tr>
            </a:tbl>
          </a:graphicData>
        </a:graphic>
      </p:graphicFrame>
      <p:sp>
        <p:nvSpPr>
          <p:cNvPr id="5" name="Globo: línea 4">
            <a:extLst>
              <a:ext uri="{FF2B5EF4-FFF2-40B4-BE49-F238E27FC236}">
                <a16:creationId xmlns:a16="http://schemas.microsoft.com/office/drawing/2014/main" id="{0115AE39-98DA-44E5-80D6-49666E4DEDA2}"/>
              </a:ext>
            </a:extLst>
          </p:cNvPr>
          <p:cNvSpPr/>
          <p:nvPr/>
        </p:nvSpPr>
        <p:spPr>
          <a:xfrm>
            <a:off x="3068549" y="5305972"/>
            <a:ext cx="4996206" cy="754742"/>
          </a:xfrm>
          <a:prstGeom prst="borderCallout1">
            <a:avLst>
              <a:gd name="adj1" fmla="val -13724"/>
              <a:gd name="adj2" fmla="val 60224"/>
              <a:gd name="adj3" fmla="val -112045"/>
              <a:gd name="adj4" fmla="val 95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En el período considerado, los Inscritos en el Programa disminuyeron su gasto en salud en 8,16 por sobre los no participantes</a:t>
            </a:r>
          </a:p>
        </p:txBody>
      </p:sp>
      <p:sp>
        <p:nvSpPr>
          <p:cNvPr id="6" name="Globo: línea 5">
            <a:extLst>
              <a:ext uri="{FF2B5EF4-FFF2-40B4-BE49-F238E27FC236}">
                <a16:creationId xmlns:a16="http://schemas.microsoft.com/office/drawing/2014/main" id="{D5B3BCB7-BA6F-45BD-A426-0CB2E47C7C23}"/>
              </a:ext>
            </a:extLst>
          </p:cNvPr>
          <p:cNvSpPr/>
          <p:nvPr/>
        </p:nvSpPr>
        <p:spPr>
          <a:xfrm>
            <a:off x="8668071" y="5305972"/>
            <a:ext cx="2408424" cy="754742"/>
          </a:xfrm>
          <a:prstGeom prst="borderCallout1">
            <a:avLst>
              <a:gd name="adj1" fmla="val -13724"/>
              <a:gd name="adj2" fmla="val 60224"/>
              <a:gd name="adj3" fmla="val -108375"/>
              <a:gd name="adj4" fmla="val 3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¿Es esta diferencia estadísticamente significativa?</a:t>
            </a:r>
          </a:p>
        </p:txBody>
      </p:sp>
    </p:spTree>
    <p:extLst>
      <p:ext uri="{BB962C8B-B14F-4D97-AF65-F5344CB8AC3E}">
        <p14:creationId xmlns:p14="http://schemas.microsoft.com/office/powerpoint/2010/main" val="9585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8113F-BB93-4366-884D-A083E74278D3}"/>
              </a:ext>
            </a:extLst>
          </p:cNvPr>
          <p:cNvSpPr>
            <a:spLocks noGrp="1"/>
          </p:cNvSpPr>
          <p:nvPr>
            <p:ph type="title"/>
          </p:nvPr>
        </p:nvSpPr>
        <p:spPr/>
        <p:txBody>
          <a:bodyPr/>
          <a:lstStyle/>
          <a:p>
            <a:r>
              <a:rPr lang="es-CL" dirty="0"/>
              <a:t>Diferencias en Diferencias (3)</a:t>
            </a:r>
          </a:p>
        </p:txBody>
      </p:sp>
      <p:sp>
        <p:nvSpPr>
          <p:cNvPr id="3" name="Marcador de contenido 2">
            <a:extLst>
              <a:ext uri="{FF2B5EF4-FFF2-40B4-BE49-F238E27FC236}">
                <a16:creationId xmlns:a16="http://schemas.microsoft.com/office/drawing/2014/main" id="{A21DD5A3-6DFA-461F-B027-6EAE3940801F}"/>
              </a:ext>
            </a:extLst>
          </p:cNvPr>
          <p:cNvSpPr>
            <a:spLocks noGrp="1"/>
          </p:cNvSpPr>
          <p:nvPr>
            <p:ph idx="1"/>
          </p:nvPr>
        </p:nvSpPr>
        <p:spPr/>
        <p:txBody>
          <a:bodyPr>
            <a:normAutofit/>
          </a:bodyPr>
          <a:lstStyle/>
          <a:p>
            <a:r>
              <a:rPr lang="es-CL" dirty="0"/>
              <a:t>La base original “</a:t>
            </a:r>
            <a:r>
              <a:rPr lang="es-CL" dirty="0" err="1"/>
              <a:t>HISP.dta</a:t>
            </a:r>
            <a:r>
              <a:rPr lang="es-CL" dirty="0"/>
              <a:t>” (a partir de la cual se ha generado la base “Taller 4.dta” tiene un formato de dos filas por hogar (una medición para la ronda 0 y otra para la ronda 1)</a:t>
            </a:r>
          </a:p>
          <a:p>
            <a:r>
              <a:rPr lang="es-CL" dirty="0"/>
              <a:t>Este formato se denomina genéricamente “</a:t>
            </a:r>
            <a:r>
              <a:rPr lang="es-CL" dirty="0" err="1"/>
              <a:t>long</a:t>
            </a:r>
            <a:r>
              <a:rPr lang="es-CL" dirty="0"/>
              <a:t>”</a:t>
            </a:r>
          </a:p>
          <a:p>
            <a:pPr lvl="1"/>
            <a:r>
              <a:rPr lang="es-CL" dirty="0"/>
              <a:t>El formato dificulta el cálculo de la doble diferencia (crear una variable </a:t>
            </a:r>
            <a:r>
              <a:rPr lang="es-CL" dirty="0" err="1"/>
              <a:t>dif-dif</a:t>
            </a:r>
            <a:r>
              <a:rPr lang="es-CL" dirty="0"/>
              <a:t>)</a:t>
            </a:r>
          </a:p>
          <a:p>
            <a:pPr lvl="1"/>
            <a:r>
              <a:rPr lang="es-CL" dirty="0"/>
              <a:t>Para ello se requeriría transformar el formato de la base de tal forma que para cada hogar se contase con una sola fila y para cada fila una columna de “gasto ronda0” y otra “gasto ronda1” (Formato “</a:t>
            </a:r>
            <a:r>
              <a:rPr lang="es-CL" dirty="0" err="1"/>
              <a:t>wide</a:t>
            </a:r>
            <a:r>
              <a:rPr lang="es-CL" dirty="0"/>
              <a:t>”, ver anexo al final de la presentación)</a:t>
            </a:r>
          </a:p>
        </p:txBody>
      </p:sp>
    </p:spTree>
    <p:extLst>
      <p:ext uri="{BB962C8B-B14F-4D97-AF65-F5344CB8AC3E}">
        <p14:creationId xmlns:p14="http://schemas.microsoft.com/office/powerpoint/2010/main" val="56104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8113F-BB93-4366-884D-A083E74278D3}"/>
              </a:ext>
            </a:extLst>
          </p:cNvPr>
          <p:cNvSpPr>
            <a:spLocks noGrp="1"/>
          </p:cNvSpPr>
          <p:nvPr>
            <p:ph type="title"/>
          </p:nvPr>
        </p:nvSpPr>
        <p:spPr/>
        <p:txBody>
          <a:bodyPr/>
          <a:lstStyle/>
          <a:p>
            <a:r>
              <a:rPr lang="es-CL" dirty="0"/>
              <a:t>Diferencias en Diferencias (4)</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21DD5A3-6DFA-461F-B027-6EAE3940801F}"/>
                  </a:ext>
                </a:extLst>
              </p:cNvPr>
              <p:cNvSpPr>
                <a:spLocks noGrp="1"/>
              </p:cNvSpPr>
              <p:nvPr>
                <p:ph idx="1"/>
              </p:nvPr>
            </p:nvSpPr>
            <p:spPr/>
            <p:txBody>
              <a:bodyPr>
                <a:normAutofit fontScale="92500" lnSpcReduction="10000"/>
              </a:bodyPr>
              <a:lstStyle/>
              <a:p>
                <a:r>
                  <a:rPr lang="es-CL" dirty="0"/>
                  <a:t>Solución: Efectuar la estimación del siguiente modelo de regresión</a:t>
                </a:r>
              </a:p>
              <a:p>
                <a:pPr marL="0" indent="0">
                  <a:buNone/>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𝑦</m:t>
                      </m:r>
                      <m:r>
                        <a:rPr lang="es-CL" b="0" i="1" smtClean="0">
                          <a:latin typeface="Cambria Math" panose="02040503050406030204" pitchFamily="18" charset="0"/>
                        </a:rPr>
                        <m:t>=∝+</m:t>
                      </m:r>
                      <m:sSub>
                        <m:sSubPr>
                          <m:ctrlPr>
                            <a:rPr lang="es-CL" b="0" i="1" smtClean="0">
                              <a:latin typeface="Cambria Math" panose="02040503050406030204" pitchFamily="18" charset="0"/>
                            </a:rPr>
                          </m:ctrlPr>
                        </m:sSubPr>
                        <m:e>
                          <m:r>
                            <a:rPr lang="es-CL" b="0" i="1" smtClean="0">
                              <a:latin typeface="Cambria Math" panose="02040503050406030204" pitchFamily="18" charset="0"/>
                              <a:ea typeface="Cambria Math" panose="02040503050406030204" pitchFamily="18" charset="0"/>
                            </a:rPr>
                            <m:t>𝛽</m:t>
                          </m:r>
                        </m:e>
                        <m:sub>
                          <m:r>
                            <a:rPr lang="es-CL" b="0" i="1" smtClean="0">
                              <a:latin typeface="Cambria Math" panose="02040503050406030204" pitchFamily="18" charset="0"/>
                            </a:rPr>
                            <m:t>1</m:t>
                          </m:r>
                        </m:sub>
                      </m:sSub>
                      <m:r>
                        <a:rPr lang="es-CL" b="0" i="1" smtClean="0">
                          <a:latin typeface="Cambria Math" panose="02040503050406030204" pitchFamily="18" charset="0"/>
                        </a:rPr>
                        <m:t>𝑝</m:t>
                      </m:r>
                      <m:r>
                        <a:rPr lang="es-CL" b="0" i="1" smtClean="0">
                          <a:latin typeface="Cambria Math" panose="02040503050406030204" pitchFamily="18" charset="0"/>
                        </a:rPr>
                        <m:t>+</m:t>
                      </m:r>
                      <m:sSub>
                        <m:sSubPr>
                          <m:ctrlPr>
                            <a:rPr lang="es-CL" i="1">
                              <a:latin typeface="Cambria Math" panose="02040503050406030204" pitchFamily="18" charset="0"/>
                            </a:rPr>
                          </m:ctrlPr>
                        </m:sSubPr>
                        <m:e>
                          <m:r>
                            <a:rPr lang="es-CL" i="1">
                              <a:latin typeface="Cambria Math" panose="02040503050406030204" pitchFamily="18" charset="0"/>
                              <a:ea typeface="Cambria Math" panose="02040503050406030204" pitchFamily="18" charset="0"/>
                            </a:rPr>
                            <m:t>𝛽</m:t>
                          </m:r>
                        </m:e>
                        <m:sub>
                          <m:r>
                            <a:rPr lang="es-CL" b="0" i="1" smtClean="0">
                              <a:latin typeface="Cambria Math" panose="02040503050406030204" pitchFamily="18" charset="0"/>
                            </a:rPr>
                            <m:t>2</m:t>
                          </m:r>
                        </m:sub>
                      </m:sSub>
                      <m:r>
                        <a:rPr lang="es-CL" b="0" i="1" smtClean="0">
                          <a:latin typeface="Cambria Math" panose="02040503050406030204" pitchFamily="18" charset="0"/>
                        </a:rPr>
                        <m:t>𝑡</m:t>
                      </m:r>
                      <m:r>
                        <a:rPr lang="es-CL" b="0" i="1" smtClean="0">
                          <a:latin typeface="Cambria Math" panose="02040503050406030204" pitchFamily="18" charset="0"/>
                        </a:rPr>
                        <m:t>+</m:t>
                      </m:r>
                      <m:r>
                        <a:rPr lang="es-CL" i="1" smtClean="0">
                          <a:latin typeface="Cambria Math" panose="02040503050406030204" pitchFamily="18" charset="0"/>
                          <a:ea typeface="Cambria Math" panose="02040503050406030204" pitchFamily="18" charset="0"/>
                        </a:rPr>
                        <m:t>𝛿</m:t>
                      </m:r>
                      <m:r>
                        <a:rPr lang="es-CL" b="0" i="1" smtClean="0">
                          <a:latin typeface="Cambria Math" panose="02040503050406030204" pitchFamily="18" charset="0"/>
                        </a:rPr>
                        <m:t>𝑝𝑡</m:t>
                      </m:r>
                      <m:r>
                        <a:rPr lang="es-CL" b="0" i="1" smtClean="0">
                          <a:latin typeface="Cambria Math" panose="02040503050406030204" pitchFamily="18" charset="0"/>
                        </a:rPr>
                        <m:t>+</m:t>
                      </m:r>
                    </m:oMath>
                  </m:oMathPara>
                </a14:m>
                <a:endParaRPr lang="es-CL" dirty="0"/>
              </a:p>
              <a:p>
                <a:r>
                  <a:rPr lang="es-CL" dirty="0"/>
                  <a:t>Esto es, el gasto en salud de los hogares </a:t>
                </a:r>
                <a14:m>
                  <m:oMath xmlns:m="http://schemas.openxmlformats.org/officeDocument/2006/math">
                    <m:sSub>
                      <m:sSubPr>
                        <m:ctrlPr>
                          <a:rPr lang="es-CL" i="1">
                            <a:latin typeface="Cambria Math" panose="02040503050406030204" pitchFamily="18" charset="0"/>
                          </a:rPr>
                        </m:ctrlPr>
                      </m:sSubPr>
                      <m:e>
                        <m:r>
                          <a:rPr lang="es-CL" b="0" i="1" smtClean="0">
                            <a:latin typeface="Cambria Math" panose="02040503050406030204" pitchFamily="18" charset="0"/>
                          </a:rPr>
                          <m:t>(</m:t>
                        </m:r>
                        <m:r>
                          <a:rPr lang="es-CL" i="1">
                            <a:latin typeface="Cambria Math" panose="02040503050406030204" pitchFamily="18" charset="0"/>
                          </a:rPr>
                          <m:t>𝑌</m:t>
                        </m:r>
                      </m:e>
                      <m:sub>
                        <m:r>
                          <a:rPr lang="es-CL" i="1">
                            <a:latin typeface="Cambria Math" panose="02040503050406030204" pitchFamily="18" charset="0"/>
                          </a:rPr>
                          <m:t>𝑖𝑔𝑡</m:t>
                        </m:r>
                      </m:sub>
                    </m:sSub>
                    <m:r>
                      <a:rPr lang="es-CL" b="0" i="1" smtClean="0">
                        <a:latin typeface="Cambria Math" panose="02040503050406030204" pitchFamily="18" charset="0"/>
                      </a:rPr>
                      <m:t>)</m:t>
                    </m:r>
                  </m:oMath>
                </a14:m>
                <a:r>
                  <a:rPr lang="es-CL" dirty="0"/>
                  <a:t> explicado por:</a:t>
                </a:r>
              </a:p>
              <a:p>
                <a:pPr lvl="1"/>
                <a:r>
                  <a:rPr lang="es-CL" dirty="0"/>
                  <a:t>Una constante o intercepto (</a:t>
                </a:r>
                <a14:m>
                  <m:oMath xmlns:m="http://schemas.openxmlformats.org/officeDocument/2006/math">
                    <m:r>
                      <a:rPr lang="es-CL" i="1">
                        <a:latin typeface="Cambria Math" panose="02040503050406030204" pitchFamily="18" charset="0"/>
                        <a:ea typeface="Cambria Math" panose="02040503050406030204" pitchFamily="18" charset="0"/>
                      </a:rPr>
                      <m:t>∝</m:t>
                    </m:r>
                  </m:oMath>
                </a14:m>
                <a:r>
                  <a:rPr lang="es-CL" dirty="0"/>
                  <a:t>) como cualquier modelo de regresión </a:t>
                </a:r>
                <a:r>
                  <a:rPr lang="es-CL" dirty="0" err="1"/>
                  <a:t>estandar</a:t>
                </a:r>
                <a:endParaRPr lang="es-CL" dirty="0"/>
              </a:p>
              <a:p>
                <a:pPr lvl="1"/>
                <a:r>
                  <a:rPr lang="es-CL" dirty="0"/>
                  <a:t>La participación en el programa (</a:t>
                </a:r>
                <a14:m>
                  <m:oMath xmlns:m="http://schemas.openxmlformats.org/officeDocument/2006/math">
                    <m:r>
                      <a:rPr lang="es-CL" i="1">
                        <a:latin typeface="Cambria Math" panose="02040503050406030204" pitchFamily="18" charset="0"/>
                      </a:rPr>
                      <m:t>𝑝</m:t>
                    </m:r>
                  </m:oMath>
                </a14:m>
                <a:r>
                  <a:rPr lang="es-CL" dirty="0"/>
                  <a:t>)  o la variable “inscrito” de la base “Taller 4.dta”</a:t>
                </a:r>
              </a:p>
              <a:p>
                <a:pPr lvl="1"/>
                <a:r>
                  <a:rPr lang="es-CL" dirty="0"/>
                  <a:t>El período de la medición (</a:t>
                </a:r>
                <a14:m>
                  <m:oMath xmlns:m="http://schemas.openxmlformats.org/officeDocument/2006/math">
                    <m:r>
                      <a:rPr lang="es-CL" i="1">
                        <a:latin typeface="Cambria Math" panose="02040503050406030204" pitchFamily="18" charset="0"/>
                      </a:rPr>
                      <m:t>𝑡</m:t>
                    </m:r>
                  </m:oMath>
                </a14:m>
                <a:r>
                  <a:rPr lang="es-CL" dirty="0"/>
                  <a:t>) o la variable “ronda” de la base “Taller 4.dta”</a:t>
                </a:r>
              </a:p>
              <a:p>
                <a:pPr lvl="1"/>
                <a:r>
                  <a:rPr lang="es-CL" dirty="0"/>
                  <a:t>Un término de interacción (multiplicación) entre las variables de participación (p) y medición (t) para lo cual, en la base “Taller 4.dta” se debe generar una nueva variable</a:t>
                </a:r>
              </a:p>
              <a:p>
                <a:pPr lvl="2"/>
                <a:r>
                  <a:rPr lang="es-CL" dirty="0"/>
                  <a:t>gen </a:t>
                </a:r>
                <a:r>
                  <a:rPr lang="es-CL" dirty="0" err="1"/>
                  <a:t>inscrito_ronda</a:t>
                </a:r>
                <a:r>
                  <a:rPr lang="es-CL" dirty="0"/>
                  <a:t> = inscrito*ronda</a:t>
                </a:r>
              </a:p>
              <a:p>
                <a:pPr lvl="1"/>
                <a:r>
                  <a:rPr lang="es-CL" dirty="0"/>
                  <a:t>El coeficiente asociado a este término de interacción (</a:t>
                </a:r>
                <a14:m>
                  <m:oMath xmlns:m="http://schemas.openxmlformats.org/officeDocument/2006/math">
                    <m:r>
                      <a:rPr lang="es-CL" i="1">
                        <a:latin typeface="Cambria Math" panose="02040503050406030204" pitchFamily="18" charset="0"/>
                        <a:ea typeface="Cambria Math" panose="02040503050406030204" pitchFamily="18" charset="0"/>
                      </a:rPr>
                      <m:t>𝛿</m:t>
                    </m:r>
                  </m:oMath>
                </a14:m>
                <a:r>
                  <a:rPr lang="es-CL" dirty="0"/>
                  <a:t>) es el estimador de efecto en el diseño de estimación de diferencias en diferencias</a:t>
                </a:r>
              </a:p>
              <a:p>
                <a:pPr lvl="1"/>
                <a:endParaRPr lang="es-CL" dirty="0"/>
              </a:p>
              <a:p>
                <a:pPr lvl="1"/>
                <a:endParaRPr lang="es-CL" dirty="0"/>
              </a:p>
            </p:txBody>
          </p:sp>
        </mc:Choice>
        <mc:Fallback xmlns="">
          <p:sp>
            <p:nvSpPr>
              <p:cNvPr id="3" name="Marcador de contenido 2">
                <a:extLst>
                  <a:ext uri="{FF2B5EF4-FFF2-40B4-BE49-F238E27FC236}">
                    <a16:creationId xmlns:a16="http://schemas.microsoft.com/office/drawing/2014/main" id="{A21DD5A3-6DFA-461F-B027-6EAE3940801F}"/>
                  </a:ext>
                </a:extLst>
              </p:cNvPr>
              <p:cNvSpPr>
                <a:spLocks noGrp="1" noRot="1" noChangeAspect="1" noMove="1" noResize="1" noEditPoints="1" noAdjustHandles="1" noChangeArrowheads="1" noChangeShapeType="1" noTextEdit="1"/>
              </p:cNvSpPr>
              <p:nvPr>
                <p:ph idx="1"/>
              </p:nvPr>
            </p:nvSpPr>
            <p:spPr>
              <a:blipFill>
                <a:blip r:embed="rId2"/>
                <a:stretch>
                  <a:fillRect l="-928" t="-2801" r="-986"/>
                </a:stretch>
              </a:blipFill>
            </p:spPr>
            <p:txBody>
              <a:bodyPr/>
              <a:lstStyle/>
              <a:p>
                <a:r>
                  <a:rPr lang="es-CL">
                    <a:noFill/>
                  </a:rPr>
                  <a:t> </a:t>
                </a:r>
              </a:p>
            </p:txBody>
          </p:sp>
        </mc:Fallback>
      </mc:AlternateContent>
    </p:spTree>
    <p:extLst>
      <p:ext uri="{BB962C8B-B14F-4D97-AF65-F5344CB8AC3E}">
        <p14:creationId xmlns:p14="http://schemas.microsoft.com/office/powerpoint/2010/main" val="12491292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2341</Words>
  <Application>Microsoft Office PowerPoint</Application>
  <PresentationFormat>Panorámica</PresentationFormat>
  <Paragraphs>209</Paragraphs>
  <Slides>29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Cambria Math</vt:lpstr>
      <vt:lpstr>Tema de Office</vt:lpstr>
      <vt:lpstr>Evaluación de Políticas Públicas</vt:lpstr>
      <vt:lpstr>Que veremos hoy?</vt:lpstr>
      <vt:lpstr>Descripción de base de datos</vt:lpstr>
      <vt:lpstr>Descripción de base de datos</vt:lpstr>
      <vt:lpstr>Variables de la base de dato</vt:lpstr>
      <vt:lpstr>Diferencias en Diferencias (1)</vt:lpstr>
      <vt:lpstr>Diferencias en Diferencias (2)</vt:lpstr>
      <vt:lpstr>Diferencias en Diferencias (3)</vt:lpstr>
      <vt:lpstr>Diferencias en Diferencias (4)</vt:lpstr>
      <vt:lpstr>Diferencias en Diferencias (5)</vt:lpstr>
      <vt:lpstr>Regresión Discontinua: HISP selecciona sus usuarios a partir de índice de pobreza</vt:lpstr>
      <vt:lpstr>Chequeo de condiciones: ¿Existe Evidencia de Manipulación del Indice?</vt:lpstr>
      <vt:lpstr>Chequeo de condiciones: ¿Se cumplió la Regla de Asignación?</vt:lpstr>
      <vt:lpstr>Gasto Salud Antes/Después</vt:lpstr>
      <vt:lpstr>Efecto Estimado: todas las observaciones sin límite de banda alrededor del corte (Gráficamente)</vt:lpstr>
      <vt:lpstr>Estimación de efecto en Regresión Discontinua</vt:lpstr>
      <vt:lpstr>Estimación de efectos regresión discontinua ancho de banda de 10 puntos (1)</vt:lpstr>
      <vt:lpstr>Estimación de efectos regresión discontinua ancho de banda de 10 puntos (2)</vt:lpstr>
      <vt:lpstr>Matching</vt:lpstr>
      <vt:lpstr>Matching para análisis de efectos en HISP</vt:lpstr>
      <vt:lpstr>¿Hasta que punto son similares las probabilidades de participar entre los dos grupos?</vt:lpstr>
      <vt:lpstr>¿Hasta que punto son similares las probabilidades de participar entre los dos grupos? Gráfico soporte común</vt:lpstr>
      <vt:lpstr>Estimación de efectos PSM: psmatch2(1)</vt:lpstr>
      <vt:lpstr>Estimación de efectos PSM: psmatch2(1)</vt:lpstr>
      <vt:lpstr>Estimación de efectos PSM: psmatch2(2)</vt:lpstr>
      <vt:lpstr>GRACIAS</vt:lpstr>
      <vt:lpstr>Estimación efecto dif-dif y transformación long -&gt;wide mediante comando “reshape”</vt:lpstr>
      <vt:lpstr>Efecto Estimado: todas las observaciones sin límite de banda alrededor del corte (en stata)</vt:lpstr>
      <vt:lpstr>Efecto Estimado: todas las observaciones sin límite de banda alrededor del corte (en stata)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Salas</dc:creator>
  <cp:lastModifiedBy>Rodrigo Salas</cp:lastModifiedBy>
  <cp:revision>105</cp:revision>
  <dcterms:created xsi:type="dcterms:W3CDTF">2018-03-22T12:19:06Z</dcterms:created>
  <dcterms:modified xsi:type="dcterms:W3CDTF">2019-07-02T19:49:18Z</dcterms:modified>
</cp:coreProperties>
</file>