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731" r:id="rId1"/>
  </p:sldMasterIdLst>
  <p:sldIdLst>
    <p:sldId id="256" r:id="rId2"/>
    <p:sldId id="258" r:id="rId3"/>
    <p:sldId id="259" r:id="rId4"/>
    <p:sldId id="260" r:id="rId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2" d="100"/>
          <a:sy n="72" d="100"/>
        </p:scale>
        <p:origin x="660" y="6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s-ES"/>
              <a:t>Haga clic para modificar el estilo de título del patrón</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a:t>Haga clic para modificar el estilo de subtítulo del patrón</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08/07/2020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73424073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ítulo y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Editar los estilos de texto del patrón</a:t>
            </a:r>
          </a:p>
        </p:txBody>
      </p:sp>
      <p:sp>
        <p:nvSpPr>
          <p:cNvPr id="4" name="Date Placeholder 3"/>
          <p:cNvSpPr>
            <a:spLocks noGrp="1"/>
          </p:cNvSpPr>
          <p:nvPr>
            <p:ph type="dt" sz="half" idx="10"/>
          </p:nvPr>
        </p:nvSpPr>
        <p:spPr/>
        <p:txBody>
          <a:bodyPr/>
          <a:lstStyle/>
          <a:p>
            <a:fld id="{48A87A34-81AB-432B-8DAE-1953F412C126}" type="datetimeFigureOut">
              <a:rPr lang="en-US" smtClean="0"/>
              <a:pPr/>
              <a:t>08/07/2020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25782664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 con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s-ES"/>
              <a:t>Haga clic para modificar el estilo de título del patrón</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a:t>Editar los estilos de texto del patrón</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Editar los estilos de texto del patrón</a:t>
            </a:r>
          </a:p>
        </p:txBody>
      </p:sp>
      <p:sp>
        <p:nvSpPr>
          <p:cNvPr id="4" name="Date Placeholder 3"/>
          <p:cNvSpPr>
            <a:spLocks noGrp="1"/>
          </p:cNvSpPr>
          <p:nvPr>
            <p:ph type="dt" sz="half" idx="10"/>
          </p:nvPr>
        </p:nvSpPr>
        <p:spPr/>
        <p:txBody>
          <a:bodyPr/>
          <a:lstStyle/>
          <a:p>
            <a:fld id="{48A87A34-81AB-432B-8DAE-1953F412C126}" type="datetimeFigureOut">
              <a:rPr lang="en-US" smtClean="0"/>
              <a:pPr/>
              <a:t>08/07/2020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85289050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Tarjeta de nombre">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Editar los estilos de texto del patrón</a:t>
            </a:r>
          </a:p>
        </p:txBody>
      </p:sp>
      <p:sp>
        <p:nvSpPr>
          <p:cNvPr id="4" name="Date Placeholder 3"/>
          <p:cNvSpPr>
            <a:spLocks noGrp="1"/>
          </p:cNvSpPr>
          <p:nvPr>
            <p:ph type="dt" sz="half" idx="10"/>
          </p:nvPr>
        </p:nvSpPr>
        <p:spPr/>
        <p:txBody>
          <a:bodyPr/>
          <a:lstStyle/>
          <a:p>
            <a:fld id="{48A87A34-81AB-432B-8DAE-1953F412C126}" type="datetimeFigureOut">
              <a:rPr lang="en-US" smtClean="0"/>
              <a:pPr/>
              <a:t>08/07/2020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338278012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itar la tarjeta de nombre">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s-ES"/>
              <a:t>Haga clic para modificar el estilo de título del patrón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a:t>Editar los estilos de texto del patrón</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Editar los estilos de texto del patrón</a:t>
            </a:r>
          </a:p>
        </p:txBody>
      </p:sp>
      <p:sp>
        <p:nvSpPr>
          <p:cNvPr id="4" name="Date Placeholder 3"/>
          <p:cNvSpPr>
            <a:spLocks noGrp="1"/>
          </p:cNvSpPr>
          <p:nvPr>
            <p:ph type="dt" sz="half" idx="10"/>
          </p:nvPr>
        </p:nvSpPr>
        <p:spPr/>
        <p:txBody>
          <a:bodyPr/>
          <a:lstStyle/>
          <a:p>
            <a:fld id="{48A87A34-81AB-432B-8DAE-1953F412C126}" type="datetimeFigureOut">
              <a:rPr lang="en-US" smtClean="0"/>
              <a:pPr/>
              <a:t>08/07/2020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405585782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erdadero o falso">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s-ES"/>
              <a:t>Haga clic para modificar el estilo de título del patrón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a:t>Editar los estilos de texto del patrón</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Editar los estilos de texto del patrón</a:t>
            </a:r>
          </a:p>
        </p:txBody>
      </p:sp>
      <p:sp>
        <p:nvSpPr>
          <p:cNvPr id="4" name="Date Placeholder 3"/>
          <p:cNvSpPr>
            <a:spLocks noGrp="1"/>
          </p:cNvSpPr>
          <p:nvPr>
            <p:ph type="dt" sz="half" idx="10"/>
          </p:nvPr>
        </p:nvSpPr>
        <p:spPr/>
        <p:txBody>
          <a:bodyPr/>
          <a:lstStyle/>
          <a:p>
            <a:fld id="{48A87A34-81AB-432B-8DAE-1953F412C126}" type="datetimeFigureOut">
              <a:rPr lang="en-US" smtClean="0"/>
              <a:pPr/>
              <a:t>08/07/2020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396581259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08/07/2020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51867481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08/07/2020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2004860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s-ES"/>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08/07/2020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7853315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Editar los estilos de texto del patrón</a:t>
            </a:r>
          </a:p>
        </p:txBody>
      </p:sp>
      <p:sp>
        <p:nvSpPr>
          <p:cNvPr id="4" name="Date Placeholder 3"/>
          <p:cNvSpPr>
            <a:spLocks noGrp="1"/>
          </p:cNvSpPr>
          <p:nvPr>
            <p:ph type="dt" sz="half" idx="10"/>
          </p:nvPr>
        </p:nvSpPr>
        <p:spPr/>
        <p:txBody>
          <a:bodyPr/>
          <a:lstStyle/>
          <a:p>
            <a:fld id="{48A87A34-81AB-432B-8DAE-1953F412C126}" type="datetimeFigureOut">
              <a:rPr lang="en-US" smtClean="0"/>
              <a:t>08/07/2020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7820940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smtClean="0"/>
              <a:t>08/07/2020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054207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Editar los estilos de texto del patrón</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Editar los estilos de texto del patrón</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smtClean="0"/>
              <a:t>08/07/2020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58553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s-ES"/>
              <a:t>Haga clic para modificar el estilo de título del patrón</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smtClean="0"/>
              <a:t>08/07/2020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1226829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smtClean="0"/>
              <a:t>08/07/2020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0314044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s-ES"/>
              <a:t>Haga clic para modificar el estilo de título del patrón</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s-ES"/>
              <a:t>Editar los estilos de texto del patrón</a:t>
            </a:r>
          </a:p>
        </p:txBody>
      </p:sp>
      <p:sp>
        <p:nvSpPr>
          <p:cNvPr id="5" name="Date Placeholder 4"/>
          <p:cNvSpPr>
            <a:spLocks noGrp="1"/>
          </p:cNvSpPr>
          <p:nvPr>
            <p:ph type="dt" sz="half" idx="10"/>
          </p:nvPr>
        </p:nvSpPr>
        <p:spPr/>
        <p:txBody>
          <a:bodyPr/>
          <a:lstStyle/>
          <a:p>
            <a:fld id="{48A87A34-81AB-432B-8DAE-1953F412C126}" type="datetimeFigureOut">
              <a:rPr lang="en-US" smtClean="0"/>
              <a:t>08/07/2020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60038927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s-ES"/>
              <a:t>Haga clic para modificar el estilo de título del patrón</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a:t>Haga clic en el icono para agregar una imagen</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Editar los estilos de texto del patrón</a:t>
            </a:r>
          </a:p>
        </p:txBody>
      </p:sp>
      <p:sp>
        <p:nvSpPr>
          <p:cNvPr id="5" name="Date Placeholder 4"/>
          <p:cNvSpPr>
            <a:spLocks noGrp="1"/>
          </p:cNvSpPr>
          <p:nvPr>
            <p:ph type="dt" sz="half" idx="10"/>
          </p:nvPr>
        </p:nvSpPr>
        <p:spPr/>
        <p:txBody>
          <a:bodyPr/>
          <a:lstStyle/>
          <a:p>
            <a:fld id="{48A87A34-81AB-432B-8DAE-1953F412C126}" type="datetimeFigureOut">
              <a:rPr lang="en-US" smtClean="0"/>
              <a:pPr/>
              <a:t>08/07/2020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5722316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48A87A34-81AB-432B-8DAE-1953F412C126}" type="datetimeFigureOut">
              <a:rPr lang="en-US" smtClean="0"/>
              <a:pPr/>
              <a:t>08/07/2020</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97802658"/>
      </p:ext>
    </p:extLst>
  </p:cSld>
  <p:clrMap bg1="lt1" tx1="dk1" bg2="lt2" tx2="dk2" accent1="accent1" accent2="accent2" accent3="accent3" accent4="accent4" accent5="accent5" accent6="accent6" hlink="hlink" folHlink="folHlink"/>
  <p:sldLayoutIdLst>
    <p:sldLayoutId id="2147483732" r:id="rId1"/>
    <p:sldLayoutId id="2147483733" r:id="rId2"/>
    <p:sldLayoutId id="2147483734" r:id="rId3"/>
    <p:sldLayoutId id="2147483735" r:id="rId4"/>
    <p:sldLayoutId id="2147483736" r:id="rId5"/>
    <p:sldLayoutId id="2147483737" r:id="rId6"/>
    <p:sldLayoutId id="2147483738" r:id="rId7"/>
    <p:sldLayoutId id="2147483739" r:id="rId8"/>
    <p:sldLayoutId id="2147483740" r:id="rId9"/>
    <p:sldLayoutId id="2147483741" r:id="rId10"/>
    <p:sldLayoutId id="2147483742" r:id="rId11"/>
    <p:sldLayoutId id="2147483743" r:id="rId12"/>
    <p:sldLayoutId id="2147483744" r:id="rId13"/>
    <p:sldLayoutId id="2147483745" r:id="rId14"/>
    <p:sldLayoutId id="2147483746" r:id="rId15"/>
    <p:sldLayoutId id="2147483747"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79CBF93-E642-44AE-B04E-12A6BF979F94}"/>
              </a:ext>
            </a:extLst>
          </p:cNvPr>
          <p:cNvSpPr>
            <a:spLocks noGrp="1"/>
          </p:cNvSpPr>
          <p:nvPr>
            <p:ph type="ctrTitle"/>
          </p:nvPr>
        </p:nvSpPr>
        <p:spPr>
          <a:xfrm>
            <a:off x="2425012" y="3550863"/>
            <a:ext cx="7129805" cy="383693"/>
          </a:xfrm>
        </p:spPr>
        <p:txBody>
          <a:bodyPr>
            <a:noAutofit/>
          </a:bodyPr>
          <a:lstStyle/>
          <a:p>
            <a:r>
              <a:rPr lang="es-CL" dirty="0"/>
              <a:t>Contabilidad Gubernamental </a:t>
            </a:r>
            <a:br>
              <a:rPr lang="es-CL" dirty="0"/>
            </a:br>
            <a:r>
              <a:rPr lang="es-CL" sz="2800" b="1" dirty="0"/>
              <a:t>NICSP 11</a:t>
            </a:r>
            <a:endParaRPr lang="en-US" b="1" dirty="0"/>
          </a:p>
        </p:txBody>
      </p:sp>
      <p:pic>
        <p:nvPicPr>
          <p:cNvPr id="1026" name="Picture 2" descr="https://www.u-cursos.cl/inap/13040000/novedades_institucion/r/35_logo_iap_fondo_transparente.png">
            <a:extLst>
              <a:ext uri="{FF2B5EF4-FFF2-40B4-BE49-F238E27FC236}">
                <a16:creationId xmlns:a16="http://schemas.microsoft.com/office/drawing/2014/main" id="{70E4DD55-28ED-4919-998E-992C2F9E76C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9113" y="56603"/>
            <a:ext cx="3755655" cy="2080591"/>
          </a:xfrm>
          <a:prstGeom prst="rect">
            <a:avLst/>
          </a:prstGeom>
          <a:noFill/>
          <a:extLst>
            <a:ext uri="{909E8E84-426E-40DD-AFC4-6F175D3DCCD1}">
              <a14:hiddenFill xmlns:a14="http://schemas.microsoft.com/office/drawing/2010/main">
                <a:solidFill>
                  <a:srgbClr val="FFFFFF"/>
                </a:solidFill>
              </a14:hiddenFill>
            </a:ext>
          </a:extLst>
        </p:spPr>
      </p:pic>
      <p:sp>
        <p:nvSpPr>
          <p:cNvPr id="7" name="Subtítulo 2">
            <a:extLst>
              <a:ext uri="{FF2B5EF4-FFF2-40B4-BE49-F238E27FC236}">
                <a16:creationId xmlns:a16="http://schemas.microsoft.com/office/drawing/2014/main" id="{A4FC2B3C-1C06-4167-8E80-D4C0D93C8595}"/>
              </a:ext>
            </a:extLst>
          </p:cNvPr>
          <p:cNvSpPr>
            <a:spLocks noGrp="1"/>
          </p:cNvSpPr>
          <p:nvPr>
            <p:ph type="subTitle" idx="1"/>
          </p:nvPr>
        </p:nvSpPr>
        <p:spPr>
          <a:xfrm>
            <a:off x="1507067" y="4050833"/>
            <a:ext cx="7901976" cy="1939150"/>
          </a:xfrm>
        </p:spPr>
        <p:txBody>
          <a:bodyPr>
            <a:normAutofit fontScale="92500" lnSpcReduction="10000"/>
          </a:bodyPr>
          <a:lstStyle/>
          <a:p>
            <a:r>
              <a:rPr lang="es-CL" sz="2000" b="1" dirty="0"/>
              <a:t>Felipe Malgüe T.</a:t>
            </a:r>
          </a:p>
          <a:p>
            <a:r>
              <a:rPr lang="es-CL" sz="1300" b="1" dirty="0"/>
              <a:t>Conta</a:t>
            </a:r>
            <a:r>
              <a:rPr lang="es-CL" sz="1400" dirty="0"/>
              <a:t>dor Público y Auditor, Universidad de Santiago de Chile</a:t>
            </a:r>
          </a:p>
          <a:p>
            <a:r>
              <a:rPr lang="es-CL" sz="1400" dirty="0"/>
              <a:t>Diplomado en Gestión de Personas, Universidad de Chile</a:t>
            </a:r>
          </a:p>
          <a:p>
            <a:r>
              <a:rPr lang="es-CL" sz="1400" dirty="0"/>
              <a:t>Diplomado en Finanzas y Seguros, Universidad Politécnica de Valencia, España</a:t>
            </a:r>
          </a:p>
          <a:p>
            <a:r>
              <a:rPr lang="es-CL" sz="1400" dirty="0"/>
              <a:t>MBA, Universidad de Lleida, España</a:t>
            </a:r>
          </a:p>
          <a:p>
            <a:r>
              <a:rPr lang="es-CL" sz="1400" dirty="0"/>
              <a:t>Dr. © en Relaciones Internacionales, Universidad Católica de Córdoba, Argentina</a:t>
            </a:r>
          </a:p>
          <a:p>
            <a:endParaRPr lang="en-US" sz="1400" dirty="0"/>
          </a:p>
        </p:txBody>
      </p:sp>
    </p:spTree>
    <p:extLst>
      <p:ext uri="{BB962C8B-B14F-4D97-AF65-F5344CB8AC3E}">
        <p14:creationId xmlns:p14="http://schemas.microsoft.com/office/powerpoint/2010/main" val="102389495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BDCFC43-3EC5-46A5-A387-84459C610AEB}"/>
              </a:ext>
            </a:extLst>
          </p:cNvPr>
          <p:cNvSpPr>
            <a:spLocks noGrp="1"/>
          </p:cNvSpPr>
          <p:nvPr>
            <p:ph type="title"/>
          </p:nvPr>
        </p:nvSpPr>
        <p:spPr/>
        <p:txBody>
          <a:bodyPr/>
          <a:lstStyle/>
          <a:p>
            <a:r>
              <a:rPr lang="es-CL" dirty="0"/>
              <a:t>NICSP 11</a:t>
            </a:r>
            <a:br>
              <a:rPr lang="es-CL" dirty="0"/>
            </a:br>
            <a:r>
              <a:rPr lang="es-ES" dirty="0"/>
              <a:t>Contratos de Construcción</a:t>
            </a:r>
            <a:endParaRPr lang="en-US" dirty="0"/>
          </a:p>
        </p:txBody>
      </p:sp>
      <p:sp>
        <p:nvSpPr>
          <p:cNvPr id="3" name="Marcador de contenido 2">
            <a:extLst>
              <a:ext uri="{FF2B5EF4-FFF2-40B4-BE49-F238E27FC236}">
                <a16:creationId xmlns:a16="http://schemas.microsoft.com/office/drawing/2014/main" id="{E6B25230-B13A-4D3E-8189-0854F7A024B2}"/>
              </a:ext>
            </a:extLst>
          </p:cNvPr>
          <p:cNvSpPr>
            <a:spLocks noGrp="1"/>
          </p:cNvSpPr>
          <p:nvPr>
            <p:ph idx="1"/>
          </p:nvPr>
        </p:nvSpPr>
        <p:spPr>
          <a:xfrm>
            <a:off x="677334" y="1930400"/>
            <a:ext cx="8596668" cy="3880773"/>
          </a:xfrm>
        </p:spPr>
        <p:txBody>
          <a:bodyPr/>
          <a:lstStyle/>
          <a:p>
            <a:pPr algn="just"/>
            <a:r>
              <a:rPr lang="es-ES" dirty="0"/>
              <a:t>Esta norma se refiere a los contratos específicamente negociados para la construcción de activos. Establece que cuando el resultado de un contrato puede ser estimado con suficiente fiabilidad, los ingresos y los costos deben ser reconocidos en la fecha de cierre del período de presentación de la información referida al grado del avance del contrato. El grado de avance puede medirse en referencia al valor del trabajo certificado a la fecha, los costos incurridos a la fecha en comparación con el costo total estimado o la proporción física del trabajo completado.</a:t>
            </a:r>
            <a:endParaRPr lang="en-US" dirty="0"/>
          </a:p>
          <a:p>
            <a:pPr algn="just"/>
            <a:endParaRPr lang="en-US" dirty="0"/>
          </a:p>
        </p:txBody>
      </p:sp>
    </p:spTree>
    <p:extLst>
      <p:ext uri="{BB962C8B-B14F-4D97-AF65-F5344CB8AC3E}">
        <p14:creationId xmlns:p14="http://schemas.microsoft.com/office/powerpoint/2010/main" val="10018221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B7DD241-8335-4F95-ABBD-3E32AA09FF67}"/>
              </a:ext>
            </a:extLst>
          </p:cNvPr>
          <p:cNvSpPr>
            <a:spLocks noGrp="1"/>
          </p:cNvSpPr>
          <p:nvPr>
            <p:ph type="title"/>
          </p:nvPr>
        </p:nvSpPr>
        <p:spPr/>
        <p:txBody>
          <a:bodyPr/>
          <a:lstStyle/>
          <a:p>
            <a:r>
              <a:rPr lang="es-CL" dirty="0"/>
              <a:t>NICSP 11</a:t>
            </a:r>
            <a:br>
              <a:rPr lang="es-CL" dirty="0"/>
            </a:br>
            <a:r>
              <a:rPr lang="es-ES" dirty="0"/>
              <a:t>Contratos de Construcción</a:t>
            </a:r>
            <a:endParaRPr lang="en-US" dirty="0"/>
          </a:p>
        </p:txBody>
      </p:sp>
      <p:sp>
        <p:nvSpPr>
          <p:cNvPr id="3" name="Marcador de contenido 2">
            <a:extLst>
              <a:ext uri="{FF2B5EF4-FFF2-40B4-BE49-F238E27FC236}">
                <a16:creationId xmlns:a16="http://schemas.microsoft.com/office/drawing/2014/main" id="{0B9213F6-EB63-4C65-A822-32A5494562E3}"/>
              </a:ext>
            </a:extLst>
          </p:cNvPr>
          <p:cNvSpPr>
            <a:spLocks noGrp="1"/>
          </p:cNvSpPr>
          <p:nvPr>
            <p:ph idx="1"/>
          </p:nvPr>
        </p:nvSpPr>
        <p:spPr/>
        <p:txBody>
          <a:bodyPr/>
          <a:lstStyle/>
          <a:p>
            <a:pPr marL="0" indent="0">
              <a:buNone/>
            </a:pPr>
            <a:r>
              <a:rPr lang="es-ES" dirty="0"/>
              <a:t>Los contratos de construcción incluirán:</a:t>
            </a:r>
            <a:endParaRPr lang="en-US" dirty="0"/>
          </a:p>
          <a:p>
            <a:pPr lvl="0"/>
            <a:r>
              <a:rPr lang="es-ES" dirty="0"/>
              <a:t>Los contratos de prestación de servicios que estén directamente relacionados con el activo (Servicios de gestión de proyectos).</a:t>
            </a:r>
            <a:endParaRPr lang="en-US" dirty="0"/>
          </a:p>
          <a:p>
            <a:pPr lvl="0"/>
            <a:r>
              <a:rPr lang="es-ES" dirty="0"/>
              <a:t>Los contratos para la demolición o rehabilitación de activos y restauración.</a:t>
            </a:r>
            <a:endParaRPr lang="en-US" dirty="0"/>
          </a:p>
          <a:p>
            <a:r>
              <a:rPr lang="es-ES" dirty="0"/>
              <a:t>Existen dos tipos de contratos de construcción que son </a:t>
            </a:r>
            <a:r>
              <a:rPr lang="es-ES" b="1" dirty="0"/>
              <a:t>el precio fijo y contratos de margen</a:t>
            </a:r>
            <a:r>
              <a:rPr lang="es-ES" dirty="0"/>
              <a:t> sobre el costo.</a:t>
            </a:r>
            <a:endParaRPr lang="en-US" dirty="0"/>
          </a:p>
          <a:p>
            <a:endParaRPr lang="en-US" dirty="0"/>
          </a:p>
        </p:txBody>
      </p:sp>
    </p:spTree>
    <p:extLst>
      <p:ext uri="{BB962C8B-B14F-4D97-AF65-F5344CB8AC3E}">
        <p14:creationId xmlns:p14="http://schemas.microsoft.com/office/powerpoint/2010/main" val="315515109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2029F7B-A7E0-4968-BE44-29D9F43C2BFE}"/>
              </a:ext>
            </a:extLst>
          </p:cNvPr>
          <p:cNvSpPr>
            <a:spLocks noGrp="1"/>
          </p:cNvSpPr>
          <p:nvPr>
            <p:ph type="title"/>
          </p:nvPr>
        </p:nvSpPr>
        <p:spPr/>
        <p:txBody>
          <a:bodyPr/>
          <a:lstStyle/>
          <a:p>
            <a:r>
              <a:rPr lang="es-CL" dirty="0"/>
              <a:t>NICSP 11</a:t>
            </a:r>
            <a:br>
              <a:rPr lang="es-CL" dirty="0"/>
            </a:br>
            <a:r>
              <a:rPr lang="es-ES" dirty="0"/>
              <a:t>Contratos de Construcción</a:t>
            </a:r>
            <a:endParaRPr lang="en-US" dirty="0"/>
          </a:p>
        </p:txBody>
      </p:sp>
      <p:sp>
        <p:nvSpPr>
          <p:cNvPr id="3" name="Marcador de contenido 2">
            <a:extLst>
              <a:ext uri="{FF2B5EF4-FFF2-40B4-BE49-F238E27FC236}">
                <a16:creationId xmlns:a16="http://schemas.microsoft.com/office/drawing/2014/main" id="{F3D7C1B3-B23C-41AE-81E4-E0E74AE12FF8}"/>
              </a:ext>
            </a:extLst>
          </p:cNvPr>
          <p:cNvSpPr>
            <a:spLocks noGrp="1"/>
          </p:cNvSpPr>
          <p:nvPr>
            <p:ph idx="1"/>
          </p:nvPr>
        </p:nvSpPr>
        <p:spPr>
          <a:xfrm>
            <a:off x="677332" y="1789043"/>
            <a:ext cx="9142529" cy="4823792"/>
          </a:xfrm>
        </p:spPr>
        <p:txBody>
          <a:bodyPr>
            <a:normAutofit fontScale="92500" lnSpcReduction="20000"/>
          </a:bodyPr>
          <a:lstStyle/>
          <a:p>
            <a:pPr marL="0" indent="0">
              <a:buNone/>
            </a:pPr>
            <a:r>
              <a:rPr lang="es-ES" b="1" dirty="0"/>
              <a:t>Los costos de los contratos son los siguientes:</a:t>
            </a:r>
            <a:r>
              <a:rPr lang="es-ES" dirty="0"/>
              <a:t> </a:t>
            </a:r>
            <a:endParaRPr lang="en-US" dirty="0"/>
          </a:p>
          <a:p>
            <a:pPr lvl="0"/>
            <a:r>
              <a:rPr lang="es-ES" dirty="0"/>
              <a:t>Costos de mano de obra y supervisión.</a:t>
            </a:r>
            <a:endParaRPr lang="en-US" dirty="0"/>
          </a:p>
          <a:p>
            <a:pPr lvl="0"/>
            <a:r>
              <a:rPr lang="es-ES" dirty="0"/>
              <a:t>Costos de materiales.</a:t>
            </a:r>
            <a:endParaRPr lang="en-US" dirty="0"/>
          </a:p>
          <a:p>
            <a:pPr lvl="0"/>
            <a:r>
              <a:rPr lang="es-ES" dirty="0"/>
              <a:t>Depreciación de propiedades, planta y equipo.</a:t>
            </a:r>
            <a:endParaRPr lang="en-US" dirty="0"/>
          </a:p>
          <a:p>
            <a:pPr lvl="0"/>
            <a:r>
              <a:rPr lang="es-ES" dirty="0"/>
              <a:t>Costos de desplazamiento.</a:t>
            </a:r>
            <a:endParaRPr lang="en-US" dirty="0"/>
          </a:p>
          <a:p>
            <a:pPr lvl="0"/>
            <a:r>
              <a:rPr lang="es-ES" dirty="0"/>
              <a:t>Costos de alquiler de las propiedades, plantas y equipo.</a:t>
            </a:r>
            <a:endParaRPr lang="en-US" dirty="0"/>
          </a:p>
          <a:p>
            <a:pPr lvl="0"/>
            <a:r>
              <a:rPr lang="es-ES" dirty="0"/>
              <a:t>Costos de diseño y asistencia técnica.</a:t>
            </a:r>
            <a:endParaRPr lang="en-US" dirty="0"/>
          </a:p>
          <a:p>
            <a:pPr lvl="0"/>
            <a:r>
              <a:rPr lang="es-ES" dirty="0"/>
              <a:t>Costos de rectificación y garantía.</a:t>
            </a:r>
            <a:endParaRPr lang="en-US" dirty="0"/>
          </a:p>
          <a:p>
            <a:pPr lvl="0"/>
            <a:r>
              <a:rPr lang="es-ES" dirty="0"/>
              <a:t>Reclamaciones de terceros.</a:t>
            </a:r>
            <a:endParaRPr lang="en-US" dirty="0"/>
          </a:p>
          <a:p>
            <a:pPr lvl="0"/>
            <a:r>
              <a:rPr lang="es-ES" dirty="0"/>
              <a:t>Costos de actividad de contratación de seguros, costos indirectos y de diseño.</a:t>
            </a:r>
            <a:endParaRPr lang="en-US" dirty="0"/>
          </a:p>
          <a:p>
            <a:pPr marL="0" indent="0">
              <a:buNone/>
            </a:pPr>
            <a:endParaRPr lang="es-ES" b="1" dirty="0"/>
          </a:p>
          <a:p>
            <a:pPr marL="0" indent="0">
              <a:buNone/>
            </a:pPr>
            <a:r>
              <a:rPr lang="es-ES" b="1" dirty="0"/>
              <a:t>Costos que se deben excluir son los siguientes:</a:t>
            </a:r>
            <a:endParaRPr lang="en-US" dirty="0"/>
          </a:p>
          <a:p>
            <a:pPr lvl="0"/>
            <a:r>
              <a:rPr lang="es-ES" dirty="0"/>
              <a:t>Los costos generales de administración; b) los costos de venta; c) los costos de investigación y desarrollo; d) la parte de cuota de depreciación que corresponde a ociosidad de activos.</a:t>
            </a:r>
            <a:endParaRPr lang="en-US" dirty="0"/>
          </a:p>
          <a:p>
            <a:endParaRPr lang="en-US" dirty="0"/>
          </a:p>
        </p:txBody>
      </p:sp>
    </p:spTree>
    <p:extLst>
      <p:ext uri="{BB962C8B-B14F-4D97-AF65-F5344CB8AC3E}">
        <p14:creationId xmlns:p14="http://schemas.microsoft.com/office/powerpoint/2010/main" val="1164057232"/>
      </p:ext>
    </p:extLst>
  </p:cSld>
  <p:clrMapOvr>
    <a:masterClrMapping/>
  </p:clrMapOvr>
</p:sld>
</file>

<file path=ppt/theme/theme1.xml><?xml version="1.0" encoding="utf-8"?>
<a:theme xmlns:a="http://schemas.openxmlformats.org/drawingml/2006/main" name="Faceta">
  <a:themeElements>
    <a:clrScheme name="Faceta">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a">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a">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898</TotalTime>
  <Words>338</Words>
  <Application>Microsoft Office PowerPoint</Application>
  <PresentationFormat>Widescreen</PresentationFormat>
  <Paragraphs>28</Paragraphs>
  <Slides>4</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4</vt:i4>
      </vt:variant>
    </vt:vector>
  </HeadingPairs>
  <TitlesOfParts>
    <vt:vector size="8" baseType="lpstr">
      <vt:lpstr>Arial</vt:lpstr>
      <vt:lpstr>Trebuchet MS</vt:lpstr>
      <vt:lpstr>Wingdings 3</vt:lpstr>
      <vt:lpstr>Faceta</vt:lpstr>
      <vt:lpstr>Contabilidad Gubernamental  NICSP 11</vt:lpstr>
      <vt:lpstr>NICSP 11 Contratos de Construcción</vt:lpstr>
      <vt:lpstr>NICSP 11 Contratos de Construcción</vt:lpstr>
      <vt:lpstr>NICSP 11 Contratos de Construcción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Contabilidad Gubernamental</dc:title>
  <dc:creator>Felipe Malgüe T.</dc:creator>
  <cp:lastModifiedBy>Felipe Malgüe T.</cp:lastModifiedBy>
  <cp:revision>72</cp:revision>
  <dcterms:created xsi:type="dcterms:W3CDTF">2018-03-13T03:08:02Z</dcterms:created>
  <dcterms:modified xsi:type="dcterms:W3CDTF">2020-07-08T18:38:03Z</dcterms:modified>
</cp:coreProperties>
</file>