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sldIdLst>
    <p:sldId id="256" r:id="rId2"/>
    <p:sldId id="265" r:id="rId3"/>
    <p:sldId id="257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4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6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890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80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5857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1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674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8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3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9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2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06-Apr-20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06-Apr-20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8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06-Apr-20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38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06-Apr-20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23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0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9CBF93-E642-44AE-B04E-12A6BF979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79238" y="2807167"/>
            <a:ext cx="7129805" cy="383693"/>
          </a:xfrm>
        </p:spPr>
        <p:txBody>
          <a:bodyPr>
            <a:noAutofit/>
          </a:bodyPr>
          <a:lstStyle/>
          <a:p>
            <a:r>
              <a:rPr lang="es-CL" dirty="0"/>
              <a:t>Contabilidad Gubernamental</a:t>
            </a:r>
            <a:endParaRPr lang="en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505D0E-FF39-48F3-9B8E-95E642086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0904" y="3429000"/>
            <a:ext cx="8468139" cy="2282687"/>
          </a:xfrm>
        </p:spPr>
        <p:txBody>
          <a:bodyPr>
            <a:normAutofit/>
          </a:bodyPr>
          <a:lstStyle/>
          <a:p>
            <a:r>
              <a:rPr lang="es-CL" sz="2000" b="1" dirty="0"/>
              <a:t>Felipe Malgüe T.</a:t>
            </a:r>
          </a:p>
          <a:p>
            <a:r>
              <a:rPr lang="es-CL" sz="1400" dirty="0"/>
              <a:t>Contador Público y Auditor, Universidad de Santiago de Chile</a:t>
            </a:r>
          </a:p>
          <a:p>
            <a:r>
              <a:rPr lang="es-CL" sz="1400" dirty="0"/>
              <a:t>Diplomado en Gestión de Personas, Universidad de Chile</a:t>
            </a:r>
          </a:p>
          <a:p>
            <a:r>
              <a:rPr lang="es-CL" sz="1400" dirty="0"/>
              <a:t>Diplomado en Finanzas y Seguros, Universidad Politécnica de Valencia, España</a:t>
            </a:r>
          </a:p>
          <a:p>
            <a:r>
              <a:rPr lang="es-CL" sz="1400" dirty="0"/>
              <a:t>MBA, Universidad de Lleida – España</a:t>
            </a:r>
          </a:p>
          <a:p>
            <a:r>
              <a:rPr lang="es-CL" sz="1400" dirty="0"/>
              <a:t>Dr. © en Relaciones Internacionales, Universidad Católica de Córdoba, Argentina </a:t>
            </a:r>
            <a:endParaRPr lang="en-US" sz="1400" dirty="0"/>
          </a:p>
        </p:txBody>
      </p:sp>
      <p:pic>
        <p:nvPicPr>
          <p:cNvPr id="1026" name="Picture 2" descr="https://www.u-cursos.cl/inap/13040000/novedades_institucion/r/35_logo_iap_fondo_transparente.png">
            <a:extLst>
              <a:ext uri="{FF2B5EF4-FFF2-40B4-BE49-F238E27FC236}">
                <a16:creationId xmlns:a16="http://schemas.microsoft.com/office/drawing/2014/main" id="{70E4DD55-28ED-4919-998E-992C2F9E7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13" y="56603"/>
            <a:ext cx="3755655" cy="2080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894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B4DE830A-B531-4A3B-96F6-0ECE88B08555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5" name="Imagen 4">
            <a:extLst>
              <a:ext uri="{FF2B5EF4-FFF2-40B4-BE49-F238E27FC236}">
                <a16:creationId xmlns:a16="http://schemas.microsoft.com/office/drawing/2014/main" id="{7264A598-D2E4-4C5A-8DE5-34A266E672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8486" y="934222"/>
            <a:ext cx="4942996" cy="329945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0B7C887-640A-4536-8D57-FE812E76D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969" y="4553712"/>
            <a:ext cx="8288032" cy="10963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La </a:t>
            </a:r>
            <a:r>
              <a:rPr lang="en-US" sz="4800" kern="120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Administración</a:t>
            </a:r>
            <a:r>
              <a:rPr lang="en-US" sz="48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Pública</a:t>
            </a:r>
            <a:endParaRPr lang="en-US" sz="4800" kern="12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13406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673C6-A3BF-46CF-BCF5-0B0DA9A55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Línea Financiera</a:t>
            </a:r>
            <a:br>
              <a:rPr lang="es-CL" dirty="0"/>
            </a:br>
            <a:r>
              <a:rPr lang="es-CL" dirty="0"/>
              <a:t>Administración Pública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05ADB7-30E0-4C41-9B9F-BA572FEF2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s-CL" dirty="0"/>
              <a:t>Bases Contables para la Gestión Pública</a:t>
            </a:r>
          </a:p>
          <a:p>
            <a:pPr>
              <a:buFont typeface="+mj-lt"/>
              <a:buAutoNum type="arabicPeriod"/>
            </a:pPr>
            <a:r>
              <a:rPr lang="es-CL" dirty="0"/>
              <a:t>Gestión Financiera y Presupuestaria del Estado</a:t>
            </a:r>
          </a:p>
          <a:p>
            <a:pPr>
              <a:buFont typeface="+mj-lt"/>
              <a:buAutoNum type="arabicPeriod"/>
            </a:pPr>
            <a:r>
              <a:rPr lang="es-CL" b="1" dirty="0"/>
              <a:t>Contabilidad Gubernamental</a:t>
            </a:r>
          </a:p>
          <a:p>
            <a:pPr>
              <a:buFont typeface="+mj-lt"/>
              <a:buAutoNum type="arabicPeriod"/>
            </a:pPr>
            <a:r>
              <a:rPr lang="es-CL" dirty="0"/>
              <a:t>Auditoría Gubernamental</a:t>
            </a:r>
          </a:p>
          <a:p>
            <a:pPr>
              <a:buFont typeface="+mj-lt"/>
              <a:buAutoNum type="arabicPeriod"/>
            </a:pPr>
            <a:r>
              <a:rPr lang="es-CL" dirty="0"/>
              <a:t>Electivo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137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0F700D-F09E-422B-BACA-C88628405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Objetivos de la Cátedra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B5BEC9-575C-4B50-A408-AC7BB8017CD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CL" dirty="0"/>
              <a:t>Conocer y aplicar los sistemas de control financiero de la nación.</a:t>
            </a:r>
          </a:p>
          <a:p>
            <a:r>
              <a:rPr lang="es-CL" dirty="0"/>
              <a:t>Conocer y aplicar la ejecución presupuestaria del Estado.</a:t>
            </a:r>
          </a:p>
          <a:p>
            <a:r>
              <a:rPr lang="es-CL" dirty="0"/>
              <a:t>Conocer y evaluar la Ley de la administración financiera del estado, utilizando instrumentos de interpretación financiera.</a:t>
            </a:r>
            <a:endParaRPr lang="en-US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1627209-03F8-4B66-8ECD-4355603F12B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980" t="11982" r="2879" b="64237"/>
          <a:stretch/>
        </p:blipFill>
        <p:spPr>
          <a:xfrm>
            <a:off x="5500468" y="2811976"/>
            <a:ext cx="4332850" cy="1083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31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CEEA9-341B-4242-81F8-ECC8C3E1B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Evaluaciones</a:t>
            </a:r>
            <a:endParaRPr lang="en-US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A47993-5BFC-4970-BFD6-52271DB4045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CL" dirty="0"/>
              <a:t>3 Evaluaciones</a:t>
            </a:r>
          </a:p>
          <a:p>
            <a:pPr lvl="1"/>
            <a:r>
              <a:rPr lang="es-CL" dirty="0"/>
              <a:t>Primera Evaluación: Prueba Teórica/Práctica</a:t>
            </a:r>
          </a:p>
          <a:p>
            <a:pPr lvl="1"/>
            <a:r>
              <a:rPr lang="es-CL" dirty="0"/>
              <a:t>Segunda Evaluación: Trabajo práctico</a:t>
            </a:r>
          </a:p>
          <a:p>
            <a:pPr lvl="1"/>
            <a:r>
              <a:rPr lang="es-CL" dirty="0"/>
              <a:t>Tercera Evaluación: Trabajo práctico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C0F533D9-A55F-4CF9-9CD7-4EA2B63C47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401" y="2160589"/>
            <a:ext cx="4184033" cy="2774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608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B4DE830A-B531-4A3B-96F6-0ECE88B08555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5" name="Picture 2">
            <a:extLst>
              <a:ext uri="{FF2B5EF4-FFF2-40B4-BE49-F238E27FC236}">
                <a16:creationId xmlns:a16="http://schemas.microsoft.com/office/drawing/2014/main" id="{5EC39989-F674-4D77-A7D1-9D71A22979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283" y="1402298"/>
            <a:ext cx="8084675" cy="5073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C5E537B-72D7-46CE-82C9-E3C70872C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3204" y="217188"/>
            <a:ext cx="7673801" cy="1087656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Marco Conceptual</a:t>
            </a:r>
            <a:br>
              <a:rPr lang="en-US" sz="3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US" sz="3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NIC SP</a:t>
            </a:r>
          </a:p>
        </p:txBody>
      </p:sp>
    </p:spTree>
    <p:extLst>
      <p:ext uri="{BB962C8B-B14F-4D97-AF65-F5344CB8AC3E}">
        <p14:creationId xmlns:p14="http://schemas.microsoft.com/office/powerpoint/2010/main" val="4026949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897CFDEF-C00A-43A5-8201-DCC6F219B9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165" y="1315298"/>
            <a:ext cx="7023652" cy="5325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48407A3A-5BEA-4C21-8F75-29BA04B2D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3204" y="217188"/>
            <a:ext cx="7673801" cy="1087656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Marco Conceptual</a:t>
            </a:r>
            <a:br>
              <a:rPr lang="en-US" sz="3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US" sz="3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NIC SP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4D952B1-5E5A-416B-9658-B65253D7306A}"/>
              </a:ext>
            </a:extLst>
          </p:cNvPr>
          <p:cNvSpPr/>
          <p:nvPr/>
        </p:nvSpPr>
        <p:spPr>
          <a:xfrm>
            <a:off x="3511826" y="6281530"/>
            <a:ext cx="1722783" cy="1855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253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53F0C963-CCE6-47B5-B009-F4645AC1F748}"/>
              </a:ext>
            </a:extLst>
          </p:cNvPr>
          <p:cNvSpPr txBox="1">
            <a:spLocks/>
          </p:cNvSpPr>
          <p:nvPr/>
        </p:nvSpPr>
        <p:spPr>
          <a:xfrm>
            <a:off x="1373204" y="217188"/>
            <a:ext cx="7673801" cy="10876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90000"/>
              </a:lnSpc>
            </a:pPr>
            <a:r>
              <a:rPr lang="en-US" sz="3400"/>
              <a:t>Marco Conceptual</a:t>
            </a:r>
            <a:br>
              <a:rPr lang="en-US" sz="3400"/>
            </a:br>
            <a:r>
              <a:rPr lang="en-US" sz="3400"/>
              <a:t>NIC SP</a:t>
            </a:r>
            <a:endParaRPr lang="en-US" sz="3400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CCEEF339-586F-4F12-9D44-ECF82758E7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873495"/>
              </p:ext>
            </p:extLst>
          </p:nvPr>
        </p:nvGraphicFramePr>
        <p:xfrm>
          <a:off x="769086" y="1263500"/>
          <a:ext cx="9036497" cy="52661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8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5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243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O" sz="2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Codificación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O" sz="2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Descripción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8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NICSP 32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Concesiones (APP)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14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NICSP 33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Adopción por primera vez de las IPSAS base devengada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8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NICSP 34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Estados financieros individuales 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8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NICSP 35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Estados Financieros Consolidados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14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NICSP 36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Inversiones en asociadas y negocios conjuntos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8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NICSP 37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Acuerdos Conjuntos 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514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NICSP 38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Revelación de participaciones en otras entidades 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345446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</TotalTime>
  <Words>197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Faceta</vt:lpstr>
      <vt:lpstr>Contabilidad Gubernamental</vt:lpstr>
      <vt:lpstr>La Administración Pública</vt:lpstr>
      <vt:lpstr>Línea Financiera Administración Pública</vt:lpstr>
      <vt:lpstr>Objetivos de la Cátedra</vt:lpstr>
      <vt:lpstr>Evaluaciones</vt:lpstr>
      <vt:lpstr>Marco Conceptual NIC SP</vt:lpstr>
      <vt:lpstr>Marco Conceptual NIC SP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 Gubernamental</dc:title>
  <dc:creator>Felipe Malgüe T.</dc:creator>
  <cp:lastModifiedBy>Felipe Malgüe T.</cp:lastModifiedBy>
  <cp:revision>9</cp:revision>
  <dcterms:created xsi:type="dcterms:W3CDTF">2018-03-13T03:08:02Z</dcterms:created>
  <dcterms:modified xsi:type="dcterms:W3CDTF">2020-04-06T22:59:37Z</dcterms:modified>
</cp:coreProperties>
</file>