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1"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34240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78266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52890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827801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55857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65812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18674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0486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85331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2094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542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855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22682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3140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03/08/2020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00389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pPr/>
              <a:t>03/08/2020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2231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03/08/2020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780265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9CBF93-E642-44AE-B04E-12A6BF979F94}"/>
              </a:ext>
            </a:extLst>
          </p:cNvPr>
          <p:cNvSpPr>
            <a:spLocks noGrp="1"/>
          </p:cNvSpPr>
          <p:nvPr>
            <p:ph type="ctrTitle"/>
          </p:nvPr>
        </p:nvSpPr>
        <p:spPr>
          <a:xfrm>
            <a:off x="2425012" y="3550863"/>
            <a:ext cx="7129805" cy="383693"/>
          </a:xfrm>
        </p:spPr>
        <p:txBody>
          <a:bodyPr>
            <a:noAutofit/>
          </a:bodyPr>
          <a:lstStyle/>
          <a:p>
            <a:r>
              <a:rPr lang="es-CL" dirty="0"/>
              <a:t>Contabilidad Gubernamental </a:t>
            </a:r>
            <a:br>
              <a:rPr lang="es-CL" dirty="0"/>
            </a:br>
            <a:r>
              <a:rPr lang="es-CL" sz="2800" b="1" dirty="0"/>
              <a:t>NICSP 13</a:t>
            </a:r>
            <a:endParaRPr lang="en-US" b="1" dirty="0"/>
          </a:p>
        </p:txBody>
      </p:sp>
      <p:pic>
        <p:nvPicPr>
          <p:cNvPr id="1026" name="Picture 2" descr="https://www.u-cursos.cl/inap/13040000/novedades_institucion/r/35_logo_iap_fondo_transparente.png">
            <a:extLst>
              <a:ext uri="{FF2B5EF4-FFF2-40B4-BE49-F238E27FC236}">
                <a16:creationId xmlns:a16="http://schemas.microsoft.com/office/drawing/2014/main" id="{70E4DD55-28ED-4919-998E-992C2F9E76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113" y="56603"/>
            <a:ext cx="3755655" cy="2080591"/>
          </a:xfrm>
          <a:prstGeom prst="rect">
            <a:avLst/>
          </a:prstGeom>
          <a:noFill/>
          <a:extLst>
            <a:ext uri="{909E8E84-426E-40DD-AFC4-6F175D3DCCD1}">
              <a14:hiddenFill xmlns:a14="http://schemas.microsoft.com/office/drawing/2010/main">
                <a:solidFill>
                  <a:srgbClr val="FFFFFF"/>
                </a:solidFill>
              </a14:hiddenFill>
            </a:ext>
          </a:extLst>
        </p:spPr>
      </p:pic>
      <p:sp>
        <p:nvSpPr>
          <p:cNvPr id="7" name="Subtítulo 2">
            <a:extLst>
              <a:ext uri="{FF2B5EF4-FFF2-40B4-BE49-F238E27FC236}">
                <a16:creationId xmlns:a16="http://schemas.microsoft.com/office/drawing/2014/main" id="{BEEA6968-8266-4434-938C-CD3CFC06698D}"/>
              </a:ext>
            </a:extLst>
          </p:cNvPr>
          <p:cNvSpPr>
            <a:spLocks noGrp="1"/>
          </p:cNvSpPr>
          <p:nvPr>
            <p:ph type="subTitle" idx="1"/>
          </p:nvPr>
        </p:nvSpPr>
        <p:spPr>
          <a:xfrm>
            <a:off x="1506539" y="4051300"/>
            <a:ext cx="7756732" cy="2080591"/>
          </a:xfrm>
        </p:spPr>
        <p:txBody>
          <a:bodyPr>
            <a:normAutofit lnSpcReduction="10000"/>
          </a:bodyPr>
          <a:lstStyle/>
          <a:p>
            <a:r>
              <a:rPr lang="es-CL" sz="2000" b="1" dirty="0"/>
              <a:t>Felipe Malgüe T.</a:t>
            </a:r>
          </a:p>
          <a:p>
            <a:r>
              <a:rPr lang="es-CL" sz="1300" b="1" dirty="0"/>
              <a:t>Conta</a:t>
            </a:r>
            <a:r>
              <a:rPr lang="es-CL" sz="1400" dirty="0"/>
              <a:t>dor Público y Auditor, Universidad de Santiago de Chile</a:t>
            </a:r>
          </a:p>
          <a:p>
            <a:r>
              <a:rPr lang="es-CL" sz="1400" dirty="0"/>
              <a:t>Diplomado en Gestión de Personas, Universidad de Chile</a:t>
            </a:r>
          </a:p>
          <a:p>
            <a:r>
              <a:rPr lang="es-CL" sz="1400" dirty="0"/>
              <a:t>Diplomado en Finanzas y Seguros, Universidad Politécnica de Valencia, España</a:t>
            </a:r>
          </a:p>
          <a:p>
            <a:r>
              <a:rPr lang="es-CL" sz="1400" dirty="0"/>
              <a:t>MBA, Universidad de Lleida, España</a:t>
            </a:r>
          </a:p>
          <a:p>
            <a:r>
              <a:rPr lang="es-CL" sz="1400" dirty="0"/>
              <a:t>Dr. © en Relaciones Internacionales, Universidad Católica de Córdoba, Argentina</a:t>
            </a:r>
          </a:p>
          <a:p>
            <a:endParaRPr lang="en-US" sz="1400" dirty="0"/>
          </a:p>
        </p:txBody>
      </p:sp>
    </p:spTree>
    <p:extLst>
      <p:ext uri="{BB962C8B-B14F-4D97-AF65-F5344CB8AC3E}">
        <p14:creationId xmlns:p14="http://schemas.microsoft.com/office/powerpoint/2010/main" val="1023894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F0E71B-CEC9-4185-B0A4-292C0F247E71}"/>
              </a:ext>
            </a:extLst>
          </p:cNvPr>
          <p:cNvSpPr>
            <a:spLocks noGrp="1"/>
          </p:cNvSpPr>
          <p:nvPr>
            <p:ph type="title"/>
          </p:nvPr>
        </p:nvSpPr>
        <p:spPr/>
        <p:txBody>
          <a:bodyPr/>
          <a:lstStyle/>
          <a:p>
            <a:r>
              <a:rPr lang="es-CL" dirty="0"/>
              <a:t>NICSP 13</a:t>
            </a:r>
            <a:br>
              <a:rPr lang="es-CL" dirty="0"/>
            </a:br>
            <a:r>
              <a:rPr lang="es-ES" dirty="0"/>
              <a:t>Arrendamientos - Ejercicio</a:t>
            </a:r>
            <a:endParaRPr lang="en-US" dirty="0"/>
          </a:p>
        </p:txBody>
      </p:sp>
      <p:sp>
        <p:nvSpPr>
          <p:cNvPr id="3" name="Marcador de contenido 2">
            <a:extLst>
              <a:ext uri="{FF2B5EF4-FFF2-40B4-BE49-F238E27FC236}">
                <a16:creationId xmlns:a16="http://schemas.microsoft.com/office/drawing/2014/main" id="{42F3CDE6-B6F7-47DC-8197-78678F054C5D}"/>
              </a:ext>
            </a:extLst>
          </p:cNvPr>
          <p:cNvSpPr>
            <a:spLocks noGrp="1"/>
          </p:cNvSpPr>
          <p:nvPr>
            <p:ph idx="1"/>
          </p:nvPr>
        </p:nvSpPr>
        <p:spPr/>
        <p:txBody>
          <a:bodyPr>
            <a:normAutofit/>
          </a:bodyPr>
          <a:lstStyle/>
          <a:p>
            <a:r>
              <a:rPr lang="es-ES" b="1" dirty="0"/>
              <a:t>SE PIDE: </a:t>
            </a:r>
            <a:endParaRPr lang="en-US" dirty="0"/>
          </a:p>
          <a:p>
            <a:pPr lvl="0"/>
            <a:r>
              <a:rPr lang="es-ES" dirty="0"/>
              <a:t>Contabilización del arrendatario </a:t>
            </a:r>
            <a:endParaRPr lang="en-US" dirty="0"/>
          </a:p>
          <a:p>
            <a:pPr lvl="0"/>
            <a:r>
              <a:rPr lang="es-ES" dirty="0"/>
              <a:t>Contrato de Leasing, pago primera cuota, amortización intereses primera cuota, también se solicita que se confeccione el cuadro de amortización de 3 cuotas</a:t>
            </a:r>
            <a:endParaRPr lang="en-US" dirty="0"/>
          </a:p>
          <a:p>
            <a:pPr lvl="0"/>
            <a:r>
              <a:rPr lang="es-ES" dirty="0"/>
              <a:t>Contabilización del arrendador</a:t>
            </a:r>
            <a:endParaRPr lang="en-US" dirty="0"/>
          </a:p>
          <a:p>
            <a:pPr lvl="0"/>
            <a:r>
              <a:rPr lang="es-ES" dirty="0"/>
              <a:t>Contrato de leasing, diferencia por financiamiento cuando corresponda</a:t>
            </a:r>
            <a:endParaRPr lang="en-US" dirty="0"/>
          </a:p>
          <a:p>
            <a:pPr marL="0" indent="0">
              <a:buNone/>
            </a:pPr>
            <a:endParaRPr lang="en-US" dirty="0"/>
          </a:p>
        </p:txBody>
      </p:sp>
    </p:spTree>
    <p:extLst>
      <p:ext uri="{BB962C8B-B14F-4D97-AF65-F5344CB8AC3E}">
        <p14:creationId xmlns:p14="http://schemas.microsoft.com/office/powerpoint/2010/main" val="275067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C6A96E-EBE6-4A34-B6C1-C874D8979C11}"/>
              </a:ext>
            </a:extLst>
          </p:cNvPr>
          <p:cNvSpPr>
            <a:spLocks noGrp="1"/>
          </p:cNvSpPr>
          <p:nvPr>
            <p:ph type="title"/>
          </p:nvPr>
        </p:nvSpPr>
        <p:spPr/>
        <p:txBody>
          <a:bodyPr/>
          <a:lstStyle/>
          <a:p>
            <a:r>
              <a:rPr lang="es-CL" dirty="0"/>
              <a:t>NICSP 13</a:t>
            </a:r>
            <a:br>
              <a:rPr lang="es-CL" dirty="0"/>
            </a:br>
            <a:r>
              <a:rPr lang="es-ES" dirty="0"/>
              <a:t>Arrendamientos - Ejercicio</a:t>
            </a:r>
            <a:endParaRPr lang="en-US" dirty="0"/>
          </a:p>
        </p:txBody>
      </p:sp>
      <p:sp>
        <p:nvSpPr>
          <p:cNvPr id="3" name="Marcador de contenido 2">
            <a:extLst>
              <a:ext uri="{FF2B5EF4-FFF2-40B4-BE49-F238E27FC236}">
                <a16:creationId xmlns:a16="http://schemas.microsoft.com/office/drawing/2014/main" id="{04BA0B51-55C1-4E6E-8F12-9B922AD8E683}"/>
              </a:ext>
            </a:extLst>
          </p:cNvPr>
          <p:cNvSpPr>
            <a:spLocks noGrp="1"/>
          </p:cNvSpPr>
          <p:nvPr>
            <p:ph idx="1"/>
          </p:nvPr>
        </p:nvSpPr>
        <p:spPr/>
        <p:txBody>
          <a:bodyPr>
            <a:normAutofit lnSpcReduction="10000"/>
          </a:bodyPr>
          <a:lstStyle/>
          <a:p>
            <a:r>
              <a:rPr lang="es-ES" b="1" dirty="0"/>
              <a:t>Recordar lo siguiente</a:t>
            </a:r>
            <a:endParaRPr lang="en-US" dirty="0"/>
          </a:p>
          <a:p>
            <a:r>
              <a:rPr lang="es-ES" dirty="0"/>
              <a:t>Un arrendamiento financiero es aquel que transfiere sustancialmente todos los riesgos  y ventajas asociados con el activo arrendado al arrendatario </a:t>
            </a:r>
            <a:r>
              <a:rPr lang="es-ES" b="1" dirty="0"/>
              <a:t>(NICSP 13). </a:t>
            </a:r>
            <a:r>
              <a:rPr lang="es-ES" dirty="0"/>
              <a:t>La norma incluye varias sugerencias para poder identificar un arrendamiento financiero, pero ningún criterio numérico sobre la proporción del valor o la vida útil.</a:t>
            </a:r>
            <a:endParaRPr lang="en-US" dirty="0"/>
          </a:p>
          <a:p>
            <a:r>
              <a:rPr lang="es-ES" dirty="0"/>
              <a:t>Como regla general, el periodo de depreciación para los activos arrendados capitalizados debe ser coherente con el de cualquier otro activo en virtud de la NICSP 17 </a:t>
            </a:r>
            <a:r>
              <a:rPr lang="es-ES" b="1" dirty="0"/>
              <a:t>(NICSP 13). </a:t>
            </a:r>
            <a:r>
              <a:rPr lang="es-ES" dirty="0"/>
              <a:t>Sin embargo, a menos que exista una certeza razonable de que el arrendatario conservará la propiedad del activo al término del plazo del arrendamiento, el activo deberá depreciarse a lo largo del período que resulte menor entre el plazo del arrendamiento y la vida útil económica.</a:t>
            </a:r>
          </a:p>
          <a:p>
            <a:endParaRPr lang="es-ES" dirty="0"/>
          </a:p>
          <a:p>
            <a:endParaRPr lang="es-ES" dirty="0"/>
          </a:p>
          <a:p>
            <a:endParaRPr lang="en-US" dirty="0"/>
          </a:p>
          <a:p>
            <a:endParaRPr lang="en-US" dirty="0"/>
          </a:p>
        </p:txBody>
      </p:sp>
    </p:spTree>
    <p:extLst>
      <p:ext uri="{BB962C8B-B14F-4D97-AF65-F5344CB8AC3E}">
        <p14:creationId xmlns:p14="http://schemas.microsoft.com/office/powerpoint/2010/main" val="2139592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9AA2D6-8A7D-4238-B4D2-CBDDB4098A97}"/>
              </a:ext>
            </a:extLst>
          </p:cNvPr>
          <p:cNvSpPr>
            <a:spLocks noGrp="1"/>
          </p:cNvSpPr>
          <p:nvPr>
            <p:ph type="title"/>
          </p:nvPr>
        </p:nvSpPr>
        <p:spPr/>
        <p:txBody>
          <a:bodyPr/>
          <a:lstStyle/>
          <a:p>
            <a:r>
              <a:rPr lang="es-CL" dirty="0"/>
              <a:t>NICSP 13</a:t>
            </a:r>
            <a:br>
              <a:rPr lang="es-CL" dirty="0"/>
            </a:br>
            <a:r>
              <a:rPr lang="es-ES" dirty="0"/>
              <a:t>Arrendamientos - Ejercicio</a:t>
            </a:r>
            <a:endParaRPr lang="en-US" dirty="0"/>
          </a:p>
        </p:txBody>
      </p:sp>
      <p:pic>
        <p:nvPicPr>
          <p:cNvPr id="4" name="Marcador de contenido 3">
            <a:extLst>
              <a:ext uri="{FF2B5EF4-FFF2-40B4-BE49-F238E27FC236}">
                <a16:creationId xmlns:a16="http://schemas.microsoft.com/office/drawing/2014/main" id="{13FEC6B5-A15F-4080-B457-0C3F644CED07}"/>
              </a:ext>
            </a:extLst>
          </p:cNvPr>
          <p:cNvPicPr>
            <a:picLocks noGrp="1" noChangeAspect="1"/>
          </p:cNvPicPr>
          <p:nvPr>
            <p:ph idx="1"/>
          </p:nvPr>
        </p:nvPicPr>
        <p:blipFill rotWithShape="1">
          <a:blip r:embed="rId2"/>
          <a:srcRect l="34167" t="22181" r="19571" b="15339"/>
          <a:stretch/>
        </p:blipFill>
        <p:spPr>
          <a:xfrm>
            <a:off x="2438400" y="1924646"/>
            <a:ext cx="6374296" cy="4840232"/>
          </a:xfrm>
          <a:prstGeom prst="rect">
            <a:avLst/>
          </a:prstGeom>
        </p:spPr>
      </p:pic>
    </p:spTree>
    <p:extLst>
      <p:ext uri="{BB962C8B-B14F-4D97-AF65-F5344CB8AC3E}">
        <p14:creationId xmlns:p14="http://schemas.microsoft.com/office/powerpoint/2010/main" val="713001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927957-194D-4AAC-A9D0-21424C2C1A37}"/>
              </a:ext>
            </a:extLst>
          </p:cNvPr>
          <p:cNvSpPr>
            <a:spLocks noGrp="1"/>
          </p:cNvSpPr>
          <p:nvPr>
            <p:ph type="title"/>
          </p:nvPr>
        </p:nvSpPr>
        <p:spPr/>
        <p:txBody>
          <a:bodyPr/>
          <a:lstStyle/>
          <a:p>
            <a:r>
              <a:rPr lang="es-CL" dirty="0"/>
              <a:t>NICSP 13</a:t>
            </a:r>
            <a:br>
              <a:rPr lang="es-CL" dirty="0"/>
            </a:br>
            <a:r>
              <a:rPr lang="es-ES" dirty="0"/>
              <a:t>Arrendamientos - Ejercicio</a:t>
            </a:r>
            <a:endParaRPr lang="en-US" dirty="0"/>
          </a:p>
        </p:txBody>
      </p:sp>
      <p:sp>
        <p:nvSpPr>
          <p:cNvPr id="3" name="Marcador de contenido 2">
            <a:extLst>
              <a:ext uri="{FF2B5EF4-FFF2-40B4-BE49-F238E27FC236}">
                <a16:creationId xmlns:a16="http://schemas.microsoft.com/office/drawing/2014/main" id="{DC7BC2B2-FC99-4CE3-883B-01B4A865F427}"/>
              </a:ext>
            </a:extLst>
          </p:cNvPr>
          <p:cNvSpPr>
            <a:spLocks noGrp="1"/>
          </p:cNvSpPr>
          <p:nvPr>
            <p:ph idx="1"/>
          </p:nvPr>
        </p:nvSpPr>
        <p:spPr/>
        <p:txBody>
          <a:bodyPr/>
          <a:lstStyle/>
          <a:p>
            <a:r>
              <a:rPr lang="es-CL" dirty="0"/>
              <a:t>Desarrollo ejercicio, próxima clase.</a:t>
            </a:r>
            <a:endParaRPr lang="en-US" dirty="0"/>
          </a:p>
        </p:txBody>
      </p:sp>
    </p:spTree>
    <p:extLst>
      <p:ext uri="{BB962C8B-B14F-4D97-AF65-F5344CB8AC3E}">
        <p14:creationId xmlns:p14="http://schemas.microsoft.com/office/powerpoint/2010/main" val="1574095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DCFC43-3EC5-46A5-A387-84459C610AEB}"/>
              </a:ext>
            </a:extLst>
          </p:cNvPr>
          <p:cNvSpPr>
            <a:spLocks noGrp="1"/>
          </p:cNvSpPr>
          <p:nvPr>
            <p:ph type="title"/>
          </p:nvPr>
        </p:nvSpPr>
        <p:spPr/>
        <p:txBody>
          <a:bodyPr/>
          <a:lstStyle/>
          <a:p>
            <a:r>
              <a:rPr lang="es-CL" dirty="0"/>
              <a:t>NICSP 13</a:t>
            </a:r>
            <a:br>
              <a:rPr lang="es-CL" dirty="0"/>
            </a:br>
            <a:r>
              <a:rPr lang="es-ES" dirty="0"/>
              <a:t>Arrendamientos</a:t>
            </a:r>
            <a:endParaRPr lang="en-US" dirty="0"/>
          </a:p>
        </p:txBody>
      </p:sp>
      <p:sp>
        <p:nvSpPr>
          <p:cNvPr id="3" name="Marcador de contenido 2">
            <a:extLst>
              <a:ext uri="{FF2B5EF4-FFF2-40B4-BE49-F238E27FC236}">
                <a16:creationId xmlns:a16="http://schemas.microsoft.com/office/drawing/2014/main" id="{E6B25230-B13A-4D3E-8189-0854F7A024B2}"/>
              </a:ext>
            </a:extLst>
          </p:cNvPr>
          <p:cNvSpPr>
            <a:spLocks noGrp="1"/>
          </p:cNvSpPr>
          <p:nvPr>
            <p:ph idx="1"/>
          </p:nvPr>
        </p:nvSpPr>
        <p:spPr>
          <a:xfrm>
            <a:off x="677334" y="1930400"/>
            <a:ext cx="8596668" cy="3880773"/>
          </a:xfrm>
        </p:spPr>
        <p:txBody>
          <a:bodyPr/>
          <a:lstStyle/>
          <a:p>
            <a:pPr algn="just"/>
            <a:endParaRPr lang="es-ES" dirty="0"/>
          </a:p>
          <a:p>
            <a:pPr algn="just"/>
            <a:r>
              <a:rPr lang="es-ES" dirty="0"/>
              <a:t>La NICSP 13 se aplica a todos los arrendamientos, a excepción de aquellos contratos de arrendamiento por minerales, petróleo, gas natural y recursos regenerativos similares, y los contratos de licencia por películas, vídeos, obras de teatro, manuscritos, patentes, derechos de autor y conceptos similares.</a:t>
            </a:r>
            <a:endParaRPr lang="en-US" dirty="0"/>
          </a:p>
        </p:txBody>
      </p:sp>
    </p:spTree>
    <p:extLst>
      <p:ext uri="{BB962C8B-B14F-4D97-AF65-F5344CB8AC3E}">
        <p14:creationId xmlns:p14="http://schemas.microsoft.com/office/powerpoint/2010/main" val="100182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D453F1-9201-4B9C-8D05-75899C392FB7}"/>
              </a:ext>
            </a:extLst>
          </p:cNvPr>
          <p:cNvSpPr>
            <a:spLocks noGrp="1"/>
          </p:cNvSpPr>
          <p:nvPr>
            <p:ph type="title"/>
          </p:nvPr>
        </p:nvSpPr>
        <p:spPr/>
        <p:txBody>
          <a:bodyPr/>
          <a:lstStyle/>
          <a:p>
            <a:r>
              <a:rPr lang="es-CL" dirty="0"/>
              <a:t>NICSP 13</a:t>
            </a:r>
            <a:br>
              <a:rPr lang="es-CL" dirty="0"/>
            </a:br>
            <a:r>
              <a:rPr lang="es-ES" dirty="0"/>
              <a:t>Arrendamientos</a:t>
            </a:r>
            <a:endParaRPr lang="en-US" dirty="0"/>
          </a:p>
        </p:txBody>
      </p:sp>
      <p:sp>
        <p:nvSpPr>
          <p:cNvPr id="3" name="Marcador de contenido 2">
            <a:extLst>
              <a:ext uri="{FF2B5EF4-FFF2-40B4-BE49-F238E27FC236}">
                <a16:creationId xmlns:a16="http://schemas.microsoft.com/office/drawing/2014/main" id="{A6039037-0F2C-4AF5-86FA-D264DE597DDF}"/>
              </a:ext>
            </a:extLst>
          </p:cNvPr>
          <p:cNvSpPr>
            <a:spLocks noGrp="1"/>
          </p:cNvSpPr>
          <p:nvPr>
            <p:ph idx="1"/>
          </p:nvPr>
        </p:nvSpPr>
        <p:spPr/>
        <p:txBody>
          <a:bodyPr/>
          <a:lstStyle/>
          <a:p>
            <a:pPr algn="just"/>
            <a:r>
              <a:rPr lang="es-ES" dirty="0"/>
              <a:t>La NICSP 13 exige la capitalización de los activos y pasivos de los arrendamientos financieros al valor razonable del activo o al valor descontado de los pagos mínimos por el arrendamiento, según cual sea menor.</a:t>
            </a:r>
            <a:endParaRPr lang="en-US" dirty="0"/>
          </a:p>
          <a:p>
            <a:pPr algn="just"/>
            <a:r>
              <a:rPr lang="es-ES" dirty="0"/>
              <a:t>Un arrendamiento financiero es aquel que transfiere sustancialmente todos los riesgos y ventajas asociados con el activo arrendado al arrendatario </a:t>
            </a:r>
            <a:r>
              <a:rPr lang="es-ES" b="1" dirty="0"/>
              <a:t>(NICSP 13 p8). </a:t>
            </a:r>
            <a:r>
              <a:rPr lang="es-ES" dirty="0"/>
              <a:t>La norma incluye varias sugerencias para poder identificar un arrendamiento financiero, pero ningún criterio numérico sobre la proporción del valor o la vida útil. </a:t>
            </a:r>
            <a:endParaRPr lang="en-US" dirty="0"/>
          </a:p>
          <a:p>
            <a:pPr algn="just"/>
            <a:r>
              <a:rPr lang="es-ES" dirty="0"/>
              <a:t>La aplicación de estas definiciones a las diferentes circunstancias de las dos partes que intervienen en la operación puede tener como consecuencia que el mismo arrendamiento se clasifique de distinta forma por arrendador y arrendatario</a:t>
            </a:r>
            <a:endParaRPr lang="en-US" dirty="0"/>
          </a:p>
        </p:txBody>
      </p:sp>
    </p:spTree>
    <p:extLst>
      <p:ext uri="{BB962C8B-B14F-4D97-AF65-F5344CB8AC3E}">
        <p14:creationId xmlns:p14="http://schemas.microsoft.com/office/powerpoint/2010/main" val="965429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4E4C5D-ED2E-4629-820C-1B95E135290E}"/>
              </a:ext>
            </a:extLst>
          </p:cNvPr>
          <p:cNvSpPr>
            <a:spLocks noGrp="1"/>
          </p:cNvSpPr>
          <p:nvPr>
            <p:ph type="title"/>
          </p:nvPr>
        </p:nvSpPr>
        <p:spPr/>
        <p:txBody>
          <a:bodyPr/>
          <a:lstStyle/>
          <a:p>
            <a:r>
              <a:rPr lang="es-CL" dirty="0"/>
              <a:t>NICSP 13</a:t>
            </a:r>
            <a:br>
              <a:rPr lang="es-CL" dirty="0"/>
            </a:br>
            <a:r>
              <a:rPr lang="es-ES" dirty="0"/>
              <a:t>Arrendamientos</a:t>
            </a:r>
            <a:endParaRPr lang="en-US" dirty="0"/>
          </a:p>
        </p:txBody>
      </p:sp>
      <p:sp>
        <p:nvSpPr>
          <p:cNvPr id="3" name="Marcador de contenido 2">
            <a:extLst>
              <a:ext uri="{FF2B5EF4-FFF2-40B4-BE49-F238E27FC236}">
                <a16:creationId xmlns:a16="http://schemas.microsoft.com/office/drawing/2014/main" id="{243360C7-883B-41FA-B8FE-83A474774343}"/>
              </a:ext>
            </a:extLst>
          </p:cNvPr>
          <p:cNvSpPr>
            <a:spLocks noGrp="1"/>
          </p:cNvSpPr>
          <p:nvPr>
            <p:ph idx="1"/>
          </p:nvPr>
        </p:nvSpPr>
        <p:spPr/>
        <p:txBody>
          <a:bodyPr/>
          <a:lstStyle/>
          <a:p>
            <a:r>
              <a:rPr lang="es-ES" dirty="0"/>
              <a:t>En el Reconocimiento inicial, </a:t>
            </a:r>
            <a:r>
              <a:rPr lang="es-ES" b="1" dirty="0"/>
              <a:t>se reconocerá como un activo y un pasivo por el mismo importe, igual al valor razonable del bien arrendado, o bien el valor presente de los pagos mínimos por el arrendamiento.</a:t>
            </a:r>
          </a:p>
          <a:p>
            <a:endParaRPr lang="es-ES" b="1" dirty="0"/>
          </a:p>
          <a:p>
            <a:endParaRPr lang="es-CL" dirty="0"/>
          </a:p>
          <a:p>
            <a:endParaRPr lang="es-CL" dirty="0"/>
          </a:p>
          <a:p>
            <a:endParaRPr lang="es-CL" dirty="0"/>
          </a:p>
          <a:p>
            <a:r>
              <a:rPr lang="es-ES" dirty="0"/>
              <a:t>Todos los costos atribuibles para llevar a cabo la transacción, se reconocerán como parte del activo reconocido.</a:t>
            </a:r>
            <a:endParaRPr lang="en-US" dirty="0"/>
          </a:p>
          <a:p>
            <a:endParaRPr lang="en-US" dirty="0"/>
          </a:p>
        </p:txBody>
      </p:sp>
      <p:graphicFrame>
        <p:nvGraphicFramePr>
          <p:cNvPr id="6" name="Tabla 5">
            <a:extLst>
              <a:ext uri="{FF2B5EF4-FFF2-40B4-BE49-F238E27FC236}">
                <a16:creationId xmlns:a16="http://schemas.microsoft.com/office/drawing/2014/main" id="{C93083D5-2FCD-48DA-A2F3-EE611A9F990E}"/>
              </a:ext>
            </a:extLst>
          </p:cNvPr>
          <p:cNvGraphicFramePr>
            <a:graphicFrameLocks noGrp="1"/>
          </p:cNvGraphicFramePr>
          <p:nvPr>
            <p:extLst>
              <p:ext uri="{D42A27DB-BD31-4B8C-83A1-F6EECF244321}">
                <p14:modId xmlns:p14="http://schemas.microsoft.com/office/powerpoint/2010/main" val="1652825117"/>
              </p:ext>
            </p:extLst>
          </p:nvPr>
        </p:nvGraphicFramePr>
        <p:xfrm>
          <a:off x="1630017" y="3525079"/>
          <a:ext cx="6090472" cy="847245"/>
        </p:xfrm>
        <a:graphic>
          <a:graphicData uri="http://schemas.openxmlformats.org/drawingml/2006/table">
            <a:tbl>
              <a:tblPr firstRow="1" firstCol="1" bandRow="1">
                <a:tableStyleId>{5C22544A-7EE6-4342-B048-85BDC9FD1C3A}</a:tableStyleId>
              </a:tblPr>
              <a:tblGrid>
                <a:gridCol w="3072715">
                  <a:extLst>
                    <a:ext uri="{9D8B030D-6E8A-4147-A177-3AD203B41FA5}">
                      <a16:colId xmlns:a16="http://schemas.microsoft.com/office/drawing/2014/main" val="1675871120"/>
                    </a:ext>
                  </a:extLst>
                </a:gridCol>
                <a:gridCol w="1497957">
                  <a:extLst>
                    <a:ext uri="{9D8B030D-6E8A-4147-A177-3AD203B41FA5}">
                      <a16:colId xmlns:a16="http://schemas.microsoft.com/office/drawing/2014/main" val="3765054152"/>
                    </a:ext>
                  </a:extLst>
                </a:gridCol>
                <a:gridCol w="1519800">
                  <a:extLst>
                    <a:ext uri="{9D8B030D-6E8A-4147-A177-3AD203B41FA5}">
                      <a16:colId xmlns:a16="http://schemas.microsoft.com/office/drawing/2014/main" val="30963132"/>
                    </a:ext>
                  </a:extLst>
                </a:gridCol>
              </a:tblGrid>
              <a:tr h="282415">
                <a:tc>
                  <a:txBody>
                    <a:bodyPr/>
                    <a:lstStyle/>
                    <a:p>
                      <a:pPr marL="0" marR="0" algn="ctr">
                        <a:lnSpc>
                          <a:spcPct val="115000"/>
                        </a:lnSpc>
                        <a:spcBef>
                          <a:spcPts val="0"/>
                        </a:spcBef>
                        <a:spcAft>
                          <a:spcPts val="0"/>
                        </a:spcAft>
                      </a:pPr>
                      <a:r>
                        <a:rPr lang="es-ES" sz="1100">
                          <a:effectLst/>
                        </a:rPr>
                        <a:t>Cuentas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Debe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Haber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7645871"/>
                  </a:ext>
                </a:extLst>
              </a:tr>
              <a:tr h="282415">
                <a:tc>
                  <a:txBody>
                    <a:bodyPr/>
                    <a:lstStyle/>
                    <a:p>
                      <a:pPr marL="0" marR="0" algn="just">
                        <a:lnSpc>
                          <a:spcPct val="115000"/>
                        </a:lnSpc>
                        <a:spcBef>
                          <a:spcPts val="0"/>
                        </a:spcBef>
                        <a:spcAft>
                          <a:spcPts val="0"/>
                        </a:spcAft>
                      </a:pPr>
                      <a:r>
                        <a:rPr lang="es-ES" sz="1100">
                          <a:effectLst/>
                        </a:rPr>
                        <a:t>Bienes de uso en Leasing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xxx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4493936"/>
                  </a:ext>
                </a:extLst>
              </a:tr>
              <a:tr h="282415">
                <a:tc>
                  <a:txBody>
                    <a:bodyPr/>
                    <a:lstStyle/>
                    <a:p>
                      <a:pPr marL="0" marR="0" algn="just">
                        <a:lnSpc>
                          <a:spcPct val="115000"/>
                        </a:lnSpc>
                        <a:spcBef>
                          <a:spcPts val="0"/>
                        </a:spcBef>
                        <a:spcAft>
                          <a:spcPts val="0"/>
                        </a:spcAft>
                      </a:pPr>
                      <a:r>
                        <a:rPr lang="es-ES" sz="1100">
                          <a:effectLst/>
                        </a:rPr>
                        <a:t>Acreedores por Leasing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dirty="0">
                          <a:effectLst/>
                        </a:rPr>
                        <a:t>xxx</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44762773"/>
                  </a:ext>
                </a:extLst>
              </a:tr>
            </a:tbl>
          </a:graphicData>
        </a:graphic>
      </p:graphicFrame>
    </p:spTree>
    <p:extLst>
      <p:ext uri="{BB962C8B-B14F-4D97-AF65-F5344CB8AC3E}">
        <p14:creationId xmlns:p14="http://schemas.microsoft.com/office/powerpoint/2010/main" val="2206580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0CAFCC-6004-4D0D-BA4A-757AEA1E4DEC}"/>
              </a:ext>
            </a:extLst>
          </p:cNvPr>
          <p:cNvSpPr>
            <a:spLocks noGrp="1"/>
          </p:cNvSpPr>
          <p:nvPr>
            <p:ph type="title"/>
          </p:nvPr>
        </p:nvSpPr>
        <p:spPr/>
        <p:txBody>
          <a:bodyPr/>
          <a:lstStyle/>
          <a:p>
            <a:r>
              <a:rPr lang="es-CL" dirty="0"/>
              <a:t>NICSP 13</a:t>
            </a:r>
            <a:br>
              <a:rPr lang="es-CL" dirty="0"/>
            </a:br>
            <a:r>
              <a:rPr lang="es-ES" dirty="0"/>
              <a:t>Arrendamientos</a:t>
            </a:r>
            <a:endParaRPr lang="en-US" dirty="0"/>
          </a:p>
        </p:txBody>
      </p:sp>
      <p:sp>
        <p:nvSpPr>
          <p:cNvPr id="3" name="Marcador de contenido 2">
            <a:extLst>
              <a:ext uri="{FF2B5EF4-FFF2-40B4-BE49-F238E27FC236}">
                <a16:creationId xmlns:a16="http://schemas.microsoft.com/office/drawing/2014/main" id="{B903E54F-4E09-4673-9A4C-E07E2935E6A7}"/>
              </a:ext>
            </a:extLst>
          </p:cNvPr>
          <p:cNvSpPr>
            <a:spLocks noGrp="1"/>
          </p:cNvSpPr>
          <p:nvPr>
            <p:ph idx="1"/>
          </p:nvPr>
        </p:nvSpPr>
        <p:spPr/>
        <p:txBody>
          <a:bodyPr/>
          <a:lstStyle/>
          <a:p>
            <a:r>
              <a:rPr lang="es-ES" dirty="0"/>
              <a:t>Cada una de las cuotas del arrendamiento se dividirá en dos partes que representan, respectivamente, las cargas financieras y la reducción de la deuda viva. </a:t>
            </a:r>
            <a:endParaRPr lang="en-US" dirty="0"/>
          </a:p>
          <a:p>
            <a:endParaRPr lang="en-US" dirty="0"/>
          </a:p>
        </p:txBody>
      </p:sp>
      <p:graphicFrame>
        <p:nvGraphicFramePr>
          <p:cNvPr id="4" name="Tabla 3">
            <a:extLst>
              <a:ext uri="{FF2B5EF4-FFF2-40B4-BE49-F238E27FC236}">
                <a16:creationId xmlns:a16="http://schemas.microsoft.com/office/drawing/2014/main" id="{F0F92190-6CDC-4E1C-A752-303095A0DAA4}"/>
              </a:ext>
            </a:extLst>
          </p:cNvPr>
          <p:cNvGraphicFramePr>
            <a:graphicFrameLocks noGrp="1"/>
          </p:cNvGraphicFramePr>
          <p:nvPr>
            <p:extLst>
              <p:ext uri="{D42A27DB-BD31-4B8C-83A1-F6EECF244321}">
                <p14:modId xmlns:p14="http://schemas.microsoft.com/office/powerpoint/2010/main" val="2509380071"/>
              </p:ext>
            </p:extLst>
          </p:nvPr>
        </p:nvGraphicFramePr>
        <p:xfrm>
          <a:off x="1722783" y="3286541"/>
          <a:ext cx="6241774" cy="1987825"/>
        </p:xfrm>
        <a:graphic>
          <a:graphicData uri="http://schemas.openxmlformats.org/drawingml/2006/table">
            <a:tbl>
              <a:tblPr firstRow="1" firstCol="1" bandRow="1">
                <a:tableStyleId>{5C22544A-7EE6-4342-B048-85BDC9FD1C3A}</a:tableStyleId>
              </a:tblPr>
              <a:tblGrid>
                <a:gridCol w="3762827">
                  <a:extLst>
                    <a:ext uri="{9D8B030D-6E8A-4147-A177-3AD203B41FA5}">
                      <a16:colId xmlns:a16="http://schemas.microsoft.com/office/drawing/2014/main" val="4132139795"/>
                    </a:ext>
                  </a:extLst>
                </a:gridCol>
                <a:gridCol w="1330818">
                  <a:extLst>
                    <a:ext uri="{9D8B030D-6E8A-4147-A177-3AD203B41FA5}">
                      <a16:colId xmlns:a16="http://schemas.microsoft.com/office/drawing/2014/main" val="1560370938"/>
                    </a:ext>
                  </a:extLst>
                </a:gridCol>
                <a:gridCol w="1148129">
                  <a:extLst>
                    <a:ext uri="{9D8B030D-6E8A-4147-A177-3AD203B41FA5}">
                      <a16:colId xmlns:a16="http://schemas.microsoft.com/office/drawing/2014/main" val="1063514977"/>
                    </a:ext>
                  </a:extLst>
                </a:gridCol>
              </a:tblGrid>
              <a:tr h="219207">
                <a:tc>
                  <a:txBody>
                    <a:bodyPr/>
                    <a:lstStyle/>
                    <a:p>
                      <a:pPr marL="0" marR="0" algn="ctr">
                        <a:lnSpc>
                          <a:spcPct val="115000"/>
                        </a:lnSpc>
                        <a:spcBef>
                          <a:spcPts val="0"/>
                        </a:spcBef>
                        <a:spcAft>
                          <a:spcPts val="0"/>
                        </a:spcAft>
                      </a:pPr>
                      <a:r>
                        <a:rPr lang="es-ES" sz="1100">
                          <a:effectLst/>
                        </a:rPr>
                        <a:t>Cuentas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Debe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Haber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86146980"/>
                  </a:ext>
                </a:extLst>
              </a:tr>
              <a:tr h="219207">
                <a:tc>
                  <a:txBody>
                    <a:bodyPr/>
                    <a:lstStyle/>
                    <a:p>
                      <a:pPr marL="0" marR="0" algn="just">
                        <a:lnSpc>
                          <a:spcPct val="115000"/>
                        </a:lnSpc>
                        <a:spcBef>
                          <a:spcPts val="0"/>
                        </a:spcBef>
                        <a:spcAft>
                          <a:spcPts val="0"/>
                        </a:spcAft>
                      </a:pPr>
                      <a:r>
                        <a:rPr lang="es-ES" sz="1100">
                          <a:effectLst/>
                        </a:rPr>
                        <a:t>Intereses Financieros (devengados)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xxx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1451260"/>
                  </a:ext>
                </a:extLst>
              </a:tr>
              <a:tr h="219207">
                <a:tc>
                  <a:txBody>
                    <a:bodyPr/>
                    <a:lstStyle/>
                    <a:p>
                      <a:pPr marL="0" marR="0" algn="just">
                        <a:lnSpc>
                          <a:spcPct val="115000"/>
                        </a:lnSpc>
                        <a:spcBef>
                          <a:spcPts val="0"/>
                        </a:spcBef>
                        <a:spcAft>
                          <a:spcPts val="0"/>
                        </a:spcAft>
                      </a:pPr>
                      <a:r>
                        <a:rPr lang="es-ES" sz="1100">
                          <a:effectLst/>
                        </a:rPr>
                        <a:t>Acreedores por Leasing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xxx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55591567"/>
                  </a:ext>
                </a:extLst>
              </a:tr>
              <a:tr h="219207">
                <a:tc>
                  <a:txBody>
                    <a:bodyPr/>
                    <a:lstStyle/>
                    <a:p>
                      <a:pPr marL="0" marR="0" algn="just">
                        <a:lnSpc>
                          <a:spcPct val="115000"/>
                        </a:lnSpc>
                        <a:spcBef>
                          <a:spcPts val="0"/>
                        </a:spcBef>
                        <a:spcAft>
                          <a:spcPts val="0"/>
                        </a:spcAft>
                      </a:pPr>
                      <a:r>
                        <a:rPr lang="es-ES" sz="1100">
                          <a:effectLst/>
                        </a:rPr>
                        <a:t>Reconocimiento por los intereses devengados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15628265"/>
                  </a:ext>
                </a:extLst>
              </a:tr>
              <a:tr h="219207">
                <a:tc>
                  <a:txBody>
                    <a:bodyPr/>
                    <a:lstStyle/>
                    <a:p>
                      <a:pPr marL="0" marR="0" algn="just">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80880893"/>
                  </a:ext>
                </a:extLst>
              </a:tr>
              <a:tr h="219207">
                <a:tc>
                  <a:txBody>
                    <a:bodyPr/>
                    <a:lstStyle/>
                    <a:p>
                      <a:pPr marL="0" marR="0" algn="just">
                        <a:lnSpc>
                          <a:spcPct val="115000"/>
                        </a:lnSpc>
                        <a:spcBef>
                          <a:spcPts val="0"/>
                        </a:spcBef>
                        <a:spcAft>
                          <a:spcPts val="0"/>
                        </a:spcAft>
                      </a:pPr>
                      <a:r>
                        <a:rPr lang="es-ES" sz="1100">
                          <a:effectLst/>
                        </a:rPr>
                        <a:t>Acreedores por Leasing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xxx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6678219"/>
                  </a:ext>
                </a:extLst>
              </a:tr>
              <a:tr h="219207">
                <a:tc>
                  <a:txBody>
                    <a:bodyPr/>
                    <a:lstStyle/>
                    <a:p>
                      <a:pPr marL="0" marR="0" algn="just">
                        <a:lnSpc>
                          <a:spcPct val="115000"/>
                        </a:lnSpc>
                        <a:spcBef>
                          <a:spcPts val="0"/>
                        </a:spcBef>
                        <a:spcAft>
                          <a:spcPts val="0"/>
                        </a:spcAft>
                      </a:pPr>
                      <a:r>
                        <a:rPr lang="es-ES" sz="1100">
                          <a:effectLst/>
                        </a:rPr>
                        <a:t>Banco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xxx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06872507"/>
                  </a:ext>
                </a:extLst>
              </a:tr>
              <a:tr h="453376">
                <a:tc>
                  <a:txBody>
                    <a:bodyPr/>
                    <a:lstStyle/>
                    <a:p>
                      <a:pPr marL="0" marR="0" algn="just">
                        <a:lnSpc>
                          <a:spcPct val="115000"/>
                        </a:lnSpc>
                        <a:spcBef>
                          <a:spcPts val="0"/>
                        </a:spcBef>
                        <a:spcAft>
                          <a:spcPts val="0"/>
                        </a:spcAft>
                      </a:pPr>
                      <a:r>
                        <a:rPr lang="es-ES" sz="1100">
                          <a:effectLst/>
                        </a:rPr>
                        <a:t>Pagos de las cuotas, se reconocerán en la medida que se desarrolle el pago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8368810"/>
                  </a:ext>
                </a:extLst>
              </a:tr>
            </a:tbl>
          </a:graphicData>
        </a:graphic>
      </p:graphicFrame>
    </p:spTree>
    <p:extLst>
      <p:ext uri="{BB962C8B-B14F-4D97-AF65-F5344CB8AC3E}">
        <p14:creationId xmlns:p14="http://schemas.microsoft.com/office/powerpoint/2010/main" val="888482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D701D0-A844-4CFE-8BAE-FDB1D1D457A3}"/>
              </a:ext>
            </a:extLst>
          </p:cNvPr>
          <p:cNvSpPr>
            <a:spLocks noGrp="1"/>
          </p:cNvSpPr>
          <p:nvPr>
            <p:ph type="title"/>
          </p:nvPr>
        </p:nvSpPr>
        <p:spPr/>
        <p:txBody>
          <a:bodyPr/>
          <a:lstStyle/>
          <a:p>
            <a:r>
              <a:rPr lang="es-CL" dirty="0"/>
              <a:t>NICSP 13</a:t>
            </a:r>
            <a:br>
              <a:rPr lang="es-CL" dirty="0"/>
            </a:br>
            <a:r>
              <a:rPr lang="es-ES" dirty="0"/>
              <a:t>Arrendamientos</a:t>
            </a:r>
            <a:endParaRPr lang="en-US" dirty="0"/>
          </a:p>
        </p:txBody>
      </p:sp>
      <p:sp>
        <p:nvSpPr>
          <p:cNvPr id="3" name="Marcador de contenido 2">
            <a:extLst>
              <a:ext uri="{FF2B5EF4-FFF2-40B4-BE49-F238E27FC236}">
                <a16:creationId xmlns:a16="http://schemas.microsoft.com/office/drawing/2014/main" id="{31303595-6E93-49FA-9648-E71694CDC9E8}"/>
              </a:ext>
            </a:extLst>
          </p:cNvPr>
          <p:cNvSpPr>
            <a:spLocks noGrp="1"/>
          </p:cNvSpPr>
          <p:nvPr>
            <p:ph idx="1"/>
          </p:nvPr>
        </p:nvSpPr>
        <p:spPr/>
        <p:txBody>
          <a:bodyPr/>
          <a:lstStyle/>
          <a:p>
            <a:r>
              <a:rPr lang="es-ES" dirty="0"/>
              <a:t>Como regla general, el periodo de depreciación para los activos arrendados capitalizados debe ser coherente con el de cualquier otro activo en virtud de la NICSP 17</a:t>
            </a:r>
            <a:r>
              <a:rPr lang="es-ES" b="1" dirty="0"/>
              <a:t>. </a:t>
            </a:r>
            <a:r>
              <a:rPr lang="es-ES" dirty="0"/>
              <a:t>Sin embargo, a menos que exista una certeza razonable de que el arrendatario conservará la propiedad del activo al término del plazo del arrendamiento, el activo deberá depreciarse a lo largo del período que resulte menor entre el plazo del arrendamiento y la vida útil económica</a:t>
            </a:r>
          </a:p>
          <a:p>
            <a:endParaRPr lang="en-US" dirty="0"/>
          </a:p>
        </p:txBody>
      </p:sp>
      <p:graphicFrame>
        <p:nvGraphicFramePr>
          <p:cNvPr id="4" name="Tabla 3">
            <a:extLst>
              <a:ext uri="{FF2B5EF4-FFF2-40B4-BE49-F238E27FC236}">
                <a16:creationId xmlns:a16="http://schemas.microsoft.com/office/drawing/2014/main" id="{7BAB8D7A-5C4C-462A-9FDB-A45A48B5AB63}"/>
              </a:ext>
            </a:extLst>
          </p:cNvPr>
          <p:cNvGraphicFramePr>
            <a:graphicFrameLocks noGrp="1"/>
          </p:cNvGraphicFramePr>
          <p:nvPr>
            <p:extLst>
              <p:ext uri="{D42A27DB-BD31-4B8C-83A1-F6EECF244321}">
                <p14:modId xmlns:p14="http://schemas.microsoft.com/office/powerpoint/2010/main" val="1650346738"/>
              </p:ext>
            </p:extLst>
          </p:nvPr>
        </p:nvGraphicFramePr>
        <p:xfrm>
          <a:off x="1608697" y="4100974"/>
          <a:ext cx="6673913" cy="1372172"/>
        </p:xfrm>
        <a:graphic>
          <a:graphicData uri="http://schemas.openxmlformats.org/drawingml/2006/table">
            <a:tbl>
              <a:tblPr firstRow="1" firstCol="1" bandRow="1">
                <a:tableStyleId>{5C22544A-7EE6-4342-B048-85BDC9FD1C3A}</a:tableStyleId>
              </a:tblPr>
              <a:tblGrid>
                <a:gridCol w="4023341">
                  <a:extLst>
                    <a:ext uri="{9D8B030D-6E8A-4147-A177-3AD203B41FA5}">
                      <a16:colId xmlns:a16="http://schemas.microsoft.com/office/drawing/2014/main" val="2289344106"/>
                    </a:ext>
                  </a:extLst>
                </a:gridCol>
                <a:gridCol w="1422955">
                  <a:extLst>
                    <a:ext uri="{9D8B030D-6E8A-4147-A177-3AD203B41FA5}">
                      <a16:colId xmlns:a16="http://schemas.microsoft.com/office/drawing/2014/main" val="1404705623"/>
                    </a:ext>
                  </a:extLst>
                </a:gridCol>
                <a:gridCol w="1227617">
                  <a:extLst>
                    <a:ext uri="{9D8B030D-6E8A-4147-A177-3AD203B41FA5}">
                      <a16:colId xmlns:a16="http://schemas.microsoft.com/office/drawing/2014/main" val="1847551319"/>
                    </a:ext>
                  </a:extLst>
                </a:gridCol>
              </a:tblGrid>
              <a:tr h="343043">
                <a:tc>
                  <a:txBody>
                    <a:bodyPr/>
                    <a:lstStyle/>
                    <a:p>
                      <a:pPr marL="0" marR="0" algn="ctr">
                        <a:lnSpc>
                          <a:spcPct val="115000"/>
                        </a:lnSpc>
                        <a:spcBef>
                          <a:spcPts val="0"/>
                        </a:spcBef>
                        <a:spcAft>
                          <a:spcPts val="0"/>
                        </a:spcAft>
                      </a:pPr>
                      <a:r>
                        <a:rPr lang="es-ES" sz="1100">
                          <a:effectLst/>
                        </a:rPr>
                        <a:t>Cuentas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Debe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Haber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85419736"/>
                  </a:ext>
                </a:extLst>
              </a:tr>
              <a:tr h="343043">
                <a:tc>
                  <a:txBody>
                    <a:bodyPr/>
                    <a:lstStyle/>
                    <a:p>
                      <a:pPr marL="0" marR="0" algn="just">
                        <a:lnSpc>
                          <a:spcPct val="115000"/>
                        </a:lnSpc>
                        <a:spcBef>
                          <a:spcPts val="0"/>
                        </a:spcBef>
                        <a:spcAft>
                          <a:spcPts val="0"/>
                        </a:spcAft>
                      </a:pPr>
                      <a:r>
                        <a:rPr lang="es-ES" sz="1100">
                          <a:effectLst/>
                        </a:rPr>
                        <a:t>Depreciación Activos en Leasing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xxx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48441918"/>
                  </a:ext>
                </a:extLst>
              </a:tr>
              <a:tr h="343043">
                <a:tc>
                  <a:txBody>
                    <a:bodyPr/>
                    <a:lstStyle/>
                    <a:p>
                      <a:pPr marL="0" marR="0" algn="just">
                        <a:lnSpc>
                          <a:spcPct val="115000"/>
                        </a:lnSpc>
                        <a:spcBef>
                          <a:spcPts val="0"/>
                        </a:spcBef>
                        <a:spcAft>
                          <a:spcPts val="0"/>
                        </a:spcAft>
                      </a:pPr>
                      <a:r>
                        <a:rPr lang="es-ES" sz="1100">
                          <a:effectLst/>
                        </a:rPr>
                        <a:t>Depreciación Acumulada activos en Leasing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xxx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32242569"/>
                  </a:ext>
                </a:extLst>
              </a:tr>
              <a:tr h="343043">
                <a:tc>
                  <a:txBody>
                    <a:bodyPr/>
                    <a:lstStyle/>
                    <a:p>
                      <a:pPr marL="0" marR="0" algn="just">
                        <a:lnSpc>
                          <a:spcPct val="115000"/>
                        </a:lnSpc>
                        <a:spcBef>
                          <a:spcPts val="0"/>
                        </a:spcBef>
                        <a:spcAft>
                          <a:spcPts val="0"/>
                        </a:spcAft>
                      </a:pPr>
                      <a:r>
                        <a:rPr lang="es-ES" sz="1100">
                          <a:effectLst/>
                        </a:rPr>
                        <a:t>Cargo de depreciación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s-ES"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24916549"/>
                  </a:ext>
                </a:extLst>
              </a:tr>
            </a:tbl>
          </a:graphicData>
        </a:graphic>
      </p:graphicFrame>
    </p:spTree>
    <p:extLst>
      <p:ext uri="{BB962C8B-B14F-4D97-AF65-F5344CB8AC3E}">
        <p14:creationId xmlns:p14="http://schemas.microsoft.com/office/powerpoint/2010/main" val="1689439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C3C291-3A41-47D7-BBA9-0F0F9D8B100B}"/>
              </a:ext>
            </a:extLst>
          </p:cNvPr>
          <p:cNvSpPr>
            <a:spLocks noGrp="1"/>
          </p:cNvSpPr>
          <p:nvPr>
            <p:ph type="title"/>
          </p:nvPr>
        </p:nvSpPr>
        <p:spPr/>
        <p:txBody>
          <a:bodyPr/>
          <a:lstStyle/>
          <a:p>
            <a:r>
              <a:rPr lang="es-CL" dirty="0"/>
              <a:t>NICSP 13</a:t>
            </a:r>
            <a:br>
              <a:rPr lang="es-CL" dirty="0"/>
            </a:br>
            <a:r>
              <a:rPr lang="es-ES" dirty="0"/>
              <a:t>Arrendamientos</a:t>
            </a:r>
            <a:endParaRPr lang="en-US" dirty="0"/>
          </a:p>
        </p:txBody>
      </p:sp>
      <p:sp>
        <p:nvSpPr>
          <p:cNvPr id="3" name="Marcador de contenido 2">
            <a:extLst>
              <a:ext uri="{FF2B5EF4-FFF2-40B4-BE49-F238E27FC236}">
                <a16:creationId xmlns:a16="http://schemas.microsoft.com/office/drawing/2014/main" id="{25C21B33-5977-454C-AF3D-1A377719DEC1}"/>
              </a:ext>
            </a:extLst>
          </p:cNvPr>
          <p:cNvSpPr>
            <a:spLocks noGrp="1"/>
          </p:cNvSpPr>
          <p:nvPr>
            <p:ph idx="1"/>
          </p:nvPr>
        </p:nvSpPr>
        <p:spPr/>
        <p:txBody>
          <a:bodyPr>
            <a:normAutofit fontScale="92500" lnSpcReduction="10000"/>
          </a:bodyPr>
          <a:lstStyle/>
          <a:p>
            <a:r>
              <a:rPr lang="es-ES" dirty="0"/>
              <a:t>Los arrendamientos operativos (aquellos que no son financieros) deben tratarse como alquileres. Los pagos de rentas de arrendamientos operativos deben reconocerse en forma lineal a lo largo de la vigencia del arrendamiento, aunque el arrendamiento contemple rentas bajas al comienzo y rentas altas luego</a:t>
            </a:r>
            <a:r>
              <a:rPr lang="es-ES" b="1" dirty="0"/>
              <a:t>.</a:t>
            </a:r>
            <a:endParaRPr lang="en-US" dirty="0"/>
          </a:p>
          <a:p>
            <a:r>
              <a:rPr lang="es-ES" dirty="0"/>
              <a:t>Los arrendadores deben reconocer un arrendamiento como financiero u operativo en forma refleja. Por consiguiente, si bien el arrendador es el dueño de los activos objeto de un arrendamiento financiero, el estado de situación financiera refleja una cuenta por cobrar en lugar del activo arrendado.</a:t>
            </a:r>
            <a:endParaRPr lang="en-US" dirty="0"/>
          </a:p>
          <a:p>
            <a:r>
              <a:rPr lang="es-ES" dirty="0"/>
              <a:t>Los arrendadores deben reconocer el ingreso como un rendimiento constante sobre la inversión neta en el arrendamiento.</a:t>
            </a:r>
            <a:endParaRPr lang="en-US" dirty="0"/>
          </a:p>
          <a:p>
            <a:r>
              <a:rPr lang="es-ES" dirty="0"/>
              <a:t>Si una transacción de venta con arrendamiento posterior da lugar a un arrendamiento financiero, sustancialmente no se ha producido ninguna venta. En lugar de reconocer una ganancia sobre la disposición del activo, los ingresos obtenidos deben diferirse y amortizarse a lo largo del plazo del arrendamiento</a:t>
            </a:r>
            <a:endParaRPr lang="en-US" dirty="0"/>
          </a:p>
        </p:txBody>
      </p:sp>
    </p:spTree>
    <p:extLst>
      <p:ext uri="{BB962C8B-B14F-4D97-AF65-F5344CB8AC3E}">
        <p14:creationId xmlns:p14="http://schemas.microsoft.com/office/powerpoint/2010/main" val="3985366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FE527E-2639-4AD5-A39E-CF66B8C56655}"/>
              </a:ext>
            </a:extLst>
          </p:cNvPr>
          <p:cNvSpPr>
            <a:spLocks noGrp="1"/>
          </p:cNvSpPr>
          <p:nvPr>
            <p:ph type="title"/>
          </p:nvPr>
        </p:nvSpPr>
        <p:spPr/>
        <p:txBody>
          <a:bodyPr>
            <a:normAutofit fontScale="90000"/>
          </a:bodyPr>
          <a:lstStyle/>
          <a:p>
            <a:r>
              <a:rPr lang="es-CL" dirty="0"/>
              <a:t>NICSP 13</a:t>
            </a:r>
            <a:br>
              <a:rPr lang="es-CL" dirty="0"/>
            </a:br>
            <a:r>
              <a:rPr lang="es-ES" dirty="0"/>
              <a:t>Arrendamientos</a:t>
            </a: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br>
              <a:rPr lang="es-ES" dirty="0"/>
            </a:br>
            <a:endParaRPr lang="en-US" dirty="0"/>
          </a:p>
        </p:txBody>
      </p:sp>
      <p:pic>
        <p:nvPicPr>
          <p:cNvPr id="4" name="Marcador de contenido 3">
            <a:extLst>
              <a:ext uri="{FF2B5EF4-FFF2-40B4-BE49-F238E27FC236}">
                <a16:creationId xmlns:a16="http://schemas.microsoft.com/office/drawing/2014/main" id="{6276F5CF-8838-4D9D-99FC-BD560D8ABE6A}"/>
              </a:ext>
            </a:extLst>
          </p:cNvPr>
          <p:cNvPicPr>
            <a:picLocks noGrp="1" noChangeAspect="1"/>
          </p:cNvPicPr>
          <p:nvPr>
            <p:ph idx="1"/>
          </p:nvPr>
        </p:nvPicPr>
        <p:blipFill rotWithShape="1">
          <a:blip r:embed="rId2"/>
          <a:srcRect l="13243" r="13060"/>
          <a:stretch/>
        </p:blipFill>
        <p:spPr>
          <a:xfrm>
            <a:off x="2001078" y="1826960"/>
            <a:ext cx="6665844" cy="5085298"/>
          </a:xfrm>
          <a:prstGeom prst="rect">
            <a:avLst/>
          </a:prstGeom>
        </p:spPr>
      </p:pic>
    </p:spTree>
    <p:extLst>
      <p:ext uri="{BB962C8B-B14F-4D97-AF65-F5344CB8AC3E}">
        <p14:creationId xmlns:p14="http://schemas.microsoft.com/office/powerpoint/2010/main" val="3040047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A6A5F0-3839-4699-BAE2-54069278FBE9}"/>
              </a:ext>
            </a:extLst>
          </p:cNvPr>
          <p:cNvSpPr>
            <a:spLocks noGrp="1"/>
          </p:cNvSpPr>
          <p:nvPr>
            <p:ph type="title"/>
          </p:nvPr>
        </p:nvSpPr>
        <p:spPr/>
        <p:txBody>
          <a:bodyPr/>
          <a:lstStyle/>
          <a:p>
            <a:r>
              <a:rPr lang="es-CL" dirty="0"/>
              <a:t>NICSP 13</a:t>
            </a:r>
            <a:br>
              <a:rPr lang="es-CL" dirty="0"/>
            </a:br>
            <a:r>
              <a:rPr lang="es-ES" dirty="0"/>
              <a:t>Arrendamientos - Ejercicio</a:t>
            </a:r>
            <a:endParaRPr lang="en-US" dirty="0"/>
          </a:p>
        </p:txBody>
      </p:sp>
      <p:sp>
        <p:nvSpPr>
          <p:cNvPr id="3" name="Marcador de contenido 2">
            <a:extLst>
              <a:ext uri="{FF2B5EF4-FFF2-40B4-BE49-F238E27FC236}">
                <a16:creationId xmlns:a16="http://schemas.microsoft.com/office/drawing/2014/main" id="{4CADF3D7-A0A5-4153-A014-2ABEFA641D7B}"/>
              </a:ext>
            </a:extLst>
          </p:cNvPr>
          <p:cNvSpPr>
            <a:spLocks noGrp="1"/>
          </p:cNvSpPr>
          <p:nvPr>
            <p:ph idx="1"/>
          </p:nvPr>
        </p:nvSpPr>
        <p:spPr/>
        <p:txBody>
          <a:bodyPr>
            <a:normAutofit fontScale="85000" lnSpcReduction="10000"/>
          </a:bodyPr>
          <a:lstStyle/>
          <a:p>
            <a:pPr marL="0" indent="0">
              <a:buNone/>
            </a:pPr>
            <a:r>
              <a:rPr lang="es-ES" b="1" dirty="0"/>
              <a:t>Ejercicio Arrendamientos Financieros</a:t>
            </a:r>
            <a:endParaRPr lang="en-US" dirty="0"/>
          </a:p>
          <a:p>
            <a:r>
              <a:rPr lang="es-ES" dirty="0"/>
              <a:t>Con fecha 31.12.2018 el arrendador, empresa de leasing que no fabrica ni distribuye bienes, ha suscrito con el arrendatario un contrato de arrendamiento de una máquina</a:t>
            </a:r>
            <a:endParaRPr lang="en-US" dirty="0"/>
          </a:p>
          <a:p>
            <a:pPr marL="0" indent="0">
              <a:buNone/>
            </a:pPr>
            <a:r>
              <a:rPr lang="es-ES" b="1" dirty="0"/>
              <a:t>Condiciones del contrato: </a:t>
            </a:r>
            <a:endParaRPr lang="en-US" dirty="0"/>
          </a:p>
          <a:p>
            <a:pPr lvl="0"/>
            <a:r>
              <a:rPr lang="es-ES" dirty="0"/>
              <a:t>Duración del contrato 60 meses</a:t>
            </a:r>
            <a:endParaRPr lang="en-US" dirty="0"/>
          </a:p>
          <a:p>
            <a:pPr lvl="0"/>
            <a:r>
              <a:rPr lang="es-ES" dirty="0"/>
              <a:t>Tasa de Interés del contrato: 10% anual </a:t>
            </a:r>
            <a:endParaRPr lang="en-US" dirty="0"/>
          </a:p>
          <a:p>
            <a:pPr lvl="0"/>
            <a:r>
              <a:rPr lang="es-ES" dirty="0"/>
              <a:t>Forma de pago US$ 1.000</a:t>
            </a:r>
            <a:endParaRPr lang="en-US" dirty="0"/>
          </a:p>
          <a:p>
            <a:pPr lvl="0"/>
            <a:r>
              <a:rPr lang="es-ES" dirty="0"/>
              <a:t>El arrendatario asume todos los riesgos de daños y pérdidas del bien</a:t>
            </a:r>
            <a:endParaRPr lang="en-US" dirty="0"/>
          </a:p>
          <a:p>
            <a:pPr lvl="0"/>
            <a:r>
              <a:rPr lang="es-ES" dirty="0"/>
              <a:t>Pago primera cuota a la firma del contrato</a:t>
            </a:r>
            <a:endParaRPr lang="en-US" dirty="0"/>
          </a:p>
          <a:p>
            <a:pPr lvl="0"/>
            <a:r>
              <a:rPr lang="es-ES" dirty="0"/>
              <a:t>Opción de compra a US$ 1.000</a:t>
            </a:r>
            <a:endParaRPr lang="en-US" dirty="0"/>
          </a:p>
          <a:p>
            <a:pPr lvl="0"/>
            <a:r>
              <a:rPr lang="es-ES" dirty="0"/>
              <a:t>El arrendador adquiere la máquina en US$ 40.000</a:t>
            </a:r>
            <a:endParaRPr lang="en-US" dirty="0"/>
          </a:p>
          <a:p>
            <a:pPr lvl="0"/>
            <a:r>
              <a:rPr lang="es-ES" dirty="0"/>
              <a:t>Tasa promedio de mercado 20% anual</a:t>
            </a:r>
            <a:endParaRPr lang="en-US" dirty="0"/>
          </a:p>
        </p:txBody>
      </p:sp>
    </p:spTree>
    <p:extLst>
      <p:ext uri="{BB962C8B-B14F-4D97-AF65-F5344CB8AC3E}">
        <p14:creationId xmlns:p14="http://schemas.microsoft.com/office/powerpoint/2010/main" val="1597847764"/>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1017</TotalTime>
  <Words>1025</Words>
  <Application>Microsoft Office PowerPoint</Application>
  <PresentationFormat>Widescreen</PresentationFormat>
  <Paragraphs>103</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Trebuchet MS</vt:lpstr>
      <vt:lpstr>Wingdings 3</vt:lpstr>
      <vt:lpstr>Faceta</vt:lpstr>
      <vt:lpstr>Contabilidad Gubernamental  NICSP 13</vt:lpstr>
      <vt:lpstr>NICSP 13 Arrendamientos</vt:lpstr>
      <vt:lpstr>NICSP 13 Arrendamientos</vt:lpstr>
      <vt:lpstr>NICSP 13 Arrendamientos</vt:lpstr>
      <vt:lpstr>NICSP 13 Arrendamientos</vt:lpstr>
      <vt:lpstr>NICSP 13 Arrendamientos</vt:lpstr>
      <vt:lpstr>NICSP 13 Arrendamientos</vt:lpstr>
      <vt:lpstr>NICSP 13 Arrendamientos                                  </vt:lpstr>
      <vt:lpstr>NICSP 13 Arrendamientos - Ejercicio</vt:lpstr>
      <vt:lpstr>NICSP 13 Arrendamientos - Ejercicio</vt:lpstr>
      <vt:lpstr>NICSP 13 Arrendamientos - Ejercicio</vt:lpstr>
      <vt:lpstr>NICSP 13 Arrendamientos - Ejercicio</vt:lpstr>
      <vt:lpstr>NICSP 13 Arrendamientos - Ejercicio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Contabilidad Gubernamental</dc:title>
  <dc:creator>Felipe Malgüe T.</dc:creator>
  <cp:lastModifiedBy>Felipe Malgüe T.</cp:lastModifiedBy>
  <cp:revision>81</cp:revision>
  <dcterms:created xsi:type="dcterms:W3CDTF">2018-03-13T03:08:02Z</dcterms:created>
  <dcterms:modified xsi:type="dcterms:W3CDTF">2020-08-03T18:37:35Z</dcterms:modified>
</cp:coreProperties>
</file>