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1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4"/>
            <p14:sldId id="261"/>
            <p14:sldId id="263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1</a:t>
            </a:r>
          </a:p>
          <a:p>
            <a:r>
              <a:rPr lang="es-CL" dirty="0"/>
              <a:t>20 de agosto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1.- Lógica y conjuntos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Proposiciones lógicas.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Lenguaje formal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Conectivos lógicos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Noción de verdad lógica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Noción de consecuencia lógica.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Cuantificación de expresiones lógicas relativas a elementos en conjuntos en encuestas.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LÓGICA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315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E31B7-B7A6-4825-A160-3A6FAD94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55" y="154546"/>
            <a:ext cx="7721600" cy="635676"/>
          </a:xfrm>
        </p:spPr>
        <p:txBody>
          <a:bodyPr>
            <a:normAutofit fontScale="90000"/>
          </a:bodyPr>
          <a:lstStyle/>
          <a:p>
            <a:r>
              <a:rPr lang="es-CL" dirty="0"/>
              <a:t>Lógica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53589" y="387440"/>
                <a:ext cx="3462550" cy="43735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s-CL" dirty="0"/>
                  <a:t>Demostrar las siguientes proposiciones</a:t>
                </a:r>
              </a:p>
              <a:p>
                <a:pPr marL="0" indent="0">
                  <a:buNone/>
                </a:pPr>
                <a:r>
                  <a:rPr lang="es-CL" dirty="0"/>
                  <a:t>1)</a:t>
                </a:r>
                <a:r>
                  <a:rPr lang="es-CL" b="0" dirty="0"/>
                  <a:t>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⇔ 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⇒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s-CL" b="0" dirty="0"/>
              </a:p>
              <a:p>
                <a:pPr marL="0" indent="0">
                  <a:buNone/>
                </a:pPr>
                <a:r>
                  <a:rPr lang="es-CL" dirty="0"/>
                  <a:t>2) </a:t>
                </a:r>
                <a14:m>
                  <m:oMath xmlns:m="http://schemas.openxmlformats.org/officeDocument/2006/math">
                    <m:r>
                      <a:rPr lang="es-CL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)′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 ⇔ </m:t>
                    </m:r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^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s-CL" dirty="0"/>
              </a:p>
              <a:p>
                <a:pPr marL="0" indent="0">
                  <a:buNone/>
                </a:pPr>
                <a:r>
                  <a:rPr lang="es-CL" dirty="0"/>
                  <a:t>3)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∧</m:t>
                        </m:r>
                        <m:sSup>
                          <m:sSup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⇔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s-CL" dirty="0"/>
              </a:p>
              <a:p>
                <a:pPr marL="0" indent="0">
                  <a:buNone/>
                </a:pPr>
                <a:r>
                  <a:rPr lang="es-CL" dirty="0"/>
                  <a:t>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∨</m:t>
                        </m:r>
                        <m:sSup>
                          <m:sSup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i="1" smtClean="0">
                        <a:latin typeface="Cambria Math" panose="02040503050406030204" pitchFamily="18" charset="0"/>
                      </a:rPr>
                      <m:t>⇔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53589" y="387440"/>
                <a:ext cx="3462550" cy="4373563"/>
              </a:xfrm>
              <a:blipFill>
                <a:blip r:embed="rId2"/>
                <a:stretch>
                  <a:fillRect l="-1761" t="-6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3">
            <a:extLst>
              <a:ext uri="{FF2B5EF4-FFF2-40B4-BE49-F238E27FC236}">
                <a16:creationId xmlns:a16="http://schemas.microsoft.com/office/drawing/2014/main" id="{49298169-0C54-4FCE-9DC3-06747A89C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20" y="946807"/>
            <a:ext cx="6904817" cy="542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02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CONJUNTOS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5800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A2601-2E2A-4EE7-89D2-204ECBCE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149"/>
            <a:ext cx="10515600" cy="5794711"/>
          </a:xfrm>
        </p:spPr>
        <p:txBody>
          <a:bodyPr numCol="3">
            <a:noAutofit/>
          </a:bodyPr>
          <a:lstStyle/>
          <a:p>
            <a:r>
              <a:rPr lang="es-CL" dirty="0"/>
              <a:t>{ } Conjunto.</a:t>
            </a:r>
          </a:p>
          <a:p>
            <a:r>
              <a:rPr lang="es-ES" dirty="0"/>
              <a:t>∈ Es un elemento del conjunto o pertenece al conjunto.</a:t>
            </a:r>
          </a:p>
          <a:p>
            <a:r>
              <a:rPr lang="es-ES" dirty="0"/>
              <a:t>∉ No es un elemento del conjunto o no pertenece al conjunto.</a:t>
            </a:r>
          </a:p>
          <a:p>
            <a:r>
              <a:rPr lang="es-CL" dirty="0"/>
              <a:t>| Tal que.</a:t>
            </a:r>
          </a:p>
          <a:p>
            <a:r>
              <a:rPr lang="es-CL" i="1" dirty="0"/>
              <a:t>n</a:t>
            </a:r>
            <a:r>
              <a:rPr lang="es-CL" dirty="0"/>
              <a:t>(</a:t>
            </a:r>
            <a:r>
              <a:rPr lang="es-CL" i="1" dirty="0"/>
              <a:t>C </a:t>
            </a:r>
            <a:r>
              <a:rPr lang="es-CL" dirty="0"/>
              <a:t>) Cardinalidad del conjunto </a:t>
            </a:r>
            <a:r>
              <a:rPr lang="es-CL" i="1" dirty="0"/>
              <a:t>C</a:t>
            </a:r>
            <a:r>
              <a:rPr lang="es-CL" dirty="0"/>
              <a:t>.</a:t>
            </a:r>
          </a:p>
          <a:p>
            <a:r>
              <a:rPr lang="es-CL" dirty="0"/>
              <a:t>U</a:t>
            </a:r>
            <a:r>
              <a:rPr lang="es-CL" i="1" dirty="0"/>
              <a:t> </a:t>
            </a:r>
            <a:r>
              <a:rPr lang="es-CL" dirty="0"/>
              <a:t>Conjunto universo.</a:t>
            </a:r>
          </a:p>
          <a:p>
            <a:r>
              <a:rPr lang="el-GR" dirty="0"/>
              <a:t>φ </a:t>
            </a:r>
            <a:r>
              <a:rPr lang="es-CL" dirty="0"/>
              <a:t>Conjunto vacío.</a:t>
            </a:r>
          </a:p>
          <a:p>
            <a:r>
              <a:rPr lang="es-CL" dirty="0"/>
              <a:t>⊆ Subconjunto de.</a:t>
            </a:r>
          </a:p>
          <a:p>
            <a:r>
              <a:rPr lang="es-CL" dirty="0"/>
              <a:t>&gt; Mayor que.</a:t>
            </a:r>
          </a:p>
          <a:p>
            <a:r>
              <a:rPr lang="es-CL" dirty="0"/>
              <a:t>&lt; Menor que.</a:t>
            </a:r>
          </a:p>
          <a:p>
            <a:r>
              <a:rPr lang="es-CL" dirty="0"/>
              <a:t>≥ Mayor o igual que.</a:t>
            </a:r>
          </a:p>
          <a:p>
            <a:r>
              <a:rPr lang="es-CL" dirty="0"/>
              <a:t>≤ Menor o igual que.</a:t>
            </a:r>
          </a:p>
          <a:p>
            <a:r>
              <a:rPr lang="es-CL" dirty="0"/>
              <a:t>∩ Intersección de conjuntos.</a:t>
            </a:r>
          </a:p>
          <a:p>
            <a:r>
              <a:rPr lang="es-CL" dirty="0"/>
              <a:t>∪ Unión de conjuntos.</a:t>
            </a:r>
          </a:p>
          <a:p>
            <a:r>
              <a:rPr lang="es-CL" i="1" dirty="0"/>
              <a:t>A</a:t>
            </a:r>
            <a:r>
              <a:rPr lang="es-CL" i="1" baseline="30000" dirty="0"/>
              <a:t>c</a:t>
            </a:r>
            <a:r>
              <a:rPr lang="es-CL" dirty="0"/>
              <a:t> Complemento del conjunto </a:t>
            </a:r>
            <a:r>
              <a:rPr lang="es-CL" i="1" dirty="0"/>
              <a:t>A</a:t>
            </a:r>
            <a:r>
              <a:rPr lang="es-CL" dirty="0"/>
              <a:t>.</a:t>
            </a:r>
          </a:p>
          <a:p>
            <a:r>
              <a:rPr lang="es-CL" dirty="0"/>
              <a:t>.∙. Por lo tanto</a:t>
            </a:r>
          </a:p>
          <a:p>
            <a:endParaRPr lang="es-CL" dirty="0"/>
          </a:p>
          <a:p>
            <a:r>
              <a:rPr lang="es-CL" dirty="0"/>
              <a:t>= Símbolo de igualdad.</a:t>
            </a:r>
          </a:p>
          <a:p>
            <a:r>
              <a:rPr lang="es-CL" dirty="0"/>
              <a:t>≠ No es igual a.</a:t>
            </a:r>
          </a:p>
          <a:p>
            <a:r>
              <a:rPr lang="es-CL" dirty="0"/>
              <a:t>. . . El conjunto continúa.</a:t>
            </a:r>
          </a:p>
          <a:p>
            <a:r>
              <a:rPr lang="es-CL" dirty="0"/>
              <a:t>⇒ Implica/Entonces.</a:t>
            </a:r>
          </a:p>
          <a:p>
            <a:r>
              <a:rPr lang="es-CL" dirty="0"/>
              <a:t>⇔ Si y sólo si.</a:t>
            </a:r>
          </a:p>
          <a:p>
            <a:r>
              <a:rPr lang="es-CL" dirty="0"/>
              <a:t>∼ No (es falso que).</a:t>
            </a:r>
          </a:p>
          <a:p>
            <a:r>
              <a:rPr lang="es-CL" dirty="0"/>
              <a:t>∧ y</a:t>
            </a:r>
          </a:p>
          <a:p>
            <a:r>
              <a:rPr lang="es-CL" dirty="0"/>
              <a:t>∨ o</a:t>
            </a:r>
          </a:p>
          <a:p>
            <a:r>
              <a:rPr lang="es-CL" dirty="0"/>
              <a:t>IN Números naturales</a:t>
            </a:r>
          </a:p>
          <a:p>
            <a:r>
              <a:rPr lang="es-CL" dirty="0"/>
              <a:t>IR Números reales</a:t>
            </a:r>
          </a:p>
        </p:txBody>
      </p:sp>
    </p:spTree>
    <p:extLst>
      <p:ext uri="{BB962C8B-B14F-4D97-AF65-F5344CB8AC3E}">
        <p14:creationId xmlns:p14="http://schemas.microsoft.com/office/powerpoint/2010/main" val="1842541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520</TotalTime>
  <Words>231</Words>
  <Application>Microsoft Office PowerPoint</Application>
  <PresentationFormat>Panorámica</PresentationFormat>
  <Paragraphs>46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Cambria Math</vt:lpstr>
      <vt:lpstr>Esencial</vt:lpstr>
      <vt:lpstr>Ayudantía Matemática para la Gestión I (AP01100) </vt:lpstr>
      <vt:lpstr>1.- Lógica y conjuntos</vt:lpstr>
      <vt:lpstr>LÓGICA</vt:lpstr>
      <vt:lpstr>Lógica</vt:lpstr>
      <vt:lpstr>CONJUNTOS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19</cp:revision>
  <dcterms:created xsi:type="dcterms:W3CDTF">2019-08-16T14:52:15Z</dcterms:created>
  <dcterms:modified xsi:type="dcterms:W3CDTF">2019-09-24T12:48:08Z</dcterms:modified>
</cp:coreProperties>
</file>