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4" r:id="rId4"/>
    <p:sldId id="261" r:id="rId5"/>
    <p:sldId id="263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EF835342-CD76-4538-AD86-899A37064ED4}">
          <p14:sldIdLst>
            <p14:sldId id="256"/>
            <p14:sldId id="258"/>
            <p14:sldId id="264"/>
            <p14:sldId id="261"/>
            <p14:sldId id="263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58" d="100"/>
          <a:sy n="58" d="100"/>
        </p:scale>
        <p:origin x="66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24-09-2019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2323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24-09-2019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793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24-09-2019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9966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24-09-2019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7962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24-09-2019</a:t>
            </a:fld>
            <a:endParaRPr lang="es-C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034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24-09-2019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4940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24-09-2019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2539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24-09-2019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814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24-09-2019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313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24-09-2019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34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E96A-8B91-4C20-BFFC-173A00853F40}" type="datetimeFigureOut">
              <a:rPr lang="es-CL" smtClean="0"/>
              <a:t>24-09-2019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988512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4E9E96A-8B91-4C20-BFFC-173A00853F40}" type="datetimeFigureOut">
              <a:rPr lang="es-CL" smtClean="0"/>
              <a:t>24-09-2019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86CE663-EDCA-42A1-96AC-CC90586D5C36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14033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04F94C-5C5F-449C-B8FF-2896CA6BD6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sz="5500" dirty="0"/>
              <a:t>Ayudantía</a:t>
            </a:r>
            <a:br>
              <a:rPr lang="es-CL" sz="5500" dirty="0"/>
            </a:br>
            <a:r>
              <a:rPr lang="es-ES" sz="5500" b="1" dirty="0"/>
              <a:t>Matemática para la Gestión I (</a:t>
            </a:r>
            <a:r>
              <a:rPr lang="es-CL" sz="5500" dirty="0"/>
              <a:t>AP01100)</a:t>
            </a:r>
            <a:br>
              <a:rPr lang="es-ES" sz="5500" b="1" dirty="0"/>
            </a:br>
            <a:endParaRPr lang="es-CL" sz="55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1DF668A-37FC-4991-B970-A943C6320C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CL" dirty="0"/>
              <a:t>Clase 1</a:t>
            </a:r>
          </a:p>
          <a:p>
            <a:r>
              <a:rPr lang="es-CL" dirty="0"/>
              <a:t>20 de agosto de 2019</a:t>
            </a:r>
          </a:p>
          <a:p>
            <a:r>
              <a:rPr lang="es-CL" dirty="0"/>
              <a:t>Félix Liberona &lt;fliberona@uchile.cl&gt;</a:t>
            </a:r>
          </a:p>
        </p:txBody>
      </p:sp>
    </p:spTree>
    <p:extLst>
      <p:ext uri="{BB962C8B-B14F-4D97-AF65-F5344CB8AC3E}">
        <p14:creationId xmlns:p14="http://schemas.microsoft.com/office/powerpoint/2010/main" val="4026581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314B10-14DE-4E57-93E3-46BE5CC82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1.- Lógica y conjuntos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4105BA-DF02-4114-8B4C-2DE08886A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" dirty="0"/>
              <a:t>Proposiciones lógicas.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Lenguaje formal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Conectivos lógicos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Noción de verdad lógica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Noción de consecuencia lógica.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Cuantificación de expresiones lógicas relativas a elementos en conjuntos en encuestas.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63170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35EC57-8E42-4133-B166-CB143A7FE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LÓGICA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ED721D-2DF5-4157-987C-ED9BBC2406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3158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9E31B7-B7A6-4825-A160-3A6FAD94E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55" y="154546"/>
            <a:ext cx="7721600" cy="635676"/>
          </a:xfrm>
        </p:spPr>
        <p:txBody>
          <a:bodyPr>
            <a:normAutofit fontScale="90000"/>
          </a:bodyPr>
          <a:lstStyle/>
          <a:p>
            <a:r>
              <a:rPr lang="es-CL" dirty="0"/>
              <a:t>Lógica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6E6A1EF-18B8-416E-ABC5-AB38CE8E21A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053589" y="387440"/>
                <a:ext cx="3462550" cy="437356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s-CL" dirty="0"/>
                  <a:t>Demostrar las siguientes proposiciones</a:t>
                </a:r>
              </a:p>
              <a:p>
                <a:pPr marL="0" indent="0">
                  <a:buNone/>
                </a:pPr>
                <a:r>
                  <a:rPr lang="es-CL" dirty="0"/>
                  <a:t>1)</a:t>
                </a:r>
                <a:r>
                  <a:rPr lang="es-CL" b="0" dirty="0"/>
                  <a:t> </a:t>
                </a:r>
                <a14:m>
                  <m:oMath xmlns:m="http://schemas.openxmlformats.org/officeDocument/2006/math">
                    <m:r>
                      <a:rPr lang="es-CL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 ⇔ </m:t>
                    </m:r>
                    <m:sSup>
                      <m:sSup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CL" b="0" i="1" smtClean="0">
                        <a:latin typeface="Cambria Math" panose="02040503050406030204" pitchFamily="18" charset="0"/>
                      </a:rPr>
                      <m:t>⇒</m:t>
                    </m:r>
                    <m:sSup>
                      <m:sSup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s-CL" b="0" dirty="0"/>
              </a:p>
              <a:p>
                <a:pPr marL="0" indent="0">
                  <a:buNone/>
                </a:pPr>
                <a:r>
                  <a:rPr lang="es-CL" dirty="0"/>
                  <a:t>2) </a:t>
                </a:r>
                <a14:m>
                  <m:oMath xmlns:m="http://schemas.openxmlformats.org/officeDocument/2006/math">
                    <m:r>
                      <a:rPr lang="es-CL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⇒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)′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 ⇔ </m:t>
                    </m:r>
                    <m:sSup>
                      <m:sSupPr>
                        <m:ctrlPr>
                          <a:rPr lang="es-CL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 ^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p>
                        <m:r>
                          <a:rPr lang="es-CL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s-CL" dirty="0"/>
              </a:p>
              <a:p>
                <a:pPr marL="0" indent="0">
                  <a:buNone/>
                </a:pPr>
                <a:r>
                  <a:rPr lang="es-CL" dirty="0"/>
                  <a:t>3) </a:t>
                </a:r>
                <a14:m>
                  <m:oMath xmlns:m="http://schemas.openxmlformats.org/officeDocument/2006/math">
                    <m:r>
                      <a:rPr lang="es-CL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⇒</m:t>
                    </m:r>
                    <m:d>
                      <m:d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∧</m:t>
                        </m:r>
                        <m:sSup>
                          <m:sSup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s-CL" i="1">
                        <a:latin typeface="Cambria Math" panose="02040503050406030204" pitchFamily="18" charset="0"/>
                      </a:rPr>
                      <m:t>⇔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endParaRPr lang="es-CL" dirty="0"/>
              </a:p>
              <a:p>
                <a:pPr marL="0" indent="0">
                  <a:buNone/>
                </a:pPr>
                <a:r>
                  <a:rPr lang="es-CL" dirty="0"/>
                  <a:t>4)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s-CL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CL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s-CL" i="1">
                            <a:latin typeface="Cambria Math" panose="02040503050406030204" pitchFamily="18" charset="0"/>
                          </a:rPr>
                          <m:t>∨</m:t>
                        </m:r>
                        <m:sSup>
                          <m:sSupPr>
                            <m:ctrlPr>
                              <a:rPr lang="es-CL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s-CL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s-CL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s-CL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s-CL" i="1" smtClean="0">
                        <a:latin typeface="Cambria Math" panose="02040503050406030204" pitchFamily="18" charset="0"/>
                      </a:rPr>
                      <m:t>⇔</m:t>
                    </m:r>
                    <m:r>
                      <a:rPr lang="es-CL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s-CL" dirty="0"/>
              </a:p>
              <a:p>
                <a:pPr marL="0" indent="0">
                  <a:buNone/>
                </a:pPr>
                <a:endParaRPr lang="es-CL" dirty="0"/>
              </a:p>
              <a:p>
                <a:pPr marL="0" indent="0">
                  <a:buNone/>
                </a:pPr>
                <a:endParaRPr lang="es-CL" dirty="0"/>
              </a:p>
            </p:txBody>
          </p:sp>
        </mc:Choice>
        <mc:Fallback>
          <p:sp>
            <p:nvSpPr>
              <p:cNvPr id="3" name="Marcador de contenido 2">
                <a:extLst>
                  <a:ext uri="{FF2B5EF4-FFF2-40B4-BE49-F238E27FC236}">
                    <a16:creationId xmlns:a16="http://schemas.microsoft.com/office/drawing/2014/main" id="{36E6A1EF-18B8-416E-ABC5-AB38CE8E21A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053589" y="387440"/>
                <a:ext cx="3462550" cy="4373563"/>
              </a:xfrm>
              <a:blipFill>
                <a:blip r:embed="rId2"/>
                <a:stretch>
                  <a:fillRect l="-1761" t="-69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n 3">
            <a:extLst>
              <a:ext uri="{FF2B5EF4-FFF2-40B4-BE49-F238E27FC236}">
                <a16:creationId xmlns:a16="http://schemas.microsoft.com/office/drawing/2014/main" id="{49298169-0C54-4FCE-9DC3-06747A89CC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720" y="946807"/>
            <a:ext cx="6904817" cy="5421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027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35EC57-8E42-4133-B166-CB143A7FE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CONJUNTOS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ED721D-2DF5-4157-987C-ED9BBC2406D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5800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9A2601-2E2A-4EE7-89D2-204ECBCEA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2149"/>
            <a:ext cx="10515600" cy="5794711"/>
          </a:xfrm>
        </p:spPr>
        <p:txBody>
          <a:bodyPr numCol="3">
            <a:noAutofit/>
          </a:bodyPr>
          <a:lstStyle/>
          <a:p>
            <a:r>
              <a:rPr lang="es-CL" dirty="0"/>
              <a:t>{ } Conjunto.</a:t>
            </a:r>
          </a:p>
          <a:p>
            <a:r>
              <a:rPr lang="es-ES" dirty="0"/>
              <a:t>∈ Es un elemento del conjunto o pertenece al conjunto.</a:t>
            </a:r>
          </a:p>
          <a:p>
            <a:r>
              <a:rPr lang="es-ES" dirty="0"/>
              <a:t>∉ No es un elemento del conjunto o no pertenece al conjunto.</a:t>
            </a:r>
          </a:p>
          <a:p>
            <a:r>
              <a:rPr lang="es-CL" dirty="0"/>
              <a:t>| Tal que.</a:t>
            </a:r>
          </a:p>
          <a:p>
            <a:r>
              <a:rPr lang="es-CL" i="1" dirty="0"/>
              <a:t>n</a:t>
            </a:r>
            <a:r>
              <a:rPr lang="es-CL" dirty="0"/>
              <a:t>(</a:t>
            </a:r>
            <a:r>
              <a:rPr lang="es-CL" i="1" dirty="0"/>
              <a:t>C </a:t>
            </a:r>
            <a:r>
              <a:rPr lang="es-CL" dirty="0"/>
              <a:t>) Cardinalidad del conjunto </a:t>
            </a:r>
            <a:r>
              <a:rPr lang="es-CL" i="1" dirty="0"/>
              <a:t>C</a:t>
            </a:r>
            <a:r>
              <a:rPr lang="es-CL" dirty="0"/>
              <a:t>.</a:t>
            </a:r>
          </a:p>
          <a:p>
            <a:r>
              <a:rPr lang="es-CL" dirty="0"/>
              <a:t>U</a:t>
            </a:r>
            <a:r>
              <a:rPr lang="es-CL" i="1" dirty="0"/>
              <a:t> </a:t>
            </a:r>
            <a:r>
              <a:rPr lang="es-CL" dirty="0"/>
              <a:t>Conjunto universo.</a:t>
            </a:r>
          </a:p>
          <a:p>
            <a:r>
              <a:rPr lang="el-GR" dirty="0"/>
              <a:t>φ </a:t>
            </a:r>
            <a:r>
              <a:rPr lang="es-CL" dirty="0"/>
              <a:t>Conjunto vacío.</a:t>
            </a:r>
          </a:p>
          <a:p>
            <a:r>
              <a:rPr lang="es-CL" dirty="0"/>
              <a:t>⊆ Subconjunto de.</a:t>
            </a:r>
          </a:p>
          <a:p>
            <a:r>
              <a:rPr lang="es-CL" dirty="0"/>
              <a:t>&gt; Mayor que.</a:t>
            </a:r>
          </a:p>
          <a:p>
            <a:r>
              <a:rPr lang="es-CL" dirty="0"/>
              <a:t>&lt; Menor que.</a:t>
            </a:r>
          </a:p>
          <a:p>
            <a:r>
              <a:rPr lang="es-CL" dirty="0"/>
              <a:t>≥ Mayor o igual que.</a:t>
            </a:r>
          </a:p>
          <a:p>
            <a:r>
              <a:rPr lang="es-CL" dirty="0"/>
              <a:t>≤ Menor o igual que.</a:t>
            </a:r>
          </a:p>
          <a:p>
            <a:r>
              <a:rPr lang="es-CL" dirty="0"/>
              <a:t>∩ Intersección de conjuntos.</a:t>
            </a:r>
          </a:p>
          <a:p>
            <a:r>
              <a:rPr lang="es-CL" dirty="0"/>
              <a:t>∪ Unión de conjuntos.</a:t>
            </a:r>
          </a:p>
          <a:p>
            <a:r>
              <a:rPr lang="es-CL" i="1" dirty="0"/>
              <a:t>A</a:t>
            </a:r>
            <a:r>
              <a:rPr lang="es-CL" i="1" baseline="30000" dirty="0"/>
              <a:t>c</a:t>
            </a:r>
            <a:r>
              <a:rPr lang="es-CL" dirty="0"/>
              <a:t> Complemento del conjunto </a:t>
            </a:r>
            <a:r>
              <a:rPr lang="es-CL" i="1" dirty="0"/>
              <a:t>A</a:t>
            </a:r>
            <a:r>
              <a:rPr lang="es-CL" dirty="0"/>
              <a:t>.</a:t>
            </a:r>
          </a:p>
          <a:p>
            <a:r>
              <a:rPr lang="es-CL" dirty="0"/>
              <a:t>.∙. Por lo tanto</a:t>
            </a:r>
          </a:p>
          <a:p>
            <a:endParaRPr lang="es-CL" dirty="0"/>
          </a:p>
          <a:p>
            <a:r>
              <a:rPr lang="es-CL" dirty="0"/>
              <a:t>= Símbolo de igualdad.</a:t>
            </a:r>
          </a:p>
          <a:p>
            <a:r>
              <a:rPr lang="es-CL" dirty="0"/>
              <a:t>≠ No es igual a.</a:t>
            </a:r>
          </a:p>
          <a:p>
            <a:r>
              <a:rPr lang="es-CL" dirty="0"/>
              <a:t>. . . El conjunto continúa.</a:t>
            </a:r>
          </a:p>
          <a:p>
            <a:r>
              <a:rPr lang="es-CL" dirty="0"/>
              <a:t>⇒ Implica/Entonces.</a:t>
            </a:r>
          </a:p>
          <a:p>
            <a:r>
              <a:rPr lang="es-CL" dirty="0"/>
              <a:t>⇔ Si y sólo si.</a:t>
            </a:r>
          </a:p>
          <a:p>
            <a:r>
              <a:rPr lang="es-CL" dirty="0"/>
              <a:t>∼ No (es falso que).</a:t>
            </a:r>
          </a:p>
          <a:p>
            <a:r>
              <a:rPr lang="es-CL" dirty="0"/>
              <a:t>∧ y</a:t>
            </a:r>
          </a:p>
          <a:p>
            <a:r>
              <a:rPr lang="es-CL" dirty="0"/>
              <a:t>∨ o</a:t>
            </a:r>
          </a:p>
          <a:p>
            <a:r>
              <a:rPr lang="es-CL" dirty="0"/>
              <a:t>IN Números naturales</a:t>
            </a:r>
          </a:p>
          <a:p>
            <a:r>
              <a:rPr lang="es-CL" dirty="0"/>
              <a:t>IR Números reales</a:t>
            </a:r>
          </a:p>
        </p:txBody>
      </p:sp>
    </p:spTree>
    <p:extLst>
      <p:ext uri="{BB962C8B-B14F-4D97-AF65-F5344CB8AC3E}">
        <p14:creationId xmlns:p14="http://schemas.microsoft.com/office/powerpoint/2010/main" val="18425419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encial">
  <a:themeElements>
    <a:clrScheme name="E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en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enc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TF00001193</Template>
  <TotalTime>520</TotalTime>
  <Words>231</Words>
  <Application>Microsoft Office PowerPoint</Application>
  <PresentationFormat>Panorámica</PresentationFormat>
  <Paragraphs>46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Cambria Math</vt:lpstr>
      <vt:lpstr>Esencial</vt:lpstr>
      <vt:lpstr>Ayudantía Matemática para la Gestión I (AP01100) </vt:lpstr>
      <vt:lpstr>1.- Lógica y conjuntos</vt:lpstr>
      <vt:lpstr>LÓGICA</vt:lpstr>
      <vt:lpstr>Lógica</vt:lpstr>
      <vt:lpstr>CONJUNTOS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Ayudantía – AP01100</dc:title>
  <dc:creator>Felix Liberona</dc:creator>
  <cp:lastModifiedBy>Felix Liberona</cp:lastModifiedBy>
  <cp:revision>19</cp:revision>
  <dcterms:created xsi:type="dcterms:W3CDTF">2019-08-16T14:52:15Z</dcterms:created>
  <dcterms:modified xsi:type="dcterms:W3CDTF">2019-09-24T12:48:08Z</dcterms:modified>
</cp:coreProperties>
</file>