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9" r:id="rId5"/>
    <p:sldId id="265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F835342-CD76-4538-AD86-899A37064ED4}">
          <p14:sldIdLst>
            <p14:sldId id="256"/>
            <p14:sldId id="258"/>
            <p14:sldId id="264"/>
            <p14:sldId id="269"/>
            <p14:sldId id="265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103632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800600"/>
            <a:ext cx="9144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232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793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996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796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1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034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0" y="1574800"/>
            <a:ext cx="43891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494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53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81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313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00200"/>
            <a:ext cx="6815667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600200"/>
            <a:ext cx="4011084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63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69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5715000"/>
            <a:ext cx="108712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0" y="4953000"/>
            <a:ext cx="108712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8851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84E9E96A-8B91-4C20-BFFC-173A00853F40}" type="datetimeFigureOut">
              <a:rPr lang="es-CL" smtClean="0"/>
              <a:t>23-09-2019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86CE663-EDCA-42A1-96AC-CC90586D5C36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140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04F94C-5C5F-449C-B8FF-2896CA6BD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5500" dirty="0"/>
              <a:t>Ayudantía</a:t>
            </a:r>
            <a:br>
              <a:rPr lang="es-CL" sz="5500" dirty="0"/>
            </a:br>
            <a:r>
              <a:rPr lang="es-ES" sz="5500" b="1" dirty="0"/>
              <a:t>Matemática para la Gestión I (</a:t>
            </a:r>
            <a:r>
              <a:rPr lang="es-CL" sz="5500" dirty="0"/>
              <a:t>AP01100)</a:t>
            </a:r>
            <a:br>
              <a:rPr lang="es-ES" sz="5500" b="1" dirty="0"/>
            </a:br>
            <a:endParaRPr lang="es-CL" sz="5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DF668A-37FC-4991-B970-A943C6320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L" dirty="0"/>
              <a:t>Clase 5</a:t>
            </a:r>
          </a:p>
          <a:p>
            <a:r>
              <a:rPr lang="es-CL" dirty="0"/>
              <a:t>24 de septiembre de 2019</a:t>
            </a:r>
          </a:p>
          <a:p>
            <a:r>
              <a:rPr lang="es-CL" dirty="0"/>
              <a:t>Félix Liberona &lt;fliberona@uchile.cl&gt;</a:t>
            </a:r>
          </a:p>
        </p:txBody>
      </p:sp>
    </p:spTree>
    <p:extLst>
      <p:ext uri="{BB962C8B-B14F-4D97-AF65-F5344CB8AC3E}">
        <p14:creationId xmlns:p14="http://schemas.microsoft.com/office/powerpoint/2010/main" val="402658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314B10-14DE-4E57-93E3-46BE5CC82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718"/>
            <a:ext cx="10323443" cy="1371600"/>
          </a:xfrm>
        </p:spPr>
        <p:txBody>
          <a:bodyPr/>
          <a:lstStyle/>
          <a:p>
            <a:r>
              <a:rPr lang="es-CL" dirty="0"/>
              <a:t>1.- conjuntos, lógica y funciones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4105BA-DF02-4114-8B4C-2DE08886A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Dominio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 err="1"/>
              <a:t>Codominio</a:t>
            </a:r>
            <a:endParaRPr lang="es-E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Recorrido,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Gráfico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básicas: función lineal, función cuadrática, función racional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Operatoria de funciones: suma, resta, ponderación por números reales y producto de funciones.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Propiedades de funciones. Composición de funciones. Función inversa.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Funciones: polinomial, lineal, cuadrática, exponencial y logarítmica.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Funciones de varias variables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3170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5EC57-8E42-4133-B166-CB143A7FE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87767"/>
            <a:ext cx="10363200" cy="4881209"/>
          </a:xfrm>
        </p:spPr>
        <p:txBody>
          <a:bodyPr/>
          <a:lstStyle/>
          <a:p>
            <a:pPr algn="ctr"/>
            <a:r>
              <a:rPr lang="es-CL" dirty="0"/>
              <a:t>¿Cómo van los mil ejercicios?</a:t>
            </a:r>
            <a:br>
              <a:rPr lang="es-CL" dirty="0"/>
            </a:br>
            <a:r>
              <a:rPr lang="es-CL" dirty="0"/>
              <a:t>¿Dudas?</a:t>
            </a:r>
          </a:p>
        </p:txBody>
      </p:sp>
    </p:spTree>
    <p:extLst>
      <p:ext uri="{BB962C8B-B14F-4D97-AF65-F5344CB8AC3E}">
        <p14:creationId xmlns:p14="http://schemas.microsoft.com/office/powerpoint/2010/main" val="3993158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35EC57-8E42-4133-B166-CB143A7F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funciones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D721D-2DF5-4157-987C-ED9BBC240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3153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D83CBF-8E1B-4132-ACE2-9F9112DBD0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Funciones: Composición, inversa y aplicación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DEFDFFB9-6A3D-4CAE-AD99-0EC992526D7D}"/>
                  </a:ext>
                </a:extLst>
              </p:cNvPr>
              <p:cNvSpPr txBox="1"/>
              <p:nvPr/>
            </p:nvSpPr>
            <p:spPr>
              <a:xfrm>
                <a:off x="832628" y="1416876"/>
                <a:ext cx="2616165" cy="19716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:r>
                  <a:rPr lang="es-CL" b="1" dirty="0"/>
                  <a:t>1.- Determine </a:t>
                </a:r>
                <a14:m>
                  <m:oMath xmlns:m="http://schemas.openxmlformats.org/officeDocument/2006/math">
                    <m:r>
                      <a:rPr lang="es-CL" b="1" i="1">
                        <a:latin typeface="Cambria Math" panose="02040503050406030204" pitchFamily="18" charset="0"/>
                      </a:rPr>
                      <m:t>𝒉</m:t>
                    </m:r>
                    <m:d>
                      <m:dPr>
                        <m:ctrlPr>
                          <a:rPr lang="es-CL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r>
                  <a:rPr lang="es-CL" b="1" i="1" dirty="0">
                    <a:latin typeface="Cambria Math" panose="02040503050406030204" pitchFamily="18" charset="0"/>
                  </a:rPr>
                  <a:t> </a:t>
                </a:r>
                <a:r>
                  <a:rPr lang="es-CL" b="1" dirty="0">
                    <a:latin typeface="Cambria Math" panose="02040503050406030204" pitchFamily="18" charset="0"/>
                  </a:rPr>
                  <a:t>e </a:t>
                </a:r>
                <a14:m>
                  <m:oMath xmlns:m="http://schemas.openxmlformats.org/officeDocument/2006/math">
                    <m:r>
                      <a:rPr lang="es-CL" b="1" i="1" dirty="0" smtClean="0">
                        <a:latin typeface="Cambria Math" panose="02040503050406030204" pitchFamily="18" charset="0"/>
                      </a:rPr>
                      <m:t>𝒊</m:t>
                    </m:r>
                    <m:d>
                      <m:dPr>
                        <m:ctrlPr>
                          <a:rPr lang="es-CL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endParaRPr lang="es-CL" b="1" i="1" dirty="0">
                  <a:latin typeface="Cambria Math" panose="02040503050406030204" pitchFamily="18" charset="0"/>
                </a:endParaRPr>
              </a:p>
              <a:p>
                <a:pPr/>
                <a:endParaRPr lang="es-CL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C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es-CL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e>
                      </m:rad>
                    </m:oMath>
                  </m:oMathPara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C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∘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s-CL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s-C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∘</m:t>
                      </m:r>
                      <m:r>
                        <a:rPr lang="es-C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s-CL" dirty="0"/>
              </a:p>
              <a:p>
                <a:pPr/>
                <a:endParaRPr lang="es-CL" dirty="0"/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DEFDFFB9-6A3D-4CAE-AD99-0EC992526D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628" y="1416876"/>
                <a:ext cx="2616165" cy="1971630"/>
              </a:xfrm>
              <a:prstGeom prst="rect">
                <a:avLst/>
              </a:prstGeom>
              <a:blipFill>
                <a:blip r:embed="rId2"/>
                <a:stretch>
                  <a:fillRect l="-5594" t="-4321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96FA47A-6B01-434D-9BBC-391B43DDB20F}"/>
                  </a:ext>
                </a:extLst>
              </p:cNvPr>
              <p:cNvSpPr txBox="1"/>
              <p:nvPr/>
            </p:nvSpPr>
            <p:spPr>
              <a:xfrm>
                <a:off x="4948575" y="1490969"/>
                <a:ext cx="6485109" cy="19380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:r>
                  <a:rPr lang="es-CL" b="1" dirty="0"/>
                  <a:t>2.- Calcular inversa, luego componer </a:t>
                </a:r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s-C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∘</m:t>
                    </m:r>
                    <m:sSup>
                      <m:sSupPr>
                        <m:ctrlPr>
                          <a:rPr lang="es-CL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s-CL" b="1" dirty="0"/>
                  <a:t> 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s-CL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∘</m:t>
                    </m:r>
                    <m:r>
                      <a:rPr lang="es-C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s-CL" b="1" dirty="0"/>
                  <a:t>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  </m:t>
                      </m:r>
                      <m:f>
                        <m:f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num>
                        <m:den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:endParaRPr lang="es-C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CL" b="0" i="1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ctrlPr>
                            <a:rPr lang="es-CL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s-CL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CL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s-CL" dirty="0"/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96FA47A-6B01-434D-9BBC-391B43DDB2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575" y="1490969"/>
                <a:ext cx="6485109" cy="1938031"/>
              </a:xfrm>
              <a:prstGeom prst="rect">
                <a:avLst/>
              </a:prstGeom>
              <a:blipFill>
                <a:blip r:embed="rId3"/>
                <a:stretch>
                  <a:fillRect l="-2256" t="-4088" b="-629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737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 build="allAtOnce"/>
      <p:bldP spid="6" grpId="0"/>
      <p:bldP spid="6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7468BEE-2F6A-445A-9089-4121AC4395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8578" y="580749"/>
                <a:ext cx="10160000" cy="4373563"/>
              </a:xfrm>
            </p:spPr>
            <p:txBody>
              <a:bodyPr>
                <a:normAutofit/>
              </a:bodyPr>
              <a:lstStyle/>
              <a:p>
                <a:r>
                  <a:rPr lang="es-ES" sz="1800" b="0" dirty="0"/>
                  <a:t>3.- Aplicación</a:t>
                </a:r>
              </a:p>
              <a:p>
                <a:r>
                  <a:rPr lang="es-ES" sz="1800" b="0" dirty="0"/>
                  <a:t>El CEAP está organizando la Fonda CEAP 2019, con el fin de juntar dinero para los grupos organizados. Si se invirtieron $180.000 para comprar 200 empanadas y se vende cada una en $2.000, obtener:</a:t>
                </a:r>
              </a:p>
              <a:p>
                <a:r>
                  <a:rPr lang="es-ES" sz="1800" b="0" dirty="0"/>
                  <a:t>a) La función que proporciona las ganancias con respecto del número empanadas vendidas (recuerde que es necesario descontar la inversión inicial). Grafique e indique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CL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𝐷𝑜𝑚</m:t>
                        </m:r>
                      </m:e>
                      <m:sub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s-ES" sz="1800" b="0" dirty="0"/>
                  <a:t> 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CL" sz="18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sz="1800" b="0" i="1" smtClean="0">
                            <a:latin typeface="Cambria Math" panose="02040503050406030204" pitchFamily="18" charset="0"/>
                          </a:rPr>
                          <m:t>𝑅𝑒𝑐</m:t>
                        </m:r>
                      </m:e>
                      <m:sub>
                        <m:r>
                          <a:rPr lang="es-CL" sz="1800" b="0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endParaRPr lang="es-ES" sz="1800" b="0" dirty="0"/>
              </a:p>
              <a:p>
                <a:r>
                  <a:rPr lang="es-ES" sz="1800" b="0" dirty="0"/>
                  <a:t>b) ¿Cuántas empanadas deben venderse para recuperar la inversión?</a:t>
                </a:r>
              </a:p>
              <a:p>
                <a:r>
                  <a:rPr lang="es-ES" sz="1800" b="0" dirty="0"/>
                  <a:t>c) ¿Cuál es la ganancia si venden las 200 empanadas?</a:t>
                </a:r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7468BEE-2F6A-445A-9089-4121AC4395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8578" y="580749"/>
                <a:ext cx="10160000" cy="4373563"/>
              </a:xfrm>
              <a:blipFill>
                <a:blip r:embed="rId2"/>
                <a:stretch>
                  <a:fillRect l="-480" t="-696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8087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468BEE-2F6A-445A-9089-4121AC439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578" y="580749"/>
            <a:ext cx="10160000" cy="4373563"/>
          </a:xfrm>
        </p:spPr>
        <p:txBody>
          <a:bodyPr>
            <a:normAutofit/>
          </a:bodyPr>
          <a:lstStyle/>
          <a:p>
            <a:r>
              <a:rPr lang="es-ES" sz="1800" dirty="0"/>
              <a:t>(Ejercicio propuesto N°15 – Guía de funciones). </a:t>
            </a:r>
          </a:p>
          <a:p>
            <a:r>
              <a:rPr lang="es-ES" sz="1800" b="0" dirty="0"/>
              <a:t>Un estudio del SESMA india que el nivel diario promedio de monóxido de carbono en el aire de cierta comuna será: 𝑐(𝑝) = 0,4𝑝 + 1 partes por millón (ppm). Cuando la población sea </a:t>
            </a:r>
            <a:r>
              <a:rPr lang="es-ES" sz="1800" b="0" i="1" dirty="0"/>
              <a:t>p</a:t>
            </a:r>
            <a:r>
              <a:rPr lang="es-ES" sz="1800" b="0" dirty="0"/>
              <a:t> millones. Se estima que en </a:t>
            </a:r>
            <a:r>
              <a:rPr lang="es-ES" sz="1800" b="0" i="1" dirty="0"/>
              <a:t>t</a:t>
            </a:r>
            <a:r>
              <a:rPr lang="es-ES" sz="1800" b="0" dirty="0"/>
              <a:t> años la población de la comuna será 𝑝(𝑡) = 8 + 0,2 𝑡</a:t>
            </a:r>
            <a:r>
              <a:rPr lang="es-ES" sz="1800" b="0" baseline="30000" dirty="0"/>
              <a:t>2</a:t>
            </a:r>
            <a:r>
              <a:rPr lang="es-ES" sz="1800" b="0" dirty="0"/>
              <a:t> millones. </a:t>
            </a:r>
          </a:p>
          <a:p>
            <a:r>
              <a:rPr lang="es-ES" sz="1800" b="0" dirty="0"/>
              <a:t>a) Exprese el nivel de monóxido de carbono en el aire como función del tiempo. </a:t>
            </a:r>
          </a:p>
          <a:p>
            <a:r>
              <a:rPr lang="es-ES" sz="1800" b="0" dirty="0"/>
              <a:t>b) ¿Cuál será el nivel de monóxido de carbono en 2 años a partir de hoy? </a:t>
            </a:r>
          </a:p>
          <a:p>
            <a:r>
              <a:rPr lang="es-ES" sz="1800" b="0" dirty="0"/>
              <a:t>c) ¿Cuándo alanzará el nivel de monóxido de carbono las 6,2 ppm?.</a:t>
            </a:r>
            <a:endParaRPr lang="es-CL" sz="1800" b="0" dirty="0"/>
          </a:p>
        </p:txBody>
      </p:sp>
    </p:spTree>
    <p:extLst>
      <p:ext uri="{BB962C8B-B14F-4D97-AF65-F5344CB8AC3E}">
        <p14:creationId xmlns:p14="http://schemas.microsoft.com/office/powerpoint/2010/main" val="2274469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TF00001193</Template>
  <TotalTime>1370</TotalTime>
  <Words>391</Words>
  <Application>Microsoft Office PowerPoint</Application>
  <PresentationFormat>Panorámica</PresentationFormat>
  <Paragraphs>39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Cambria Math</vt:lpstr>
      <vt:lpstr>Esencial</vt:lpstr>
      <vt:lpstr>Ayudantía Matemática para la Gestión I (AP01100) </vt:lpstr>
      <vt:lpstr>1.- conjuntos, lógica y funciones</vt:lpstr>
      <vt:lpstr>¿Cómo van los mil ejercicios? ¿Dudas?</vt:lpstr>
      <vt:lpstr>funciones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– AP01100</dc:title>
  <dc:creator>Felix Liberona</dc:creator>
  <cp:lastModifiedBy>Felix Liberona</cp:lastModifiedBy>
  <cp:revision>50</cp:revision>
  <dcterms:created xsi:type="dcterms:W3CDTF">2019-08-16T14:52:15Z</dcterms:created>
  <dcterms:modified xsi:type="dcterms:W3CDTF">2019-09-24T12:39:25Z</dcterms:modified>
</cp:coreProperties>
</file>