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1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F835342-CD76-4538-AD86-899A37064ED4}">
          <p14:sldIdLst>
            <p14:sldId id="256"/>
            <p14:sldId id="258"/>
            <p14:sldId id="264"/>
            <p14:sldId id="261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58" d="100"/>
          <a:sy n="58" d="100"/>
        </p:scale>
        <p:origin x="6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232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93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96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796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034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94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5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81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313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851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40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4F94C-5C5F-449C-B8FF-2896CA6BD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5500" dirty="0"/>
              <a:t>Ayudantía</a:t>
            </a:r>
            <a:br>
              <a:rPr lang="es-CL" sz="5500" dirty="0"/>
            </a:br>
            <a:r>
              <a:rPr lang="es-ES" sz="5500" b="1" dirty="0"/>
              <a:t>Matemática para la Gestión I (</a:t>
            </a:r>
            <a:r>
              <a:rPr lang="es-CL" sz="5500" dirty="0"/>
              <a:t>AP01100)</a:t>
            </a:r>
            <a:br>
              <a:rPr lang="es-ES" sz="5500" b="1" dirty="0"/>
            </a:br>
            <a:endParaRPr lang="es-CL" sz="5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F668A-37FC-4991-B970-A943C6320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dirty="0"/>
              <a:t>Clase 3</a:t>
            </a:r>
          </a:p>
          <a:p>
            <a:r>
              <a:rPr lang="es-CL" dirty="0"/>
              <a:t>3 de septiembre de 2019</a:t>
            </a:r>
          </a:p>
          <a:p>
            <a:r>
              <a:rPr lang="es-CL" dirty="0"/>
              <a:t>Félix Liberona &lt;fliberona@uchile.cl&gt;</a:t>
            </a:r>
          </a:p>
        </p:txBody>
      </p:sp>
    </p:spTree>
    <p:extLst>
      <p:ext uri="{BB962C8B-B14F-4D97-AF65-F5344CB8AC3E}">
        <p14:creationId xmlns:p14="http://schemas.microsoft.com/office/powerpoint/2010/main" val="402658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14B10-14DE-4E57-93E3-46BE5CC82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0323443" cy="1371600"/>
          </a:xfrm>
        </p:spPr>
        <p:txBody>
          <a:bodyPr/>
          <a:lstStyle/>
          <a:p>
            <a:r>
              <a:rPr lang="es-CL" dirty="0"/>
              <a:t>1.- conjuntos, lógica y funciones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105BA-DF02-4114-8B4C-2DE08886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Dominio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Codominio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Recorrido,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Gráfico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básicas: función lineal, función cuadrática, función racional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Operatoria de funciones: suma, resta, ponderación por números reales y producto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Propiedades de funciones. Composición de funciones. Función inversa.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Funciones: polinomial, lineal, cuadrática, exponencial y logarítmica.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de varias variables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317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funciones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3158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E31B7-B7A6-4825-A160-3A6FAD94E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55" y="154546"/>
            <a:ext cx="7721600" cy="635676"/>
          </a:xfrm>
        </p:spPr>
        <p:txBody>
          <a:bodyPr>
            <a:normAutofit fontScale="90000"/>
          </a:bodyPr>
          <a:lstStyle/>
          <a:p>
            <a:r>
              <a:rPr lang="es-CL" dirty="0"/>
              <a:t>INTERVALOS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6E6A1EF-18B8-416E-ABC5-AB38CE8E21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48236" y="1003287"/>
                <a:ext cx="5098109" cy="3195852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7,9) {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}"/>
                        <m:ctrlPr>
                          <a:rPr lang="es-CL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 −7&lt;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&lt;9</m:t>
                        </m:r>
                      </m:e>
                    </m:d>
                  </m:oMath>
                </a14:m>
                <a:endParaRPr lang="es-CL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C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7,9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]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{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}"/>
                        <m:ctrlPr>
                          <a:rPr lang="es-CL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 −7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s-CL" b="0" dirty="0"/>
                  <a:t>[</a:t>
                </a: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7,9) {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}"/>
                        <m:ctrlPr>
                          <a:rPr lang="es-CL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 −7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s-CL" b="0" dirty="0"/>
                  <a:t>]</a:t>
                </a: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7,9) {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CL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}"/>
                        <m:ctrlPr>
                          <a:rPr lang="es-CL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 −7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</m:oMath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CL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s-CL" sz="1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s-CL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 </m:t>
                    </m:r>
                    <m:r>
                      <a:rPr lang="es-CL" sz="1800" b="0" i="1">
                        <a:latin typeface="Cambria Math" panose="02040503050406030204" pitchFamily="18" charset="0"/>
                      </a:rPr>
                      <m:t>,9) {</m:t>
                    </m:r>
                    <m:r>
                      <a:rPr lang="es-CL" sz="1800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sz="18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sz="1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r>
                      <a:rPr lang="es-CL" sz="1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CL" sz="1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s-CL" sz="1800" b="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}"/>
                        <m:ctrlPr>
                          <a:rPr lang="es-CL" sz="1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sz="1800" b="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CL" sz="18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s-CL" sz="1800" b="0" i="1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</m:oMath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s-C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s-C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C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,9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]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 {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𝜖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ℝ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d>
                              <m:dPr>
                                <m:begChr m:val="|"/>
                                <m:endChr m:val="}"/>
                                <m:ctrlPr>
                                  <a:rPr lang="es-CL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CL" b="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s-CL" b="0" i="1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d>
                          </m:e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[0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∞+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) {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𝜖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ℝ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d>
                              <m:dPr>
                                <m:begChr m:val="|"/>
                                <m:endChr m:val="}"/>
                                <m:ctrlPr>
                                  <a:rPr lang="es-CL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CL" b="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0    </m:t>
                                </m:r>
                                <m:r>
                                  <a:rPr lang="es-CL" b="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d>
                          </m:e>
                        </m:eqArr>
                      </m:e>
                    </m:d>
                  </m:oMath>
                </a14:m>
                <a:endParaRPr lang="es-CL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6E6A1EF-18B8-416E-ABC5-AB38CE8E21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48236" y="1003287"/>
                <a:ext cx="5098109" cy="3195852"/>
              </a:xfrm>
              <a:blipFill>
                <a:blip r:embed="rId2"/>
                <a:stretch>
                  <a:fillRect l="-1077" t="-382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AC04F0D1-4B4D-458B-8C09-2B8886226F4F}"/>
              </a:ext>
            </a:extLst>
          </p:cNvPr>
          <p:cNvCxnSpPr/>
          <p:nvPr/>
        </p:nvCxnSpPr>
        <p:spPr>
          <a:xfrm>
            <a:off x="1988598" y="5566299"/>
            <a:ext cx="786561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F9AC73BA-EF86-48F7-84FB-F022ECC2333C}"/>
              </a:ext>
            </a:extLst>
          </p:cNvPr>
          <p:cNvCxnSpPr/>
          <p:nvPr/>
        </p:nvCxnSpPr>
        <p:spPr>
          <a:xfrm flipV="1">
            <a:off x="5717219" y="5450889"/>
            <a:ext cx="0" cy="257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036A68FF-2C81-4384-980E-17B7071B7E98}"/>
                  </a:ext>
                </a:extLst>
              </p:cNvPr>
              <p:cNvSpPr/>
              <p:nvPr/>
            </p:nvSpPr>
            <p:spPr>
              <a:xfrm>
                <a:off x="5544380" y="5708342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036A68FF-2C81-4384-980E-17B7071B7E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380" y="5708342"/>
                <a:ext cx="37702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502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E31B7-B7A6-4825-A160-3A6FAD94E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55" y="154546"/>
            <a:ext cx="7721600" cy="635676"/>
          </a:xfrm>
        </p:spPr>
        <p:txBody>
          <a:bodyPr>
            <a:normAutofit fontScale="90000"/>
          </a:bodyPr>
          <a:lstStyle/>
          <a:p>
            <a:r>
              <a:rPr lang="es-CL" dirty="0"/>
              <a:t>inecuaciones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6E6A1EF-18B8-416E-ABC5-AB38CE8E21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2005" y="790222"/>
                <a:ext cx="4295526" cy="4373563"/>
              </a:xfrm>
            </p:spPr>
            <p:txBody>
              <a:bodyPr/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+5&lt;3</m:t>
                    </m:r>
                  </m:oMath>
                </a14:m>
                <a:endParaRPr lang="es-CL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+5&lt;3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+8</m:t>
                    </m:r>
                  </m:oMath>
                </a14:m>
                <a:endParaRPr lang="es-CL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+5≥35</m:t>
                    </m:r>
                  </m:oMath>
                </a14:m>
                <a:endParaRPr lang="es-CL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+8&gt;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−3</m:t>
                    </m:r>
                  </m:oMath>
                </a14:m>
                <a:endParaRPr lang="es-CL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BR" b="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pt-BR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−3≥0</m:t>
                    </m:r>
                  </m:oMath>
                </a14:m>
                <a:endParaRPr lang="es-CL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BR" b="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pt-BR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−20&gt;0</m:t>
                    </m:r>
                  </m:oMath>
                </a14:m>
                <a:endParaRPr lang="es-CL" b="0" dirty="0"/>
              </a:p>
              <a:p>
                <a:endParaRPr lang="es-CL" b="0" dirty="0"/>
              </a:p>
              <a:p>
                <a:endParaRPr lang="es-CL" b="0" dirty="0"/>
              </a:p>
              <a:p>
                <a:endParaRPr lang="es-CL" b="0" dirty="0"/>
              </a:p>
              <a:p>
                <a:pPr marL="0" indent="0">
                  <a:buNone/>
                </a:pPr>
                <a:endParaRPr lang="es-CL" b="0" dirty="0"/>
              </a:p>
              <a:p>
                <a:pPr marL="0" indent="0">
                  <a:buNone/>
                </a:pPr>
                <a:endParaRPr lang="es-CL" b="1" dirty="0"/>
              </a:p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:endParaRPr lang="es-CL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6E6A1EF-18B8-416E-ABC5-AB38CE8E21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2005" y="790222"/>
                <a:ext cx="4295526" cy="4373563"/>
              </a:xfrm>
              <a:blipFill rotWithShape="1">
                <a:blip r:embed="rId2"/>
                <a:stretch>
                  <a:fillRect l="-1135" t="-13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upo 5">
            <a:extLst>
              <a:ext uri="{FF2B5EF4-FFF2-40B4-BE49-F238E27FC236}">
                <a16:creationId xmlns:a16="http://schemas.microsoft.com/office/drawing/2014/main" id="{4A898B1D-521B-4438-825D-161EE031D515}"/>
              </a:ext>
            </a:extLst>
          </p:cNvPr>
          <p:cNvGrpSpPr/>
          <p:nvPr/>
        </p:nvGrpSpPr>
        <p:grpSpPr>
          <a:xfrm>
            <a:off x="7006281" y="209455"/>
            <a:ext cx="4614589" cy="4028914"/>
            <a:chOff x="348142" y="3284738"/>
            <a:chExt cx="3877630" cy="12695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Marcador de contenido 2">
                  <a:extLst>
                    <a:ext uri="{FF2B5EF4-FFF2-40B4-BE49-F238E27FC236}">
                      <a16:creationId xmlns:a16="http://schemas.microsoft.com/office/drawing/2014/main" id="{DFD755AF-A5E7-40DD-97C6-2D630B184FD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48142" y="3284738"/>
                  <a:ext cx="3877630" cy="120736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spcAft>
                      <a:spcPts val="600"/>
                    </a:spcAft>
                    <a:buFont typeface="Arial" pitchFamily="34" charset="0"/>
                    <a:buNone/>
                    <a:defRPr sz="200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-182880" algn="l" defTabSz="914400" rtl="0" eaLnBrk="1" latinLnBrk="0" hangingPunct="1">
                    <a:spcBef>
                      <a:spcPct val="20000"/>
                    </a:spcBef>
                    <a:buClr>
                      <a:schemeClr val="tx2"/>
                    </a:buClr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Clr>
                      <a:schemeClr val="tx2"/>
                    </a:buClr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Clr>
                      <a:schemeClr val="tx2"/>
                    </a:buClr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Clr>
                      <a:schemeClr val="tx2"/>
                    </a:buClr>
                    <a:buFont typeface="Arial" pitchFamily="34" charset="0"/>
                    <a:buChar char="•"/>
                    <a:defRPr sz="180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Clr>
                      <a:schemeClr val="tx2"/>
                    </a:buClr>
                    <a:buFont typeface="Arial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Clr>
                      <a:schemeClr val="tx2"/>
                    </a:buClr>
                    <a:buFont typeface="Arial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Clr>
                      <a:schemeClr val="tx2"/>
                    </a:buClr>
                    <a:buFont typeface="Arial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Clr>
                      <a:schemeClr val="tx2"/>
                    </a:buClr>
                    <a:buFont typeface="Arial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𝑆𝑜𝑙𝑢𝑐𝑖𝑜𝑛𝑒𝑠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𝑑𝑒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𝑏𝑥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s-CL" b="0" dirty="0"/>
                </a:p>
                <a:p>
                  <a:endParaRPr lang="es-CL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𝑎𝑐</m:t>
                                </m:r>
                              </m:e>
                            </m:rad>
                          </m:num>
                          <m:den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</m:oMath>
                    </m:oMathPara>
                  </a14:m>
                  <a:endParaRPr lang="es-CL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s-CL" b="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CL" b="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CL" b="0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s-CL" b="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CL" b="0" i="1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  <m:r>
                                  <a:rPr lang="es-CL" b="0" i="1">
                                    <a:latin typeface="Cambria Math" panose="02040503050406030204" pitchFamily="18" charset="0"/>
                                  </a:rPr>
                                  <m:t>𝑎𝑐</m:t>
                                </m:r>
                              </m:e>
                            </m:rad>
                          </m:num>
                          <m:den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</m:oMath>
                    </m:oMathPara>
                  </a14:m>
                  <a:endParaRPr lang="es-CL" dirty="0"/>
                </a:p>
                <a:p>
                  <a:endParaRPr lang="es-CL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s-ES" b="0" i="1" smtClean="0">
                            <a:latin typeface="Cambria Math"/>
                          </a:rPr>
                          <m:t>𝑦</m:t>
                        </m:r>
                        <m:r>
                          <a:rPr lang="es-ES" b="0" i="1" smtClean="0">
                            <a:latin typeface="Cambria Math"/>
                          </a:rPr>
                          <m:t> </m:t>
                        </m:r>
                        <m:r>
                          <a:rPr lang="es-ES" b="0" i="1" smtClean="0">
                            <a:latin typeface="Cambria Math"/>
                          </a:rPr>
                          <m:t>𝑞𝑢𝑒</m:t>
                        </m:r>
                        <m:r>
                          <a:rPr lang="es-ES" b="0" i="1" smtClean="0">
                            <a:latin typeface="Cambria Math"/>
                          </a:rPr>
                          <m:t>: </m:t>
                        </m:r>
                      </m:oMath>
                    </m:oMathPara>
                  </a14:m>
                  <a:endParaRPr lang="es-ES" b="0" i="1" dirty="0">
                    <a:latin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s-ES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s-ES" b="0" i="1" smtClean="0">
                                <a:latin typeface="Cambria Math"/>
                              </a:rPr>
                              <m:t>𝑎</m:t>
                            </m:r>
                          </m:e>
                        </m:d>
                        <m:d>
                          <m:d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s-E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s-ES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r>
                          <a:rPr lang="es-ES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pt-BR" b="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pt-BR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b="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smtClean="0">
                            <a:latin typeface="Cambria Math"/>
                          </a:rPr>
                          <m:t>(</m:t>
                        </m:r>
                        <m:r>
                          <a:rPr lang="es-ES" b="0" i="1" smtClean="0">
                            <a:latin typeface="Cambria Math"/>
                          </a:rPr>
                          <m:t>𝑎</m:t>
                        </m:r>
                        <m:r>
                          <a:rPr lang="es-ES" b="0" i="1" smtClean="0">
                            <a:latin typeface="Cambria Math"/>
                          </a:rPr>
                          <m:t>−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ES" b="0" i="1" smtClean="0">
                            <a:latin typeface="Cambria Math"/>
                          </a:rPr>
                          <m:t>)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smtClean="0">
                            <a:latin typeface="Cambria Math"/>
                          </a:rPr>
                          <m:t>𝑎𝑏</m:t>
                        </m:r>
                      </m:oMath>
                    </m:oMathPara>
                  </a14:m>
                  <a:endParaRPr lang="es-CL" dirty="0"/>
                </a:p>
                <a:p>
                  <a:endParaRPr lang="es-CL" dirty="0"/>
                </a:p>
              </p:txBody>
            </p:sp>
          </mc:Choice>
          <mc:Fallback xmlns="">
            <p:sp>
              <p:nvSpPr>
                <p:cNvPr id="4" name="Marcador de contenido 2">
                  <a:extLst>
                    <a:ext uri="{FF2B5EF4-FFF2-40B4-BE49-F238E27FC236}">
                      <a16:creationId xmlns:a16="http://schemas.microsoft.com/office/drawing/2014/main" xmlns:a14="http://schemas.microsoft.com/office/drawing/2010/main" xmlns="" id="{DFD755AF-A5E7-40DD-97C6-2D630B184FD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142" y="3284738"/>
                  <a:ext cx="3877630" cy="120736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9749A051-11DD-40D5-863F-07CAB44CA0C8}"/>
                </a:ext>
              </a:extLst>
            </p:cNvPr>
            <p:cNvSpPr/>
            <p:nvPr/>
          </p:nvSpPr>
          <p:spPr>
            <a:xfrm>
              <a:off x="348142" y="3284738"/>
              <a:ext cx="3744464" cy="1269507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  <p:extLst>
      <p:ext uri="{BB962C8B-B14F-4D97-AF65-F5344CB8AC3E}">
        <p14:creationId xmlns:p14="http://schemas.microsoft.com/office/powerpoint/2010/main" val="401947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TF00001193</Template>
  <TotalTime>700</TotalTime>
  <Words>207</Words>
  <Application>Microsoft Office PowerPoint</Application>
  <PresentationFormat>Panorámica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Arial Black</vt:lpstr>
      <vt:lpstr>Cambria Math</vt:lpstr>
      <vt:lpstr>Esencial</vt:lpstr>
      <vt:lpstr>Ayudantía Matemática para la Gestión I (AP01100) </vt:lpstr>
      <vt:lpstr>1.- conjuntos, lógica y funciones</vt:lpstr>
      <vt:lpstr>funciones</vt:lpstr>
      <vt:lpstr>INTERVALOS</vt:lpstr>
      <vt:lpstr>inecuaciones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– AP01100</dc:title>
  <dc:creator>Felix Liberona</dc:creator>
  <cp:lastModifiedBy>Felix Liberona</cp:lastModifiedBy>
  <cp:revision>42</cp:revision>
  <dcterms:created xsi:type="dcterms:W3CDTF">2019-08-16T14:52:15Z</dcterms:created>
  <dcterms:modified xsi:type="dcterms:W3CDTF">2019-09-24T12:46:31Z</dcterms:modified>
</cp:coreProperties>
</file>