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70" r:id="rId5"/>
    <p:sldId id="272" r:id="rId6"/>
    <p:sldId id="271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835342-CD76-4538-AD86-899A37064ED4}">
          <p14:sldIdLst>
            <p14:sldId id="256"/>
            <p14:sldId id="258"/>
            <p14:sldId id="269"/>
            <p14:sldId id="270"/>
            <p14:sldId id="272"/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9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8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E9E96A-8B91-4C20-BFFC-173A00853F40}" type="datetimeFigureOut">
              <a:rPr lang="es-CL" smtClean="0"/>
              <a:t>08-10-2019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40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F94C-5C5F-449C-B8FF-2896CA6BD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5500" dirty="0"/>
              <a:t>Ayudantía</a:t>
            </a:r>
            <a:br>
              <a:rPr lang="es-CL" sz="5500" dirty="0"/>
            </a:br>
            <a:r>
              <a:rPr lang="es-ES" sz="5500" b="1" dirty="0"/>
              <a:t>Matemática para la Gestión I (</a:t>
            </a:r>
            <a:r>
              <a:rPr lang="es-CL" sz="5500" dirty="0"/>
              <a:t>AP01100)</a:t>
            </a:r>
            <a:br>
              <a:rPr lang="es-ES" sz="5500" b="1" dirty="0"/>
            </a:br>
            <a:endParaRPr lang="es-CL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F668A-37FC-4991-B970-A943C6320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Clase 6</a:t>
            </a:r>
          </a:p>
          <a:p>
            <a:r>
              <a:rPr lang="es-CL" dirty="0"/>
              <a:t>8 de </a:t>
            </a:r>
            <a:r>
              <a:rPr lang="es-CL" dirty="0" err="1"/>
              <a:t>OCTUbre</a:t>
            </a:r>
            <a:r>
              <a:rPr lang="es-CL" dirty="0"/>
              <a:t> de 2019</a:t>
            </a:r>
          </a:p>
          <a:p>
            <a:r>
              <a:rPr lang="es-CL" dirty="0"/>
              <a:t>Félix Liberona &lt;fliberona@uchile.cl&gt;</a:t>
            </a:r>
          </a:p>
        </p:txBody>
      </p:sp>
    </p:spTree>
    <p:extLst>
      <p:ext uri="{BB962C8B-B14F-4D97-AF65-F5344CB8AC3E}">
        <p14:creationId xmlns:p14="http://schemas.microsoft.com/office/powerpoint/2010/main" val="40265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4B10-14DE-4E57-93E3-46BE5CC8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0323443" cy="1371600"/>
          </a:xfrm>
        </p:spPr>
        <p:txBody>
          <a:bodyPr/>
          <a:lstStyle/>
          <a:p>
            <a:r>
              <a:rPr lang="es-CL" dirty="0"/>
              <a:t>1.- conjuntos, lógica y 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105BA-DF02-4114-8B4C-2DE08886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Dominio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err="1"/>
              <a:t>Codominio</a:t>
            </a: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Recorrido,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Gráfico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básicas: función lineal, función cuadrática, función racional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Operatoria de funciones: suma, resta, ponderación por números reales y producto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Propiedades de funciones. Composición de funciones. Función inversa.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Funciones: polinomial, lineal, cuadrática, exponencial y logarítmica.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de varias variables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317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funciones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15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D3266-9D1E-4A8F-B08F-72DA867E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973717"/>
          </a:xfrm>
        </p:spPr>
        <p:txBody>
          <a:bodyPr/>
          <a:lstStyle/>
          <a:p>
            <a:r>
              <a:rPr lang="es-CL" dirty="0"/>
              <a:t>Función lineal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683" y="1564343"/>
                <a:ext cx="4329953" cy="4373563"/>
              </a:xfrm>
            </p:spPr>
            <p:txBody>
              <a:bodyPr>
                <a:normAutofit/>
              </a:bodyPr>
              <a:lstStyle/>
              <a:p>
                <a:r>
                  <a:rPr lang="es-CL" b="0" dirty="0"/>
                  <a:t>Forma Algebraica: </a:t>
                </a:r>
                <a:r>
                  <a:rPr lang="es-ES" b="0" dirty="0"/>
                  <a:t>𝑓(𝑥)= 𝑚𝑥+𝑛, donde m y n son constantes, </a:t>
                </a:r>
                <a:r>
                  <a:rPr lang="es-CL" b="0" dirty="0"/>
                  <a:t>con </a:t>
                </a:r>
              </a:p>
              <a:p>
                <a:r>
                  <a:rPr lang="es-CL" b="0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CL" b="0" dirty="0"/>
              </a:p>
              <a:p>
                <a:endParaRPr lang="es-CL" b="0" dirty="0"/>
              </a:p>
              <a:p>
                <a:r>
                  <a:rPr lang="es-CL" b="0" dirty="0"/>
                  <a:t>Forma punto pendiente: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endParaRPr lang="es-CL" b="0" dirty="0"/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683" y="1564343"/>
                <a:ext cx="4329953" cy="4373563"/>
              </a:xfrm>
              <a:blipFill>
                <a:blip r:embed="rId2"/>
                <a:stretch>
                  <a:fillRect l="-1406" t="-8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49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20118" y="297202"/>
                <a:ext cx="5414682" cy="1591234"/>
              </a:xfrm>
            </p:spPr>
            <p:txBody>
              <a:bodyPr>
                <a:normAutofit/>
              </a:bodyPr>
              <a:lstStyle/>
              <a:p>
                <a:r>
                  <a:rPr lang="es-CL" b="0" dirty="0"/>
                  <a:t>Recordar que: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CL" b="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CL" b="0" dirty="0"/>
              </a:p>
              <a:p>
                <a:r>
                  <a:rPr lang="es-CL" b="0" dirty="0"/>
                  <a:t>Forma punto pendiente: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20118" y="297202"/>
                <a:ext cx="5414682" cy="1591234"/>
              </a:xfrm>
              <a:blipFill>
                <a:blip r:embed="rId2"/>
                <a:stretch>
                  <a:fillRect l="-12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650D01DE-C34A-454F-8636-7535B7359E96}"/>
              </a:ext>
            </a:extLst>
          </p:cNvPr>
          <p:cNvSpPr/>
          <p:nvPr/>
        </p:nvSpPr>
        <p:spPr>
          <a:xfrm>
            <a:off x="6096000" y="122388"/>
            <a:ext cx="5638800" cy="185121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01CD88F-0BAD-4E24-BB00-05A43B545F6A}"/>
              </a:ext>
            </a:extLst>
          </p:cNvPr>
          <p:cNvSpPr txBox="1">
            <a:spLocks/>
          </p:cNvSpPr>
          <p:nvPr/>
        </p:nvSpPr>
        <p:spPr>
          <a:xfrm>
            <a:off x="304801" y="188259"/>
            <a:ext cx="5638801" cy="62932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700" dirty="0"/>
              <a:t>Ejercicios</a:t>
            </a:r>
          </a:p>
          <a:p>
            <a:r>
              <a:rPr lang="es-CL" sz="1700" b="0" dirty="0"/>
              <a:t>1.- Determinar la recta que pasa por los puntos </a:t>
            </a:r>
          </a:p>
          <a:p>
            <a:r>
              <a:rPr lang="es-CL" sz="1700" b="0" dirty="0"/>
              <a:t>A (1,2) y B(-2,5).</a:t>
            </a:r>
          </a:p>
          <a:p>
            <a:endParaRPr lang="es-CL" sz="1700" b="0" dirty="0"/>
          </a:p>
          <a:p>
            <a:r>
              <a:rPr lang="es-CL" sz="1700" b="0" dirty="0"/>
              <a:t>2.- Hallar la forma algebraica de 3x + 2y − 7 = 0.</a:t>
            </a:r>
          </a:p>
          <a:p>
            <a:endParaRPr lang="es-CL" sz="1700" b="0" dirty="0"/>
          </a:p>
          <a:p>
            <a:pPr algn="just">
              <a:lnSpc>
                <a:spcPct val="120000"/>
              </a:lnSpc>
            </a:pPr>
            <a:r>
              <a:rPr lang="es-CL" sz="1700" b="0" dirty="0"/>
              <a:t>3*.- </a:t>
            </a:r>
            <a:r>
              <a:rPr lang="es-ES" sz="1700" b="0" dirty="0"/>
              <a:t>En el Departamento de Estudios del Servicio Nacional de Discapacidad SENADIS, un analista computacional creo un programa para ahorrar tiempo en la gestión de entrega de ayudas técnicas para personas con discapacidad, y su jefe le retribuirá con un bono, dependiendo del tiempo ahorrado, si el programa ahorra 2 horas, el bono será de 28.000 pesos, y si ahorra 4 horas, el bono será de 67.000 pesos. Si el programa no ahorra tiempo, se le descontará de su sueldo.</a:t>
            </a:r>
          </a:p>
          <a:p>
            <a:pPr algn="just">
              <a:lnSpc>
                <a:spcPct val="120000"/>
              </a:lnSpc>
            </a:pPr>
            <a:r>
              <a:rPr lang="es-ES" sz="1700" b="0" dirty="0"/>
              <a:t>a. Suponiendo que la situación anterior se modela mediante una función lineal, identificar la variable independiente y dependiente indicando unidad de medida</a:t>
            </a:r>
          </a:p>
          <a:p>
            <a:pPr algn="just">
              <a:lnSpc>
                <a:spcPct val="120000"/>
              </a:lnSpc>
            </a:pPr>
            <a:r>
              <a:rPr lang="es-ES" sz="1700" b="0" dirty="0"/>
              <a:t>b. Encontrar la expresión algebraica de la función lineal, que modela la situación.</a:t>
            </a:r>
          </a:p>
          <a:p>
            <a:pPr algn="just">
              <a:lnSpc>
                <a:spcPct val="120000"/>
              </a:lnSpc>
            </a:pPr>
            <a:r>
              <a:rPr lang="es-ES" sz="1700" b="0" dirty="0"/>
              <a:t>c. Si al analista se le otorgó un bono de $106.000, ¿El programa cuánto tiempo ahorró?</a:t>
            </a:r>
          </a:p>
          <a:p>
            <a:pPr algn="just">
              <a:lnSpc>
                <a:spcPct val="120000"/>
              </a:lnSpc>
            </a:pPr>
            <a:r>
              <a:rPr lang="es-ES" sz="1700" b="0" dirty="0"/>
              <a:t>d. Interpretar en el contexto de la situación, parámetros de la función lineal (pendiente y coeficiente de posición)</a:t>
            </a:r>
          </a:p>
          <a:p>
            <a:r>
              <a:rPr lang="es-CL" sz="1100" b="0" dirty="0"/>
              <a:t>* Prueba 2, Matemáticas para la gestión 1 – 2019</a:t>
            </a:r>
          </a:p>
        </p:txBody>
      </p:sp>
    </p:spTree>
    <p:extLst>
      <p:ext uri="{BB962C8B-B14F-4D97-AF65-F5344CB8AC3E}">
        <p14:creationId xmlns:p14="http://schemas.microsoft.com/office/powerpoint/2010/main" val="402952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D3266-9D1E-4A8F-B08F-72DA867E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973717"/>
          </a:xfrm>
        </p:spPr>
        <p:txBody>
          <a:bodyPr/>
          <a:lstStyle/>
          <a:p>
            <a:r>
              <a:rPr lang="es-CL" dirty="0"/>
              <a:t>Función cuadrática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9223" y="1546413"/>
                <a:ext cx="3810000" cy="4373563"/>
              </a:xfrm>
            </p:spPr>
            <p:txBody>
              <a:bodyPr>
                <a:normAutofit/>
              </a:bodyPr>
              <a:lstStyle/>
              <a:p>
                <a:r>
                  <a:rPr lang="es-CL" b="0" dirty="0"/>
                  <a:t>Forma Algebraica: </a:t>
                </a:r>
                <a:r>
                  <a:rPr lang="es-ES" b="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b="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CL" i="1" dirty="0">
                    <a:latin typeface="Cambria Math" panose="02040503050406030204" pitchFamily="18" charset="0"/>
                  </a:rPr>
                  <a:t> </a:t>
                </a:r>
                <a:r>
                  <a:rPr lang="es-ES" b="0" dirty="0"/>
                  <a:t>con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CL" i="1" dirty="0">
                  <a:latin typeface="Cambria Math" panose="02040503050406030204" pitchFamily="18" charset="0"/>
                </a:endParaRPr>
              </a:p>
              <a:p>
                <a:endParaRPr lang="es-CL" b="0" dirty="0"/>
              </a:p>
              <a:p>
                <a:r>
                  <a:rPr lang="es-CL" b="0" dirty="0"/>
                  <a:t>Su vértice está dado por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  <a:p>
                <a:endParaRPr lang="es-CL" b="0" dirty="0"/>
              </a:p>
              <a:p>
                <a:r>
                  <a:rPr lang="es-CL" b="0" dirty="0"/>
                  <a:t>De ahí que se analice el discriminante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=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b="0" dirty="0"/>
              </a:p>
              <a:p>
                <a:endParaRPr lang="es-CL" b="0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9223" y="1546413"/>
                <a:ext cx="3810000" cy="4373563"/>
              </a:xfrm>
              <a:blipFill>
                <a:blip r:embed="rId2"/>
                <a:stretch>
                  <a:fillRect l="-1600" t="-6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1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7459" y="152718"/>
                <a:ext cx="6723528" cy="1869140"/>
              </a:xfrm>
            </p:spPr>
            <p:txBody>
              <a:bodyPr>
                <a:normAutofit/>
              </a:bodyPr>
              <a:lstStyle/>
              <a:p>
                <a:r>
                  <a:rPr lang="es-CL" b="0" dirty="0"/>
                  <a:t>Su vértice está dado por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  <a:p>
                <a:endParaRPr lang="es-C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7459" y="152718"/>
                <a:ext cx="6723528" cy="1869140"/>
              </a:xfrm>
              <a:blipFill>
                <a:blip r:embed="rId2"/>
                <a:stretch>
                  <a:fillRect l="-9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/>
              <p:nvPr/>
            </p:nvSpPr>
            <p:spPr>
              <a:xfrm>
                <a:off x="322729" y="315947"/>
                <a:ext cx="4607860" cy="64940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/>
                  <a:t>Ejercicios:</a:t>
                </a:r>
              </a:p>
              <a:p>
                <a:endParaRPr lang="es-CL" dirty="0"/>
              </a:p>
              <a:p>
                <a:r>
                  <a:rPr lang="es-CL" dirty="0"/>
                  <a:t>1.- Grafique, encuentre los ceros y el vértice de las siguientes funciones cuadráticas (parábolas):</a:t>
                </a:r>
              </a:p>
              <a:p>
                <a:endParaRPr lang="es-CL" dirty="0"/>
              </a:p>
              <a:p>
                <a:r>
                  <a:rPr lang="es-CL" dirty="0"/>
                  <a:t>a.-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s-CL" dirty="0"/>
              </a:p>
              <a:p>
                <a:r>
                  <a:rPr lang="es-CL" dirty="0"/>
                  <a:t>b.-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s-CL" dirty="0"/>
              </a:p>
              <a:p>
                <a:r>
                  <a:rPr lang="es-CL" dirty="0"/>
                  <a:t>c.-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r>
                  <a:rPr lang="es-CL" dirty="0"/>
                  <a:t>2*.- En una empresa, la utilidad neta (U) está relacionada con el precio de venta por unidad (p), en dólares, mediante la función: U(p) = -3p</a:t>
                </a:r>
                <a:r>
                  <a:rPr lang="es-CL" baseline="30000" dirty="0"/>
                  <a:t>2</a:t>
                </a:r>
                <a:r>
                  <a:rPr lang="es-CL" dirty="0"/>
                  <a:t>+40p-100 (dólares).</a:t>
                </a:r>
              </a:p>
              <a:p>
                <a:r>
                  <a:rPr lang="es-CL" dirty="0"/>
                  <a:t>a) Determine la utilidad máxima que se podría alcanzar y con qué precio de venta se lograría.</a:t>
                </a:r>
              </a:p>
              <a:p>
                <a:r>
                  <a:rPr lang="es-CL" dirty="0"/>
                  <a:t>b) Si la unidad se vendiera a US$ 7, ¿a cuánto ascendería la utilidad neta?</a:t>
                </a:r>
              </a:p>
              <a:p>
                <a:endParaRPr lang="es-CL" dirty="0"/>
              </a:p>
              <a:p>
                <a:pPr lvl="0"/>
                <a:endParaRPr lang="es-CL" sz="1000" dirty="0">
                  <a:solidFill>
                    <a:srgbClr val="000000"/>
                  </a:solidFill>
                </a:endParaRPr>
              </a:p>
              <a:p>
                <a:pPr lvl="0"/>
                <a:r>
                  <a:rPr lang="es-CL" sz="1000" dirty="0">
                    <a:solidFill>
                      <a:srgbClr val="000000"/>
                    </a:solidFill>
                  </a:rPr>
                  <a:t>* Examen, Matemáticas para la gestión 1 – 2019</a:t>
                </a:r>
              </a:p>
              <a:p>
                <a:endParaRPr lang="es-CL" dirty="0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315947"/>
                <a:ext cx="4607860" cy="6494085"/>
              </a:xfrm>
              <a:prstGeom prst="rect">
                <a:avLst/>
              </a:prstGeom>
              <a:blipFill>
                <a:blip r:embed="rId3"/>
                <a:stretch>
                  <a:fillRect l="-1190" t="-563" r="-172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>
            <a:extLst>
              <a:ext uri="{FF2B5EF4-FFF2-40B4-BE49-F238E27FC236}">
                <a16:creationId xmlns:a16="http://schemas.microsoft.com/office/drawing/2014/main" id="{628D511B-3A75-4B36-A246-92610C383F52}"/>
              </a:ext>
            </a:extLst>
          </p:cNvPr>
          <p:cNvSpPr/>
          <p:nvPr/>
        </p:nvSpPr>
        <p:spPr>
          <a:xfrm>
            <a:off x="4930589" y="122388"/>
            <a:ext cx="6804211" cy="143747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778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TF00001193</Template>
  <TotalTime>1419</TotalTime>
  <Words>576</Words>
  <Application>Microsoft Office PowerPoint</Application>
  <PresentationFormat>Panorámica</PresentationFormat>
  <Paragraphs>65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Cambria Math</vt:lpstr>
      <vt:lpstr>Esencial</vt:lpstr>
      <vt:lpstr>Ayudantía Matemática para la Gestión I (AP01100) </vt:lpstr>
      <vt:lpstr>1.- conjuntos, lógica y funciones</vt:lpstr>
      <vt:lpstr>funciones</vt:lpstr>
      <vt:lpstr>Función lineal</vt:lpstr>
      <vt:lpstr>Presentación de PowerPoint</vt:lpstr>
      <vt:lpstr>Función cuadrática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– AP01100</dc:title>
  <dc:creator>Felix Liberona</dc:creator>
  <cp:lastModifiedBy>Felix Liberona</cp:lastModifiedBy>
  <cp:revision>57</cp:revision>
  <dcterms:created xsi:type="dcterms:W3CDTF">2019-08-16T14:52:15Z</dcterms:created>
  <dcterms:modified xsi:type="dcterms:W3CDTF">2019-10-08T13:04:09Z</dcterms:modified>
</cp:coreProperties>
</file>