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1" r:id="rId5"/>
    <p:sldId id="265" r:id="rId6"/>
    <p:sldId id="266" r:id="rId7"/>
    <p:sldId id="263" r:id="rId8"/>
    <p:sldId id="259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4"/>
            <p14:sldId id="261"/>
            <p14:sldId id="265"/>
            <p14:sldId id="266"/>
            <p14:sldId id="263"/>
            <p14:sldId id="259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24-09-2019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2</a:t>
            </a:r>
          </a:p>
          <a:p>
            <a:r>
              <a:rPr lang="es-CL" dirty="0"/>
              <a:t>27 de agosto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AAB4D-7DC5-43E3-964A-2255CE17A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CARDINALIDAD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67E980E-455E-4004-BCD8-55790D3E6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10160000" cy="4373563"/>
          </a:xfrm>
        </p:spPr>
        <p:txBody>
          <a:bodyPr/>
          <a:lstStyle/>
          <a:p>
            <a:r>
              <a:rPr lang="es-CL" i="1" dirty="0"/>
              <a:t>Teorema 1</a:t>
            </a:r>
            <a:endParaRPr lang="es-CL" b="0" dirty="0"/>
          </a:p>
          <a:p>
            <a:r>
              <a:rPr lang="es-ES" b="0" dirty="0"/>
              <a:t>Si </a:t>
            </a:r>
            <a:r>
              <a:rPr lang="es-ES" b="0" i="1" dirty="0"/>
              <a:t>A </a:t>
            </a:r>
            <a:r>
              <a:rPr lang="es-ES" b="0" dirty="0"/>
              <a:t>y </a:t>
            </a:r>
            <a:r>
              <a:rPr lang="es-ES" b="0" i="1" dirty="0"/>
              <a:t>B </a:t>
            </a:r>
            <a:r>
              <a:rPr lang="es-ES" b="0" dirty="0"/>
              <a:t>son conjuntos finitos entonces </a:t>
            </a:r>
          </a:p>
          <a:p>
            <a:r>
              <a:rPr lang="es-CL" b="0" i="1" dirty="0"/>
              <a:t>n</a:t>
            </a:r>
            <a:r>
              <a:rPr lang="es-CL" b="0" dirty="0"/>
              <a:t>(A ∪𝐵)=𝑛 (𝐴)+ 𝑛 (𝐵)− 𝑛(𝐴 ∩𝐵) </a:t>
            </a:r>
          </a:p>
          <a:p>
            <a:endParaRPr lang="es-CL" b="0" dirty="0"/>
          </a:p>
          <a:p>
            <a:r>
              <a:rPr lang="es-CL" i="1" dirty="0"/>
              <a:t>Teorema 2 </a:t>
            </a:r>
            <a:endParaRPr lang="es-CL" b="0" dirty="0"/>
          </a:p>
          <a:p>
            <a:r>
              <a:rPr lang="es-ES" b="0" dirty="0"/>
              <a:t>Si </a:t>
            </a:r>
            <a:r>
              <a:rPr lang="es-ES" b="0" i="1" dirty="0"/>
              <a:t>A, B </a:t>
            </a:r>
            <a:r>
              <a:rPr lang="es-ES" b="0" dirty="0"/>
              <a:t>y </a:t>
            </a:r>
            <a:r>
              <a:rPr lang="es-ES" b="0" i="1" dirty="0"/>
              <a:t>C </a:t>
            </a:r>
            <a:r>
              <a:rPr lang="es-ES" b="0" dirty="0"/>
              <a:t>son conjuntos finitos entonces </a:t>
            </a:r>
          </a:p>
          <a:p>
            <a:r>
              <a:rPr lang="pt-BR" b="0" i="1" dirty="0"/>
              <a:t>n </a:t>
            </a:r>
            <a:r>
              <a:rPr lang="pt-BR" b="0" dirty="0"/>
              <a:t>(A ∪ B ∪ C) = </a:t>
            </a:r>
            <a:r>
              <a:rPr lang="pt-BR" b="0" i="1" dirty="0"/>
              <a:t>n</a:t>
            </a:r>
            <a:r>
              <a:rPr lang="pt-BR" b="0" dirty="0"/>
              <a:t>(A) + </a:t>
            </a:r>
            <a:r>
              <a:rPr lang="pt-BR" b="0" i="1" dirty="0"/>
              <a:t>n</a:t>
            </a:r>
            <a:r>
              <a:rPr lang="pt-BR" b="0" dirty="0"/>
              <a:t>(B) +n(C) – </a:t>
            </a:r>
            <a:r>
              <a:rPr lang="pt-BR" b="0" i="1" dirty="0"/>
              <a:t>n</a:t>
            </a:r>
            <a:r>
              <a:rPr lang="pt-BR" b="0" dirty="0"/>
              <a:t>(A ∩ B) - </a:t>
            </a:r>
            <a:r>
              <a:rPr lang="pt-BR" b="0" i="1" dirty="0"/>
              <a:t>n</a:t>
            </a:r>
            <a:r>
              <a:rPr lang="pt-BR" b="0" dirty="0"/>
              <a:t>(B ∩ C) - </a:t>
            </a:r>
            <a:r>
              <a:rPr lang="pt-BR" b="0" i="1" dirty="0"/>
              <a:t>n</a:t>
            </a:r>
            <a:r>
              <a:rPr lang="pt-BR" b="0" dirty="0"/>
              <a:t>(A ∩ C) + </a:t>
            </a:r>
            <a:r>
              <a:rPr lang="pt-BR" b="0" i="1" dirty="0"/>
              <a:t>n</a:t>
            </a:r>
            <a:r>
              <a:rPr lang="pt-BR" b="0" dirty="0"/>
              <a:t>(A ∩ B ∩ C)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34070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C80FD-59AE-488F-A361-5AF392A44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961707"/>
          </a:xfrm>
        </p:spPr>
        <p:txBody>
          <a:bodyPr/>
          <a:lstStyle/>
          <a:p>
            <a:r>
              <a:rPr lang="es-CL" dirty="0"/>
              <a:t>ENCUESTAS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84402A-7178-4DB4-8F76-AB6BF9944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47775"/>
            <a:ext cx="10160000" cy="4878389"/>
          </a:xfrm>
        </p:spPr>
        <p:txBody>
          <a:bodyPr>
            <a:normAutofit fontScale="85000" lnSpcReduction="20000"/>
          </a:bodyPr>
          <a:lstStyle/>
          <a:p>
            <a:r>
              <a:rPr lang="es-CL" b="0" dirty="0"/>
              <a:t>La Universidad de Chile requiere contratar a monitores de difusión para lograr aumentar las postulaciones en 2020. Ellos deben incorporar al menos uno de los 3 requisitos que siguen: Ser estudiantes de Administración Pública; Saber inglés; y Saber matemáticas</a:t>
            </a:r>
          </a:p>
          <a:p>
            <a:r>
              <a:rPr lang="es-CL" b="0" dirty="0"/>
              <a:t>Además, se sabe que la Universidad ofrece cupos para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12 Estudiantes de 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14 Estudiantes que sepan inglés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11 Estudiantes que sepan matemáticas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5 Estudiante que sean AP y sepan inglés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6 Estudiantes que sepan matemáticas e inglés, 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b="0" dirty="0"/>
              <a:t>3 Estudiantes que sean de AP y sepan matemáticas.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b="0" dirty="0"/>
          </a:p>
          <a:p>
            <a:r>
              <a:rPr lang="es-CL" b="0" dirty="0"/>
              <a:t>Si postulan 90 Hijos de Bello y 65 no cumple ninguno de los 3 requisitos, determine</a:t>
            </a:r>
          </a:p>
          <a:p>
            <a:pPr marL="457200" indent="-457200">
              <a:buAutoNum type="alphaLcParenR"/>
            </a:pPr>
            <a:r>
              <a:rPr lang="es-CL" b="0" dirty="0"/>
              <a:t>¿Cuántos estudiantes saben matemáticas, inglés y estudian AP? (2)</a:t>
            </a:r>
          </a:p>
          <a:p>
            <a:pPr marL="457200" indent="-457200">
              <a:buAutoNum type="alphaLcParenR"/>
            </a:pPr>
            <a:r>
              <a:rPr lang="es-CL" b="0" dirty="0"/>
              <a:t>¿Cuántos monitores contratará la Universidad? </a:t>
            </a:r>
          </a:p>
          <a:p>
            <a:pPr marL="457200" indent="-457200">
              <a:buAutoNum type="alphaLcParenR"/>
            </a:pPr>
            <a:r>
              <a:rPr lang="es-CL" b="0" dirty="0"/>
              <a:t>¿Cuantos estudiantes cumplen un solo requisito? ¿y dos?</a:t>
            </a:r>
          </a:p>
        </p:txBody>
      </p:sp>
    </p:spTree>
    <p:extLst>
      <p:ext uri="{BB962C8B-B14F-4D97-AF65-F5344CB8AC3E}">
        <p14:creationId xmlns:p14="http://schemas.microsoft.com/office/powerpoint/2010/main" val="346478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1.- Lógica y conjuntos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Proposiciones lógicas.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Lenguaje formal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Conectivos lógicos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Noción de verdad lógica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Noción de consecuencia lógica.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Cuantificación de expresiones lógicas relativas a elementos en conjuntos en encuestas.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LÓGICA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315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9E31B7-B7A6-4825-A160-3A6FAD94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55" y="154546"/>
            <a:ext cx="7721600" cy="635676"/>
          </a:xfrm>
        </p:spPr>
        <p:txBody>
          <a:bodyPr>
            <a:normAutofit fontScale="90000"/>
          </a:bodyPr>
          <a:lstStyle/>
          <a:p>
            <a:r>
              <a:rPr lang="es-CL" dirty="0"/>
              <a:t>Lógica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58537" y="387440"/>
                <a:ext cx="4295526" cy="437356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r>
                  <a:rPr lang="es-CL" dirty="0"/>
                  <a:t>Otra tautología</a:t>
                </a:r>
              </a:p>
              <a:p>
                <a:pPr marL="0" indent="0">
                  <a:buNone/>
                </a:pPr>
                <a:r>
                  <a:rPr lang="es-CL" dirty="0"/>
                  <a:t>1)</a:t>
                </a:r>
                <a:r>
                  <a:rPr lang="es-CL" b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)∨(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⇔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⇒(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CL" b="0" i="1">
                        <a:latin typeface="Cambria Math" panose="02040503050406030204" pitchFamily="18" charset="0"/>
                      </a:rPr>
                      <m:t>∨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s-CL" b="0" dirty="0"/>
              </a:p>
              <a:p>
                <a:pPr marL="0" indent="0">
                  <a:buNone/>
                </a:pPr>
                <a:endParaRPr lang="es-CL" dirty="0"/>
              </a:p>
              <a:p>
                <a:pPr marL="0" indent="0">
                  <a:buNone/>
                </a:pPr>
                <a:endParaRPr lang="es-CL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36E6A1EF-18B8-416E-ABC5-AB38CE8E21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537" y="387440"/>
                <a:ext cx="4295526" cy="4373563"/>
              </a:xfrm>
              <a:blipFill>
                <a:blip r:embed="rId2"/>
                <a:stretch>
                  <a:fillRect l="-1418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3">
            <a:extLst>
              <a:ext uri="{FF2B5EF4-FFF2-40B4-BE49-F238E27FC236}">
                <a16:creationId xmlns:a16="http://schemas.microsoft.com/office/drawing/2014/main" id="{49298169-0C54-4FCE-9DC3-06747A89C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720" y="946807"/>
            <a:ext cx="6904817" cy="542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02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356A5-C24C-4736-8E3D-B28F50EB8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814948"/>
          </a:xfrm>
        </p:spPr>
        <p:txBody>
          <a:bodyPr/>
          <a:lstStyle/>
          <a:p>
            <a:r>
              <a:rPr lang="es-CL" dirty="0"/>
              <a:t>Reducción al absurdo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812A2C-C2F9-4D20-BDE8-B780862D7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07068"/>
            <a:ext cx="10160000" cy="3429422"/>
          </a:xfrm>
        </p:spPr>
        <p:txBody>
          <a:bodyPr/>
          <a:lstStyle/>
          <a:p>
            <a:r>
              <a:rPr lang="es-CL" dirty="0"/>
              <a:t>RECETA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Tomamos algo que queremos demostrar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Asumimos que es falso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Demostramos que es verdadero.</a:t>
            </a:r>
          </a:p>
          <a:p>
            <a:pPr marL="457200" indent="-457200">
              <a:buFont typeface="+mj-lt"/>
              <a:buAutoNum type="arabicPeriod"/>
            </a:pPr>
            <a:r>
              <a:rPr lang="es-CL" dirty="0"/>
              <a:t>Como no puede ser falso y verdadero a la vez (¿o si?) tenemos una contradicción.</a:t>
            </a:r>
          </a:p>
          <a:p>
            <a:pPr marL="457200" indent="-457200">
              <a:buFont typeface="+mj-lt"/>
              <a:buAutoNum type="arabicPeriod"/>
            </a:pPr>
            <a:endParaRPr lang="es-CL" dirty="0"/>
          </a:p>
          <a:p>
            <a:r>
              <a:rPr lang="es-CL" dirty="0"/>
              <a:t>Ejemplo: Prueba 2013</a:t>
            </a:r>
          </a:p>
          <a:p>
            <a:endParaRPr lang="es-CL" dirty="0"/>
          </a:p>
          <a:p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9FAB480F-BB8A-449F-A603-C8302E4783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888" y="4671219"/>
                <a:ext cx="10035712" cy="14543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Demuestre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usar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tablas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de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verdad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la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siguiente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𝑟𝑜𝑝𝑜𝑠𝑖𝑐𝑖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𝑒𝑠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𝑢𝑛𝑎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𝑡𝑎𝑢𝑡𝑜𝑙𝑜𝑔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⇒</m:t>
                              </m:r>
                              <m:d>
                                <m:dPr>
                                  <m:ctrlP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∨</m:t>
                                  </m:r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</m:d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∧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⇒[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s-CL" b="0" dirty="0"/>
              </a:p>
              <a:p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9FAB480F-BB8A-449F-A603-C8302E478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88" y="4671219"/>
                <a:ext cx="10035712" cy="14543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546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E356A5-C24C-4736-8E3D-B28F50EB8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814948"/>
          </a:xfrm>
        </p:spPr>
        <p:txBody>
          <a:bodyPr/>
          <a:lstStyle/>
          <a:p>
            <a:r>
              <a:rPr lang="es-CL" dirty="0"/>
              <a:t>Reducción al absurdo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9FAB480F-BB8A-449F-A603-C8302E4783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1200050"/>
                <a:ext cx="10035712" cy="14543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CL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Demuestre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usar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tablas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de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verdad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que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la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siguiente</m:t>
                    </m:r>
                    <m:r>
                      <a:rPr lang="es-CL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CL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𝑟𝑜𝑝𝑜𝑠𝑖𝑐𝑖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𝑒𝑠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𝑢𝑛𝑎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𝑡𝑎𝑢𝑡𝑜𝑙𝑜𝑔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⇒</m:t>
                              </m:r>
                              <m:d>
                                <m:dPr>
                                  <m:ctrlP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∨</m:t>
                                  </m:r>
                                  <m:r>
                                    <a:rPr lang="es-CL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</m:d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∧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⇒[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s-CL" b="0" i="1"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s-CL" b="0" dirty="0"/>
              </a:p>
              <a:p>
                <a:endParaRPr lang="es-CL" dirty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9FAB480F-BB8A-449F-A603-C8302E478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200050"/>
                <a:ext cx="10035712" cy="14543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393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CONJUNTOS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5800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A2601-2E2A-4EE7-89D2-204ECBCEA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149"/>
            <a:ext cx="10515600" cy="5794711"/>
          </a:xfrm>
        </p:spPr>
        <p:txBody>
          <a:bodyPr numCol="3">
            <a:noAutofit/>
          </a:bodyPr>
          <a:lstStyle/>
          <a:p>
            <a:r>
              <a:rPr lang="es-CL" dirty="0"/>
              <a:t>{ } Conjunto.</a:t>
            </a:r>
          </a:p>
          <a:p>
            <a:r>
              <a:rPr lang="es-ES" dirty="0"/>
              <a:t>∈ Es un elemento del conjunto o pertenece al conjunto.</a:t>
            </a:r>
          </a:p>
          <a:p>
            <a:r>
              <a:rPr lang="es-ES" dirty="0"/>
              <a:t>∉ No es un elemento del conjunto o no pertenece al conjunto.</a:t>
            </a:r>
          </a:p>
          <a:p>
            <a:r>
              <a:rPr lang="es-CL" dirty="0"/>
              <a:t>| Tal que.</a:t>
            </a:r>
          </a:p>
          <a:p>
            <a:r>
              <a:rPr lang="es-CL" i="1" dirty="0"/>
              <a:t>n</a:t>
            </a:r>
            <a:r>
              <a:rPr lang="es-CL" dirty="0"/>
              <a:t>(</a:t>
            </a:r>
            <a:r>
              <a:rPr lang="es-CL" i="1" dirty="0"/>
              <a:t>C </a:t>
            </a:r>
            <a:r>
              <a:rPr lang="es-CL" dirty="0"/>
              <a:t>) Cardinalidad del conjunto </a:t>
            </a:r>
            <a:r>
              <a:rPr lang="es-CL" i="1" dirty="0"/>
              <a:t>C</a:t>
            </a:r>
            <a:r>
              <a:rPr lang="es-CL" dirty="0"/>
              <a:t>.</a:t>
            </a:r>
          </a:p>
          <a:p>
            <a:r>
              <a:rPr lang="es-CL" dirty="0"/>
              <a:t>U</a:t>
            </a:r>
            <a:r>
              <a:rPr lang="es-CL" i="1" dirty="0"/>
              <a:t> </a:t>
            </a:r>
            <a:r>
              <a:rPr lang="es-CL" dirty="0"/>
              <a:t>Conjunto universo.</a:t>
            </a:r>
          </a:p>
          <a:p>
            <a:r>
              <a:rPr lang="el-GR" dirty="0"/>
              <a:t>φ </a:t>
            </a:r>
            <a:r>
              <a:rPr lang="es-CL" dirty="0"/>
              <a:t>Conjunto vacío.</a:t>
            </a:r>
          </a:p>
          <a:p>
            <a:r>
              <a:rPr lang="es-CL" dirty="0"/>
              <a:t>⊆ Subconjunto de.</a:t>
            </a:r>
          </a:p>
          <a:p>
            <a:r>
              <a:rPr lang="es-CL" dirty="0"/>
              <a:t>&gt; Mayor que.</a:t>
            </a:r>
          </a:p>
          <a:p>
            <a:r>
              <a:rPr lang="es-CL" dirty="0"/>
              <a:t>&lt; Menor que.</a:t>
            </a:r>
          </a:p>
          <a:p>
            <a:r>
              <a:rPr lang="es-CL" dirty="0"/>
              <a:t>≥ Mayor o igual que.</a:t>
            </a:r>
          </a:p>
          <a:p>
            <a:r>
              <a:rPr lang="es-CL" dirty="0"/>
              <a:t>≤ Menor o igual que.</a:t>
            </a:r>
          </a:p>
          <a:p>
            <a:r>
              <a:rPr lang="es-CL" dirty="0"/>
              <a:t>∩ Intersección de conjuntos.</a:t>
            </a:r>
          </a:p>
          <a:p>
            <a:r>
              <a:rPr lang="es-CL" dirty="0"/>
              <a:t>∪ Unión de conjuntos.</a:t>
            </a:r>
          </a:p>
          <a:p>
            <a:r>
              <a:rPr lang="es-CL" i="1" dirty="0"/>
              <a:t>A</a:t>
            </a:r>
            <a:r>
              <a:rPr lang="es-CL" i="1" baseline="30000" dirty="0"/>
              <a:t>c</a:t>
            </a:r>
            <a:r>
              <a:rPr lang="es-CL" dirty="0"/>
              <a:t> Complemento del conjunto </a:t>
            </a:r>
            <a:r>
              <a:rPr lang="es-CL" i="1" dirty="0"/>
              <a:t>A</a:t>
            </a:r>
            <a:r>
              <a:rPr lang="es-CL" dirty="0"/>
              <a:t>.</a:t>
            </a:r>
          </a:p>
          <a:p>
            <a:r>
              <a:rPr lang="es-CL" dirty="0"/>
              <a:t>.∙. Por lo tanto</a:t>
            </a:r>
          </a:p>
          <a:p>
            <a:endParaRPr lang="es-CL" dirty="0"/>
          </a:p>
          <a:p>
            <a:r>
              <a:rPr lang="es-CL" dirty="0"/>
              <a:t>= Símbolo de igualdad.</a:t>
            </a:r>
          </a:p>
          <a:p>
            <a:r>
              <a:rPr lang="es-CL" dirty="0"/>
              <a:t>≠ No es igual a.</a:t>
            </a:r>
          </a:p>
          <a:p>
            <a:r>
              <a:rPr lang="es-CL" dirty="0"/>
              <a:t>. . . El conjunto continúa.</a:t>
            </a:r>
          </a:p>
          <a:p>
            <a:r>
              <a:rPr lang="es-CL" dirty="0"/>
              <a:t>⇒ Implica/Entonces.</a:t>
            </a:r>
          </a:p>
          <a:p>
            <a:r>
              <a:rPr lang="es-CL" dirty="0"/>
              <a:t>⇔ Si y sólo si.</a:t>
            </a:r>
          </a:p>
          <a:p>
            <a:r>
              <a:rPr lang="es-CL" dirty="0"/>
              <a:t>∼ No (es falso que).</a:t>
            </a:r>
          </a:p>
          <a:p>
            <a:r>
              <a:rPr lang="es-CL" dirty="0"/>
              <a:t>∧ y</a:t>
            </a:r>
          </a:p>
          <a:p>
            <a:r>
              <a:rPr lang="es-CL" dirty="0"/>
              <a:t>∨ o</a:t>
            </a:r>
          </a:p>
          <a:p>
            <a:r>
              <a:rPr lang="es-CL" dirty="0"/>
              <a:t>IN Números naturales</a:t>
            </a:r>
          </a:p>
          <a:p>
            <a:r>
              <a:rPr lang="es-CL" dirty="0"/>
              <a:t>IR Números reales</a:t>
            </a:r>
          </a:p>
        </p:txBody>
      </p:sp>
    </p:spTree>
    <p:extLst>
      <p:ext uri="{BB962C8B-B14F-4D97-AF65-F5344CB8AC3E}">
        <p14:creationId xmlns:p14="http://schemas.microsoft.com/office/powerpoint/2010/main" val="1842541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42E4F05-0D88-4F78-858D-F27AF51A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PROPIEDADES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FBE5F9E-C0A4-43A2-952A-76932ED9ECA1}"/>
              </a:ext>
            </a:extLst>
          </p:cNvPr>
          <p:cNvGrpSpPr/>
          <p:nvPr/>
        </p:nvGrpSpPr>
        <p:grpSpPr>
          <a:xfrm>
            <a:off x="5575609" y="644007"/>
            <a:ext cx="6249419" cy="5830039"/>
            <a:chOff x="260042" y="262732"/>
            <a:chExt cx="6249419" cy="5830039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8332D3CA-9D6B-4D80-9930-CB668434AB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0042" y="262732"/>
              <a:ext cx="6175400" cy="3676650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432BB3E-B4E8-4C9E-AF35-BA7716ABF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3543" y="3885971"/>
              <a:ext cx="6225918" cy="2206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9578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618</TotalTime>
  <Words>547</Words>
  <Application>Microsoft Office PowerPoint</Application>
  <PresentationFormat>Panorámica</PresentationFormat>
  <Paragraphs>82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Cambria Math</vt:lpstr>
      <vt:lpstr>Esencial</vt:lpstr>
      <vt:lpstr>Ayudantía Matemática para la Gestión I (AP01100) </vt:lpstr>
      <vt:lpstr>1.- Lógica y conjuntos</vt:lpstr>
      <vt:lpstr>LÓGICA</vt:lpstr>
      <vt:lpstr>Lógica</vt:lpstr>
      <vt:lpstr>Reducción al absurdo</vt:lpstr>
      <vt:lpstr>Reducción al absurdo</vt:lpstr>
      <vt:lpstr>CONJUNTOS</vt:lpstr>
      <vt:lpstr>Presentación de PowerPoint</vt:lpstr>
      <vt:lpstr>PROPIEDADES</vt:lpstr>
      <vt:lpstr>CARDINALIDAD</vt:lpstr>
      <vt:lpstr>ENCUESTAS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30</cp:revision>
  <dcterms:created xsi:type="dcterms:W3CDTF">2019-08-16T14:52:15Z</dcterms:created>
  <dcterms:modified xsi:type="dcterms:W3CDTF">2019-09-24T12:47:25Z</dcterms:modified>
</cp:coreProperties>
</file>