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70" r:id="rId5"/>
    <p:sldId id="271" r:id="rId6"/>
    <p:sldId id="274" r:id="rId7"/>
    <p:sldId id="276" r:id="rId8"/>
    <p:sldId id="275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F835342-CD76-4538-AD86-899A37064ED4}">
          <p14:sldIdLst>
            <p14:sldId id="256"/>
            <p14:sldId id="258"/>
            <p14:sldId id="269"/>
            <p14:sldId id="270"/>
            <p14:sldId id="271"/>
            <p14:sldId id="274"/>
            <p14:sldId id="276"/>
            <p14:sldId id="275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>
        <p:scale>
          <a:sx n="66" d="100"/>
          <a:sy n="66" d="100"/>
        </p:scale>
        <p:origin x="1325" y="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3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3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96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96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34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94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5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8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851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4E9E96A-8B91-4C20-BFFC-173A00853F40}" type="datetimeFigureOut">
              <a:rPr lang="es-CL" smtClean="0"/>
              <a:t>03-12-2019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40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4F94C-5C5F-449C-B8FF-2896CA6BD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5500" dirty="0"/>
              <a:t>Ayudantía</a:t>
            </a:r>
            <a:br>
              <a:rPr lang="es-CL" sz="5500" dirty="0"/>
            </a:br>
            <a:r>
              <a:rPr lang="es-ES" sz="5500" b="1" dirty="0"/>
              <a:t>Matemática para la Gestión I (</a:t>
            </a:r>
            <a:r>
              <a:rPr lang="es-CL" sz="5500" dirty="0"/>
              <a:t>AP01100)</a:t>
            </a:r>
            <a:br>
              <a:rPr lang="es-ES" sz="5500" b="1" dirty="0"/>
            </a:br>
            <a:endParaRPr lang="es-CL" sz="55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F668A-37FC-4991-B970-A943C6320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Clase 8</a:t>
            </a:r>
          </a:p>
          <a:p>
            <a:r>
              <a:rPr lang="es-CL" dirty="0"/>
              <a:t>3 de diciembre de 2019</a:t>
            </a:r>
          </a:p>
          <a:p>
            <a:r>
              <a:rPr lang="es-CL" dirty="0"/>
              <a:t>Félix Liberona &lt;fliberona@uchile.cl&gt;</a:t>
            </a:r>
          </a:p>
        </p:txBody>
      </p:sp>
    </p:spTree>
    <p:extLst>
      <p:ext uri="{BB962C8B-B14F-4D97-AF65-F5344CB8AC3E}">
        <p14:creationId xmlns:p14="http://schemas.microsoft.com/office/powerpoint/2010/main" val="402658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14B10-14DE-4E57-93E3-46BE5CC8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0323443" cy="1371600"/>
          </a:xfrm>
        </p:spPr>
        <p:txBody>
          <a:bodyPr/>
          <a:lstStyle/>
          <a:p>
            <a:r>
              <a:rPr lang="es-CL" dirty="0"/>
              <a:t>1.- conjuntos, lógica y funciones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105BA-DF02-4114-8B4C-2DE08886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Dominio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err="1"/>
              <a:t>Codominio</a:t>
            </a:r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Recorrido,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Gráfico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básicas: función lineal, función cuadrática, función racional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Operatoria de funciones: suma, resta, ponderación por números reales y producto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Propiedades de funciones. Composición de funciones. Función inversa.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Funciones: polinomial, lineal, cuadrática, exponencial y logarítmica.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de varias variables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317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EC57-8E42-4133-B166-CB143A7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funciones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D721D-2DF5-4157-987C-ED9BBC240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315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D3266-9D1E-4A8F-B08F-72DA867E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683" y="433235"/>
            <a:ext cx="7721600" cy="973717"/>
          </a:xfrm>
        </p:spPr>
        <p:txBody>
          <a:bodyPr>
            <a:normAutofit fontScale="90000"/>
          </a:bodyPr>
          <a:lstStyle/>
          <a:p>
            <a:r>
              <a:rPr lang="es-CL" dirty="0"/>
              <a:t>Función </a:t>
            </a:r>
            <a:br>
              <a:rPr lang="es-CL" dirty="0"/>
            </a:br>
            <a:r>
              <a:rPr lang="es-CL" dirty="0"/>
              <a:t>lineal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683" y="1564343"/>
                <a:ext cx="4329953" cy="4373563"/>
              </a:xfrm>
            </p:spPr>
            <p:txBody>
              <a:bodyPr>
                <a:normAutofit/>
              </a:bodyPr>
              <a:lstStyle/>
              <a:p>
                <a:r>
                  <a:rPr lang="es-CL" b="0" dirty="0"/>
                  <a:t>Forma Algebraica: </a:t>
                </a:r>
                <a:r>
                  <a:rPr lang="es-ES" b="0" dirty="0"/>
                  <a:t>𝑓(𝑥)= 𝑚𝑥+𝑛, donde m y n son constantes, </a:t>
                </a:r>
                <a:r>
                  <a:rPr lang="es-CL" b="0" dirty="0"/>
                  <a:t>con </a:t>
                </a:r>
              </a:p>
              <a:p>
                <a:r>
                  <a:rPr lang="es-CL" b="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L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CL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CL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L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CL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CL" b="0" dirty="0"/>
              </a:p>
              <a:p>
                <a:endParaRPr lang="es-CL" b="0" dirty="0"/>
              </a:p>
              <a:p>
                <a:r>
                  <a:rPr lang="es-CL" b="0" dirty="0"/>
                  <a:t>Forma punto pendiente: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0" dirty="0"/>
                  <a:t> </a:t>
                </a:r>
              </a:p>
              <a:p>
                <a:endParaRPr lang="es-CL" b="0" dirty="0"/>
              </a:p>
              <a:p>
                <a:r>
                  <a:rPr lang="es-CL" b="0" dirty="0"/>
                  <a:t>Forma general: 𝑎𝑥 +𝑏𝑦 +𝑐 = 0 </a:t>
                </a:r>
              </a:p>
              <a:p>
                <a:endParaRPr lang="es-CL" b="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683" y="1564343"/>
                <a:ext cx="4329953" cy="4373563"/>
              </a:xfrm>
              <a:blipFill>
                <a:blip r:embed="rId2"/>
                <a:stretch>
                  <a:fillRect l="-1406" t="-83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>
            <a:extLst>
              <a:ext uri="{FF2B5EF4-FFF2-40B4-BE49-F238E27FC236}">
                <a16:creationId xmlns:a16="http://schemas.microsoft.com/office/drawing/2014/main" id="{8F51A79A-9183-4C9A-8D2A-0980D59104E5}"/>
              </a:ext>
            </a:extLst>
          </p:cNvPr>
          <p:cNvSpPr txBox="1">
            <a:spLocks/>
          </p:cNvSpPr>
          <p:nvPr/>
        </p:nvSpPr>
        <p:spPr>
          <a:xfrm>
            <a:off x="6096000" y="433235"/>
            <a:ext cx="7721600" cy="9737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/>
              <a:t>Función </a:t>
            </a:r>
            <a:br>
              <a:rPr lang="es-CL"/>
            </a:br>
            <a:r>
              <a:rPr lang="es-CL"/>
              <a:t>cuadrática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513D79EF-0FB5-4940-82E5-048C585116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0" y="1564343"/>
                <a:ext cx="3810000" cy="4373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L" b="0" dirty="0"/>
                  <a:t>Forma Algebraica: </a:t>
                </a:r>
                <a:r>
                  <a:rPr lang="es-ES" b="0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b="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CL" i="1" dirty="0">
                    <a:latin typeface="Cambria Math" panose="02040503050406030204" pitchFamily="18" charset="0"/>
                  </a:rPr>
                  <a:t> </a:t>
                </a:r>
                <a:r>
                  <a:rPr lang="es-ES" b="0" dirty="0"/>
                  <a:t>con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s-CL" i="1" dirty="0">
                  <a:latin typeface="Cambria Math" panose="02040503050406030204" pitchFamily="18" charset="0"/>
                </a:endParaRPr>
              </a:p>
              <a:p>
                <a:endParaRPr lang="es-CL" b="0" dirty="0"/>
              </a:p>
              <a:p>
                <a:r>
                  <a:rPr lang="es-CL" b="0" dirty="0"/>
                  <a:t>Su vértice está dado por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CL" i="1" dirty="0">
                    <a:latin typeface="Cambria Math" panose="02040503050406030204" pitchFamily="18" charset="0"/>
                  </a:rPr>
                  <a:t>  </a:t>
                </a:r>
              </a:p>
              <a:p>
                <a:r>
                  <a:rPr lang="es-CL" b="0" dirty="0"/>
                  <a:t>y sus ceros son: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b="0" dirty="0"/>
                  <a:t> . </a:t>
                </a:r>
              </a:p>
              <a:p>
                <a:endParaRPr lang="es-CL" b="0" dirty="0"/>
              </a:p>
              <a:p>
                <a:r>
                  <a:rPr lang="es-CL" b="0" dirty="0"/>
                  <a:t>De ahí que se analice el discriminante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=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CL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b="0" dirty="0"/>
              </a:p>
              <a:p>
                <a:endParaRPr lang="es-CL" b="0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513D79EF-0FB5-4940-82E5-048C58511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564343"/>
                <a:ext cx="3810000" cy="4373563"/>
              </a:xfrm>
              <a:prstGeom prst="rect">
                <a:avLst/>
              </a:prstGeom>
              <a:blipFill>
                <a:blip r:embed="rId3"/>
                <a:stretch>
                  <a:fillRect l="-1600" t="-6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073FCF-2E0A-4DD8-8BF3-AA8909F96234}"/>
              </a:ext>
            </a:extLst>
          </p:cNvPr>
          <p:cNvCxnSpPr/>
          <p:nvPr/>
        </p:nvCxnSpPr>
        <p:spPr>
          <a:xfrm>
            <a:off x="550432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49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D3266-9D1E-4A8F-B08F-72DA867E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4" y="358906"/>
            <a:ext cx="9852211" cy="973717"/>
          </a:xfrm>
        </p:spPr>
        <p:txBody>
          <a:bodyPr>
            <a:normAutofit fontScale="90000"/>
          </a:bodyPr>
          <a:lstStyle/>
          <a:p>
            <a:r>
              <a:rPr lang="es-CL" dirty="0"/>
              <a:t>Función exponencial y logarítmica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9222" y="1546413"/>
                <a:ext cx="8570259" cy="4373563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b="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b="0" dirty="0"/>
                  <a:t>con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  <m:r>
                      <a:rPr lang="es-C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b="0" dirty="0"/>
                  <a:t>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b="0" dirty="0"/>
              </a:p>
              <a:p>
                <a:endParaRPr lang="es-CL" dirty="0"/>
              </a:p>
              <a:p>
                <a:r>
                  <a:rPr lang="es-CL" b="0" dirty="0"/>
                  <a:t>Con: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CL" b="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1=0</m:t>
                    </m:r>
                  </m:oMath>
                </a14:m>
                <a:endParaRPr lang="es-CL" b="0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𝑙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𝑜𝑔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s-CL" b="0" dirty="0"/>
                  <a:t> </a:t>
                </a: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s-CL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b="0" dirty="0"/>
              </a:p>
              <a:p>
                <a:pPr marL="457200" indent="-45720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b="0" dirty="0"/>
              </a:p>
              <a:p>
                <a:endParaRPr lang="es-CL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b="0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s-CL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s-CL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b="0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b="0" dirty="0"/>
              </a:p>
              <a:p>
                <a:pPr marL="457200" indent="-457200">
                  <a:buAutoNum type="arabicPeriod"/>
                </a:pPr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9222" y="1546413"/>
                <a:ext cx="8570259" cy="4373563"/>
              </a:xfrm>
              <a:blipFill>
                <a:blip r:embed="rId2"/>
                <a:stretch>
                  <a:fillRect l="-711" t="-139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61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AEB6E95F-4B23-4077-903C-80E41AD94D01}"/>
              </a:ext>
            </a:extLst>
          </p:cNvPr>
          <p:cNvSpPr/>
          <p:nvPr/>
        </p:nvSpPr>
        <p:spPr>
          <a:xfrm>
            <a:off x="322729" y="315947"/>
            <a:ext cx="72010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Ejercicios:</a:t>
            </a:r>
          </a:p>
          <a:p>
            <a:endParaRPr lang="es-CL" dirty="0"/>
          </a:p>
          <a:p>
            <a:pPr algn="just"/>
            <a:r>
              <a:rPr lang="es-CL" sz="1600" dirty="0"/>
              <a:t>1.- En enero de 2015 usted compra el último modelo de IPhone por $790.000. Si cada año disminuye su precio en 7%, determine la ecuación que permite obtener el valor anual del teléfono. ¿Cuánto valdrá en un mes más?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69650F8-0DCA-45A2-B211-F5F4BD4861C5}"/>
              </a:ext>
            </a:extLst>
          </p:cNvPr>
          <p:cNvSpPr/>
          <p:nvPr/>
        </p:nvSpPr>
        <p:spPr>
          <a:xfrm>
            <a:off x="7779482" y="152718"/>
            <a:ext cx="4143574" cy="342556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08E79D69-8524-4C85-8069-C8A64BB80E81}"/>
                  </a:ext>
                </a:extLst>
              </p:cNvPr>
              <p:cNvSpPr/>
              <p:nvPr/>
            </p:nvSpPr>
            <p:spPr>
              <a:xfrm>
                <a:off x="7860162" y="315947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con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  <m:r>
                      <a:rPr lang="es-CL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dirty="0"/>
                  <a:t>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08E79D69-8524-4C85-8069-C8A64BB80E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62" y="315947"/>
                <a:ext cx="6096000" cy="646331"/>
              </a:xfrm>
              <a:prstGeom prst="rect">
                <a:avLst/>
              </a:prstGeom>
              <a:blipFill>
                <a:blip r:embed="rId3"/>
                <a:stretch>
                  <a:fillRect l="-300" t="-566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34FBBB5-63E1-4336-A0B7-985341F4B3A5}"/>
                  </a:ext>
                </a:extLst>
              </p:cNvPr>
              <p:cNvSpPr/>
              <p:nvPr/>
            </p:nvSpPr>
            <p:spPr>
              <a:xfrm>
                <a:off x="7940842" y="839167"/>
                <a:ext cx="6096000" cy="23083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CL" dirty="0"/>
                  <a:t>Con: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CL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1=0</m:t>
                    </m:r>
                  </m:oMath>
                </a14:m>
                <a:endParaRPr lang="es-CL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𝑙</m:t>
                        </m:r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𝑜𝑔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s-CL" dirty="0"/>
                  <a:t>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s-CL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dirty="0"/>
              </a:p>
              <a:p>
                <a:pPr marL="457200" indent="-45720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dirty="0"/>
              </a:p>
              <a:p>
                <a:endParaRPr lang="es-CL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L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34FBBB5-63E1-4336-A0B7-985341F4B3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842" y="839167"/>
                <a:ext cx="6096000" cy="2308324"/>
              </a:xfrm>
              <a:prstGeom prst="rect">
                <a:avLst/>
              </a:prstGeom>
              <a:blipFill>
                <a:blip r:embed="rId4"/>
                <a:stretch>
                  <a:fillRect l="-900" t="-1587" b="-158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13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AEB6E95F-4B23-4077-903C-80E41AD94D01}"/>
              </a:ext>
            </a:extLst>
          </p:cNvPr>
          <p:cNvSpPr/>
          <p:nvPr/>
        </p:nvSpPr>
        <p:spPr>
          <a:xfrm>
            <a:off x="322729" y="315947"/>
            <a:ext cx="72010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Ejercicios:</a:t>
            </a:r>
          </a:p>
          <a:p>
            <a:endParaRPr lang="es-CL" dirty="0"/>
          </a:p>
          <a:p>
            <a:pPr algn="just"/>
            <a:r>
              <a:rPr lang="es-CL" sz="1600" dirty="0"/>
              <a:t>2.- Usted quiere cumplir el “sueño de la casa propia”, para ello ha ahorrado $15.000.000. El banco le exige tener un 20% del ahorro total del inmueble.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Suponiendo que usted gasta todo su ahorro en el pie de su departamento, y que el crédito hipotecario otorgado por el banco varía su tasa dependiendo de los años de plazo, conforme a lo siguiente:</a:t>
            </a:r>
          </a:p>
          <a:p>
            <a:pPr algn="just"/>
            <a:endParaRPr lang="es-CL" sz="1600" dirty="0"/>
          </a:p>
          <a:p>
            <a:pPr algn="ctr"/>
            <a:r>
              <a:rPr lang="es-CL" sz="1600" dirty="0"/>
              <a:t>20 años plazo: 2,05%</a:t>
            </a:r>
          </a:p>
          <a:p>
            <a:pPr algn="ctr"/>
            <a:r>
              <a:rPr lang="es-CL" sz="1600" dirty="0"/>
              <a:t>25 años plazo: 1,80%</a:t>
            </a:r>
          </a:p>
          <a:p>
            <a:pPr algn="ctr"/>
            <a:r>
              <a:rPr lang="es-CL" sz="1600" dirty="0"/>
              <a:t>30 años plazo: 1,37%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Determine cual será la mejor opción de crédito, el monto total del departamento y el valor del dividendo (Se consideran todos iguales y que no existe inflación)</a:t>
            </a:r>
            <a:endParaRPr lang="es-ES" sz="16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69650F8-0DCA-45A2-B211-F5F4BD4861C5}"/>
              </a:ext>
            </a:extLst>
          </p:cNvPr>
          <p:cNvSpPr/>
          <p:nvPr/>
        </p:nvSpPr>
        <p:spPr>
          <a:xfrm>
            <a:off x="7779482" y="152718"/>
            <a:ext cx="4143574" cy="342556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08E79D69-8524-4C85-8069-C8A64BB80E81}"/>
                  </a:ext>
                </a:extLst>
              </p:cNvPr>
              <p:cNvSpPr/>
              <p:nvPr/>
            </p:nvSpPr>
            <p:spPr>
              <a:xfrm>
                <a:off x="7860162" y="315947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con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  <m:r>
                      <a:rPr lang="es-CL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dirty="0"/>
                  <a:t>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08E79D69-8524-4C85-8069-C8A64BB80E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62" y="315947"/>
                <a:ext cx="6096000" cy="646331"/>
              </a:xfrm>
              <a:prstGeom prst="rect">
                <a:avLst/>
              </a:prstGeom>
              <a:blipFill>
                <a:blip r:embed="rId3"/>
                <a:stretch>
                  <a:fillRect l="-300" t="-566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34FBBB5-63E1-4336-A0B7-985341F4B3A5}"/>
                  </a:ext>
                </a:extLst>
              </p:cNvPr>
              <p:cNvSpPr/>
              <p:nvPr/>
            </p:nvSpPr>
            <p:spPr>
              <a:xfrm>
                <a:off x="7940842" y="839167"/>
                <a:ext cx="6096000" cy="23083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CL" dirty="0"/>
                  <a:t>Con: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CL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1=0</m:t>
                    </m:r>
                  </m:oMath>
                </a14:m>
                <a:endParaRPr lang="es-CL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𝑙</m:t>
                        </m:r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𝑜𝑔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s-CL" dirty="0"/>
                  <a:t>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s-CL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dirty="0"/>
              </a:p>
              <a:p>
                <a:pPr marL="457200" indent="-45720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dirty="0"/>
              </a:p>
              <a:p>
                <a:endParaRPr lang="es-CL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L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34FBBB5-63E1-4336-A0B7-985341F4B3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842" y="839167"/>
                <a:ext cx="6096000" cy="2308324"/>
              </a:xfrm>
              <a:prstGeom prst="rect">
                <a:avLst/>
              </a:prstGeom>
              <a:blipFill>
                <a:blip r:embed="rId4"/>
                <a:stretch>
                  <a:fillRect l="-900" t="-1587" b="-158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84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26943" y="1865500"/>
                <a:ext cx="5638800" cy="149678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L" sz="1800" dirty="0"/>
                  <a:t>CUADRÁTICA</a:t>
                </a:r>
              </a:p>
              <a:p>
                <a:r>
                  <a:rPr lang="es-CL" sz="1800" b="0" dirty="0"/>
                  <a:t>Su vértice está dado por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sz="18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CL" sz="1800" i="1" dirty="0">
                    <a:latin typeface="Cambria Math" panose="02040503050406030204" pitchFamily="18" charset="0"/>
                  </a:rPr>
                  <a:t>  </a:t>
                </a:r>
              </a:p>
              <a:p>
                <a:r>
                  <a:rPr lang="es-CL" sz="1800" b="0" dirty="0"/>
                  <a:t>y sus ceros son: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b="0" dirty="0"/>
                  <a:t> . 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26943" y="1865500"/>
                <a:ext cx="5638800" cy="1496788"/>
              </a:xfrm>
              <a:blipFill>
                <a:blip r:embed="rId2"/>
                <a:stretch>
                  <a:fillRect l="-649" t="-284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/>
              <p:nvPr/>
            </p:nvSpPr>
            <p:spPr>
              <a:xfrm>
                <a:off x="322729" y="315947"/>
                <a:ext cx="6535272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dirty="0"/>
                  <a:t>Ejercicios:</a:t>
                </a:r>
              </a:p>
              <a:p>
                <a:endParaRPr lang="es-CL" dirty="0"/>
              </a:p>
              <a:p>
                <a:pPr algn="just"/>
                <a:r>
                  <a:rPr lang="es-CL" sz="1600" dirty="0"/>
                  <a:t>(REVISIÓN) 3.- </a:t>
                </a:r>
                <a:r>
                  <a:rPr lang="es-ES" sz="1600" dirty="0"/>
                  <a:t>Una empresa tiene costos fijos mensuales de US$2000 y el costo variable por unidad de su producto es de US$25 </a:t>
                </a:r>
              </a:p>
              <a:p>
                <a:pPr algn="just"/>
                <a:endParaRPr lang="es-ES" sz="1600" dirty="0"/>
              </a:p>
              <a:p>
                <a:pPr algn="just"/>
                <a:r>
                  <a:rPr lang="es-ES" sz="1600" dirty="0"/>
                  <a:t>a) Determine la función de Costo.</a:t>
                </a:r>
              </a:p>
              <a:p>
                <a:pPr algn="just"/>
                <a:r>
                  <a:rPr lang="es-ES" sz="1600" dirty="0"/>
                  <a:t>b) El ingreso I obtenido por vender q unidades está dado por</a:t>
                </a:r>
              </a:p>
              <a:p>
                <a:pPr algn="just"/>
                <a:endParaRPr lang="es-ES" sz="16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s-CL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 −0.01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S" sz="1600" dirty="0"/>
              </a:p>
              <a:p>
                <a:pPr algn="just"/>
                <a:endParaRPr lang="es-ES" sz="1600" dirty="0"/>
              </a:p>
              <a:p>
                <a:pPr algn="just"/>
                <a:r>
                  <a:rPr lang="es-ES" sz="1600" dirty="0"/>
                  <a:t>Determine el número de unidades que deben venderse al mes, de modo que maximicen el ingreso. ¿Cuál es este ingreso máximo?.</a:t>
                </a:r>
              </a:p>
              <a:p>
                <a:pPr algn="just"/>
                <a:r>
                  <a:rPr lang="es-ES" sz="1600" dirty="0"/>
                  <a:t>c) ¿Cuántas unidades deben producirse y venderse al mes, con el propósito de obtener una utilidad máxima?. ¿Cuál es esta utilidad máxima?.</a:t>
                </a:r>
              </a:p>
              <a:p>
                <a:endParaRPr lang="es-ES" sz="1600" dirty="0"/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315947"/>
                <a:ext cx="6535272" cy="4093428"/>
              </a:xfrm>
              <a:prstGeom prst="rect">
                <a:avLst/>
              </a:prstGeom>
              <a:blipFill>
                <a:blip r:embed="rId3"/>
                <a:stretch>
                  <a:fillRect l="-840" t="-894" r="-46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2">
                <a:extLst>
                  <a:ext uri="{FF2B5EF4-FFF2-40B4-BE49-F238E27FC236}">
                    <a16:creationId xmlns:a16="http://schemas.microsoft.com/office/drawing/2014/main" id="{52140185-9DB2-449F-8D7B-1B91C00FD6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04531" y="274266"/>
                <a:ext cx="5414682" cy="15912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L" dirty="0"/>
                  <a:t>LINEAL</a:t>
                </a:r>
              </a:p>
              <a:p>
                <a:r>
                  <a:rPr lang="es-CL" b="0" dirty="0"/>
                  <a:t>Recordar que: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s-CL" b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CL" b="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CL" b="0" dirty="0"/>
              </a:p>
              <a:p>
                <a:r>
                  <a:rPr lang="es-CL" b="0" dirty="0"/>
                  <a:t>Forma punto pendiente: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0" dirty="0"/>
                  <a:t> </a:t>
                </a:r>
              </a:p>
              <a:p>
                <a:r>
                  <a:rPr lang="es-CL" b="0" dirty="0"/>
                  <a:t>Forma general: 𝑎𝑥 +𝑏𝑦 +𝑐 = 0 </a:t>
                </a:r>
              </a:p>
              <a:p>
                <a:endParaRPr lang="es-CL" b="0" dirty="0"/>
              </a:p>
            </p:txBody>
          </p:sp>
        </mc:Choice>
        <mc:Fallback xmlns="">
          <p:sp>
            <p:nvSpPr>
              <p:cNvPr id="6" name="Marcador de contenido 2">
                <a:extLst>
                  <a:ext uri="{FF2B5EF4-FFF2-40B4-BE49-F238E27FC236}">
                    <a16:creationId xmlns:a16="http://schemas.microsoft.com/office/drawing/2014/main" id="{52140185-9DB2-449F-8D7B-1B91C00FD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531" y="274266"/>
                <a:ext cx="5414682" cy="1591234"/>
              </a:xfrm>
              <a:prstGeom prst="rect">
                <a:avLst/>
              </a:prstGeom>
              <a:blipFill>
                <a:blip r:embed="rId4"/>
                <a:stretch>
                  <a:fillRect l="-675" t="-459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D69650F8-0DCA-45A2-B211-F5F4BD4861C5}"/>
              </a:ext>
            </a:extLst>
          </p:cNvPr>
          <p:cNvSpPr/>
          <p:nvPr/>
        </p:nvSpPr>
        <p:spPr>
          <a:xfrm>
            <a:off x="7104531" y="152718"/>
            <a:ext cx="4818525" cy="342556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04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26943" y="1865500"/>
                <a:ext cx="5638800" cy="149678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L" sz="1800" dirty="0"/>
                  <a:t>CUADRÁTICA</a:t>
                </a:r>
              </a:p>
              <a:p>
                <a:r>
                  <a:rPr lang="es-CL" sz="1800" b="0" dirty="0"/>
                  <a:t>Su vértice está dado por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sz="18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CL" sz="1800" i="1" dirty="0">
                    <a:latin typeface="Cambria Math" panose="02040503050406030204" pitchFamily="18" charset="0"/>
                  </a:rPr>
                  <a:t>  </a:t>
                </a:r>
              </a:p>
              <a:p>
                <a:r>
                  <a:rPr lang="es-CL" sz="1800" b="0" dirty="0"/>
                  <a:t>y sus ceros son: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b="0" dirty="0"/>
                  <a:t> . 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26943" y="1865500"/>
                <a:ext cx="5638800" cy="1496788"/>
              </a:xfrm>
              <a:blipFill>
                <a:blip r:embed="rId2"/>
                <a:stretch>
                  <a:fillRect l="-649" t="-284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/>
              <p:nvPr/>
            </p:nvSpPr>
            <p:spPr>
              <a:xfrm>
                <a:off x="322729" y="315947"/>
                <a:ext cx="6535272" cy="2616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dirty="0"/>
                  <a:t>Ejercicios:</a:t>
                </a:r>
              </a:p>
              <a:p>
                <a:endParaRPr lang="es-CL" dirty="0"/>
              </a:p>
              <a:p>
                <a:pPr algn="just"/>
                <a:r>
                  <a:rPr lang="es-CL" sz="1600" dirty="0"/>
                  <a:t>4.- Determine la cantidad y el precio de equilibrio de un producto cuyas funciones de oferta y demanda son</a:t>
                </a:r>
                <a:r>
                  <a:rPr lang="es-ES" sz="1600" dirty="0"/>
                  <a:t>:</a:t>
                </a:r>
              </a:p>
              <a:p>
                <a:endParaRPr lang="es-E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s-CL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0,05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 ;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s-CL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800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 −6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s-ES" sz="1600" dirty="0"/>
              </a:p>
              <a:p>
                <a:endParaRPr lang="es-ES" sz="1600" dirty="0"/>
              </a:p>
              <a:p>
                <a:r>
                  <a:rPr lang="es-ES" sz="1600" dirty="0"/>
                  <a:t>i) Interprete.</a:t>
                </a:r>
              </a:p>
              <a:p>
                <a:r>
                  <a:rPr lang="es-ES" sz="1600" dirty="0" err="1"/>
                  <a:t>ii</a:t>
                </a:r>
                <a:r>
                  <a:rPr lang="es-ES" sz="1600" dirty="0"/>
                  <a:t>) Grafique la función de oferta y demanda, encontrando la  intersecciones con los ejes.</a:t>
                </a:r>
                <a:endParaRPr lang="es-CL" sz="1600" dirty="0"/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315947"/>
                <a:ext cx="6535272" cy="2616101"/>
              </a:xfrm>
              <a:prstGeom prst="rect">
                <a:avLst/>
              </a:prstGeom>
              <a:blipFill>
                <a:blip r:embed="rId3"/>
                <a:stretch>
                  <a:fillRect l="-840" t="-1399" r="-466" b="-209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2">
                <a:extLst>
                  <a:ext uri="{FF2B5EF4-FFF2-40B4-BE49-F238E27FC236}">
                    <a16:creationId xmlns:a16="http://schemas.microsoft.com/office/drawing/2014/main" id="{52140185-9DB2-449F-8D7B-1B91C00FD6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04531" y="274266"/>
                <a:ext cx="5414682" cy="15912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L" dirty="0"/>
                  <a:t>LINEAL</a:t>
                </a:r>
              </a:p>
              <a:p>
                <a:r>
                  <a:rPr lang="es-CL" b="0" dirty="0"/>
                  <a:t>Recordar que: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s-CL" b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CL" b="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CL" b="0" dirty="0"/>
              </a:p>
              <a:p>
                <a:r>
                  <a:rPr lang="es-CL" b="0" dirty="0"/>
                  <a:t>Forma punto pendiente: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0" dirty="0"/>
                  <a:t> </a:t>
                </a:r>
              </a:p>
              <a:p>
                <a:r>
                  <a:rPr lang="es-CL" b="0" dirty="0"/>
                  <a:t>Forma general: 𝑎𝑥 +𝑏𝑦 +𝑐 = 0 </a:t>
                </a:r>
              </a:p>
              <a:p>
                <a:endParaRPr lang="es-CL" b="0" dirty="0"/>
              </a:p>
            </p:txBody>
          </p:sp>
        </mc:Choice>
        <mc:Fallback xmlns="">
          <p:sp>
            <p:nvSpPr>
              <p:cNvPr id="6" name="Marcador de contenido 2">
                <a:extLst>
                  <a:ext uri="{FF2B5EF4-FFF2-40B4-BE49-F238E27FC236}">
                    <a16:creationId xmlns:a16="http://schemas.microsoft.com/office/drawing/2014/main" id="{52140185-9DB2-449F-8D7B-1B91C00FD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531" y="274266"/>
                <a:ext cx="5414682" cy="1591234"/>
              </a:xfrm>
              <a:prstGeom prst="rect">
                <a:avLst/>
              </a:prstGeom>
              <a:blipFill>
                <a:blip r:embed="rId4"/>
                <a:stretch>
                  <a:fillRect l="-675" t="-459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D69650F8-0DCA-45A2-B211-F5F4BD4861C5}"/>
              </a:ext>
            </a:extLst>
          </p:cNvPr>
          <p:cNvSpPr/>
          <p:nvPr/>
        </p:nvSpPr>
        <p:spPr>
          <a:xfrm>
            <a:off x="7104531" y="152718"/>
            <a:ext cx="4818525" cy="342556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778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TF00001193</Template>
  <TotalTime>1549</TotalTime>
  <Words>816</Words>
  <Application>Microsoft Office PowerPoint</Application>
  <PresentationFormat>Panorámica</PresentationFormat>
  <Paragraphs>109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Cambria Math</vt:lpstr>
      <vt:lpstr>Esencial</vt:lpstr>
      <vt:lpstr>Ayudantía Matemática para la Gestión I (AP01100) </vt:lpstr>
      <vt:lpstr>1.- conjuntos, lógica y funciones</vt:lpstr>
      <vt:lpstr>funciones</vt:lpstr>
      <vt:lpstr>Función  lineal</vt:lpstr>
      <vt:lpstr>Función exponencial y logarítmica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– AP01100</dc:title>
  <dc:creator>Felix Liberona</dc:creator>
  <cp:lastModifiedBy>Felix Liberona</cp:lastModifiedBy>
  <cp:revision>69</cp:revision>
  <dcterms:created xsi:type="dcterms:W3CDTF">2019-08-16T14:52:15Z</dcterms:created>
  <dcterms:modified xsi:type="dcterms:W3CDTF">2019-12-03T09:42:07Z</dcterms:modified>
</cp:coreProperties>
</file>