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9" r:id="rId4"/>
    <p:sldId id="270" r:id="rId5"/>
    <p:sldId id="271" r:id="rId6"/>
    <p:sldId id="274" r:id="rId7"/>
    <p:sldId id="276" r:id="rId8"/>
    <p:sldId id="275" r:id="rId9"/>
    <p:sldId id="27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EF835342-CD76-4538-AD86-899A37064ED4}">
          <p14:sldIdLst>
            <p14:sldId id="256"/>
            <p14:sldId id="258"/>
            <p14:sldId id="269"/>
            <p14:sldId id="270"/>
            <p14:sldId id="271"/>
            <p14:sldId id="274"/>
            <p14:sldId id="276"/>
            <p14:sldId id="275"/>
            <p14:sldId id="27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5" autoAdjust="0"/>
    <p:restoredTop sz="94660"/>
  </p:normalViewPr>
  <p:slideViewPr>
    <p:cSldViewPr snapToGrid="0">
      <p:cViewPr>
        <p:scale>
          <a:sx n="66" d="100"/>
          <a:sy n="66" d="100"/>
        </p:scale>
        <p:origin x="1325" y="48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8601"/>
            <a:ext cx="103632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800600"/>
            <a:ext cx="9144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03-12-2019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Rectangle 8"/>
          <p:cNvSpPr/>
          <p:nvPr/>
        </p:nvSpPr>
        <p:spPr>
          <a:xfrm>
            <a:off x="12001499" y="4846320"/>
            <a:ext cx="190501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1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92323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03-12-2019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27937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03-12-2019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09966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03-12-2019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27962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1"/>
            <a:ext cx="103632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28601"/>
            <a:ext cx="103632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03-12-2019</a:t>
            </a:fld>
            <a:endParaRPr lang="es-CL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50346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74240" y="1574800"/>
            <a:ext cx="4389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86880" y="1574800"/>
            <a:ext cx="4389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03-12-2019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44940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0176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0176" y="2259366"/>
            <a:ext cx="438912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90944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90944" y="2259366"/>
            <a:ext cx="438912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03-12-2019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2539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03-12-2019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0814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03-12-2019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33130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600200"/>
            <a:ext cx="6815667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600200"/>
            <a:ext cx="4011084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03-12-2019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634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2001499" y="4846320"/>
            <a:ext cx="190501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12001169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5715000"/>
            <a:ext cx="108712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03-12-2019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09600" y="4953000"/>
            <a:ext cx="108712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1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988512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718"/>
            <a:ext cx="77216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52601"/>
            <a:ext cx="1016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84E9E96A-8B91-4C20-BFFC-173A00853F40}" type="datetimeFigureOut">
              <a:rPr lang="es-CL" smtClean="0"/>
              <a:t>03-12-2019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11189124" y="5824644"/>
            <a:ext cx="131572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  <p:sp>
        <p:nvSpPr>
          <p:cNvPr id="7" name="Rectangle 6"/>
          <p:cNvSpPr/>
          <p:nvPr/>
        </p:nvSpPr>
        <p:spPr>
          <a:xfrm>
            <a:off x="12001499" y="0"/>
            <a:ext cx="190501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12001499" y="1371600"/>
            <a:ext cx="190501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414033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04F94C-5C5F-449C-B8FF-2896CA6BD6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sz="5500" dirty="0"/>
              <a:t>Ayudantía</a:t>
            </a:r>
            <a:br>
              <a:rPr lang="es-CL" sz="5500" dirty="0"/>
            </a:br>
            <a:r>
              <a:rPr lang="es-ES" sz="5500" b="1" dirty="0"/>
              <a:t>Matemática para la Gestión I (</a:t>
            </a:r>
            <a:r>
              <a:rPr lang="es-CL" sz="5500" dirty="0"/>
              <a:t>AP01100)</a:t>
            </a:r>
            <a:br>
              <a:rPr lang="es-ES" sz="5500" b="1" dirty="0"/>
            </a:br>
            <a:endParaRPr lang="es-CL" sz="55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1DF668A-37FC-4991-B970-A943C6320C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CL" dirty="0"/>
              <a:t>Clase 8</a:t>
            </a:r>
          </a:p>
          <a:p>
            <a:r>
              <a:rPr lang="es-CL" dirty="0"/>
              <a:t>3 de diciembre de 2019</a:t>
            </a:r>
          </a:p>
          <a:p>
            <a:r>
              <a:rPr lang="es-CL" dirty="0"/>
              <a:t>Félix Liberona &lt;fliberona@uchile.cl&gt;</a:t>
            </a:r>
          </a:p>
        </p:txBody>
      </p:sp>
    </p:spTree>
    <p:extLst>
      <p:ext uri="{BB962C8B-B14F-4D97-AF65-F5344CB8AC3E}">
        <p14:creationId xmlns:p14="http://schemas.microsoft.com/office/powerpoint/2010/main" val="4026581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314B10-14DE-4E57-93E3-46BE5CC82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152718"/>
            <a:ext cx="10323443" cy="1371600"/>
          </a:xfrm>
        </p:spPr>
        <p:txBody>
          <a:bodyPr/>
          <a:lstStyle/>
          <a:p>
            <a:r>
              <a:rPr lang="es-CL" dirty="0"/>
              <a:t>1.- conjuntos, lógica y funciones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A4105BA-DF02-4114-8B4C-2DE08886A2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Dominio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 err="1"/>
              <a:t>Codominio</a:t>
            </a:r>
            <a:endParaRPr lang="es-E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Recorrido,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Gráfico de funciones.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Funciones básicas: función lineal, función cuadrática, función racional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Operatoria de funciones: suma, resta, ponderación por números reales y producto de funciones.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Propiedades de funciones. Composición de funciones. Función inversa.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Funciones: polinomial, lineal, cuadrática, exponencial y logarítmica.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Funciones de varias variables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663170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35EC57-8E42-4133-B166-CB143A7FE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funciones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7ED721D-2DF5-4157-987C-ED9BBC2406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13153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CD3266-9D1E-4A8F-B08F-72DA867E09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2683" y="433235"/>
            <a:ext cx="7721600" cy="973717"/>
          </a:xfrm>
        </p:spPr>
        <p:txBody>
          <a:bodyPr>
            <a:normAutofit fontScale="90000"/>
          </a:bodyPr>
          <a:lstStyle/>
          <a:p>
            <a:r>
              <a:rPr lang="es-CL" dirty="0"/>
              <a:t>Función </a:t>
            </a:r>
            <a:br>
              <a:rPr lang="es-CL" dirty="0"/>
            </a:br>
            <a:r>
              <a:rPr lang="es-CL" dirty="0"/>
              <a:t>lineal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78DB6105-D099-4583-AD5C-203A25DF4E1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42683" y="1564343"/>
                <a:ext cx="4329953" cy="4373563"/>
              </a:xfrm>
            </p:spPr>
            <p:txBody>
              <a:bodyPr>
                <a:normAutofit/>
              </a:bodyPr>
              <a:lstStyle/>
              <a:p>
                <a:r>
                  <a:rPr lang="es-CL" b="0" dirty="0"/>
                  <a:t>Forma Algebraica: </a:t>
                </a:r>
                <a:r>
                  <a:rPr lang="es-ES" b="0" dirty="0"/>
                  <a:t>𝑓(𝑥)= 𝑚𝑥+𝑛, donde m y n son constantes, </a:t>
                </a:r>
                <a:r>
                  <a:rPr lang="es-CL" b="0" dirty="0"/>
                  <a:t>con </a:t>
                </a:r>
              </a:p>
              <a:p>
                <a:r>
                  <a:rPr lang="es-CL" b="0" dirty="0"/>
                  <a:t>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s-CL" b="0" i="0" smtClean="0">
                          <a:latin typeface="Cambria Math" panose="02040503050406030204" pitchFamily="18" charset="0"/>
                        </a:rPr>
                        <m:t>m</m:t>
                      </m:r>
                      <m:r>
                        <a:rPr lang="es-CL" b="0" i="0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s-CL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∆</m:t>
                          </m:r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num>
                        <m:den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∆</m:t>
                          </m:r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s-CL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s-CL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CL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s-CL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CL" b="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CL" b="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s-CL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s-CL" b="0" i="1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s-CL" b="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CL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CL" b="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s-CL" b="0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CL" b="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CL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CL" b="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s-CL" b="0" i="1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s-CL" b="0" dirty="0"/>
              </a:p>
              <a:p>
                <a:endParaRPr lang="es-CL" b="0" dirty="0"/>
              </a:p>
              <a:p>
                <a:r>
                  <a:rPr lang="es-CL" b="0" dirty="0"/>
                  <a:t>Forma punto pendiente: </a:t>
                </a:r>
              </a:p>
              <a:p>
                <a14:m>
                  <m:oMath xmlns:m="http://schemas.openxmlformats.org/officeDocument/2006/math">
                    <m:d>
                      <m:d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s-CL" b="0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s-CL" b="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s-CL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 (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CL" b="0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s-CL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s-CL" b="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s-CL" b="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s-CL" b="0" dirty="0"/>
                  <a:t> </a:t>
                </a:r>
              </a:p>
              <a:p>
                <a:endParaRPr lang="es-CL" b="0" dirty="0"/>
              </a:p>
              <a:p>
                <a:r>
                  <a:rPr lang="es-CL" b="0" dirty="0"/>
                  <a:t>Forma general: 𝑎𝑥 +𝑏𝑦 +𝑐 = 0 </a:t>
                </a:r>
              </a:p>
              <a:p>
                <a:endParaRPr lang="es-CL" b="0" dirty="0"/>
              </a:p>
            </p:txBody>
          </p:sp>
        </mc:Choice>
        <mc:Fallback xmlns="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78DB6105-D099-4583-AD5C-203A25DF4E1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42683" y="1564343"/>
                <a:ext cx="4329953" cy="4373563"/>
              </a:xfrm>
              <a:blipFill>
                <a:blip r:embed="rId2"/>
                <a:stretch>
                  <a:fillRect l="-1406" t="-837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ítulo 1">
            <a:extLst>
              <a:ext uri="{FF2B5EF4-FFF2-40B4-BE49-F238E27FC236}">
                <a16:creationId xmlns:a16="http://schemas.microsoft.com/office/drawing/2014/main" id="{8F51A79A-9183-4C9A-8D2A-0980D59104E5}"/>
              </a:ext>
            </a:extLst>
          </p:cNvPr>
          <p:cNvSpPr txBox="1">
            <a:spLocks/>
          </p:cNvSpPr>
          <p:nvPr/>
        </p:nvSpPr>
        <p:spPr>
          <a:xfrm>
            <a:off x="6096000" y="433235"/>
            <a:ext cx="7721600" cy="97371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/>
              <a:t>Función </a:t>
            </a:r>
            <a:br>
              <a:rPr lang="es-CL"/>
            </a:br>
            <a:r>
              <a:rPr lang="es-CL"/>
              <a:t>cuadrática</a:t>
            </a:r>
            <a:endParaRPr lang="es-C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Marcador de contenido 2">
                <a:extLst>
                  <a:ext uri="{FF2B5EF4-FFF2-40B4-BE49-F238E27FC236}">
                    <a16:creationId xmlns:a16="http://schemas.microsoft.com/office/drawing/2014/main" id="{513D79EF-0FB5-4940-82E5-048C5851164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096000" y="1564343"/>
                <a:ext cx="3810000" cy="437356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Font typeface="Arial" pitchFamily="34" charset="0"/>
                  <a:buNone/>
                  <a:defRPr sz="2000" b="1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8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s-CL" b="0" dirty="0"/>
                  <a:t>Forma Algebraica: </a:t>
                </a:r>
                <a:r>
                  <a:rPr lang="es-ES" b="0" dirty="0"/>
                  <a:t> 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s-CL" b="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s-CL" b="0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s-CL" b="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s-CL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𝑏𝑥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s-CL" i="1" dirty="0">
                    <a:latin typeface="Cambria Math" panose="02040503050406030204" pitchFamily="18" charset="0"/>
                  </a:rPr>
                  <a:t> </a:t>
                </a:r>
                <a:r>
                  <a:rPr lang="es-ES" b="0" dirty="0"/>
                  <a:t>con </a:t>
                </a:r>
                <a14:m>
                  <m:oMath xmlns:m="http://schemas.openxmlformats.org/officeDocument/2006/math">
                    <m:r>
                      <a:rPr lang="es-CL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s-C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s-CL" i="1" dirty="0">
                  <a:latin typeface="Cambria Math" panose="02040503050406030204" pitchFamily="18" charset="0"/>
                </a:endParaRPr>
              </a:p>
              <a:p>
                <a:endParaRPr lang="es-CL" b="0" dirty="0"/>
              </a:p>
              <a:p>
                <a:r>
                  <a:rPr lang="es-CL" b="0" dirty="0"/>
                  <a:t>Su vértice está dado por </a:t>
                </a: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s-CL" b="0" smtClean="0">
                        <a:latin typeface="Cambria Math" panose="02040503050406030204" pitchFamily="18" charset="0"/>
                      </a:rPr>
                      <m:t>V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s-CL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num>
                          <m:den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den>
                        </m:f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 , 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es-CL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num>
                          <m:den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den>
                        </m:f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d>
                  </m:oMath>
                </a14:m>
                <a:r>
                  <a:rPr lang="es-CL" i="1" dirty="0">
                    <a:latin typeface="Cambria Math" panose="02040503050406030204" pitchFamily="18" charset="0"/>
                  </a:rPr>
                  <a:t>  </a:t>
                </a:r>
              </a:p>
              <a:p>
                <a:r>
                  <a:rPr lang="es-CL" b="0" dirty="0"/>
                  <a:t>y sus ceros son: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s-CL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s-CL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s-CL" b="0" i="1" smtClean="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s-CL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−4</m:t>
                            </m:r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𝑎𝑐</m:t>
                            </m:r>
                          </m:e>
                        </m:rad>
                      </m:num>
                      <m:den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es-CL" b="0" dirty="0"/>
                  <a:t> . </a:t>
                </a:r>
              </a:p>
              <a:p>
                <a:endParaRPr lang="es-CL" b="0" dirty="0"/>
              </a:p>
              <a:p>
                <a:r>
                  <a:rPr lang="es-CL" b="0" dirty="0"/>
                  <a:t>De ahí que se analice el discriminante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CL" b="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C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 =</m:t>
                        </m:r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s-CL" b="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s-CL" b="0" i="1">
                        <a:latin typeface="Cambria Math" panose="02040503050406030204" pitchFamily="18" charset="0"/>
                      </a:rPr>
                      <m:t>−4</m:t>
                    </m:r>
                    <m:r>
                      <a:rPr lang="es-CL" b="0" i="1">
                        <a:latin typeface="Cambria Math" panose="02040503050406030204" pitchFamily="18" charset="0"/>
                      </a:rPr>
                      <m:t>𝑎𝑐</m:t>
                    </m:r>
                    <m:r>
                      <a:rPr lang="es-CL" b="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s-CL" b="0" dirty="0"/>
              </a:p>
              <a:p>
                <a:endParaRPr lang="es-CL" b="0" dirty="0"/>
              </a:p>
              <a:p>
                <a:endParaRPr lang="es-CL" dirty="0"/>
              </a:p>
            </p:txBody>
          </p:sp>
        </mc:Choice>
        <mc:Fallback xmlns="">
          <p:sp>
            <p:nvSpPr>
              <p:cNvPr id="5" name="Marcador de contenido 2">
                <a:extLst>
                  <a:ext uri="{FF2B5EF4-FFF2-40B4-BE49-F238E27FC236}">
                    <a16:creationId xmlns:a16="http://schemas.microsoft.com/office/drawing/2014/main" id="{513D79EF-0FB5-4940-82E5-048C585116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1564343"/>
                <a:ext cx="3810000" cy="4373563"/>
              </a:xfrm>
              <a:prstGeom prst="rect">
                <a:avLst/>
              </a:prstGeom>
              <a:blipFill>
                <a:blip r:embed="rId3"/>
                <a:stretch>
                  <a:fillRect l="-1600" t="-697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DF073FCF-2E0A-4DD8-8BF3-AA8909F96234}"/>
              </a:ext>
            </a:extLst>
          </p:cNvPr>
          <p:cNvCxnSpPr/>
          <p:nvPr/>
        </p:nvCxnSpPr>
        <p:spPr>
          <a:xfrm>
            <a:off x="5504329" y="0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7491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CD3266-9D1E-4A8F-B08F-72DA867E09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564" y="358906"/>
            <a:ext cx="9852211" cy="973717"/>
          </a:xfrm>
        </p:spPr>
        <p:txBody>
          <a:bodyPr>
            <a:normAutofit fontScale="90000"/>
          </a:bodyPr>
          <a:lstStyle/>
          <a:p>
            <a:r>
              <a:rPr lang="es-CL" dirty="0"/>
              <a:t>Función exponencial y logarítmica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78DB6105-D099-4583-AD5C-203A25DF4E1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59222" y="1546413"/>
                <a:ext cx="8570259" cy="4373563"/>
              </a:xfrm>
            </p:spPr>
            <p:txBody>
              <a:bodyPr>
                <a:normAutofit lnSpcReduction="10000"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s-CL" b="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s-CL" b="0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es-CL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b="0" dirty="0"/>
                  <a:t>con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s-CL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</m:t>
                    </m:r>
                    <m:r>
                      <a:rPr lang="es-C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≠1</m:t>
                    </m:r>
                    <m:r>
                      <a:rPr lang="es-CL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CL" b="0" dirty="0"/>
                  <a:t>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s-CL" b="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s-CL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𝑙</m:t>
                    </m:r>
                    <m:sSub>
                      <m:sSub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𝑜𝑔</m:t>
                        </m:r>
                      </m:e>
                      <m:sub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es-CL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CL" b="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s-CL" b="0" dirty="0"/>
              </a:p>
              <a:p>
                <a:endParaRPr lang="es-CL" dirty="0"/>
              </a:p>
              <a:p>
                <a:r>
                  <a:rPr lang="es-CL" b="0" dirty="0"/>
                  <a:t>Con:</a:t>
                </a:r>
              </a:p>
              <a:p>
                <a:pPr marL="457200" indent="-457200">
                  <a:buAutoNum type="arabicPeriod"/>
                </a:pPr>
                <a14:m>
                  <m:oMath xmlns:m="http://schemas.openxmlformats.org/officeDocument/2006/math">
                    <m:r>
                      <a:rPr lang="es-CL" b="0" i="1">
                        <a:latin typeface="Cambria Math" panose="02040503050406030204" pitchFamily="18" charset="0"/>
                      </a:rPr>
                      <m:t>𝑙</m:t>
                    </m:r>
                    <m:sSub>
                      <m:sSubPr>
                        <m:ctrlPr>
                          <a:rPr lang="es-CL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𝑜𝑔</m:t>
                        </m:r>
                      </m:e>
                      <m:sub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es-CL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s-CL" b="0" i="1" dirty="0">
                  <a:latin typeface="Cambria Math" panose="02040503050406030204" pitchFamily="18" charset="0"/>
                </a:endParaRPr>
              </a:p>
              <a:p>
                <a:pPr marL="457200" indent="-457200">
                  <a:buAutoNum type="arabicPeriod"/>
                </a:pPr>
                <a14:m>
                  <m:oMath xmlns:m="http://schemas.openxmlformats.org/officeDocument/2006/math">
                    <m:r>
                      <a:rPr lang="es-CL" b="0" i="1">
                        <a:latin typeface="Cambria Math" panose="02040503050406030204" pitchFamily="18" charset="0"/>
                      </a:rPr>
                      <m:t>𝑙</m:t>
                    </m:r>
                    <m:sSub>
                      <m:sSubPr>
                        <m:ctrlPr>
                          <a:rPr lang="es-CL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𝑜𝑔</m:t>
                        </m:r>
                      </m:e>
                      <m:sub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es-CL" b="0" i="1" smtClean="0">
                        <a:latin typeface="Cambria Math" panose="02040503050406030204" pitchFamily="18" charset="0"/>
                      </a:rPr>
                      <m:t>1=0</m:t>
                    </m:r>
                  </m:oMath>
                </a14:m>
                <a:endParaRPr lang="es-CL" b="0" dirty="0"/>
              </a:p>
              <a:p>
                <a:pPr marL="457200" indent="-457200"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𝑙</m:t>
                        </m:r>
                        <m:sSub>
                          <m:sSubPr>
                            <m:ctrlPr>
                              <a:rPr lang="es-CL" b="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𝑜𝑔</m:t>
                            </m:r>
                          </m:e>
                          <m:sub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b>
                        </m:sSub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s-CL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∗</m:t>
                    </m:r>
                  </m:oMath>
                </a14:m>
                <a:r>
                  <a:rPr lang="es-CL" b="0" dirty="0"/>
                  <a:t> </a:t>
                </a:r>
                <a14:m>
                  <m:oMath xmlns:m="http://schemas.openxmlformats.org/officeDocument/2006/math">
                    <m:r>
                      <a:rPr lang="es-CL" b="0" i="1">
                        <a:latin typeface="Cambria Math" panose="02040503050406030204" pitchFamily="18" charset="0"/>
                      </a:rPr>
                      <m:t>𝑙</m:t>
                    </m:r>
                    <m:sSub>
                      <m:sSubPr>
                        <m:ctrlPr>
                          <a:rPr lang="es-CL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𝑜𝑔</m:t>
                        </m:r>
                      </m:e>
                      <m:sub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es-CL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s-CL" dirty="0"/>
              </a:p>
              <a:p>
                <a:pPr marL="457200" indent="-457200">
                  <a:buAutoNum type="arabicPeriod"/>
                </a:pPr>
                <a14:m>
                  <m:oMath xmlns:m="http://schemas.openxmlformats.org/officeDocument/2006/math">
                    <m:r>
                      <a:rPr lang="es-CL" b="0" i="1">
                        <a:latin typeface="Cambria Math" panose="02040503050406030204" pitchFamily="18" charset="0"/>
                      </a:rPr>
                      <m:t>𝑙</m:t>
                    </m:r>
                    <m:sSub>
                      <m:sSubPr>
                        <m:ctrlPr>
                          <a:rPr lang="es-CL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𝑜𝑔</m:t>
                        </m:r>
                      </m:e>
                      <m:sub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d>
                      <m:d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s-CL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CL" b="0" i="1">
                        <a:latin typeface="Cambria Math" panose="02040503050406030204" pitchFamily="18" charset="0"/>
                      </a:rPr>
                      <m:t>𝑙</m:t>
                    </m:r>
                    <m:sSub>
                      <m:sSubPr>
                        <m:ctrlPr>
                          <a:rPr lang="es-CL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𝑜𝑔</m:t>
                        </m:r>
                      </m:e>
                      <m:sub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d>
                      <m:d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s-CL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s-CL" b="0" i="1">
                        <a:latin typeface="Cambria Math" panose="02040503050406030204" pitchFamily="18" charset="0"/>
                      </a:rPr>
                      <m:t>𝑙</m:t>
                    </m:r>
                    <m:sSub>
                      <m:sSubPr>
                        <m:ctrlPr>
                          <a:rPr lang="es-CL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𝑜𝑔</m:t>
                        </m:r>
                      </m:e>
                      <m:sub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d>
                      <m:d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endParaRPr lang="es-CL" b="0" dirty="0"/>
              </a:p>
              <a:p>
                <a:pPr marL="457200" indent="-457200">
                  <a:buFont typeface="Arial" pitchFamily="34" charset="0"/>
                  <a:buAutoNum type="arabicPeriod"/>
                </a:pPr>
                <a14:m>
                  <m:oMath xmlns:m="http://schemas.openxmlformats.org/officeDocument/2006/math">
                    <m:r>
                      <a:rPr lang="es-CL" b="0" i="1">
                        <a:latin typeface="Cambria Math" panose="02040503050406030204" pitchFamily="18" charset="0"/>
                      </a:rPr>
                      <m:t>𝑙</m:t>
                    </m:r>
                    <m:sSub>
                      <m:sSubPr>
                        <m:ctrlPr>
                          <a:rPr lang="es-CL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𝑜𝑔</m:t>
                        </m:r>
                      </m:e>
                      <m:sub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d>
                      <m:dPr>
                        <m:ctrlPr>
                          <a:rPr lang="es-CL" b="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s-CL" b="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s-CL" b="0" i="1">
                        <a:latin typeface="Cambria Math" panose="02040503050406030204" pitchFamily="18" charset="0"/>
                      </a:rPr>
                      <m:t>𝑙</m:t>
                    </m:r>
                    <m:sSub>
                      <m:sSubPr>
                        <m:ctrlPr>
                          <a:rPr lang="es-CL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𝑜𝑔</m:t>
                        </m:r>
                      </m:e>
                      <m:sub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d>
                      <m:dPr>
                        <m:ctrlPr>
                          <a:rPr lang="es-CL" b="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s-CL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s-CL" b="0" i="1">
                        <a:latin typeface="Cambria Math" panose="02040503050406030204" pitchFamily="18" charset="0"/>
                      </a:rPr>
                      <m:t>𝑙</m:t>
                    </m:r>
                    <m:sSub>
                      <m:sSubPr>
                        <m:ctrlPr>
                          <a:rPr lang="es-CL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𝑜𝑔</m:t>
                        </m:r>
                      </m:e>
                      <m:sub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d>
                      <m:dPr>
                        <m:ctrlPr>
                          <a:rPr lang="es-CL" b="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b="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endParaRPr lang="es-CL" b="0" dirty="0"/>
              </a:p>
              <a:p>
                <a:endParaRPr lang="es-CL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s-CL" b="0" i="1">
                          <a:latin typeface="Cambria Math" panose="02040503050406030204" pitchFamily="18" charset="0"/>
                        </a:rPr>
                        <m:t>𝑙</m:t>
                      </m:r>
                      <m:sSub>
                        <m:sSubPr>
                          <m:ctrlPr>
                            <a:rPr lang="es-CL" b="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b="0" i="1">
                              <a:latin typeface="Cambria Math" panose="02040503050406030204" pitchFamily="18" charset="0"/>
                            </a:rPr>
                            <m:t>𝑜𝑔</m:t>
                          </m:r>
                        </m:e>
                        <m:sub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sub>
                      </m:sSub>
                      <m:d>
                        <m:dPr>
                          <m:ctrlPr>
                            <a:rPr lang="es-CL" b="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b="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s-CL" b="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CL" b="0" i="1">
                          <a:latin typeface="Cambria Math" panose="02040503050406030204" pitchFamily="18" charset="0"/>
                        </a:rPr>
                        <m:t>𝑙𝑜𝑔</m:t>
                      </m:r>
                      <m:d>
                        <m:dPr>
                          <m:ctrlPr>
                            <a:rPr lang="es-CL" b="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b="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CL" b="0" i="1">
                          <a:latin typeface="Cambria Math" panose="02040503050406030204" pitchFamily="18" charset="0"/>
                        </a:rPr>
                        <m:t>𝑙</m:t>
                      </m:r>
                      <m:sSub>
                        <m:sSubPr>
                          <m:ctrlPr>
                            <a:rPr lang="es-CL" b="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b="0" i="1">
                              <a:latin typeface="Cambria Math" panose="02040503050406030204" pitchFamily="18" charset="0"/>
                            </a:rPr>
                            <m:t>𝑜𝑔</m:t>
                          </m:r>
                        </m:e>
                        <m:sub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</m:sSub>
                      <m:d>
                        <m:dPr>
                          <m:ctrlPr>
                            <a:rPr lang="es-CL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s-CL" b="0" i="0" smtClean="0">
                          <a:latin typeface="Cambria Math" panose="02040503050406030204" pitchFamily="18" charset="0"/>
                        </a:rPr>
                        <m:t>ln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⁡(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s-CL" b="0" dirty="0"/>
              </a:p>
              <a:p>
                <a:pPr marL="457200" indent="-457200">
                  <a:buAutoNum type="arabicPeriod"/>
                </a:pPr>
                <a:endParaRPr lang="es-CL" dirty="0"/>
              </a:p>
            </p:txBody>
          </p:sp>
        </mc:Choice>
        <mc:Fallback xmlns="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78DB6105-D099-4583-AD5C-203A25DF4E1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59222" y="1546413"/>
                <a:ext cx="8570259" cy="4373563"/>
              </a:xfrm>
              <a:blipFill>
                <a:blip r:embed="rId2"/>
                <a:stretch>
                  <a:fillRect l="-711" t="-1395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1616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AEB6E95F-4B23-4077-903C-80E41AD94D01}"/>
              </a:ext>
            </a:extLst>
          </p:cNvPr>
          <p:cNvSpPr/>
          <p:nvPr/>
        </p:nvSpPr>
        <p:spPr>
          <a:xfrm>
            <a:off x="322729" y="315947"/>
            <a:ext cx="720101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dirty="0"/>
              <a:t>Ejercicios:</a:t>
            </a:r>
          </a:p>
          <a:p>
            <a:endParaRPr lang="es-CL" dirty="0"/>
          </a:p>
          <a:p>
            <a:pPr algn="just"/>
            <a:r>
              <a:rPr lang="es-CL" sz="1600" dirty="0"/>
              <a:t>1.- En enero de 2015 usted compra el último modelo de IPhone por $790.000. Si cada año disminuye su precio en 7%, determine la ecuación que permite obtener el valor anual del teléfono. ¿Cuánto valdrá en un mes más?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D69650F8-0DCA-45A2-B211-F5F4BD4861C5}"/>
              </a:ext>
            </a:extLst>
          </p:cNvPr>
          <p:cNvSpPr/>
          <p:nvPr/>
        </p:nvSpPr>
        <p:spPr>
          <a:xfrm>
            <a:off x="7779482" y="152718"/>
            <a:ext cx="4143574" cy="3425564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ángulo 7">
                <a:extLst>
                  <a:ext uri="{FF2B5EF4-FFF2-40B4-BE49-F238E27FC236}">
                    <a16:creationId xmlns:a16="http://schemas.microsoft.com/office/drawing/2014/main" id="{08E79D69-8524-4C85-8069-C8A64BB80E81}"/>
                  </a:ext>
                </a:extLst>
              </p:cNvPr>
              <p:cNvSpPr/>
              <p:nvPr/>
            </p:nvSpPr>
            <p:spPr>
              <a:xfrm>
                <a:off x="7860162" y="315947"/>
                <a:ext cx="6096000" cy="64633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s-CL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CL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s-CL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s-CL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s-CL" i="1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es-CL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dirty="0"/>
                  <a:t>con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s-CL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</m:t>
                    </m:r>
                    <m:r>
                      <a:rPr lang="es-C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≠1</m:t>
                    </m:r>
                    <m:r>
                      <a:rPr lang="es-CL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CL" dirty="0"/>
                  <a:t>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s-CL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CL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s-CL" i="1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s-CL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s-CL" i="1">
                        <a:latin typeface="Cambria Math" panose="02040503050406030204" pitchFamily="18" charset="0"/>
                      </a:rPr>
                      <m:t>𝑙</m:t>
                    </m:r>
                    <m:sSub>
                      <m:sSub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𝑜𝑔</m:t>
                        </m:r>
                      </m:e>
                      <m:sub>
                        <m:r>
                          <a:rPr lang="es-CL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es-CL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CL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s-CL" dirty="0"/>
              </a:p>
              <a:p>
                <a:endParaRPr lang="es-CL" dirty="0"/>
              </a:p>
            </p:txBody>
          </p:sp>
        </mc:Choice>
        <mc:Fallback xmlns="">
          <p:sp>
            <p:nvSpPr>
              <p:cNvPr id="8" name="Rectángulo 7">
                <a:extLst>
                  <a:ext uri="{FF2B5EF4-FFF2-40B4-BE49-F238E27FC236}">
                    <a16:creationId xmlns:a16="http://schemas.microsoft.com/office/drawing/2014/main" id="{08E79D69-8524-4C85-8069-C8A64BB80E8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0162" y="315947"/>
                <a:ext cx="6096000" cy="646331"/>
              </a:xfrm>
              <a:prstGeom prst="rect">
                <a:avLst/>
              </a:prstGeom>
              <a:blipFill>
                <a:blip r:embed="rId3"/>
                <a:stretch>
                  <a:fillRect l="-300" t="-5660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ángulo 8">
                <a:extLst>
                  <a:ext uri="{FF2B5EF4-FFF2-40B4-BE49-F238E27FC236}">
                    <a16:creationId xmlns:a16="http://schemas.microsoft.com/office/drawing/2014/main" id="{A34FBBB5-63E1-4336-A0B7-985341F4B3A5}"/>
                  </a:ext>
                </a:extLst>
              </p:cNvPr>
              <p:cNvSpPr/>
              <p:nvPr/>
            </p:nvSpPr>
            <p:spPr>
              <a:xfrm>
                <a:off x="7940842" y="839167"/>
                <a:ext cx="6096000" cy="2308324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s-CL" dirty="0"/>
                  <a:t>Con:</a:t>
                </a:r>
              </a:p>
              <a:p>
                <a:pPr marL="457200" indent="-457200">
                  <a:buAutoNum type="arabicPeriod"/>
                </a:pPr>
                <a14:m>
                  <m:oMath xmlns:m="http://schemas.openxmlformats.org/officeDocument/2006/math">
                    <m:r>
                      <a:rPr lang="es-CL" i="1">
                        <a:latin typeface="Cambria Math" panose="02040503050406030204" pitchFamily="18" charset="0"/>
                      </a:rPr>
                      <m:t>𝑙</m:t>
                    </m:r>
                    <m:sSub>
                      <m:sSub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𝑜𝑔</m:t>
                        </m:r>
                      </m:e>
                      <m:sub>
                        <m:r>
                          <a:rPr lang="es-CL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es-CL" i="1">
                        <a:latin typeface="Cambria Math" panose="02040503050406030204" pitchFamily="18" charset="0"/>
                      </a:rPr>
                      <m:t>𝑏</m:t>
                    </m:r>
                    <m:r>
                      <a:rPr lang="es-CL" i="1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s-CL" i="1" dirty="0">
                  <a:latin typeface="Cambria Math" panose="02040503050406030204" pitchFamily="18" charset="0"/>
                </a:endParaRPr>
              </a:p>
              <a:p>
                <a:pPr marL="457200" indent="-457200">
                  <a:buAutoNum type="arabicPeriod"/>
                </a:pPr>
                <a14:m>
                  <m:oMath xmlns:m="http://schemas.openxmlformats.org/officeDocument/2006/math">
                    <m:r>
                      <a:rPr lang="es-CL" i="1">
                        <a:latin typeface="Cambria Math" panose="02040503050406030204" pitchFamily="18" charset="0"/>
                      </a:rPr>
                      <m:t>𝑙</m:t>
                    </m:r>
                    <m:sSub>
                      <m:sSub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𝑜𝑔</m:t>
                        </m:r>
                      </m:e>
                      <m:sub>
                        <m:r>
                          <a:rPr lang="es-CL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es-CL" i="1">
                        <a:latin typeface="Cambria Math" panose="02040503050406030204" pitchFamily="18" charset="0"/>
                      </a:rPr>
                      <m:t>1=0</m:t>
                    </m:r>
                  </m:oMath>
                </a14:m>
                <a:endParaRPr lang="es-CL" dirty="0"/>
              </a:p>
              <a:p>
                <a:pPr marL="457200" indent="-457200"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𝑙</m:t>
                        </m:r>
                        <m:sSub>
                          <m:sSubPr>
                            <m:ctrlPr>
                              <a:rPr lang="es-CL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CL" i="1">
                                <a:latin typeface="Cambria Math" panose="02040503050406030204" pitchFamily="18" charset="0"/>
                              </a:rPr>
                              <m:t>𝑜𝑔</m:t>
                            </m:r>
                          </m:e>
                          <m:sub>
                            <m:r>
                              <a:rPr lang="es-CL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b>
                        </m:sSub>
                        <m:r>
                          <a:rPr lang="es-CL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s-CL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s-CL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s-CL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s-CL" i="1">
                        <a:latin typeface="Cambria Math" panose="02040503050406030204" pitchFamily="18" charset="0"/>
                      </a:rPr>
                      <m:t>∗</m:t>
                    </m:r>
                  </m:oMath>
                </a14:m>
                <a:r>
                  <a:rPr lang="es-CL" dirty="0"/>
                  <a:t> </a:t>
                </a:r>
                <a14:m>
                  <m:oMath xmlns:m="http://schemas.openxmlformats.org/officeDocument/2006/math">
                    <m:r>
                      <a:rPr lang="es-CL" i="1">
                        <a:latin typeface="Cambria Math" panose="02040503050406030204" pitchFamily="18" charset="0"/>
                      </a:rPr>
                      <m:t>𝑙</m:t>
                    </m:r>
                    <m:sSub>
                      <m:sSub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𝑜𝑔</m:t>
                        </m:r>
                      </m:e>
                      <m:sub>
                        <m:r>
                          <a:rPr lang="es-CL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es-CL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s-CL" dirty="0"/>
              </a:p>
              <a:p>
                <a:pPr marL="457200" indent="-457200">
                  <a:buAutoNum type="arabicPeriod"/>
                </a:pPr>
                <a14:m>
                  <m:oMath xmlns:m="http://schemas.openxmlformats.org/officeDocument/2006/math">
                    <m:r>
                      <a:rPr lang="es-CL" i="1">
                        <a:latin typeface="Cambria Math" panose="02040503050406030204" pitchFamily="18" charset="0"/>
                      </a:rPr>
                      <m:t>𝑙</m:t>
                    </m:r>
                    <m:sSub>
                      <m:sSub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𝑜𝑔</m:t>
                        </m:r>
                      </m:e>
                      <m:sub>
                        <m:r>
                          <a:rPr lang="es-CL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d>
                      <m:d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CL" i="1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s-CL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s-CL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s-CL" i="1">
                        <a:latin typeface="Cambria Math" panose="02040503050406030204" pitchFamily="18" charset="0"/>
                      </a:rPr>
                      <m:t>𝑙</m:t>
                    </m:r>
                    <m:sSub>
                      <m:sSub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𝑜𝑔</m:t>
                        </m:r>
                      </m:e>
                      <m:sub>
                        <m:r>
                          <a:rPr lang="es-CL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d>
                      <m:d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s-CL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s-CL" i="1">
                        <a:latin typeface="Cambria Math" panose="02040503050406030204" pitchFamily="18" charset="0"/>
                      </a:rPr>
                      <m:t>𝑙</m:t>
                    </m:r>
                    <m:sSub>
                      <m:sSub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𝑜𝑔</m:t>
                        </m:r>
                      </m:e>
                      <m:sub>
                        <m:r>
                          <a:rPr lang="es-CL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d>
                      <m:d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endParaRPr lang="es-CL" dirty="0"/>
              </a:p>
              <a:p>
                <a:pPr marL="457200" indent="-457200">
                  <a:buFont typeface="Arial" pitchFamily="34" charset="0"/>
                  <a:buAutoNum type="arabicPeriod"/>
                </a:pPr>
                <a14:m>
                  <m:oMath xmlns:m="http://schemas.openxmlformats.org/officeDocument/2006/math">
                    <m:r>
                      <a:rPr lang="es-CL" i="1">
                        <a:latin typeface="Cambria Math" panose="02040503050406030204" pitchFamily="18" charset="0"/>
                      </a:rPr>
                      <m:t>𝑙</m:t>
                    </m:r>
                    <m:sSub>
                      <m:sSub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𝑜𝑔</m:t>
                        </m:r>
                      </m:e>
                      <m:sub>
                        <m:r>
                          <a:rPr lang="es-CL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d>
                      <m:d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CL" i="1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es-CL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s-CL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s-CL" i="1">
                        <a:latin typeface="Cambria Math" panose="02040503050406030204" pitchFamily="18" charset="0"/>
                      </a:rPr>
                      <m:t>𝑙</m:t>
                    </m:r>
                    <m:sSub>
                      <m:sSub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𝑜𝑔</m:t>
                        </m:r>
                      </m:e>
                      <m:sub>
                        <m:r>
                          <a:rPr lang="es-CL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d>
                      <m:d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s-CL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s-CL" i="1">
                        <a:latin typeface="Cambria Math" panose="02040503050406030204" pitchFamily="18" charset="0"/>
                      </a:rPr>
                      <m:t>𝑙</m:t>
                    </m:r>
                    <m:sSub>
                      <m:sSub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𝑜𝑔</m:t>
                        </m:r>
                      </m:e>
                      <m:sub>
                        <m:r>
                          <a:rPr lang="es-CL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d>
                      <m:d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endParaRPr lang="es-CL" dirty="0"/>
              </a:p>
              <a:p>
                <a:endParaRPr lang="es-CL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s-CL" i="1">
                          <a:latin typeface="Cambria Math" panose="02040503050406030204" pitchFamily="18" charset="0"/>
                        </a:rPr>
                        <m:t>𝑙</m:t>
                      </m:r>
                      <m:sSub>
                        <m:sSubPr>
                          <m:ctrlPr>
                            <a:rPr lang="es-CL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i="1">
                              <a:latin typeface="Cambria Math" panose="02040503050406030204" pitchFamily="18" charset="0"/>
                            </a:rPr>
                            <m:t>𝑜𝑔</m:t>
                          </m:r>
                        </m:e>
                        <m:sub>
                          <m:r>
                            <a:rPr lang="es-CL" i="1">
                              <a:latin typeface="Cambria Math" panose="02040503050406030204" pitchFamily="18" charset="0"/>
                            </a:rPr>
                            <m:t>10</m:t>
                          </m:r>
                        </m:sub>
                      </m:sSub>
                      <m:d>
                        <m:dPr>
                          <m:ctrlPr>
                            <a:rPr lang="es-CL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s-CL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CL" i="1">
                          <a:latin typeface="Cambria Math" panose="02040503050406030204" pitchFamily="18" charset="0"/>
                        </a:rPr>
                        <m:t>𝑙𝑜𝑔</m:t>
                      </m:r>
                      <m:d>
                        <m:dPr>
                          <m:ctrlPr>
                            <a:rPr lang="es-CL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s-CL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CL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s-CL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CL" i="1">
                          <a:latin typeface="Cambria Math" panose="02040503050406030204" pitchFamily="18" charset="0"/>
                        </a:rPr>
                        <m:t>𝑙</m:t>
                      </m:r>
                      <m:sSub>
                        <m:sSubPr>
                          <m:ctrlPr>
                            <a:rPr lang="es-CL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i="1">
                              <a:latin typeface="Cambria Math" panose="02040503050406030204" pitchFamily="18" charset="0"/>
                            </a:rPr>
                            <m:t>𝑜𝑔</m:t>
                          </m:r>
                        </m:e>
                        <m:sub>
                          <m:r>
                            <a:rPr lang="es-CL" i="1"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</m:sSub>
                      <m:d>
                        <m:dPr>
                          <m:ctrlPr>
                            <a:rPr lang="es-CL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s-CL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s-CL">
                          <a:latin typeface="Cambria Math" panose="02040503050406030204" pitchFamily="18" charset="0"/>
                        </a:rPr>
                        <m:t>ln</m:t>
                      </m:r>
                      <m:r>
                        <a:rPr lang="es-CL" i="1">
                          <a:latin typeface="Cambria Math" panose="02040503050406030204" pitchFamily="18" charset="0"/>
                        </a:rPr>
                        <m:t>⁡(</m:t>
                      </m:r>
                      <m:r>
                        <a:rPr lang="es-CL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CL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s-CL" dirty="0"/>
              </a:p>
            </p:txBody>
          </p:sp>
        </mc:Choice>
        <mc:Fallback xmlns="">
          <p:sp>
            <p:nvSpPr>
              <p:cNvPr id="9" name="Rectángulo 8">
                <a:extLst>
                  <a:ext uri="{FF2B5EF4-FFF2-40B4-BE49-F238E27FC236}">
                    <a16:creationId xmlns:a16="http://schemas.microsoft.com/office/drawing/2014/main" id="{A34FBBB5-63E1-4336-A0B7-985341F4B3A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40842" y="839167"/>
                <a:ext cx="6096000" cy="2308324"/>
              </a:xfrm>
              <a:prstGeom prst="rect">
                <a:avLst/>
              </a:prstGeom>
              <a:blipFill>
                <a:blip r:embed="rId4"/>
                <a:stretch>
                  <a:fillRect l="-900" t="-1587" b="-1587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46136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AEB6E95F-4B23-4077-903C-80E41AD94D01}"/>
              </a:ext>
            </a:extLst>
          </p:cNvPr>
          <p:cNvSpPr/>
          <p:nvPr/>
        </p:nvSpPr>
        <p:spPr>
          <a:xfrm>
            <a:off x="322729" y="315947"/>
            <a:ext cx="720101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dirty="0"/>
              <a:t>Ejercicios:</a:t>
            </a:r>
          </a:p>
          <a:p>
            <a:endParaRPr lang="es-CL" dirty="0"/>
          </a:p>
          <a:p>
            <a:pPr algn="just"/>
            <a:r>
              <a:rPr lang="es-CL" sz="1600" dirty="0"/>
              <a:t>2.- Usted quiere cumplir el “sueño de la casa propia”, para ello ha ahorrado $15.000.000. El banco le exige tener un 20% del ahorro total del inmueble.</a:t>
            </a:r>
          </a:p>
          <a:p>
            <a:pPr algn="just"/>
            <a:endParaRPr lang="es-CL" sz="1600" dirty="0"/>
          </a:p>
          <a:p>
            <a:pPr algn="just"/>
            <a:r>
              <a:rPr lang="es-CL" sz="1600" dirty="0"/>
              <a:t>Suponiendo que usted gasta todo su ahorro en el pie de su departamento, y que el crédito hipotecario otorgado por el banco varía su tasa dependiendo de los años de plazo, conforme a lo siguiente:</a:t>
            </a:r>
          </a:p>
          <a:p>
            <a:pPr algn="just"/>
            <a:endParaRPr lang="es-CL" sz="1600" dirty="0"/>
          </a:p>
          <a:p>
            <a:pPr algn="ctr"/>
            <a:r>
              <a:rPr lang="es-CL" sz="1600" dirty="0"/>
              <a:t>20 años plazo: 2,05%</a:t>
            </a:r>
          </a:p>
          <a:p>
            <a:pPr algn="ctr"/>
            <a:r>
              <a:rPr lang="es-CL" sz="1600" dirty="0"/>
              <a:t>25 años plazo: 1,80%</a:t>
            </a:r>
          </a:p>
          <a:p>
            <a:pPr algn="ctr"/>
            <a:r>
              <a:rPr lang="es-CL" sz="1600" dirty="0"/>
              <a:t>30 años plazo: 1,37%</a:t>
            </a:r>
          </a:p>
          <a:p>
            <a:pPr algn="just"/>
            <a:endParaRPr lang="es-CL" sz="1600" dirty="0"/>
          </a:p>
          <a:p>
            <a:pPr algn="just"/>
            <a:r>
              <a:rPr lang="es-CL" sz="1600" dirty="0"/>
              <a:t>Determine cual será la mejor opción de crédito, el monto total del departamento y el valor del dividendo (Se consideran todos iguales y que no existe inflación)</a:t>
            </a:r>
            <a:endParaRPr lang="es-ES" sz="1600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D69650F8-0DCA-45A2-B211-F5F4BD4861C5}"/>
              </a:ext>
            </a:extLst>
          </p:cNvPr>
          <p:cNvSpPr/>
          <p:nvPr/>
        </p:nvSpPr>
        <p:spPr>
          <a:xfrm>
            <a:off x="7779482" y="152718"/>
            <a:ext cx="4143574" cy="3425564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ángulo 7">
                <a:extLst>
                  <a:ext uri="{FF2B5EF4-FFF2-40B4-BE49-F238E27FC236}">
                    <a16:creationId xmlns:a16="http://schemas.microsoft.com/office/drawing/2014/main" id="{08E79D69-8524-4C85-8069-C8A64BB80E81}"/>
                  </a:ext>
                </a:extLst>
              </p:cNvPr>
              <p:cNvSpPr/>
              <p:nvPr/>
            </p:nvSpPr>
            <p:spPr>
              <a:xfrm>
                <a:off x="7860162" y="315947"/>
                <a:ext cx="6096000" cy="64633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s-CL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CL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s-CL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s-CL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s-CL" i="1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es-CL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dirty="0"/>
                  <a:t>con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s-CL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</m:t>
                    </m:r>
                    <m:r>
                      <a:rPr lang="es-C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≠1</m:t>
                    </m:r>
                    <m:r>
                      <a:rPr lang="es-CL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CL" dirty="0"/>
                  <a:t>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s-CL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CL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s-CL" i="1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s-CL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s-CL" i="1">
                        <a:latin typeface="Cambria Math" panose="02040503050406030204" pitchFamily="18" charset="0"/>
                      </a:rPr>
                      <m:t>𝑙</m:t>
                    </m:r>
                    <m:sSub>
                      <m:sSub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𝑜𝑔</m:t>
                        </m:r>
                      </m:e>
                      <m:sub>
                        <m:r>
                          <a:rPr lang="es-CL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es-CL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CL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s-CL" dirty="0"/>
              </a:p>
              <a:p>
                <a:endParaRPr lang="es-CL" dirty="0"/>
              </a:p>
            </p:txBody>
          </p:sp>
        </mc:Choice>
        <mc:Fallback xmlns="">
          <p:sp>
            <p:nvSpPr>
              <p:cNvPr id="8" name="Rectángulo 7">
                <a:extLst>
                  <a:ext uri="{FF2B5EF4-FFF2-40B4-BE49-F238E27FC236}">
                    <a16:creationId xmlns:a16="http://schemas.microsoft.com/office/drawing/2014/main" id="{08E79D69-8524-4C85-8069-C8A64BB80E8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0162" y="315947"/>
                <a:ext cx="6096000" cy="646331"/>
              </a:xfrm>
              <a:prstGeom prst="rect">
                <a:avLst/>
              </a:prstGeom>
              <a:blipFill>
                <a:blip r:embed="rId3"/>
                <a:stretch>
                  <a:fillRect l="-300" t="-5660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ángulo 8">
                <a:extLst>
                  <a:ext uri="{FF2B5EF4-FFF2-40B4-BE49-F238E27FC236}">
                    <a16:creationId xmlns:a16="http://schemas.microsoft.com/office/drawing/2014/main" id="{A34FBBB5-63E1-4336-A0B7-985341F4B3A5}"/>
                  </a:ext>
                </a:extLst>
              </p:cNvPr>
              <p:cNvSpPr/>
              <p:nvPr/>
            </p:nvSpPr>
            <p:spPr>
              <a:xfrm>
                <a:off x="7940842" y="839167"/>
                <a:ext cx="6096000" cy="2308324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s-CL" dirty="0"/>
                  <a:t>Con:</a:t>
                </a:r>
              </a:p>
              <a:p>
                <a:pPr marL="457200" indent="-457200">
                  <a:buAutoNum type="arabicPeriod"/>
                </a:pPr>
                <a14:m>
                  <m:oMath xmlns:m="http://schemas.openxmlformats.org/officeDocument/2006/math">
                    <m:r>
                      <a:rPr lang="es-CL" i="1">
                        <a:latin typeface="Cambria Math" panose="02040503050406030204" pitchFamily="18" charset="0"/>
                      </a:rPr>
                      <m:t>𝑙</m:t>
                    </m:r>
                    <m:sSub>
                      <m:sSub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𝑜𝑔</m:t>
                        </m:r>
                      </m:e>
                      <m:sub>
                        <m:r>
                          <a:rPr lang="es-CL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es-CL" i="1">
                        <a:latin typeface="Cambria Math" panose="02040503050406030204" pitchFamily="18" charset="0"/>
                      </a:rPr>
                      <m:t>𝑏</m:t>
                    </m:r>
                    <m:r>
                      <a:rPr lang="es-CL" i="1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s-CL" i="1" dirty="0">
                  <a:latin typeface="Cambria Math" panose="02040503050406030204" pitchFamily="18" charset="0"/>
                </a:endParaRPr>
              </a:p>
              <a:p>
                <a:pPr marL="457200" indent="-457200">
                  <a:buAutoNum type="arabicPeriod"/>
                </a:pPr>
                <a14:m>
                  <m:oMath xmlns:m="http://schemas.openxmlformats.org/officeDocument/2006/math">
                    <m:r>
                      <a:rPr lang="es-CL" i="1">
                        <a:latin typeface="Cambria Math" panose="02040503050406030204" pitchFamily="18" charset="0"/>
                      </a:rPr>
                      <m:t>𝑙</m:t>
                    </m:r>
                    <m:sSub>
                      <m:sSub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𝑜𝑔</m:t>
                        </m:r>
                      </m:e>
                      <m:sub>
                        <m:r>
                          <a:rPr lang="es-CL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es-CL" i="1">
                        <a:latin typeface="Cambria Math" panose="02040503050406030204" pitchFamily="18" charset="0"/>
                      </a:rPr>
                      <m:t>1=0</m:t>
                    </m:r>
                  </m:oMath>
                </a14:m>
                <a:endParaRPr lang="es-CL" dirty="0"/>
              </a:p>
              <a:p>
                <a:pPr marL="457200" indent="-457200"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𝑙</m:t>
                        </m:r>
                        <m:sSub>
                          <m:sSubPr>
                            <m:ctrlPr>
                              <a:rPr lang="es-CL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CL" i="1">
                                <a:latin typeface="Cambria Math" panose="02040503050406030204" pitchFamily="18" charset="0"/>
                              </a:rPr>
                              <m:t>𝑜𝑔</m:t>
                            </m:r>
                          </m:e>
                          <m:sub>
                            <m:r>
                              <a:rPr lang="es-CL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b>
                        </m:sSub>
                        <m:r>
                          <a:rPr lang="es-CL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s-CL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s-CL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s-CL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s-CL" i="1">
                        <a:latin typeface="Cambria Math" panose="02040503050406030204" pitchFamily="18" charset="0"/>
                      </a:rPr>
                      <m:t>∗</m:t>
                    </m:r>
                  </m:oMath>
                </a14:m>
                <a:r>
                  <a:rPr lang="es-CL" dirty="0"/>
                  <a:t> </a:t>
                </a:r>
                <a14:m>
                  <m:oMath xmlns:m="http://schemas.openxmlformats.org/officeDocument/2006/math">
                    <m:r>
                      <a:rPr lang="es-CL" i="1">
                        <a:latin typeface="Cambria Math" panose="02040503050406030204" pitchFamily="18" charset="0"/>
                      </a:rPr>
                      <m:t>𝑙</m:t>
                    </m:r>
                    <m:sSub>
                      <m:sSub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𝑜𝑔</m:t>
                        </m:r>
                      </m:e>
                      <m:sub>
                        <m:r>
                          <a:rPr lang="es-CL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es-CL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s-CL" dirty="0"/>
              </a:p>
              <a:p>
                <a:pPr marL="457200" indent="-457200">
                  <a:buAutoNum type="arabicPeriod"/>
                </a:pPr>
                <a14:m>
                  <m:oMath xmlns:m="http://schemas.openxmlformats.org/officeDocument/2006/math">
                    <m:r>
                      <a:rPr lang="es-CL" i="1">
                        <a:latin typeface="Cambria Math" panose="02040503050406030204" pitchFamily="18" charset="0"/>
                      </a:rPr>
                      <m:t>𝑙</m:t>
                    </m:r>
                    <m:sSub>
                      <m:sSub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𝑜𝑔</m:t>
                        </m:r>
                      </m:e>
                      <m:sub>
                        <m:r>
                          <a:rPr lang="es-CL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d>
                      <m:d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CL" i="1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s-CL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s-CL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s-CL" i="1">
                        <a:latin typeface="Cambria Math" panose="02040503050406030204" pitchFamily="18" charset="0"/>
                      </a:rPr>
                      <m:t>𝑙</m:t>
                    </m:r>
                    <m:sSub>
                      <m:sSub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𝑜𝑔</m:t>
                        </m:r>
                      </m:e>
                      <m:sub>
                        <m:r>
                          <a:rPr lang="es-CL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d>
                      <m:d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s-CL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s-CL" i="1">
                        <a:latin typeface="Cambria Math" panose="02040503050406030204" pitchFamily="18" charset="0"/>
                      </a:rPr>
                      <m:t>𝑙</m:t>
                    </m:r>
                    <m:sSub>
                      <m:sSub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𝑜𝑔</m:t>
                        </m:r>
                      </m:e>
                      <m:sub>
                        <m:r>
                          <a:rPr lang="es-CL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d>
                      <m:d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endParaRPr lang="es-CL" dirty="0"/>
              </a:p>
              <a:p>
                <a:pPr marL="457200" indent="-457200">
                  <a:buFont typeface="Arial" pitchFamily="34" charset="0"/>
                  <a:buAutoNum type="arabicPeriod"/>
                </a:pPr>
                <a14:m>
                  <m:oMath xmlns:m="http://schemas.openxmlformats.org/officeDocument/2006/math">
                    <m:r>
                      <a:rPr lang="es-CL" i="1">
                        <a:latin typeface="Cambria Math" panose="02040503050406030204" pitchFamily="18" charset="0"/>
                      </a:rPr>
                      <m:t>𝑙</m:t>
                    </m:r>
                    <m:sSub>
                      <m:sSub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𝑜𝑔</m:t>
                        </m:r>
                      </m:e>
                      <m:sub>
                        <m:r>
                          <a:rPr lang="es-CL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d>
                      <m:d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CL" i="1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es-CL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s-CL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s-CL" i="1">
                        <a:latin typeface="Cambria Math" panose="02040503050406030204" pitchFamily="18" charset="0"/>
                      </a:rPr>
                      <m:t>𝑙</m:t>
                    </m:r>
                    <m:sSub>
                      <m:sSub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𝑜𝑔</m:t>
                        </m:r>
                      </m:e>
                      <m:sub>
                        <m:r>
                          <a:rPr lang="es-CL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d>
                      <m:d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s-CL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s-CL" i="1">
                        <a:latin typeface="Cambria Math" panose="02040503050406030204" pitchFamily="18" charset="0"/>
                      </a:rPr>
                      <m:t>𝑙</m:t>
                    </m:r>
                    <m:sSub>
                      <m:sSub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𝑜𝑔</m:t>
                        </m:r>
                      </m:e>
                      <m:sub>
                        <m:r>
                          <a:rPr lang="es-CL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d>
                      <m:d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endParaRPr lang="es-CL" dirty="0"/>
              </a:p>
              <a:p>
                <a:endParaRPr lang="es-CL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s-CL" i="1">
                          <a:latin typeface="Cambria Math" panose="02040503050406030204" pitchFamily="18" charset="0"/>
                        </a:rPr>
                        <m:t>𝑙</m:t>
                      </m:r>
                      <m:sSub>
                        <m:sSubPr>
                          <m:ctrlPr>
                            <a:rPr lang="es-CL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i="1">
                              <a:latin typeface="Cambria Math" panose="02040503050406030204" pitchFamily="18" charset="0"/>
                            </a:rPr>
                            <m:t>𝑜𝑔</m:t>
                          </m:r>
                        </m:e>
                        <m:sub>
                          <m:r>
                            <a:rPr lang="es-CL" i="1">
                              <a:latin typeface="Cambria Math" panose="02040503050406030204" pitchFamily="18" charset="0"/>
                            </a:rPr>
                            <m:t>10</m:t>
                          </m:r>
                        </m:sub>
                      </m:sSub>
                      <m:d>
                        <m:dPr>
                          <m:ctrlPr>
                            <a:rPr lang="es-CL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s-CL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CL" i="1">
                          <a:latin typeface="Cambria Math" panose="02040503050406030204" pitchFamily="18" charset="0"/>
                        </a:rPr>
                        <m:t>𝑙𝑜𝑔</m:t>
                      </m:r>
                      <m:d>
                        <m:dPr>
                          <m:ctrlPr>
                            <a:rPr lang="es-CL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s-CL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CL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s-CL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CL" i="1">
                          <a:latin typeface="Cambria Math" panose="02040503050406030204" pitchFamily="18" charset="0"/>
                        </a:rPr>
                        <m:t>𝑙</m:t>
                      </m:r>
                      <m:sSub>
                        <m:sSubPr>
                          <m:ctrlPr>
                            <a:rPr lang="es-CL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i="1">
                              <a:latin typeface="Cambria Math" panose="02040503050406030204" pitchFamily="18" charset="0"/>
                            </a:rPr>
                            <m:t>𝑜𝑔</m:t>
                          </m:r>
                        </m:e>
                        <m:sub>
                          <m:r>
                            <a:rPr lang="es-CL" i="1"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</m:sSub>
                      <m:d>
                        <m:dPr>
                          <m:ctrlPr>
                            <a:rPr lang="es-CL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s-CL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s-CL">
                          <a:latin typeface="Cambria Math" panose="02040503050406030204" pitchFamily="18" charset="0"/>
                        </a:rPr>
                        <m:t>ln</m:t>
                      </m:r>
                      <m:r>
                        <a:rPr lang="es-CL" i="1">
                          <a:latin typeface="Cambria Math" panose="02040503050406030204" pitchFamily="18" charset="0"/>
                        </a:rPr>
                        <m:t>⁡(</m:t>
                      </m:r>
                      <m:r>
                        <a:rPr lang="es-CL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CL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s-CL" dirty="0"/>
              </a:p>
            </p:txBody>
          </p:sp>
        </mc:Choice>
        <mc:Fallback xmlns="">
          <p:sp>
            <p:nvSpPr>
              <p:cNvPr id="9" name="Rectángulo 8">
                <a:extLst>
                  <a:ext uri="{FF2B5EF4-FFF2-40B4-BE49-F238E27FC236}">
                    <a16:creationId xmlns:a16="http://schemas.microsoft.com/office/drawing/2014/main" id="{A34FBBB5-63E1-4336-A0B7-985341F4B3A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40842" y="839167"/>
                <a:ext cx="6096000" cy="2308324"/>
              </a:xfrm>
              <a:prstGeom prst="rect">
                <a:avLst/>
              </a:prstGeom>
              <a:blipFill>
                <a:blip r:embed="rId4"/>
                <a:stretch>
                  <a:fillRect l="-900" t="-1587" b="-1587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038423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78DB6105-D099-4583-AD5C-203A25DF4E1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126943" y="1865500"/>
                <a:ext cx="5638800" cy="1496788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s-CL" sz="1800" dirty="0"/>
                  <a:t>CUADRÁTICA</a:t>
                </a:r>
              </a:p>
              <a:p>
                <a:r>
                  <a:rPr lang="es-CL" sz="1800" b="0" dirty="0"/>
                  <a:t>Su vértice está dado por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s-CL" sz="1800" b="0" i="0" smtClean="0">
                        <a:latin typeface="Cambria Math" panose="02040503050406030204" pitchFamily="18" charset="0"/>
                      </a:rPr>
                      <m:t>V</m:t>
                    </m:r>
                    <m:r>
                      <a:rPr lang="es-CL" sz="18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s-CL" sz="1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s-CL" sz="1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CL" sz="18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CL" sz="18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num>
                          <m:den>
                            <m:r>
                              <a:rPr lang="es-CL" sz="1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s-CL" sz="18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den>
                        </m:f>
                        <m:r>
                          <a:rPr lang="es-CL" sz="1800" b="0" i="1" smtClean="0">
                            <a:latin typeface="Cambria Math" panose="02040503050406030204" pitchFamily="18" charset="0"/>
                          </a:rPr>
                          <m:t> , </m:t>
                        </m:r>
                        <m:r>
                          <a:rPr lang="es-CL" sz="18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s-CL" sz="18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es-CL" sz="1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CL" sz="18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CL" sz="18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num>
                          <m:den>
                            <m:r>
                              <a:rPr lang="es-CL" sz="1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s-CL" sz="18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den>
                        </m:f>
                        <m:r>
                          <a:rPr lang="es-CL" sz="1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d>
                  </m:oMath>
                </a14:m>
                <a:r>
                  <a:rPr lang="es-CL" sz="1800" i="1" dirty="0">
                    <a:latin typeface="Cambria Math" panose="02040503050406030204" pitchFamily="18" charset="0"/>
                  </a:rPr>
                  <a:t>  </a:t>
                </a:r>
              </a:p>
              <a:p>
                <a:r>
                  <a:rPr lang="es-CL" sz="1800" b="0" dirty="0"/>
                  <a:t>y sus ceros son: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s-CL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s-CL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s-CL" b="0" i="1" smtClean="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s-CL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−4</m:t>
                            </m:r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𝑎𝑐</m:t>
                            </m:r>
                          </m:e>
                        </m:rad>
                      </m:num>
                      <m:den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es-CL" b="0" dirty="0"/>
                  <a:t> . </a:t>
                </a:r>
              </a:p>
            </p:txBody>
          </p:sp>
        </mc:Choice>
        <mc:Fallback xmlns="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78DB6105-D099-4583-AD5C-203A25DF4E1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126943" y="1865500"/>
                <a:ext cx="5638800" cy="1496788"/>
              </a:xfrm>
              <a:blipFill>
                <a:blip r:embed="rId2"/>
                <a:stretch>
                  <a:fillRect l="-649" t="-2846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ángulo 4">
                <a:extLst>
                  <a:ext uri="{FF2B5EF4-FFF2-40B4-BE49-F238E27FC236}">
                    <a16:creationId xmlns:a16="http://schemas.microsoft.com/office/drawing/2014/main" id="{AEB6E95F-4B23-4077-903C-80E41AD94D01}"/>
                  </a:ext>
                </a:extLst>
              </p:cNvPr>
              <p:cNvSpPr/>
              <p:nvPr/>
            </p:nvSpPr>
            <p:spPr>
              <a:xfrm>
                <a:off x="322729" y="315947"/>
                <a:ext cx="6535272" cy="40934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s-CL" dirty="0"/>
                  <a:t>Ejercicios:</a:t>
                </a:r>
              </a:p>
              <a:p>
                <a:endParaRPr lang="es-CL" dirty="0"/>
              </a:p>
              <a:p>
                <a:pPr algn="just"/>
                <a:r>
                  <a:rPr lang="es-CL" sz="1600" dirty="0"/>
                  <a:t>(REVISIÓN) 3.- </a:t>
                </a:r>
                <a:r>
                  <a:rPr lang="es-ES" sz="1600" dirty="0"/>
                  <a:t>Una empresa tiene costos fijos mensuales de US$2000 y el costo variable por unidad de su producto es de US$25 </a:t>
                </a:r>
              </a:p>
              <a:p>
                <a:pPr algn="just"/>
                <a:endParaRPr lang="es-ES" sz="1600" dirty="0"/>
              </a:p>
              <a:p>
                <a:pPr algn="just"/>
                <a:r>
                  <a:rPr lang="es-ES" sz="1600" dirty="0"/>
                  <a:t>a) Determine la función de Costo.</a:t>
                </a:r>
              </a:p>
              <a:p>
                <a:pPr algn="just"/>
                <a:r>
                  <a:rPr lang="es-ES" sz="1600" dirty="0"/>
                  <a:t>b) El ingreso I obtenido por vender q unidades está dado por</a:t>
                </a:r>
              </a:p>
              <a:p>
                <a:pPr algn="just"/>
                <a:endParaRPr lang="es-ES" sz="1600" dirty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BR" sz="1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CL" sz="16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  <m:d>
                            <m:dPr>
                              <m:ctrlPr>
                                <a:rPr lang="es-CL" sz="1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CL" sz="1600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</m:d>
                          <m:r>
                            <a:rPr lang="es-CL" sz="1600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s-CL" sz="1600" b="0" i="1" smtClean="0">
                              <a:latin typeface="Cambria Math" panose="02040503050406030204" pitchFamily="18" charset="0"/>
                            </a:rPr>
                            <m:t>60</m:t>
                          </m:r>
                          <m:r>
                            <a:rPr lang="es-CL" sz="16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  <m:r>
                            <a:rPr lang="es-CL" sz="1600" b="0" i="1" smtClean="0">
                              <a:latin typeface="Cambria Math" panose="02040503050406030204" pitchFamily="18" charset="0"/>
                            </a:rPr>
                            <m:t> −0.01</m:t>
                          </m:r>
                          <m:r>
                            <a:rPr lang="es-CL" sz="16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p>
                          <m:r>
                            <a:rPr lang="es-CL" sz="16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s-ES" sz="1600" dirty="0"/>
              </a:p>
              <a:p>
                <a:pPr algn="just"/>
                <a:endParaRPr lang="es-ES" sz="1600" dirty="0"/>
              </a:p>
              <a:p>
                <a:pPr algn="just"/>
                <a:r>
                  <a:rPr lang="es-ES" sz="1600" dirty="0"/>
                  <a:t>Determine el número de unidades que deben venderse al mes, de modo que maximicen el ingreso. ¿Cuál es este ingreso máximo?.</a:t>
                </a:r>
              </a:p>
              <a:p>
                <a:pPr algn="just"/>
                <a:r>
                  <a:rPr lang="es-ES" sz="1600" dirty="0"/>
                  <a:t>c) ¿Cuántas unidades deben producirse y venderse al mes, con el propósito de obtener una utilidad máxima?. ¿Cuál es esta utilidad máxima?.</a:t>
                </a:r>
              </a:p>
              <a:p>
                <a:endParaRPr lang="es-ES" sz="1600" dirty="0"/>
              </a:p>
            </p:txBody>
          </p:sp>
        </mc:Choice>
        <mc:Fallback>
          <p:sp>
            <p:nvSpPr>
              <p:cNvPr id="5" name="Rectángulo 4">
                <a:extLst>
                  <a:ext uri="{FF2B5EF4-FFF2-40B4-BE49-F238E27FC236}">
                    <a16:creationId xmlns:a16="http://schemas.microsoft.com/office/drawing/2014/main" id="{AEB6E95F-4B23-4077-903C-80E41AD94D0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729" y="315947"/>
                <a:ext cx="6535272" cy="4093428"/>
              </a:xfrm>
              <a:prstGeom prst="rect">
                <a:avLst/>
              </a:prstGeom>
              <a:blipFill>
                <a:blip r:embed="rId3"/>
                <a:stretch>
                  <a:fillRect l="-840" t="-894" r="-466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Marcador de contenido 2">
                <a:extLst>
                  <a:ext uri="{FF2B5EF4-FFF2-40B4-BE49-F238E27FC236}">
                    <a16:creationId xmlns:a16="http://schemas.microsoft.com/office/drawing/2014/main" id="{52140185-9DB2-449F-8D7B-1B91C00FD6E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104531" y="274266"/>
                <a:ext cx="5414682" cy="159123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85000" lnSpcReduction="20000"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Font typeface="Arial" pitchFamily="34" charset="0"/>
                  <a:buNone/>
                  <a:defRPr sz="2000" b="1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8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s-CL" dirty="0"/>
                  <a:t>LINEAL</a:t>
                </a:r>
              </a:p>
              <a:p>
                <a:r>
                  <a:rPr lang="es-CL" b="0" dirty="0"/>
                  <a:t>Recordar que: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s-CL" b="0" smtClean="0">
                        <a:latin typeface="Cambria Math" panose="02040503050406030204" pitchFamily="18" charset="0"/>
                      </a:rPr>
                      <m:t>m</m:t>
                    </m:r>
                    <m:r>
                      <a:rPr lang="es-CL" b="0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∆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num>
                      <m:den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∆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es-CL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s-CL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s-CL" b="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s-CL" b="0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s-CL" b="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s-CL" b="0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s-CL" b="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s-CL" b="0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es-CL" b="0" dirty="0"/>
              </a:p>
              <a:p>
                <a:r>
                  <a:rPr lang="es-CL" b="0" dirty="0"/>
                  <a:t>Forma punto pendiente: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s-CL" b="0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s-CL" b="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s-CL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 (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CL" b="0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s-CL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s-CL" b="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s-CL" b="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s-CL" b="0" dirty="0"/>
                  <a:t> </a:t>
                </a:r>
              </a:p>
              <a:p>
                <a:r>
                  <a:rPr lang="es-CL" b="0" dirty="0"/>
                  <a:t>Forma general: 𝑎𝑥 +𝑏𝑦 +𝑐 = 0 </a:t>
                </a:r>
              </a:p>
              <a:p>
                <a:endParaRPr lang="es-CL" b="0" dirty="0"/>
              </a:p>
            </p:txBody>
          </p:sp>
        </mc:Choice>
        <mc:Fallback xmlns="">
          <p:sp>
            <p:nvSpPr>
              <p:cNvPr id="6" name="Marcador de contenido 2">
                <a:extLst>
                  <a:ext uri="{FF2B5EF4-FFF2-40B4-BE49-F238E27FC236}">
                    <a16:creationId xmlns:a16="http://schemas.microsoft.com/office/drawing/2014/main" id="{52140185-9DB2-449F-8D7B-1B91C00FD6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4531" y="274266"/>
                <a:ext cx="5414682" cy="1591234"/>
              </a:xfrm>
              <a:prstGeom prst="rect">
                <a:avLst/>
              </a:prstGeom>
              <a:blipFill>
                <a:blip r:embed="rId4"/>
                <a:stretch>
                  <a:fillRect l="-675" t="-4598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ángulo 6">
            <a:extLst>
              <a:ext uri="{FF2B5EF4-FFF2-40B4-BE49-F238E27FC236}">
                <a16:creationId xmlns:a16="http://schemas.microsoft.com/office/drawing/2014/main" id="{D69650F8-0DCA-45A2-B211-F5F4BD4861C5}"/>
              </a:ext>
            </a:extLst>
          </p:cNvPr>
          <p:cNvSpPr/>
          <p:nvPr/>
        </p:nvSpPr>
        <p:spPr>
          <a:xfrm>
            <a:off x="7104531" y="152718"/>
            <a:ext cx="4818525" cy="3425564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410491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78DB6105-D099-4583-AD5C-203A25DF4E1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126943" y="1865500"/>
                <a:ext cx="5638800" cy="1496788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s-CL" sz="1800" dirty="0"/>
                  <a:t>CUADRÁTICA</a:t>
                </a:r>
              </a:p>
              <a:p>
                <a:r>
                  <a:rPr lang="es-CL" sz="1800" b="0" dirty="0"/>
                  <a:t>Su vértice está dado por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s-CL" sz="1800" b="0" i="0" smtClean="0">
                        <a:latin typeface="Cambria Math" panose="02040503050406030204" pitchFamily="18" charset="0"/>
                      </a:rPr>
                      <m:t>V</m:t>
                    </m:r>
                    <m:r>
                      <a:rPr lang="es-CL" sz="18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s-CL" sz="1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s-CL" sz="1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CL" sz="18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CL" sz="18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num>
                          <m:den>
                            <m:r>
                              <a:rPr lang="es-CL" sz="1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s-CL" sz="18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den>
                        </m:f>
                        <m:r>
                          <a:rPr lang="es-CL" sz="1800" b="0" i="1" smtClean="0">
                            <a:latin typeface="Cambria Math" panose="02040503050406030204" pitchFamily="18" charset="0"/>
                          </a:rPr>
                          <m:t> , </m:t>
                        </m:r>
                        <m:r>
                          <a:rPr lang="es-CL" sz="18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s-CL" sz="18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es-CL" sz="1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CL" sz="18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CL" sz="18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num>
                          <m:den>
                            <m:r>
                              <a:rPr lang="es-CL" sz="1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s-CL" sz="18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den>
                        </m:f>
                        <m:r>
                          <a:rPr lang="es-CL" sz="1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d>
                  </m:oMath>
                </a14:m>
                <a:r>
                  <a:rPr lang="es-CL" sz="1800" i="1" dirty="0">
                    <a:latin typeface="Cambria Math" panose="02040503050406030204" pitchFamily="18" charset="0"/>
                  </a:rPr>
                  <a:t>  </a:t>
                </a:r>
              </a:p>
              <a:p>
                <a:r>
                  <a:rPr lang="es-CL" sz="1800" b="0" dirty="0"/>
                  <a:t>y sus ceros son: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s-CL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s-CL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s-CL" b="0" i="1" smtClean="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s-CL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−4</m:t>
                            </m:r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𝑎𝑐</m:t>
                            </m:r>
                          </m:e>
                        </m:rad>
                      </m:num>
                      <m:den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es-CL" b="0" dirty="0"/>
                  <a:t> . </a:t>
                </a:r>
              </a:p>
            </p:txBody>
          </p:sp>
        </mc:Choice>
        <mc:Fallback xmlns="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78DB6105-D099-4583-AD5C-203A25DF4E1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126943" y="1865500"/>
                <a:ext cx="5638800" cy="1496788"/>
              </a:xfrm>
              <a:blipFill>
                <a:blip r:embed="rId2"/>
                <a:stretch>
                  <a:fillRect l="-649" t="-2846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ángulo 4">
                <a:extLst>
                  <a:ext uri="{FF2B5EF4-FFF2-40B4-BE49-F238E27FC236}">
                    <a16:creationId xmlns:a16="http://schemas.microsoft.com/office/drawing/2014/main" id="{AEB6E95F-4B23-4077-903C-80E41AD94D01}"/>
                  </a:ext>
                </a:extLst>
              </p:cNvPr>
              <p:cNvSpPr/>
              <p:nvPr/>
            </p:nvSpPr>
            <p:spPr>
              <a:xfrm>
                <a:off x="322729" y="315947"/>
                <a:ext cx="6535272" cy="26161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s-CL" dirty="0"/>
                  <a:t>Ejercicios:</a:t>
                </a:r>
              </a:p>
              <a:p>
                <a:endParaRPr lang="es-CL" dirty="0"/>
              </a:p>
              <a:p>
                <a:pPr algn="just"/>
                <a:r>
                  <a:rPr lang="es-CL" sz="1600" dirty="0"/>
                  <a:t>4.- Determine la cantidad y el precio de equilibrio de un producto cuyas funciones de oferta y demanda son</a:t>
                </a:r>
                <a:r>
                  <a:rPr lang="es-ES" sz="1600" dirty="0"/>
                  <a:t>:</a:t>
                </a:r>
              </a:p>
              <a:p>
                <a:endParaRPr lang="es-ES" sz="16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BR" sz="1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CL" sz="1600" b="0" i="1" smtClean="0">
                              <a:latin typeface="Cambria Math" panose="02040503050406030204" pitchFamily="18" charset="0"/>
                            </a:rPr>
                            <m:t>𝑂</m:t>
                          </m:r>
                          <m:d>
                            <m:dPr>
                              <m:ctrlPr>
                                <a:rPr lang="es-CL" sz="1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CL" sz="1600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</m:d>
                          <m:r>
                            <a:rPr lang="es-CL" sz="1600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s-CL" sz="1600" b="0" i="1" smtClean="0">
                              <a:latin typeface="Cambria Math" panose="02040503050406030204" pitchFamily="18" charset="0"/>
                            </a:rPr>
                            <m:t>0,05</m:t>
                          </m:r>
                          <m:r>
                            <a:rPr lang="es-CL" sz="16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p>
                          <m:r>
                            <a:rPr lang="es-CL" sz="16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s-CL" sz="16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CL" sz="16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s-CL" sz="16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s-CL" sz="1600" b="0" i="1" smtClean="0">
                          <a:latin typeface="Cambria Math" panose="02040503050406030204" pitchFamily="18" charset="0"/>
                        </a:rPr>
                        <m:t> ;</m:t>
                      </m:r>
                      <m:r>
                        <a:rPr lang="es-CL" sz="1600" b="0" i="1" smtClean="0">
                          <a:latin typeface="Cambria Math" panose="02040503050406030204" pitchFamily="18" charset="0"/>
                        </a:rPr>
                        <m:t>𝐷</m:t>
                      </m:r>
                      <m:d>
                        <m:dPr>
                          <m:ctrlPr>
                            <a:rPr lang="es-CL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sz="16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</m:d>
                      <m:r>
                        <a:rPr lang="es-CL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CL" sz="1600" b="0" i="1" smtClean="0">
                          <a:latin typeface="Cambria Math" panose="02040503050406030204" pitchFamily="18" charset="0"/>
                        </a:rPr>
                        <m:t>800</m:t>
                      </m:r>
                      <m:r>
                        <a:rPr lang="es-CL" sz="1600" b="0" i="1" smtClean="0">
                          <a:latin typeface="Cambria Math" panose="02040503050406030204" pitchFamily="18" charset="0"/>
                        </a:rPr>
                        <m:t> −6</m:t>
                      </m:r>
                      <m:r>
                        <a:rPr lang="es-CL" sz="1600" b="0" i="1" smtClean="0">
                          <a:latin typeface="Cambria Math" panose="02040503050406030204" pitchFamily="18" charset="0"/>
                        </a:rPr>
                        <m:t>𝑞</m:t>
                      </m:r>
                    </m:oMath>
                  </m:oMathPara>
                </a14:m>
                <a:endParaRPr lang="es-ES" sz="1600" dirty="0"/>
              </a:p>
              <a:p>
                <a:endParaRPr lang="es-ES" sz="1600" dirty="0"/>
              </a:p>
              <a:p>
                <a:r>
                  <a:rPr lang="es-ES" sz="1600" dirty="0"/>
                  <a:t>i) Interprete.</a:t>
                </a:r>
              </a:p>
              <a:p>
                <a:r>
                  <a:rPr lang="es-ES" sz="1600" dirty="0" err="1"/>
                  <a:t>ii</a:t>
                </a:r>
                <a:r>
                  <a:rPr lang="es-ES" sz="1600" dirty="0"/>
                  <a:t>) Grafique la función de oferta y demanda, encontrando la  intersecciones con los ejes.</a:t>
                </a:r>
                <a:endParaRPr lang="es-CL" sz="1600" dirty="0"/>
              </a:p>
            </p:txBody>
          </p:sp>
        </mc:Choice>
        <mc:Fallback>
          <p:sp>
            <p:nvSpPr>
              <p:cNvPr id="5" name="Rectángulo 4">
                <a:extLst>
                  <a:ext uri="{FF2B5EF4-FFF2-40B4-BE49-F238E27FC236}">
                    <a16:creationId xmlns:a16="http://schemas.microsoft.com/office/drawing/2014/main" id="{AEB6E95F-4B23-4077-903C-80E41AD94D0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729" y="315947"/>
                <a:ext cx="6535272" cy="2616101"/>
              </a:xfrm>
              <a:prstGeom prst="rect">
                <a:avLst/>
              </a:prstGeom>
              <a:blipFill>
                <a:blip r:embed="rId3"/>
                <a:stretch>
                  <a:fillRect l="-840" t="-1399" r="-466" b="-2098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Marcador de contenido 2">
                <a:extLst>
                  <a:ext uri="{FF2B5EF4-FFF2-40B4-BE49-F238E27FC236}">
                    <a16:creationId xmlns:a16="http://schemas.microsoft.com/office/drawing/2014/main" id="{52140185-9DB2-449F-8D7B-1B91C00FD6E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104531" y="274266"/>
                <a:ext cx="5414682" cy="159123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85000" lnSpcReduction="20000"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Font typeface="Arial" pitchFamily="34" charset="0"/>
                  <a:buNone/>
                  <a:defRPr sz="2000" b="1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8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s-CL" dirty="0"/>
                  <a:t>LINEAL</a:t>
                </a:r>
              </a:p>
              <a:p>
                <a:r>
                  <a:rPr lang="es-CL" b="0" dirty="0"/>
                  <a:t>Recordar que: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s-CL" b="0" smtClean="0">
                        <a:latin typeface="Cambria Math" panose="02040503050406030204" pitchFamily="18" charset="0"/>
                      </a:rPr>
                      <m:t>m</m:t>
                    </m:r>
                    <m:r>
                      <a:rPr lang="es-CL" b="0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∆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num>
                      <m:den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∆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es-CL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s-CL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s-CL" b="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s-CL" b="0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s-CL" b="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s-CL" b="0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s-CL" b="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s-CL" b="0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es-CL" b="0" dirty="0"/>
              </a:p>
              <a:p>
                <a:r>
                  <a:rPr lang="es-CL" b="0" dirty="0"/>
                  <a:t>Forma punto pendiente: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s-CL" b="0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s-CL" b="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s-CL" b="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s-CL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 (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CL" b="0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s-CL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s-CL" b="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s-CL" b="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s-CL" b="0" dirty="0"/>
                  <a:t> </a:t>
                </a:r>
              </a:p>
              <a:p>
                <a:r>
                  <a:rPr lang="es-CL" b="0" dirty="0"/>
                  <a:t>Forma general: 𝑎𝑥 +𝑏𝑦 +𝑐 = 0 </a:t>
                </a:r>
              </a:p>
              <a:p>
                <a:endParaRPr lang="es-CL" b="0" dirty="0"/>
              </a:p>
            </p:txBody>
          </p:sp>
        </mc:Choice>
        <mc:Fallback xmlns="">
          <p:sp>
            <p:nvSpPr>
              <p:cNvPr id="6" name="Marcador de contenido 2">
                <a:extLst>
                  <a:ext uri="{FF2B5EF4-FFF2-40B4-BE49-F238E27FC236}">
                    <a16:creationId xmlns:a16="http://schemas.microsoft.com/office/drawing/2014/main" id="{52140185-9DB2-449F-8D7B-1B91C00FD6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4531" y="274266"/>
                <a:ext cx="5414682" cy="1591234"/>
              </a:xfrm>
              <a:prstGeom prst="rect">
                <a:avLst/>
              </a:prstGeom>
              <a:blipFill>
                <a:blip r:embed="rId4"/>
                <a:stretch>
                  <a:fillRect l="-675" t="-4598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ángulo 6">
            <a:extLst>
              <a:ext uri="{FF2B5EF4-FFF2-40B4-BE49-F238E27FC236}">
                <a16:creationId xmlns:a16="http://schemas.microsoft.com/office/drawing/2014/main" id="{D69650F8-0DCA-45A2-B211-F5F4BD4861C5}"/>
              </a:ext>
            </a:extLst>
          </p:cNvPr>
          <p:cNvSpPr/>
          <p:nvPr/>
        </p:nvSpPr>
        <p:spPr>
          <a:xfrm>
            <a:off x="7104531" y="152718"/>
            <a:ext cx="4818525" cy="3425564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387781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encial">
  <a:themeElements>
    <a:clrScheme name="Esenc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enc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enc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TF00001193</Template>
  <TotalTime>1549</TotalTime>
  <Words>816</Words>
  <Application>Microsoft Office PowerPoint</Application>
  <PresentationFormat>Panorámica</PresentationFormat>
  <Paragraphs>109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Arial Black</vt:lpstr>
      <vt:lpstr>Cambria Math</vt:lpstr>
      <vt:lpstr>Esencial</vt:lpstr>
      <vt:lpstr>Ayudantía Matemática para la Gestión I (AP01100) </vt:lpstr>
      <vt:lpstr>1.- conjuntos, lógica y funciones</vt:lpstr>
      <vt:lpstr>funciones</vt:lpstr>
      <vt:lpstr>Función  lineal</vt:lpstr>
      <vt:lpstr>Función exponencial y logarítmica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Ayudantía – AP01100</dc:title>
  <dc:creator>Felix Liberona</dc:creator>
  <cp:lastModifiedBy>Felix Liberona</cp:lastModifiedBy>
  <cp:revision>69</cp:revision>
  <dcterms:created xsi:type="dcterms:W3CDTF">2019-08-16T14:52:15Z</dcterms:created>
  <dcterms:modified xsi:type="dcterms:W3CDTF">2019-12-03T09:42:07Z</dcterms:modified>
</cp:coreProperties>
</file>