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70" r:id="rId5"/>
    <p:sldId id="271" r:id="rId6"/>
    <p:sldId id="274" r:id="rId7"/>
    <p:sldId id="275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9"/>
            <p14:sldId id="270"/>
            <p14:sldId id="271"/>
            <p14:sldId id="274"/>
            <p14:sldId id="275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15-10-2019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7</a:t>
            </a:r>
          </a:p>
          <a:p>
            <a:r>
              <a:rPr lang="es-CL" dirty="0"/>
              <a:t>15 de </a:t>
            </a:r>
            <a:r>
              <a:rPr lang="es-CL" dirty="0" err="1"/>
              <a:t>OCTUbre</a:t>
            </a:r>
            <a:r>
              <a:rPr lang="es-CL" dirty="0"/>
              <a:t>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315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3" y="433235"/>
            <a:ext cx="7721600" cy="973717"/>
          </a:xfrm>
        </p:spPr>
        <p:txBody>
          <a:bodyPr>
            <a:normAutofit fontScale="90000"/>
          </a:bodyPr>
          <a:lstStyle/>
          <a:p>
            <a:r>
              <a:rPr lang="es-CL" dirty="0"/>
              <a:t>Función </a:t>
            </a:r>
            <a:br>
              <a:rPr lang="es-CL" dirty="0"/>
            </a:br>
            <a:r>
              <a:rPr lang="es-CL" dirty="0"/>
              <a:t>lineal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Forma Algebraica: </a:t>
                </a:r>
                <a:r>
                  <a:rPr lang="es-ES" b="0" dirty="0"/>
                  <a:t>𝑓(𝑥)= 𝑚𝑥+𝑛, donde m y n son constantes, </a:t>
                </a:r>
                <a:r>
                  <a:rPr lang="es-CL" b="0" dirty="0"/>
                  <a:t>con </a:t>
                </a:r>
              </a:p>
              <a:p>
                <a:r>
                  <a:rPr lang="es-CL" b="0" dirty="0"/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s-CL" b="0" i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CL" b="0" dirty="0"/>
              </a:p>
              <a:p>
                <a:endParaRPr lang="es-CL" b="0" dirty="0"/>
              </a:p>
              <a:p>
                <a:r>
                  <a:rPr lang="es-CL" b="0" dirty="0"/>
                  <a:t>Forma punto pendiente: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endParaRPr lang="es-CL" b="0" dirty="0"/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  <a:blipFill>
                <a:blip r:embed="rId2"/>
                <a:stretch>
                  <a:fillRect l="-1406" t="-83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ítulo 1">
            <a:extLst>
              <a:ext uri="{FF2B5EF4-FFF2-40B4-BE49-F238E27FC236}">
                <a16:creationId xmlns:a16="http://schemas.microsoft.com/office/drawing/2014/main" id="{8F51A79A-9183-4C9A-8D2A-0980D59104E5}"/>
              </a:ext>
            </a:extLst>
          </p:cNvPr>
          <p:cNvSpPr txBox="1">
            <a:spLocks/>
          </p:cNvSpPr>
          <p:nvPr/>
        </p:nvSpPr>
        <p:spPr>
          <a:xfrm>
            <a:off x="6096000" y="433235"/>
            <a:ext cx="7721600" cy="9737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/>
              <a:t>Función </a:t>
            </a:r>
            <a:br>
              <a:rPr lang="es-CL"/>
            </a:br>
            <a:r>
              <a:rPr lang="es-CL"/>
              <a:t>cuadrática</a:t>
            </a:r>
            <a:endParaRPr lang="es-C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513D79EF-0FB5-4940-82E5-048C585116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1564343"/>
                <a:ext cx="3810000" cy="43735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b="0" dirty="0"/>
                  <a:t>Forma Algebraica: </a:t>
                </a:r>
                <a:r>
                  <a:rPr lang="es-ES" b="0" dirty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</a:t>
                </a:r>
                <a:r>
                  <a:rPr lang="es-ES" b="0" dirty="0"/>
                  <a:t>con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endParaRPr lang="es-CL" b="0" dirty="0"/>
              </a:p>
              <a:p>
                <a:r>
                  <a:rPr lang="es-CL" b="0" dirty="0"/>
                  <a:t>Su vértice está dado por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  <a:p>
                <a:endParaRPr lang="es-CL" b="0" dirty="0"/>
              </a:p>
              <a:p>
                <a:r>
                  <a:rPr lang="es-CL" b="0" dirty="0"/>
                  <a:t>De ahí que se analice el discriminante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 =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endParaRPr lang="es-CL" b="0" dirty="0"/>
              </a:p>
              <a:p>
                <a:endParaRPr lang="es-CL" dirty="0"/>
              </a:p>
            </p:txBody>
          </p:sp>
        </mc:Choice>
        <mc:Fallback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513D79EF-0FB5-4940-82E5-048C58511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564343"/>
                <a:ext cx="3810000" cy="4373563"/>
              </a:xfrm>
              <a:prstGeom prst="rect">
                <a:avLst/>
              </a:prstGeom>
              <a:blipFill>
                <a:blip r:embed="rId3"/>
                <a:stretch>
                  <a:fillRect l="-1600" t="-6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073FCF-2E0A-4DD8-8BF3-AA8909F96234}"/>
              </a:ext>
            </a:extLst>
          </p:cNvPr>
          <p:cNvCxnSpPr/>
          <p:nvPr/>
        </p:nvCxnSpPr>
        <p:spPr>
          <a:xfrm>
            <a:off x="5504329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49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4" y="358906"/>
            <a:ext cx="9852211" cy="973717"/>
          </a:xfrm>
        </p:spPr>
        <p:txBody>
          <a:bodyPr>
            <a:normAutofit fontScale="90000"/>
          </a:bodyPr>
          <a:lstStyle/>
          <a:p>
            <a:r>
              <a:rPr lang="es-CL" dirty="0"/>
              <a:t>Función exponencial y logarítmica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9222" y="1546413"/>
                <a:ext cx="8570259" cy="4373563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b="0" dirty="0"/>
                  <a:t>con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s-CL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b="0" dirty="0"/>
                  <a:t>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endParaRPr lang="es-CL" dirty="0"/>
              </a:p>
              <a:p>
                <a:r>
                  <a:rPr lang="es-CL" b="0" dirty="0"/>
                  <a:t>Con: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s-CL" b="0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𝑙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s-CL" b="0" dirty="0"/>
                  <a:t> </a:t>
                </a: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b="0" dirty="0"/>
              </a:p>
              <a:p>
                <a:pPr marL="457200" indent="-45720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b="0" dirty="0"/>
              </a:p>
              <a:p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>
                          <a:latin typeface="Cambria Math" panose="02040503050406030204" pitchFamily="18" charset="0"/>
                        </a:rPr>
                        <m:t>𝑙𝑜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 b="0" i="0" smtClean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b="0" dirty="0"/>
              </a:p>
              <a:p>
                <a:pPr marL="457200" indent="-457200">
                  <a:buAutoNum type="arabicPeriod"/>
                </a:pPr>
                <a:endParaRPr lang="es-C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9222" y="1546413"/>
                <a:ext cx="8570259" cy="4373563"/>
              </a:xfrm>
              <a:blipFill>
                <a:blip r:embed="rId2"/>
                <a:stretch>
                  <a:fillRect l="-711" t="-1395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61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7201018" cy="38472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pPr algn="just"/>
                <a:r>
                  <a:rPr lang="es-CL" sz="1600" dirty="0"/>
                  <a:t>1*.- </a:t>
                </a:r>
                <a:r>
                  <a:rPr lang="es-ES" sz="1600" dirty="0"/>
                  <a:t>La población de cierta nación en desarrollo está dada en millones de habitantes por la fórmula</a:t>
                </a:r>
              </a:p>
              <a:p>
                <a:pPr algn="just"/>
                <a:endParaRPr lang="es-ES" sz="16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s-CL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1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0,0</m:t>
                          </m:r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ES" sz="1600" dirty="0"/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donde t es el tiempo medido en años desde 2005.</a:t>
                </a:r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a. ¿Cuándo alcanzará la población los 25 millones, suponiendo que esta fórmula mantiene su validez?</a:t>
                </a:r>
              </a:p>
              <a:p>
                <a:pPr algn="just"/>
                <a:r>
                  <a:rPr lang="es-ES" sz="1600" dirty="0"/>
                  <a:t>b. ¿Cuál será la población en el año 2020?</a:t>
                </a:r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100" dirty="0"/>
                  <a:t>*Ejercicio 3, Prueba N°2 Matemáticas para la Gestión I - 2019</a:t>
                </a:r>
              </a:p>
              <a:p>
                <a:pPr algn="just"/>
                <a:endParaRPr lang="es-ES" sz="1600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7201018" cy="3847207"/>
              </a:xfrm>
              <a:prstGeom prst="rect">
                <a:avLst/>
              </a:prstGeom>
              <a:blipFill>
                <a:blip r:embed="rId2"/>
                <a:stretch>
                  <a:fillRect l="-762" t="-951" r="-42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779482" y="152718"/>
            <a:ext cx="4143574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/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con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C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  <m:r>
                      <a:rPr lang="es-CL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dirty="0"/>
                  <a:t>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dirty="0"/>
              </a:p>
              <a:p>
                <a:endParaRPr lang="es-CL" dirty="0"/>
              </a:p>
            </p:txBody>
          </p:sp>
        </mc:Choice>
        <mc:Fallback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  <a:blipFill>
                <a:blip r:embed="rId3"/>
                <a:stretch>
                  <a:fillRect l="-300" t="-566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/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s-CL" dirty="0"/>
                  <a:t>Con: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𝑙</m:t>
                        </m:r>
                        <m:sSub>
                          <m:sSub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</m:e>
                          <m:sub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pPr marL="457200" indent="-45720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endParaRPr lang="es-C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  <a:blipFill>
                <a:blip r:embed="rId4"/>
                <a:stretch>
                  <a:fillRect l="-900" t="-1587" b="-158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613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s-CL" sz="1800" dirty="0"/>
                  <a:t>CUADRÁTICA</a:t>
                </a:r>
              </a:p>
              <a:p>
                <a:r>
                  <a:rPr lang="es-CL" sz="1800" b="0" dirty="0"/>
                  <a:t>Su vértice está dado por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sz="18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sz="1800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sz="1800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  <a:blipFill>
                <a:blip r:embed="rId2"/>
                <a:stretch>
                  <a:fillRect l="-649" t="-284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6535272" cy="40934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pPr algn="just"/>
                <a:r>
                  <a:rPr lang="es-CL" sz="1600" dirty="0"/>
                  <a:t>2.- </a:t>
                </a:r>
                <a:r>
                  <a:rPr lang="es-ES" sz="1600" dirty="0"/>
                  <a:t>Una empresa tiene costos fijos mensuales de US$2000 y el costo variable por unidad de su producto es de US$25 </a:t>
                </a:r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a) Determine la función de Costo.</a:t>
                </a:r>
              </a:p>
              <a:p>
                <a:pPr algn="just"/>
                <a:r>
                  <a:rPr lang="es-ES" sz="1600" dirty="0"/>
                  <a:t>b) El ingreso I obtenido por vender x unidades está dado por</a:t>
                </a:r>
              </a:p>
              <a:p>
                <a:pPr algn="just"/>
                <a:endParaRPr lang="es-ES" sz="16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d>
                            <m:dPr>
                              <m:ctrlPr>
                                <a:rPr lang="es-CL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 −0.01</m:t>
                          </m:r>
                        </m:e>
                        <m:sup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ES" sz="1600" dirty="0"/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Determine el número de unidades que deben venderse al mes, de modo que maximicen el ingreso. ¿Cuál es este ingreso máximo?.</a:t>
                </a:r>
              </a:p>
              <a:p>
                <a:pPr algn="just"/>
                <a:r>
                  <a:rPr lang="es-ES" sz="1600" dirty="0"/>
                  <a:t>c) ¿Cuántas unidades deben producirse y venderse al mes, con el propósito de obtener una utilidad máxima?. ¿Cuál es esta utilidad máxima?.</a:t>
                </a:r>
              </a:p>
              <a:p>
                <a:endParaRPr lang="es-ES" sz="1600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6535272" cy="4093428"/>
              </a:xfrm>
              <a:prstGeom prst="rect">
                <a:avLst/>
              </a:prstGeom>
              <a:blipFill>
                <a:blip r:embed="rId3"/>
                <a:stretch>
                  <a:fillRect l="-840" t="-894" r="-46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dirty="0"/>
                  <a:t>LINEAL</a:t>
                </a:r>
              </a:p>
              <a:p>
                <a:r>
                  <a:rPr lang="es-CL" b="0" dirty="0"/>
                  <a:t>Recordar 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s-CL" b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CL" b="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CL" b="0" dirty="0"/>
              </a:p>
              <a:p>
                <a:r>
                  <a:rPr lang="es-CL" b="0" dirty="0"/>
                  <a:t>Forma punto pendiente: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  <a:blipFill>
                <a:blip r:embed="rId4"/>
                <a:stretch>
                  <a:fillRect l="-675" t="-459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6938681" y="152718"/>
            <a:ext cx="4984375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1049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s-CL" sz="1800" dirty="0"/>
                  <a:t>CUADRÁTICA</a:t>
                </a:r>
              </a:p>
              <a:p>
                <a:r>
                  <a:rPr lang="es-CL" sz="1800" b="0" dirty="0"/>
                  <a:t>Su vértice está dado por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sz="18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sz="1800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sz="1800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  <a:blipFill>
                <a:blip r:embed="rId2"/>
                <a:stretch>
                  <a:fillRect l="-649" t="-284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6535272" cy="3600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pPr algn="just"/>
                <a:r>
                  <a:rPr lang="es-CL" sz="1600" dirty="0"/>
                  <a:t>3.- </a:t>
                </a:r>
                <a:r>
                  <a:rPr lang="es-ES" sz="1600" dirty="0"/>
                  <a:t>Una investigación de mercado indica que los fabricantes de un determinado producto, ofertarán x unidades de dicho producto en el mercado cuando el precio sea de p dólares por unidad, y que el número de unidades serán demandadas (vendidas) por los consumidores, cuando el precio es de p dólares por unidad, donde las funciones oferta y demanda está dado por:</a:t>
                </a:r>
              </a:p>
              <a:p>
                <a:endParaRPr lang="es-ES" sz="16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s-CL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+14 ;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s-CL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=174 −6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600" dirty="0"/>
              </a:p>
              <a:p>
                <a:endParaRPr lang="es-ES" sz="1600" dirty="0"/>
              </a:p>
              <a:p>
                <a:r>
                  <a:rPr lang="es-ES" sz="1600" dirty="0"/>
                  <a:t>i) Determine el punto de equilibrio e interprete.</a:t>
                </a:r>
              </a:p>
              <a:p>
                <a:r>
                  <a:rPr lang="es-ES" sz="1600" dirty="0" err="1"/>
                  <a:t>ii</a:t>
                </a:r>
                <a:r>
                  <a:rPr lang="es-ES" sz="1600" dirty="0"/>
                  <a:t>) Grafique la función de oferta y demanda, encontrando intersecciones con los ejes.</a:t>
                </a:r>
                <a:endParaRPr lang="es-CL" sz="1600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6535272" cy="3600986"/>
              </a:xfrm>
              <a:prstGeom prst="rect">
                <a:avLst/>
              </a:prstGeom>
              <a:blipFill>
                <a:blip r:embed="rId3"/>
                <a:stretch>
                  <a:fillRect l="-840" t="-1015" r="-466" b="-118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dirty="0"/>
                  <a:t>LINEAL</a:t>
                </a:r>
              </a:p>
              <a:p>
                <a:r>
                  <a:rPr lang="es-CL" b="0" dirty="0"/>
                  <a:t>Recordar 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s-CL" b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CL" b="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CL" b="0" dirty="0"/>
              </a:p>
              <a:p>
                <a:r>
                  <a:rPr lang="es-CL" b="0" dirty="0"/>
                  <a:t>Forma punto pendiente: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  <a:blipFill>
                <a:blip r:embed="rId4"/>
                <a:stretch>
                  <a:fillRect l="-675" t="-459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104531" y="152718"/>
            <a:ext cx="4818525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8778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1471</TotalTime>
  <Words>694</Words>
  <Application>Microsoft Office PowerPoint</Application>
  <PresentationFormat>Panorámica</PresentationFormat>
  <Paragraphs>98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Cambria Math</vt:lpstr>
      <vt:lpstr>Esencial</vt:lpstr>
      <vt:lpstr>Ayudantía Matemática para la Gestión I (AP01100) </vt:lpstr>
      <vt:lpstr>1.- conjuntos, lógica y funciones</vt:lpstr>
      <vt:lpstr>funciones</vt:lpstr>
      <vt:lpstr>Función  lineal</vt:lpstr>
      <vt:lpstr>Función exponencial y logarítmica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63</cp:revision>
  <dcterms:created xsi:type="dcterms:W3CDTF">2019-08-16T14:52:15Z</dcterms:created>
  <dcterms:modified xsi:type="dcterms:W3CDTF">2019-10-15T12:54:24Z</dcterms:modified>
</cp:coreProperties>
</file>