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31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>
        <p:scale>
          <a:sx n="81" d="100"/>
          <a:sy n="81" d="100"/>
        </p:scale>
        <p:origin x="-282" y="-3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10/30/2018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42407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10/30/2018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82664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10/30/2018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‹Nº›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85289050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10/30/2018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278012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10/30/2018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‹Nº›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05585782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10/30/2018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581259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10/30/2018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867481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10/30/2018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04860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10/30/2018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53315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10/30/2018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20940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10/30/2018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4207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10/30/2018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553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10/30/2018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26829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10/30/2018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1404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10/30/2018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03892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10/30/2018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22316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smtClean="0"/>
              <a:pPr/>
              <a:t>10/30/2018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8026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2" r:id="rId1"/>
    <p:sldLayoutId id="2147483733" r:id="rId2"/>
    <p:sldLayoutId id="2147483734" r:id="rId3"/>
    <p:sldLayoutId id="2147483735" r:id="rId4"/>
    <p:sldLayoutId id="2147483736" r:id="rId5"/>
    <p:sldLayoutId id="2147483737" r:id="rId6"/>
    <p:sldLayoutId id="2147483738" r:id="rId7"/>
    <p:sldLayoutId id="2147483739" r:id="rId8"/>
    <p:sldLayoutId id="2147483740" r:id="rId9"/>
    <p:sldLayoutId id="2147483741" r:id="rId10"/>
    <p:sldLayoutId id="2147483742" r:id="rId11"/>
    <p:sldLayoutId id="2147483743" r:id="rId12"/>
    <p:sldLayoutId id="2147483744" r:id="rId13"/>
    <p:sldLayoutId id="2147483745" r:id="rId14"/>
    <p:sldLayoutId id="2147483746" r:id="rId15"/>
    <p:sldLayoutId id="2147483747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779CBF93-E642-44AE-B04E-12A6BF979F9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425012" y="3550863"/>
            <a:ext cx="7129805" cy="383693"/>
          </a:xfrm>
        </p:spPr>
        <p:txBody>
          <a:bodyPr>
            <a:noAutofit/>
          </a:bodyPr>
          <a:lstStyle/>
          <a:p>
            <a:r>
              <a:rPr lang="es-CL" dirty="0"/>
              <a:t>Contabilidad Gubernamental </a:t>
            </a:r>
            <a:br>
              <a:rPr lang="es-CL" dirty="0"/>
            </a:br>
            <a:r>
              <a:rPr lang="es-CL" sz="2800" b="1" dirty="0"/>
              <a:t>NICSP 4</a:t>
            </a:r>
            <a:endParaRPr lang="en-US" b="1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xmlns="" id="{F7505D0E-FF39-48F3-9B8E-95E64208686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901976" cy="1660854"/>
          </a:xfrm>
        </p:spPr>
        <p:txBody>
          <a:bodyPr>
            <a:normAutofit fontScale="92500" lnSpcReduction="10000"/>
          </a:bodyPr>
          <a:lstStyle/>
          <a:p>
            <a:r>
              <a:rPr lang="es-CL" sz="2000" b="1" dirty="0"/>
              <a:t>Felipe Malgüe T.</a:t>
            </a:r>
          </a:p>
          <a:p>
            <a:r>
              <a:rPr lang="es-CL" sz="1300" b="1" dirty="0"/>
              <a:t>INSPECTOR DEL TRABAJO</a:t>
            </a:r>
            <a:endParaRPr lang="es-CL" b="1" dirty="0"/>
          </a:p>
          <a:p>
            <a:r>
              <a:rPr lang="es-CL" sz="1400" dirty="0"/>
              <a:t>Contador Público y Auditor, Universidad de Santiago de Chile</a:t>
            </a:r>
          </a:p>
          <a:p>
            <a:r>
              <a:rPr lang="es-CL" sz="1400" dirty="0"/>
              <a:t>Diplomado en Gestión de Personas, Universidad de Chile</a:t>
            </a:r>
          </a:p>
          <a:p>
            <a:r>
              <a:rPr lang="es-CL" sz="1400" dirty="0"/>
              <a:t>MBA, Universidad de Lleida – España</a:t>
            </a:r>
            <a:endParaRPr lang="en-US" sz="1400" dirty="0"/>
          </a:p>
        </p:txBody>
      </p:sp>
      <p:pic>
        <p:nvPicPr>
          <p:cNvPr id="1026" name="Picture 2" descr="https://www.u-cursos.cl/inap/13040000/novedades_institucion/r/35_logo_iap_fondo_transparente.png">
            <a:extLst>
              <a:ext uri="{FF2B5EF4-FFF2-40B4-BE49-F238E27FC236}">
                <a16:creationId xmlns:a16="http://schemas.microsoft.com/office/drawing/2014/main" xmlns="" id="{70E4DD55-28ED-4919-998E-992C2F9E76C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9113" y="56603"/>
            <a:ext cx="3755655" cy="20805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238949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2BE97A87-55A3-41A5-BBE6-2BA740D975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CL" dirty="0"/>
              <a:t>NICSP 4</a:t>
            </a:r>
            <a:br>
              <a:rPr lang="es-CL" dirty="0"/>
            </a:br>
            <a:r>
              <a:rPr lang="es-CL" dirty="0"/>
              <a:t>El efecto de los Cambios en las Tasas de Cambio Extranjero</a:t>
            </a:r>
            <a:endParaRPr lang="en-US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xmlns="" id="{CB5737BB-2F02-4843-A1ED-D67D481CEF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2451652"/>
            <a:ext cx="8596668" cy="3589710"/>
          </a:xfrm>
        </p:spPr>
        <p:txBody>
          <a:bodyPr/>
          <a:lstStyle/>
          <a:p>
            <a:r>
              <a:rPr lang="es-CL" dirty="0"/>
              <a:t>El objetivo de la NICSP 4 es prescribir cómo se incorporan, en los estados financieros de una entidad, las transacciones en moneda extranjera y los negocios en el extranjero, y cómo convertir los estados financieros a la moneda de presentación elegida.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6909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D44AE36F-B0FA-411A-8D26-0F68701EFE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Definiciones</a:t>
            </a:r>
            <a:endParaRPr lang="en-US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xmlns="" id="{4F4E6DDF-82EC-4426-861C-0260C3DF59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es-CL" b="1" dirty="0"/>
              <a:t>Moneda de Presentación</a:t>
            </a:r>
            <a:r>
              <a:rPr lang="es-CL" dirty="0"/>
              <a:t>: La moneda en la cual se presentan los estados financieros.</a:t>
            </a:r>
          </a:p>
          <a:p>
            <a:pPr algn="just"/>
            <a:endParaRPr lang="es-CL" dirty="0"/>
          </a:p>
          <a:p>
            <a:pPr algn="just"/>
            <a:r>
              <a:rPr lang="es-CL" b="1" dirty="0"/>
              <a:t>Diferencia de Cambio</a:t>
            </a:r>
            <a:r>
              <a:rPr lang="es-CL" dirty="0"/>
              <a:t>: La diferencia que surge al convertir un determinado número de unidades de una moneda a otra moneda, utilizando tasas de cambio diferentes.</a:t>
            </a:r>
          </a:p>
          <a:p>
            <a:pPr algn="just"/>
            <a:endParaRPr lang="es-CL" dirty="0"/>
          </a:p>
          <a:p>
            <a:pPr algn="just"/>
            <a:r>
              <a:rPr lang="es-CL" b="1" dirty="0"/>
              <a:t>Negocio en el Extranjero</a:t>
            </a:r>
            <a:r>
              <a:rPr lang="es-CL" dirty="0"/>
              <a:t>: Una subsidiaria, empresa asociada, negocio conjunto o sucursal cuyas actividades tienen lugar en un país que no sea el de la empresa que presenta la información. Es importante distinguir entre las transacciones en moneda extranjera y la conversión de los estados financieros de las empresas extranjeras participadas en moneda extranjera.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66321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9A068C62-8596-4074-879B-07EFF3B358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Definiciones de ‘Moneda’</a:t>
            </a:r>
            <a:endParaRPr lang="en-US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xmlns="" id="{AF3F3E5A-743D-45F6-A3AD-97695BD1ED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CL" dirty="0"/>
              <a:t>La NICSP 4, establece dos definiciones de ‘moneda’. La moneda del entorno en el que opera una empresa se denomina moneda ‘funcional’ y la moneda en la que se presentan los estados financieros se denomina moneda de ‘presentación’.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51592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728688F8-0432-4C23-9174-C1518909D8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CL" dirty="0"/>
              <a:t>Para determinar la moneda funcional se deben considerar los factores primarios y secundarios.</a:t>
            </a:r>
            <a:endParaRPr lang="en-US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xmlns="" id="{185D0D8C-B1B6-4F97-8BEB-101F681326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s-CL" dirty="0"/>
              <a:t>Factores Primarios:</a:t>
            </a:r>
          </a:p>
          <a:p>
            <a:pPr lvl="1" algn="just">
              <a:buFont typeface="+mj-lt"/>
              <a:buAutoNum type="arabicPeriod"/>
            </a:pPr>
            <a:r>
              <a:rPr lang="es-CL" dirty="0"/>
              <a:t>La moneda que influya fundamentalmente en cómo se produzcan los ingresos, tales como impuestos, subvenciones y multas.</a:t>
            </a:r>
          </a:p>
          <a:p>
            <a:pPr lvl="1" algn="just">
              <a:buFont typeface="+mj-lt"/>
              <a:buAutoNum type="arabicPeriod"/>
            </a:pPr>
            <a:r>
              <a:rPr lang="es-CL" dirty="0"/>
              <a:t>La moneda que influya fundamentalmente en los precios de venta de los bienes y servicios.</a:t>
            </a:r>
          </a:p>
          <a:p>
            <a:pPr lvl="1" algn="just">
              <a:buFont typeface="+mj-lt"/>
              <a:buAutoNum type="arabicPeriod"/>
            </a:pPr>
            <a:r>
              <a:rPr lang="es-CL" dirty="0"/>
              <a:t>La moneda del país cuyas fuerzas competitivas y regulaciones determinen fundamentalmente los precios de venta de sus bienes y servicios.</a:t>
            </a:r>
          </a:p>
          <a:p>
            <a:pPr lvl="1" algn="just">
              <a:buFont typeface="+mj-lt"/>
              <a:buAutoNum type="arabicPeriod"/>
            </a:pPr>
            <a:r>
              <a:rPr lang="es-CL" dirty="0"/>
              <a:t>La moneda que influya fundamentalmente en los costos de mano de obra, de los materiales y de otros costos de producir los bienes o suministrar los servicios.</a:t>
            </a:r>
          </a:p>
          <a:p>
            <a:pPr lvl="1" algn="just">
              <a:buFont typeface="+mj-lt"/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30441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C6E77F32-8205-4459-97AB-3309403ED0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CL" dirty="0"/>
              <a:t>Los siguiente factores también podrán proporcionar una evidencia acerca de la moneda funcional de una entidad.</a:t>
            </a:r>
            <a:endParaRPr lang="en-US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xmlns="" id="{EFE9BCE2-3B2E-4459-8C1A-BFBCBE81BA8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CL" dirty="0"/>
              <a:t>Financiamiento:</a:t>
            </a:r>
          </a:p>
          <a:p>
            <a:pPr marL="0" indent="0">
              <a:buNone/>
            </a:pPr>
            <a:endParaRPr lang="es-CL" dirty="0"/>
          </a:p>
          <a:p>
            <a:pPr lvl="1"/>
            <a:r>
              <a:rPr lang="es-CL" dirty="0"/>
              <a:t>La moneda en la cual se generan los fondos de las actividades de financiación (esto es, la que corresponda a los instrumentos de deuda y de patrimonio neto emitidos)</a:t>
            </a:r>
          </a:p>
          <a:p>
            <a:endParaRPr lang="es-CL" dirty="0"/>
          </a:p>
          <a:p>
            <a:r>
              <a:rPr lang="es-CL" dirty="0"/>
              <a:t>Importes Cobrados:</a:t>
            </a:r>
          </a:p>
          <a:p>
            <a:endParaRPr lang="es-CL" dirty="0"/>
          </a:p>
          <a:p>
            <a:pPr lvl="1"/>
            <a:r>
              <a:rPr lang="es-CL" dirty="0"/>
              <a:t>La moneda en que se mantengan los importes cobrados por las actividades de explotación.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3446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xmlns="" id="{CE4FF415-775A-43C9-B763-48E4798DFE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CL" b="1" dirty="0"/>
              <a:t>Factores secundarios:</a:t>
            </a:r>
          </a:p>
          <a:p>
            <a:pPr lvl="1">
              <a:buFont typeface="+mj-lt"/>
              <a:buAutoNum type="arabicPeriod"/>
            </a:pPr>
            <a:r>
              <a:rPr lang="es-CL" dirty="0"/>
              <a:t>Si una entidad extranjera es una extensión de las operaciones de la matriz y si opera en forma independiente.</a:t>
            </a:r>
          </a:p>
          <a:p>
            <a:pPr lvl="1">
              <a:buFont typeface="+mj-lt"/>
              <a:buAutoNum type="arabicPeriod"/>
            </a:pPr>
            <a:r>
              <a:rPr lang="es-CL" dirty="0"/>
              <a:t>Nivel de transacciones con la matriz de una entidad extranjera.</a:t>
            </a:r>
          </a:p>
          <a:p>
            <a:pPr lvl="1">
              <a:buFont typeface="+mj-lt"/>
              <a:buAutoNum type="arabicPeriod"/>
            </a:pPr>
            <a:r>
              <a:rPr lang="es-CL" dirty="0"/>
              <a:t>Si los flujos de caja de una entidad extranjera incluyen directamente los flujos de caja de la matriz.</a:t>
            </a:r>
          </a:p>
          <a:p>
            <a:pPr lvl="1">
              <a:buFont typeface="+mj-lt"/>
              <a:buAutoNum type="arabicPeriod"/>
            </a:pPr>
            <a:r>
              <a:rPr lang="es-CL" dirty="0"/>
              <a:t>Si los flujos generados por una entidad extranjera son suficientes para el financiamiento de ésta.</a:t>
            </a:r>
          </a:p>
          <a:p>
            <a:endParaRPr lang="es-CL" dirty="0"/>
          </a:p>
          <a:p>
            <a:pPr marL="800100" lvl="1" indent="-342900">
              <a:buFont typeface="+mj-lt"/>
              <a:buAutoNum type="arabicPeriod"/>
            </a:pPr>
            <a:endParaRPr lang="es-CL" dirty="0"/>
          </a:p>
          <a:p>
            <a:endParaRPr lang="en-US" dirty="0"/>
          </a:p>
        </p:txBody>
      </p:sp>
      <p:sp>
        <p:nvSpPr>
          <p:cNvPr id="4" name="Título 1">
            <a:extLst>
              <a:ext uri="{FF2B5EF4-FFF2-40B4-BE49-F238E27FC236}">
                <a16:creationId xmlns:a16="http://schemas.microsoft.com/office/drawing/2014/main" xmlns="" id="{E6F4071C-1F96-409A-A927-0E19C66CC7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>
            <a:normAutofit fontScale="90000"/>
          </a:bodyPr>
          <a:lstStyle/>
          <a:p>
            <a:r>
              <a:rPr lang="es-CL" dirty="0"/>
              <a:t>Para determinar la moneda funcional se deben considerar los factores primarios y secundarios.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0790804"/>
      </p:ext>
    </p:extLst>
  </p:cSld>
  <p:clrMapOvr>
    <a:masterClrMapping/>
  </p:clrMapOvr>
</p:sld>
</file>

<file path=ppt/theme/theme1.xml><?xml version="1.0" encoding="utf-8"?>
<a:theme xmlns:a="http://schemas.openxmlformats.org/drawingml/2006/main" name="Faceta">
  <a:themeElements>
    <a:clrScheme name="Fac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a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687</TotalTime>
  <Words>490</Words>
  <Application>Microsoft Office PowerPoint</Application>
  <PresentationFormat>Personalizado</PresentationFormat>
  <Paragraphs>37</Paragraphs>
  <Slides>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8" baseType="lpstr">
      <vt:lpstr>Faceta</vt:lpstr>
      <vt:lpstr>Contabilidad Gubernamental  NICSP 4</vt:lpstr>
      <vt:lpstr>NICSP 4 El efecto de los Cambios en las Tasas de Cambio Extranjero</vt:lpstr>
      <vt:lpstr>Definiciones</vt:lpstr>
      <vt:lpstr>Definiciones de ‘Moneda’</vt:lpstr>
      <vt:lpstr>Para determinar la moneda funcional se deben considerar los factores primarios y secundarios.</vt:lpstr>
      <vt:lpstr>Los siguiente factores también podrán proporcionar una evidencia acerca de la moneda funcional de una entidad.</vt:lpstr>
      <vt:lpstr>Para determinar la moneda funcional se deben considerar los factores primarios y secundarios.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Contabilidad Gubernamental</dc:title>
  <dc:creator>Felipe Malgüe T.</dc:creator>
  <cp:lastModifiedBy>Carlos Castro</cp:lastModifiedBy>
  <cp:revision>53</cp:revision>
  <dcterms:created xsi:type="dcterms:W3CDTF">2018-03-13T03:08:02Z</dcterms:created>
  <dcterms:modified xsi:type="dcterms:W3CDTF">2018-10-30T17:46:11Z</dcterms:modified>
</cp:coreProperties>
</file>