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1" r:id="rId1"/>
  </p:sldMasterIdLst>
  <p:sldIdLst>
    <p:sldId id="256" r:id="rId2"/>
    <p:sldId id="258" r:id="rId3"/>
    <p:sldId id="259" r:id="rId4"/>
    <p:sldId id="260" r:id="rId5"/>
    <p:sldId id="261" r:id="rId6"/>
    <p:sldId id="262"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81" d="100"/>
          <a:sy n="81" d="100"/>
        </p:scale>
        <p:origin x="-282" y="-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734240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11/27/2018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578266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11/27/2018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52890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11/27/2018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382780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11/27/2018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558578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11/27/2018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9658125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18674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200486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785331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t>11/27/2018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782094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11/27/2018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5420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11/27/2018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5855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11/27/2018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122682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11/27/2018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3140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t>11/27/2018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600389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pPr/>
              <a:t>11/27/2018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572231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11/27/2018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97802658"/>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79CBF93-E642-44AE-B04E-12A6BF979F94}"/>
              </a:ext>
            </a:extLst>
          </p:cNvPr>
          <p:cNvSpPr>
            <a:spLocks noGrp="1"/>
          </p:cNvSpPr>
          <p:nvPr>
            <p:ph type="ctrTitle"/>
          </p:nvPr>
        </p:nvSpPr>
        <p:spPr>
          <a:xfrm>
            <a:off x="2425012" y="3550863"/>
            <a:ext cx="7129805" cy="383693"/>
          </a:xfrm>
        </p:spPr>
        <p:txBody>
          <a:bodyPr>
            <a:noAutofit/>
          </a:bodyPr>
          <a:lstStyle/>
          <a:p>
            <a:r>
              <a:rPr lang="es-CL" dirty="0"/>
              <a:t>Contabilidad Gubernamental </a:t>
            </a:r>
            <a:br>
              <a:rPr lang="es-CL" dirty="0"/>
            </a:br>
            <a:r>
              <a:rPr lang="es-CL" sz="2800" b="1" dirty="0"/>
              <a:t>NICSP 12</a:t>
            </a:r>
            <a:endParaRPr lang="en-US" b="1" dirty="0"/>
          </a:p>
        </p:txBody>
      </p:sp>
      <p:sp>
        <p:nvSpPr>
          <p:cNvPr id="3" name="Subtítulo 2">
            <a:extLst>
              <a:ext uri="{FF2B5EF4-FFF2-40B4-BE49-F238E27FC236}">
                <a16:creationId xmlns:a16="http://schemas.microsoft.com/office/drawing/2014/main" xmlns="" id="{F7505D0E-FF39-48F3-9B8E-95E64208686D}"/>
              </a:ext>
            </a:extLst>
          </p:cNvPr>
          <p:cNvSpPr>
            <a:spLocks noGrp="1"/>
          </p:cNvSpPr>
          <p:nvPr>
            <p:ph type="subTitle" idx="1"/>
          </p:nvPr>
        </p:nvSpPr>
        <p:spPr>
          <a:xfrm>
            <a:off x="1507067" y="4050833"/>
            <a:ext cx="7901976" cy="1660854"/>
          </a:xfrm>
        </p:spPr>
        <p:txBody>
          <a:bodyPr>
            <a:normAutofit fontScale="92500" lnSpcReduction="10000"/>
          </a:bodyPr>
          <a:lstStyle/>
          <a:p>
            <a:r>
              <a:rPr lang="es-CL" sz="2000" b="1" dirty="0"/>
              <a:t>Felipe Malgüe T.</a:t>
            </a:r>
          </a:p>
          <a:p>
            <a:r>
              <a:rPr lang="es-CL" sz="1300" b="1" dirty="0"/>
              <a:t>INSPECTOR DEL TRABAJO</a:t>
            </a:r>
            <a:endParaRPr lang="es-CL" b="1" dirty="0"/>
          </a:p>
          <a:p>
            <a:r>
              <a:rPr lang="es-CL" sz="1400" dirty="0"/>
              <a:t>Contador Público y Auditor, Universidad de Santiago de Chile</a:t>
            </a:r>
          </a:p>
          <a:p>
            <a:r>
              <a:rPr lang="es-CL" sz="1400" dirty="0"/>
              <a:t>Diplomado en Gestión de Personas, Universidad de Chile</a:t>
            </a:r>
          </a:p>
          <a:p>
            <a:r>
              <a:rPr lang="es-CL" sz="1400" dirty="0"/>
              <a:t>MBA, Universidad de Lleida – España</a:t>
            </a:r>
            <a:endParaRPr lang="en-US" sz="1400" dirty="0"/>
          </a:p>
        </p:txBody>
      </p:sp>
      <p:pic>
        <p:nvPicPr>
          <p:cNvPr id="1026" name="Picture 2" descr="https://www.u-cursos.cl/inap/13040000/novedades_institucion/r/35_logo_iap_fondo_transparente.png">
            <a:extLst>
              <a:ext uri="{FF2B5EF4-FFF2-40B4-BE49-F238E27FC236}">
                <a16:creationId xmlns:a16="http://schemas.microsoft.com/office/drawing/2014/main" xmlns="" id="{70E4DD55-28ED-4919-998E-992C2F9E76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9113" y="56603"/>
            <a:ext cx="3755655" cy="20805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3894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BDCFC43-3EC5-46A5-A387-84459C610AEB}"/>
              </a:ext>
            </a:extLst>
          </p:cNvPr>
          <p:cNvSpPr>
            <a:spLocks noGrp="1"/>
          </p:cNvSpPr>
          <p:nvPr>
            <p:ph type="title"/>
          </p:nvPr>
        </p:nvSpPr>
        <p:spPr/>
        <p:txBody>
          <a:bodyPr/>
          <a:lstStyle/>
          <a:p>
            <a:r>
              <a:rPr lang="es-CL" dirty="0"/>
              <a:t>NICSP 12</a:t>
            </a:r>
            <a:br>
              <a:rPr lang="es-CL" dirty="0"/>
            </a:br>
            <a:r>
              <a:rPr lang="es-ES" dirty="0"/>
              <a:t>Inventarios</a:t>
            </a:r>
            <a:endParaRPr lang="en-US" dirty="0"/>
          </a:p>
        </p:txBody>
      </p:sp>
      <p:sp>
        <p:nvSpPr>
          <p:cNvPr id="3" name="Marcador de contenido 2">
            <a:extLst>
              <a:ext uri="{FF2B5EF4-FFF2-40B4-BE49-F238E27FC236}">
                <a16:creationId xmlns:a16="http://schemas.microsoft.com/office/drawing/2014/main" xmlns="" id="{E6B25230-B13A-4D3E-8189-0854F7A024B2}"/>
              </a:ext>
            </a:extLst>
          </p:cNvPr>
          <p:cNvSpPr>
            <a:spLocks noGrp="1"/>
          </p:cNvSpPr>
          <p:nvPr>
            <p:ph idx="1"/>
          </p:nvPr>
        </p:nvSpPr>
        <p:spPr>
          <a:xfrm>
            <a:off x="677334" y="1930400"/>
            <a:ext cx="8596668" cy="3880773"/>
          </a:xfrm>
        </p:spPr>
        <p:txBody>
          <a:bodyPr/>
          <a:lstStyle/>
          <a:p>
            <a:pPr algn="just"/>
            <a:r>
              <a:rPr lang="es-ES" dirty="0"/>
              <a:t>El objetivo de la NICSP 12 es prescribir el tratamiento contable de los inventarios. Suministra una guía para determinar el costo  de los inventarios así como para el subsiguiente reconocimiento como un gasto, incluso cualquier deterioro que rebaje el importe en libros al valor neto realizable. También suministra directrices sobre las fórmulas del costo que se usan asignar costos a los inventarios.</a:t>
            </a:r>
            <a:endParaRPr lang="en-US" dirty="0"/>
          </a:p>
          <a:p>
            <a:pPr algn="just"/>
            <a:endParaRPr lang="en-US" dirty="0"/>
          </a:p>
          <a:p>
            <a:pPr algn="just"/>
            <a:endParaRPr lang="en-US" dirty="0"/>
          </a:p>
        </p:txBody>
      </p:sp>
    </p:spTree>
    <p:extLst>
      <p:ext uri="{BB962C8B-B14F-4D97-AF65-F5344CB8AC3E}">
        <p14:creationId xmlns:p14="http://schemas.microsoft.com/office/powerpoint/2010/main" val="100182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02A1681F-98B4-4239-ADCD-94ABE69E1C29}"/>
              </a:ext>
            </a:extLst>
          </p:cNvPr>
          <p:cNvSpPr>
            <a:spLocks noGrp="1"/>
          </p:cNvSpPr>
          <p:nvPr>
            <p:ph type="title"/>
          </p:nvPr>
        </p:nvSpPr>
        <p:spPr/>
        <p:txBody>
          <a:bodyPr/>
          <a:lstStyle/>
          <a:p>
            <a:r>
              <a:rPr lang="es-CL" dirty="0"/>
              <a:t>NICSP 12</a:t>
            </a:r>
            <a:br>
              <a:rPr lang="es-CL" dirty="0"/>
            </a:br>
            <a:r>
              <a:rPr lang="es-ES" dirty="0"/>
              <a:t>Inventarios</a:t>
            </a:r>
            <a:endParaRPr lang="en-US" dirty="0"/>
          </a:p>
        </p:txBody>
      </p:sp>
      <p:sp>
        <p:nvSpPr>
          <p:cNvPr id="3" name="Marcador de contenido 2">
            <a:extLst>
              <a:ext uri="{FF2B5EF4-FFF2-40B4-BE49-F238E27FC236}">
                <a16:creationId xmlns:a16="http://schemas.microsoft.com/office/drawing/2014/main" xmlns="" id="{111E6985-5135-424C-B8A2-71EA73290768}"/>
              </a:ext>
            </a:extLst>
          </p:cNvPr>
          <p:cNvSpPr>
            <a:spLocks noGrp="1"/>
          </p:cNvSpPr>
          <p:nvPr>
            <p:ph idx="1"/>
          </p:nvPr>
        </p:nvSpPr>
        <p:spPr/>
        <p:txBody>
          <a:bodyPr/>
          <a:lstStyle/>
          <a:p>
            <a:r>
              <a:rPr lang="es-ES" dirty="0"/>
              <a:t>La NICSP 12 exige la aplicación de la medición al costo o al valor neto realizable, según cual sea menor. El valor neto realizable (VNR) es el precio estimado de venta de un activo en el curso normal de la operación menos los costos estimados para terminar su producción y para llevar a cabo la venta. </a:t>
            </a:r>
            <a:endParaRPr lang="en-US" dirty="0"/>
          </a:p>
          <a:p>
            <a:endParaRPr lang="en-US" dirty="0"/>
          </a:p>
        </p:txBody>
      </p:sp>
      <p:pic>
        <p:nvPicPr>
          <p:cNvPr id="4" name="Imagen 3">
            <a:extLst>
              <a:ext uri="{FF2B5EF4-FFF2-40B4-BE49-F238E27FC236}">
                <a16:creationId xmlns:a16="http://schemas.microsoft.com/office/drawing/2014/main" xmlns="" id="{09E97252-03F7-4148-AE1E-7D1F71A1099E}"/>
              </a:ext>
            </a:extLst>
          </p:cNvPr>
          <p:cNvPicPr>
            <a:picLocks noChangeAspect="1"/>
          </p:cNvPicPr>
          <p:nvPr/>
        </p:nvPicPr>
        <p:blipFill rotWithShape="1">
          <a:blip r:embed="rId2"/>
          <a:srcRect l="35217" t="22181" r="23479" b="47438"/>
          <a:stretch/>
        </p:blipFill>
        <p:spPr>
          <a:xfrm>
            <a:off x="2358886" y="3737113"/>
            <a:ext cx="5287623" cy="2186610"/>
          </a:xfrm>
          <a:prstGeom prst="rect">
            <a:avLst/>
          </a:prstGeom>
        </p:spPr>
      </p:pic>
    </p:spTree>
    <p:extLst>
      <p:ext uri="{BB962C8B-B14F-4D97-AF65-F5344CB8AC3E}">
        <p14:creationId xmlns:p14="http://schemas.microsoft.com/office/powerpoint/2010/main" val="2117809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7B77199-6DBB-437A-B09D-87753A59478B}"/>
              </a:ext>
            </a:extLst>
          </p:cNvPr>
          <p:cNvSpPr>
            <a:spLocks noGrp="1"/>
          </p:cNvSpPr>
          <p:nvPr>
            <p:ph type="title"/>
          </p:nvPr>
        </p:nvSpPr>
        <p:spPr>
          <a:xfrm>
            <a:off x="677334" y="609600"/>
            <a:ext cx="8596668" cy="1320800"/>
          </a:xfrm>
        </p:spPr>
        <p:txBody>
          <a:bodyPr/>
          <a:lstStyle/>
          <a:p>
            <a:r>
              <a:rPr lang="es-CL" dirty="0"/>
              <a:t>NICSP 12</a:t>
            </a:r>
            <a:br>
              <a:rPr lang="es-CL" dirty="0"/>
            </a:br>
            <a:r>
              <a:rPr lang="es-ES" dirty="0"/>
              <a:t>Inventarios</a:t>
            </a:r>
            <a:endParaRPr lang="en-US" dirty="0"/>
          </a:p>
        </p:txBody>
      </p:sp>
      <p:sp>
        <p:nvSpPr>
          <p:cNvPr id="3" name="Marcador de contenido 2">
            <a:extLst>
              <a:ext uri="{FF2B5EF4-FFF2-40B4-BE49-F238E27FC236}">
                <a16:creationId xmlns:a16="http://schemas.microsoft.com/office/drawing/2014/main" xmlns="" id="{DB0462EE-3BE2-4CBA-A821-7A26CA763C19}"/>
              </a:ext>
            </a:extLst>
          </p:cNvPr>
          <p:cNvSpPr>
            <a:spLocks noGrp="1"/>
          </p:cNvSpPr>
          <p:nvPr>
            <p:ph idx="1"/>
          </p:nvPr>
        </p:nvSpPr>
        <p:spPr>
          <a:xfrm>
            <a:off x="677334" y="2160589"/>
            <a:ext cx="9195536" cy="4266715"/>
          </a:xfrm>
        </p:spPr>
        <p:txBody>
          <a:bodyPr>
            <a:normAutofit/>
          </a:bodyPr>
          <a:lstStyle/>
          <a:p>
            <a:r>
              <a:rPr lang="es-ES" b="1" dirty="0"/>
              <a:t>Los inventarios en el sector público pueden incluir: </a:t>
            </a:r>
            <a:endParaRPr lang="en-US" dirty="0"/>
          </a:p>
          <a:p>
            <a:pPr marL="0" lvl="0" indent="0">
              <a:buNone/>
            </a:pPr>
            <a:r>
              <a:rPr lang="es-ES" dirty="0"/>
              <a:t>a) Municiones; </a:t>
            </a:r>
          </a:p>
          <a:p>
            <a:pPr marL="0" lvl="0" indent="0">
              <a:buNone/>
            </a:pPr>
            <a:r>
              <a:rPr lang="es-ES" dirty="0"/>
              <a:t>b) Materiales consumibles; </a:t>
            </a:r>
          </a:p>
          <a:p>
            <a:pPr marL="0" lvl="0" indent="0">
              <a:buNone/>
            </a:pPr>
            <a:r>
              <a:rPr lang="es-ES" dirty="0"/>
              <a:t>c) Materiales de mantenimiento; </a:t>
            </a:r>
          </a:p>
          <a:p>
            <a:pPr marL="0" lvl="0" indent="0">
              <a:buNone/>
            </a:pPr>
            <a:r>
              <a:rPr lang="es-ES" dirty="0"/>
              <a:t>d) Piezas de repuesto de planta y equipo; </a:t>
            </a:r>
          </a:p>
          <a:p>
            <a:pPr marL="0" lvl="0" indent="0">
              <a:buNone/>
            </a:pPr>
            <a:r>
              <a:rPr lang="es-ES" dirty="0"/>
              <a:t>e) Reservas de energía; </a:t>
            </a:r>
          </a:p>
          <a:p>
            <a:pPr marL="0" lvl="0" indent="0">
              <a:buNone/>
            </a:pPr>
            <a:r>
              <a:rPr lang="es-ES" dirty="0"/>
              <a:t>f) Existencia de moneda no emitida; </a:t>
            </a:r>
          </a:p>
          <a:p>
            <a:pPr marL="0" lvl="0" indent="0">
              <a:buNone/>
            </a:pPr>
            <a:r>
              <a:rPr lang="es-ES" dirty="0"/>
              <a:t>g) Suministros del servicio postal almacenados para la venta; </a:t>
            </a:r>
          </a:p>
          <a:p>
            <a:pPr marL="0" lvl="0" indent="0">
              <a:buNone/>
            </a:pPr>
            <a:r>
              <a:rPr lang="es-ES" dirty="0"/>
              <a:t>h) Obras en curso; </a:t>
            </a:r>
          </a:p>
          <a:p>
            <a:pPr marL="0" lvl="0" indent="0">
              <a:buNone/>
            </a:pPr>
            <a:r>
              <a:rPr lang="es-ES" dirty="0"/>
              <a:t>i) Terrenos o propiedades mantenidos para la venta.</a:t>
            </a:r>
            <a:endParaRPr lang="en-US" dirty="0"/>
          </a:p>
          <a:p>
            <a:endParaRPr lang="en-US" dirty="0"/>
          </a:p>
        </p:txBody>
      </p:sp>
    </p:spTree>
    <p:extLst>
      <p:ext uri="{BB962C8B-B14F-4D97-AF65-F5344CB8AC3E}">
        <p14:creationId xmlns:p14="http://schemas.microsoft.com/office/powerpoint/2010/main" val="495652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91AD400-8ABB-4617-8C13-BD2C9BBFEC05}"/>
              </a:ext>
            </a:extLst>
          </p:cNvPr>
          <p:cNvSpPr>
            <a:spLocks noGrp="1"/>
          </p:cNvSpPr>
          <p:nvPr>
            <p:ph type="title"/>
          </p:nvPr>
        </p:nvSpPr>
        <p:spPr/>
        <p:txBody>
          <a:bodyPr/>
          <a:lstStyle/>
          <a:p>
            <a:r>
              <a:rPr lang="es-CL" dirty="0"/>
              <a:t>NICSP 12</a:t>
            </a:r>
            <a:br>
              <a:rPr lang="es-CL" dirty="0"/>
            </a:br>
            <a:r>
              <a:rPr lang="es-CL" dirty="0"/>
              <a:t>Inventarios</a:t>
            </a:r>
            <a:endParaRPr lang="en-US" dirty="0"/>
          </a:p>
        </p:txBody>
      </p:sp>
      <p:sp>
        <p:nvSpPr>
          <p:cNvPr id="3" name="Marcador de contenido 2">
            <a:extLst>
              <a:ext uri="{FF2B5EF4-FFF2-40B4-BE49-F238E27FC236}">
                <a16:creationId xmlns:a16="http://schemas.microsoft.com/office/drawing/2014/main" xmlns="" id="{A8C67339-1B80-41F4-BEEC-1BC563A137C1}"/>
              </a:ext>
            </a:extLst>
          </p:cNvPr>
          <p:cNvSpPr>
            <a:spLocks noGrp="1"/>
          </p:cNvSpPr>
          <p:nvPr>
            <p:ph idx="1"/>
          </p:nvPr>
        </p:nvSpPr>
        <p:spPr>
          <a:xfrm>
            <a:off x="677333" y="2160589"/>
            <a:ext cx="9155779" cy="4399237"/>
          </a:xfrm>
        </p:spPr>
        <p:txBody>
          <a:bodyPr>
            <a:normAutofit fontScale="85000" lnSpcReduction="20000"/>
          </a:bodyPr>
          <a:lstStyle/>
          <a:p>
            <a:pPr marL="0" indent="0">
              <a:buNone/>
            </a:pPr>
            <a:r>
              <a:rPr lang="es-ES" dirty="0"/>
              <a:t>El costo de los inventarios incluye: </a:t>
            </a:r>
            <a:endParaRPr lang="en-US" dirty="0"/>
          </a:p>
          <a:p>
            <a:pPr lvl="0"/>
            <a:r>
              <a:rPr lang="es-ES" b="1" dirty="0"/>
              <a:t>Todos los costos de adquisición</a:t>
            </a:r>
            <a:endParaRPr lang="en-US" dirty="0"/>
          </a:p>
          <a:p>
            <a:pPr lvl="1"/>
            <a:r>
              <a:rPr lang="es-ES" dirty="0"/>
              <a:t>Precio de compra</a:t>
            </a:r>
          </a:p>
          <a:p>
            <a:pPr lvl="1"/>
            <a:r>
              <a:rPr lang="es-ES" dirty="0"/>
              <a:t>Impuestos de importación</a:t>
            </a:r>
            <a:endParaRPr lang="en-US" dirty="0"/>
          </a:p>
          <a:p>
            <a:pPr lvl="1"/>
            <a:r>
              <a:rPr lang="es-ES" dirty="0"/>
              <a:t>Transporte manejo o almacenamiento</a:t>
            </a:r>
            <a:endParaRPr lang="en-US" dirty="0"/>
          </a:p>
          <a:p>
            <a:pPr lvl="0"/>
            <a:r>
              <a:rPr lang="es-ES" b="1" dirty="0"/>
              <a:t>Costos de conversión </a:t>
            </a:r>
            <a:endParaRPr lang="en-US" dirty="0"/>
          </a:p>
          <a:p>
            <a:pPr lvl="1"/>
            <a:r>
              <a:rPr lang="es-ES" dirty="0"/>
              <a:t>Costos directos (materiales directos, mano de obra directa otros costos directos)</a:t>
            </a:r>
            <a:endParaRPr lang="en-US" dirty="0"/>
          </a:p>
          <a:p>
            <a:pPr lvl="1"/>
            <a:r>
              <a:rPr lang="es-ES" dirty="0"/>
              <a:t>Costos indirectos (depreciación, gastos de administración y gestión de plantas)</a:t>
            </a:r>
            <a:endParaRPr lang="en-US" dirty="0"/>
          </a:p>
          <a:p>
            <a:pPr lvl="1"/>
            <a:r>
              <a:rPr lang="es-ES" dirty="0"/>
              <a:t>Costos variables (materiales y mano de obra)</a:t>
            </a:r>
            <a:endParaRPr lang="en-US" dirty="0"/>
          </a:p>
          <a:p>
            <a:pPr lvl="0"/>
            <a:r>
              <a:rPr lang="es-ES" b="1" dirty="0"/>
              <a:t>Otros costos</a:t>
            </a:r>
            <a:endParaRPr lang="en-US" dirty="0"/>
          </a:p>
          <a:p>
            <a:pPr lvl="1"/>
            <a:r>
              <a:rPr lang="es-ES" dirty="0"/>
              <a:t>Costos para llevar los inventarios a su ubicación actual o final</a:t>
            </a:r>
            <a:endParaRPr lang="en-US" dirty="0"/>
          </a:p>
          <a:p>
            <a:pPr lvl="1"/>
            <a:r>
              <a:rPr lang="es-ES" dirty="0"/>
              <a:t>Costos relacionados con los préstamos (NICSP 5)</a:t>
            </a:r>
            <a:endParaRPr lang="en-US" dirty="0"/>
          </a:p>
          <a:p>
            <a:pPr marL="57150" indent="0">
              <a:buNone/>
            </a:pPr>
            <a:endParaRPr lang="es-ES"/>
          </a:p>
          <a:p>
            <a:pPr marL="57150" indent="0">
              <a:buNone/>
            </a:pPr>
            <a:r>
              <a:rPr lang="es-ES"/>
              <a:t>No </a:t>
            </a:r>
            <a:r>
              <a:rPr lang="es-ES" dirty="0"/>
              <a:t>forman parte del costo, los descuentos comerciales, reembolsos, costos de financiamiento pagados sobre condiciones normales de crédito y las diferencias de cambio.</a:t>
            </a:r>
            <a:endParaRPr lang="en-US" dirty="0"/>
          </a:p>
          <a:p>
            <a:endParaRPr lang="en-US" dirty="0"/>
          </a:p>
        </p:txBody>
      </p:sp>
    </p:spTree>
    <p:extLst>
      <p:ext uri="{BB962C8B-B14F-4D97-AF65-F5344CB8AC3E}">
        <p14:creationId xmlns:p14="http://schemas.microsoft.com/office/powerpoint/2010/main" val="606263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87402CA-2DCE-4CD0-A6FE-76C627B245D6}"/>
              </a:ext>
            </a:extLst>
          </p:cNvPr>
          <p:cNvSpPr>
            <a:spLocks noGrp="1"/>
          </p:cNvSpPr>
          <p:nvPr>
            <p:ph type="title"/>
          </p:nvPr>
        </p:nvSpPr>
        <p:spPr/>
        <p:txBody>
          <a:bodyPr/>
          <a:lstStyle/>
          <a:p>
            <a:r>
              <a:rPr lang="es-CL" dirty="0"/>
              <a:t>Formas de registro de Tarjetas de Existencias</a:t>
            </a:r>
            <a:endParaRPr lang="en-US" dirty="0"/>
          </a:p>
        </p:txBody>
      </p:sp>
      <p:sp>
        <p:nvSpPr>
          <p:cNvPr id="3" name="Marcador de contenido 2">
            <a:extLst>
              <a:ext uri="{FF2B5EF4-FFF2-40B4-BE49-F238E27FC236}">
                <a16:creationId xmlns:a16="http://schemas.microsoft.com/office/drawing/2014/main" xmlns="" id="{8E610124-23F3-47F1-B9DF-89AB17AF286D}"/>
              </a:ext>
            </a:extLst>
          </p:cNvPr>
          <p:cNvSpPr>
            <a:spLocks noGrp="1"/>
          </p:cNvSpPr>
          <p:nvPr>
            <p:ph idx="1"/>
          </p:nvPr>
        </p:nvSpPr>
        <p:spPr/>
        <p:txBody>
          <a:bodyPr/>
          <a:lstStyle/>
          <a:p>
            <a:r>
              <a:rPr lang="es-CL" dirty="0"/>
              <a:t>Bajo esta NICSP, se deben registrar las tarjetas de Existencia bajo método de PMP (Precio Método Ponderado) o FIFO (Primero en Entrar, Primero en Salir.</a:t>
            </a:r>
          </a:p>
          <a:p>
            <a:endParaRPr lang="es-CL" dirty="0"/>
          </a:p>
          <a:p>
            <a:endParaRPr lang="es-CL" dirty="0"/>
          </a:p>
          <a:p>
            <a:r>
              <a:rPr lang="es-CL" dirty="0"/>
              <a:t>Veamos Ejercicios de Registros de Tarjetas de Existencia.</a:t>
            </a:r>
            <a:endParaRPr lang="en-US" dirty="0"/>
          </a:p>
        </p:txBody>
      </p:sp>
    </p:spTree>
    <p:extLst>
      <p:ext uri="{BB962C8B-B14F-4D97-AF65-F5344CB8AC3E}">
        <p14:creationId xmlns:p14="http://schemas.microsoft.com/office/powerpoint/2010/main" val="271317629"/>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916</TotalTime>
  <Words>402</Words>
  <Application>Microsoft Office PowerPoint</Application>
  <PresentationFormat>Personalizado</PresentationFormat>
  <Paragraphs>41</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Faceta</vt:lpstr>
      <vt:lpstr>Contabilidad Gubernamental  NICSP 12</vt:lpstr>
      <vt:lpstr>NICSP 12 Inventarios</vt:lpstr>
      <vt:lpstr>NICSP 12 Inventarios</vt:lpstr>
      <vt:lpstr>NICSP 12 Inventarios</vt:lpstr>
      <vt:lpstr>NICSP 12 Inventarios</vt:lpstr>
      <vt:lpstr>Formas de registro de Tarjetas de Existencias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Contabilidad Gubernamental</dc:title>
  <dc:creator>Felipe Malgüe T.</dc:creator>
  <cp:lastModifiedBy>Carlos Castro</cp:lastModifiedBy>
  <cp:revision>74</cp:revision>
  <dcterms:created xsi:type="dcterms:W3CDTF">2018-03-13T03:08:02Z</dcterms:created>
  <dcterms:modified xsi:type="dcterms:W3CDTF">2018-11-27T17:47:01Z</dcterms:modified>
</cp:coreProperties>
</file>