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1" r:id="rId1"/>
  </p:sldMasterIdLst>
  <p:sldIdLst>
    <p:sldId id="256" r:id="rId2"/>
    <p:sldId id="257" r:id="rId3"/>
    <p:sldId id="258" r:id="rId4"/>
    <p:sldId id="259" r:id="rId5"/>
    <p:sldId id="260" r:id="rId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p:scale>
          <a:sx n="81" d="100"/>
          <a:sy n="81" d="100"/>
        </p:scale>
        <p:origin x="-282" y="-3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34240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25782664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528905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38278012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05585782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s-ES"/>
              <a:t>Haga clic para modificar el estilo de título del patrón</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s-ES"/>
              <a:t>Editar los estilos de texto del patrón</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396581259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5186748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20048601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s-ES"/>
              <a:t>Haga clic para modificar el estilo de título del patrón</a:t>
            </a:r>
            <a:endParaRPr lang="en-US" dirty="0"/>
          </a:p>
        </p:txBody>
      </p:sp>
      <p:sp>
        <p:nvSpPr>
          <p:cNvPr id="3" name="Content Placeholder 2"/>
          <p:cNvSpPr>
            <a:spLocks noGrp="1"/>
          </p:cNvSpPr>
          <p:nvPr>
            <p:ph idx="1"/>
          </p:nvPr>
        </p:nvSpPr>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785331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s-ES"/>
              <a:t>Editar los estilos de texto del patrón</a:t>
            </a:r>
          </a:p>
        </p:txBody>
      </p:sp>
      <p:sp>
        <p:nvSpPr>
          <p:cNvPr id="4" name="Date Placeholder 3"/>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3782094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542070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Editar los estilos de texto del patrón</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58553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1226829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1031404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s-ES"/>
              <a:t>Haga clic para modificar el estilo de título del patrón</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60038927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s-ES"/>
              <a:t>Haga clic en el icono para agregar una imagen</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Editar los estilos de texto del patrón</a:t>
            </a:r>
          </a:p>
        </p:txBody>
      </p:sp>
      <p:sp>
        <p:nvSpPr>
          <p:cNvPr id="5" name="Date Placeholder 4"/>
          <p:cNvSpPr>
            <a:spLocks noGrp="1"/>
          </p:cNvSpPr>
          <p:nvPr>
            <p:ph type="dt" sz="half" idx="10"/>
          </p:nvPr>
        </p:nvSpPr>
        <p:spPr/>
        <p:txBody>
          <a:bodyPr/>
          <a:lstStyle/>
          <a:p>
            <a:fld id="{48A87A34-81AB-432B-8DAE-1953F412C126}" type="datetimeFigureOut">
              <a:rPr lang="en-US" smtClean="0"/>
              <a:pPr/>
              <a:t>11/20/2018</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‹Nº›</a:t>
            </a:fld>
            <a:endParaRPr lang="en-US" dirty="0"/>
          </a:p>
        </p:txBody>
      </p:sp>
    </p:spTree>
    <p:extLst>
      <p:ext uri="{BB962C8B-B14F-4D97-AF65-F5344CB8AC3E}">
        <p14:creationId xmlns:p14="http://schemas.microsoft.com/office/powerpoint/2010/main" val="25722316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s-ES"/>
              <a:t>Editar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11/20/2018</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D22F896-40B5-4ADD-8801-0D06FADFA095}" type="slidenum">
              <a:rPr lang="en-US" smtClean="0"/>
              <a:pPr/>
              <a:t>‹Nº›</a:t>
            </a:fld>
            <a:endParaRPr lang="en-US" dirty="0"/>
          </a:p>
        </p:txBody>
      </p:sp>
    </p:spTree>
    <p:extLst>
      <p:ext uri="{BB962C8B-B14F-4D97-AF65-F5344CB8AC3E}">
        <p14:creationId xmlns:p14="http://schemas.microsoft.com/office/powerpoint/2010/main" val="97802658"/>
      </p:ext>
    </p:extLst>
  </p:cSld>
  <p:clrMap bg1="lt1" tx1="dk1" bg2="lt2" tx2="dk2" accent1="accent1" accent2="accent2" accent3="accent3" accent4="accent4" accent5="accent5" accent6="accent6" hlink="hlink" folHlink="folHlink"/>
  <p:sldLayoutIdLst>
    <p:sldLayoutId id="2147483732" r:id="rId1"/>
    <p:sldLayoutId id="2147483733" r:id="rId2"/>
    <p:sldLayoutId id="2147483734" r:id="rId3"/>
    <p:sldLayoutId id="2147483735" r:id="rId4"/>
    <p:sldLayoutId id="2147483736" r:id="rId5"/>
    <p:sldLayoutId id="2147483737" r:id="rId6"/>
    <p:sldLayoutId id="2147483738" r:id="rId7"/>
    <p:sldLayoutId id="2147483739" r:id="rId8"/>
    <p:sldLayoutId id="2147483740" r:id="rId9"/>
    <p:sldLayoutId id="2147483741" r:id="rId10"/>
    <p:sldLayoutId id="2147483742" r:id="rId11"/>
    <p:sldLayoutId id="2147483743" r:id="rId12"/>
    <p:sldLayoutId id="2147483744" r:id="rId13"/>
    <p:sldLayoutId id="2147483745" r:id="rId14"/>
    <p:sldLayoutId id="2147483746" r:id="rId15"/>
    <p:sldLayoutId id="2147483747"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779CBF93-E642-44AE-B04E-12A6BF979F94}"/>
              </a:ext>
            </a:extLst>
          </p:cNvPr>
          <p:cNvSpPr>
            <a:spLocks noGrp="1"/>
          </p:cNvSpPr>
          <p:nvPr>
            <p:ph type="ctrTitle"/>
          </p:nvPr>
        </p:nvSpPr>
        <p:spPr>
          <a:xfrm>
            <a:off x="2425012" y="3550863"/>
            <a:ext cx="7129805" cy="383693"/>
          </a:xfrm>
        </p:spPr>
        <p:txBody>
          <a:bodyPr>
            <a:noAutofit/>
          </a:bodyPr>
          <a:lstStyle/>
          <a:p>
            <a:r>
              <a:rPr lang="es-CL" dirty="0"/>
              <a:t>Contabilidad Gubernamental </a:t>
            </a:r>
            <a:br>
              <a:rPr lang="es-CL" dirty="0"/>
            </a:br>
            <a:r>
              <a:rPr lang="es-CL" sz="2800" b="1" dirty="0"/>
              <a:t>NICSP 10</a:t>
            </a:r>
            <a:endParaRPr lang="en-US" b="1" dirty="0"/>
          </a:p>
        </p:txBody>
      </p:sp>
      <p:sp>
        <p:nvSpPr>
          <p:cNvPr id="3" name="Subtítulo 2">
            <a:extLst>
              <a:ext uri="{FF2B5EF4-FFF2-40B4-BE49-F238E27FC236}">
                <a16:creationId xmlns:a16="http://schemas.microsoft.com/office/drawing/2014/main" xmlns="" id="{F7505D0E-FF39-48F3-9B8E-95E64208686D}"/>
              </a:ext>
            </a:extLst>
          </p:cNvPr>
          <p:cNvSpPr>
            <a:spLocks noGrp="1"/>
          </p:cNvSpPr>
          <p:nvPr>
            <p:ph type="subTitle" idx="1"/>
          </p:nvPr>
        </p:nvSpPr>
        <p:spPr>
          <a:xfrm>
            <a:off x="1507067" y="4050833"/>
            <a:ext cx="7901976" cy="1660854"/>
          </a:xfrm>
        </p:spPr>
        <p:txBody>
          <a:bodyPr>
            <a:normAutofit fontScale="92500" lnSpcReduction="10000"/>
          </a:bodyPr>
          <a:lstStyle/>
          <a:p>
            <a:r>
              <a:rPr lang="es-CL" sz="2000" b="1" dirty="0"/>
              <a:t>Felipe Malgüe T.</a:t>
            </a:r>
          </a:p>
          <a:p>
            <a:r>
              <a:rPr lang="es-CL" sz="1300" b="1" dirty="0"/>
              <a:t>INSPECTOR DEL TRABAJO</a:t>
            </a:r>
            <a:endParaRPr lang="es-CL" b="1" dirty="0"/>
          </a:p>
          <a:p>
            <a:r>
              <a:rPr lang="es-CL" sz="1400" dirty="0"/>
              <a:t>Contador Público y Auditor, Universidad de Santiago de Chile</a:t>
            </a:r>
          </a:p>
          <a:p>
            <a:r>
              <a:rPr lang="es-CL" sz="1400" dirty="0"/>
              <a:t>Diplomado en Gestión de Personas, Universidad de Chile</a:t>
            </a:r>
          </a:p>
          <a:p>
            <a:r>
              <a:rPr lang="es-CL" sz="1400" dirty="0"/>
              <a:t>MBA, Universidad de Lleida – España</a:t>
            </a:r>
            <a:endParaRPr lang="en-US" sz="1400" dirty="0"/>
          </a:p>
        </p:txBody>
      </p:sp>
      <p:pic>
        <p:nvPicPr>
          <p:cNvPr id="1026" name="Picture 2" descr="https://www.u-cursos.cl/inap/13040000/novedades_institucion/r/35_logo_iap_fondo_transparente.png">
            <a:extLst>
              <a:ext uri="{FF2B5EF4-FFF2-40B4-BE49-F238E27FC236}">
                <a16:creationId xmlns:a16="http://schemas.microsoft.com/office/drawing/2014/main" xmlns="" id="{70E4DD55-28ED-4919-998E-992C2F9E76C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89113" y="56603"/>
            <a:ext cx="3755655" cy="20805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238949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xmlns="" id="{8CE59705-722A-4388-99B0-5B22FB5A4D36}"/>
              </a:ext>
            </a:extLst>
          </p:cNvPr>
          <p:cNvSpPr>
            <a:spLocks noGrp="1"/>
          </p:cNvSpPr>
          <p:nvPr>
            <p:ph idx="1"/>
          </p:nvPr>
        </p:nvSpPr>
        <p:spPr/>
        <p:txBody>
          <a:bodyPr/>
          <a:lstStyle/>
          <a:p>
            <a:pPr algn="just"/>
            <a:endParaRPr lang="es-ES" dirty="0"/>
          </a:p>
          <a:p>
            <a:pPr algn="just"/>
            <a:r>
              <a:rPr lang="es-ES" dirty="0"/>
              <a:t>Esta norma debe aplicarse para una entidad cuya información financiera se presenta en la moneda de una economía hiperinflacionaria. No se define la hiperinflación específicamente, pero un indicio sería la presencia de una tasa acumulada de inflación del cien por ciento o más a lo largo de tres años. Actualmente, esto no sucede en la mayoría de los países. Sin embargo, es posible que haya grupos que tengan una subsidiaria en un país de esas características, que es el motivo por el cual esta norma se incluyó en éste módulo sobre contabilidad de grupos.</a:t>
            </a:r>
            <a:endParaRPr lang="en-US" dirty="0"/>
          </a:p>
          <a:p>
            <a:pPr marL="0" indent="0" algn="just">
              <a:buNone/>
            </a:pPr>
            <a:endParaRPr lang="en-US" dirty="0"/>
          </a:p>
        </p:txBody>
      </p:sp>
    </p:spTree>
    <p:extLst>
      <p:ext uri="{BB962C8B-B14F-4D97-AF65-F5344CB8AC3E}">
        <p14:creationId xmlns:p14="http://schemas.microsoft.com/office/powerpoint/2010/main" val="32869097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xmlns="" id="{8CE59705-722A-4388-99B0-5B22FB5A4D36}"/>
              </a:ext>
            </a:extLst>
          </p:cNvPr>
          <p:cNvSpPr>
            <a:spLocks noGrp="1"/>
          </p:cNvSpPr>
          <p:nvPr>
            <p:ph idx="1"/>
          </p:nvPr>
        </p:nvSpPr>
        <p:spPr/>
        <p:txBody>
          <a:bodyPr/>
          <a:lstStyle/>
          <a:p>
            <a:pPr marL="0" indent="0">
              <a:buNone/>
            </a:pPr>
            <a:r>
              <a:rPr lang="es-ES" dirty="0"/>
              <a:t>Los principales elementos de esta normal son los siguientes:</a:t>
            </a:r>
            <a:endParaRPr lang="en-US" dirty="0"/>
          </a:p>
          <a:p>
            <a:pPr lvl="0"/>
            <a:r>
              <a:rPr lang="es-ES" dirty="0"/>
              <a:t>La NICSP 10, requiere que los estados financieros de una empresa hiperinflacionaria se reformulen en unidades de medida corriente.</a:t>
            </a:r>
            <a:endParaRPr lang="en-US" dirty="0"/>
          </a:p>
          <a:p>
            <a:pPr lvl="0"/>
            <a:r>
              <a:rPr lang="es-ES" dirty="0"/>
              <a:t>Si la empresa está utilizando estados financieros de costo histórico, esto sugiere la aplicación de un índice general de precios a los conceptos no monetarios. Aun aquellas empresas que utilicen contabilidad a valores corrientes deben reformular determinadas cifras usando una unidad de medida corriente a la fecha del balance.</a:t>
            </a:r>
            <a:endParaRPr lang="en-US" dirty="0"/>
          </a:p>
          <a:p>
            <a:pPr lvl="0"/>
            <a:r>
              <a:rPr lang="es-ES" dirty="0"/>
              <a:t>La ganancia o pérdida sobre la posición monetaria neta debe incluirse en el ingreso neto y revelarse en forma separada.</a:t>
            </a:r>
            <a:endParaRPr lang="en-US" dirty="0"/>
          </a:p>
          <a:p>
            <a:endParaRPr lang="en-US" dirty="0"/>
          </a:p>
        </p:txBody>
      </p:sp>
    </p:spTree>
    <p:extLst>
      <p:ext uri="{BB962C8B-B14F-4D97-AF65-F5344CB8AC3E}">
        <p14:creationId xmlns:p14="http://schemas.microsoft.com/office/powerpoint/2010/main" val="36858385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xmlns="" id="{8CE59705-722A-4388-99B0-5B22FB5A4D36}"/>
              </a:ext>
            </a:extLst>
          </p:cNvPr>
          <p:cNvSpPr>
            <a:spLocks noGrp="1"/>
          </p:cNvSpPr>
          <p:nvPr>
            <p:ph idx="1"/>
          </p:nvPr>
        </p:nvSpPr>
        <p:spPr/>
        <p:txBody>
          <a:bodyPr/>
          <a:lstStyle/>
          <a:p>
            <a:pPr algn="just"/>
            <a:endParaRPr lang="es-ES" dirty="0"/>
          </a:p>
          <a:p>
            <a:pPr algn="just"/>
            <a:r>
              <a:rPr lang="es-ES" dirty="0"/>
              <a:t>Cuando una economía deje de ser hiperinflacionaria y una entidad cese en la preparación presentación de estados financieros elaborados conforme a lo establecido en esta Norma, debe tratar las cifras expresadas en la unidad de medida corriente al final del periodo previo como base para los importes en libros de las partidas en sus estados financieros subsiguientes.</a:t>
            </a:r>
            <a:endParaRPr lang="en-US" dirty="0"/>
          </a:p>
          <a:p>
            <a:pPr algn="just"/>
            <a:endParaRPr lang="en-US" dirty="0"/>
          </a:p>
        </p:txBody>
      </p:sp>
    </p:spTree>
    <p:extLst>
      <p:ext uri="{BB962C8B-B14F-4D97-AF65-F5344CB8AC3E}">
        <p14:creationId xmlns:p14="http://schemas.microsoft.com/office/powerpoint/2010/main" val="424077160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xmlns="" id="{2BE97A87-55A3-41A5-BBE6-2BA740D975F0}"/>
              </a:ext>
            </a:extLst>
          </p:cNvPr>
          <p:cNvSpPr>
            <a:spLocks noGrp="1"/>
          </p:cNvSpPr>
          <p:nvPr>
            <p:ph type="title"/>
          </p:nvPr>
        </p:nvSpPr>
        <p:spPr>
          <a:xfrm>
            <a:off x="677333" y="609600"/>
            <a:ext cx="9646110" cy="1320800"/>
          </a:xfrm>
        </p:spPr>
        <p:txBody>
          <a:bodyPr>
            <a:normAutofit fontScale="90000"/>
          </a:bodyPr>
          <a:lstStyle/>
          <a:p>
            <a:r>
              <a:rPr lang="es-CL" dirty="0"/>
              <a:t>NICSP 10</a:t>
            </a:r>
            <a:br>
              <a:rPr lang="es-CL" dirty="0"/>
            </a:br>
            <a:r>
              <a:rPr lang="es-ES" dirty="0"/>
              <a:t>Información financiera en Economías                                 con Hiperinflación</a:t>
            </a:r>
            <a:endParaRPr lang="en-US" dirty="0"/>
          </a:p>
        </p:txBody>
      </p:sp>
      <p:sp>
        <p:nvSpPr>
          <p:cNvPr id="9" name="Marcador de contenido 8">
            <a:extLst>
              <a:ext uri="{FF2B5EF4-FFF2-40B4-BE49-F238E27FC236}">
                <a16:creationId xmlns:a16="http://schemas.microsoft.com/office/drawing/2014/main" xmlns="" id="{8CE59705-722A-4388-99B0-5B22FB5A4D36}"/>
              </a:ext>
            </a:extLst>
          </p:cNvPr>
          <p:cNvSpPr>
            <a:spLocks noGrp="1"/>
          </p:cNvSpPr>
          <p:nvPr>
            <p:ph idx="1"/>
          </p:nvPr>
        </p:nvSpPr>
        <p:spPr>
          <a:xfrm>
            <a:off x="677333" y="2160589"/>
            <a:ext cx="9116023" cy="3880773"/>
          </a:xfrm>
        </p:spPr>
        <p:txBody>
          <a:bodyPr>
            <a:normAutofit fontScale="92500" lnSpcReduction="10000"/>
          </a:bodyPr>
          <a:lstStyle/>
          <a:p>
            <a:pPr marL="0" indent="0" algn="just">
              <a:buNone/>
            </a:pPr>
            <a:r>
              <a:rPr lang="es-ES" dirty="0"/>
              <a:t>En el estado de hiperinflación viene indicado por las características del entorno económico del país, entre las cuales se incluyen, de forma no exhaustiva, las siguientes: </a:t>
            </a:r>
            <a:endParaRPr lang="en-US" dirty="0"/>
          </a:p>
          <a:p>
            <a:pPr lvl="0" algn="just"/>
            <a:r>
              <a:rPr lang="es-ES" dirty="0"/>
              <a:t>la población en general prefiere conservar su riqueza en forma de activos no monetarios, o bien en una moneda extranjera relativamente estable. Las cantidades de moneda local obtenidas son invertidas inmediatamente para mantener la capacidad adquisitiva de la misma;</a:t>
            </a:r>
            <a:endParaRPr lang="en-US" dirty="0"/>
          </a:p>
          <a:p>
            <a:pPr lvl="0" algn="just"/>
            <a:r>
              <a:rPr lang="es-ES" dirty="0"/>
              <a:t>la población en general no toma en consideración las cantidades monetarias en término de moneda local, si no que las ve en términos de otra moneda extranjera relativamente estable. Los precios pueden establecerse en esta otra moneda;</a:t>
            </a:r>
            <a:endParaRPr lang="en-US" dirty="0"/>
          </a:p>
          <a:p>
            <a:pPr lvl="0" algn="just"/>
            <a:r>
              <a:rPr lang="es-ES" dirty="0"/>
              <a:t>las ventas y compras a crédito tienen lugar a precios que compensan la pérdida de poder adquisitivo esperada durante el aplazamiento, incluso cuando el periodo es corto;</a:t>
            </a:r>
            <a:endParaRPr lang="en-US" dirty="0"/>
          </a:p>
          <a:p>
            <a:pPr lvl="0" algn="just"/>
            <a:r>
              <a:rPr lang="es-ES" dirty="0"/>
              <a:t>las tasas de interés, salarios y precios se ligan a la evolución de un índice de precios; y</a:t>
            </a:r>
            <a:endParaRPr lang="en-US" dirty="0"/>
          </a:p>
          <a:p>
            <a:pPr lvl="0" algn="just"/>
            <a:r>
              <a:rPr lang="es-ES" b="1" dirty="0"/>
              <a:t>la tasa acumulada de inflación en tres años se aproxima o sobrepasa al 100%.</a:t>
            </a:r>
            <a:endParaRPr lang="en-US" dirty="0"/>
          </a:p>
        </p:txBody>
      </p:sp>
    </p:spTree>
    <p:extLst>
      <p:ext uri="{BB962C8B-B14F-4D97-AF65-F5344CB8AC3E}">
        <p14:creationId xmlns:p14="http://schemas.microsoft.com/office/powerpoint/2010/main" val="2511396137"/>
      </p:ext>
    </p:extLst>
  </p:cSld>
  <p:clrMapOvr>
    <a:masterClrMapping/>
  </p:clrMapOvr>
</p:sld>
</file>

<file path=ppt/theme/theme1.xml><?xml version="1.0" encoding="utf-8"?>
<a:theme xmlns:a="http://schemas.openxmlformats.org/drawingml/2006/main" name="Faceta">
  <a:themeElements>
    <a:clrScheme name="Facet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a">
      <a:majorFont>
        <a:latin typeface="Trebuchet MS"/>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xmlns=""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886</TotalTime>
  <Words>484</Words>
  <Application>Microsoft Office PowerPoint</Application>
  <PresentationFormat>Personalizado</PresentationFormat>
  <Paragraphs>24</Paragraphs>
  <Slides>5</Slides>
  <Notes>0</Notes>
  <HiddenSlides>0</HiddenSlides>
  <MMClips>0</MMClips>
  <ScaleCrop>false</ScaleCrop>
  <HeadingPairs>
    <vt:vector size="4" baseType="variant">
      <vt:variant>
        <vt:lpstr>Tema</vt:lpstr>
      </vt:variant>
      <vt:variant>
        <vt:i4>1</vt:i4>
      </vt:variant>
      <vt:variant>
        <vt:lpstr>Títulos de diapositiva</vt:lpstr>
      </vt:variant>
      <vt:variant>
        <vt:i4>5</vt:i4>
      </vt:variant>
    </vt:vector>
  </HeadingPairs>
  <TitlesOfParts>
    <vt:vector size="6" baseType="lpstr">
      <vt:lpstr>Faceta</vt:lpstr>
      <vt:lpstr>Contabilidad Gubernamental  NICSP 10</vt:lpstr>
      <vt:lpstr>NICSP 10 Información financiera en Economías                                 con Hiperinflación</vt:lpstr>
      <vt:lpstr>NICSP 10 Información financiera en Economías                                 con Hiperinflación</vt:lpstr>
      <vt:lpstr>NICSP 10 Información financiera en Economías                                 con Hiperinflación</vt:lpstr>
      <vt:lpstr>NICSP 10 Información financiera en Economías                                 con Hiperinflación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Contabilidad Gubernamental</dc:title>
  <dc:creator>Felipe Malgüe T.</dc:creator>
  <cp:lastModifiedBy>Carlos Castro</cp:lastModifiedBy>
  <cp:revision>69</cp:revision>
  <dcterms:created xsi:type="dcterms:W3CDTF">2018-03-13T03:08:02Z</dcterms:created>
  <dcterms:modified xsi:type="dcterms:W3CDTF">2018-11-20T19:04:41Z</dcterms:modified>
</cp:coreProperties>
</file>