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8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2800" b="1" dirty="0"/>
              <a:t>NICSP 9</a:t>
            </a:r>
            <a:endParaRPr lang="en-US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7505D0E-FF39-48F3-9B8E-95E642086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901976" cy="1660854"/>
          </a:xfrm>
        </p:spPr>
        <p:txBody>
          <a:bodyPr>
            <a:normAutofit fontScale="92500" lnSpcReduction="10000"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300" b="1" dirty="0"/>
              <a:t>INSPECTOR DEL TRABAJO</a:t>
            </a:r>
            <a:endParaRPr lang="es-CL" b="1" dirty="0"/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MBA, Universidad de Lleida – España</a:t>
            </a:r>
            <a:endParaRPr lang="en-US" sz="1400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xmlns="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646110" cy="1320800"/>
          </a:xfrm>
        </p:spPr>
        <p:txBody>
          <a:bodyPr>
            <a:normAutofit fontScale="90000"/>
          </a:bodyPr>
          <a:lstStyle/>
          <a:p>
            <a:r>
              <a:rPr lang="es-CL" b="1" dirty="0"/>
              <a:t>NICSP 9</a:t>
            </a:r>
            <a:br>
              <a:rPr lang="es-CL" b="1" dirty="0"/>
            </a:br>
            <a:r>
              <a:rPr lang="es-ES" b="1" dirty="0"/>
              <a:t>Ingresos de Transacciones con Contraprestación</a:t>
            </a:r>
            <a:endParaRPr lang="en-US" b="1" dirty="0"/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xmlns="" id="{746C6EF8-56FA-40D3-A8A2-A4BBB2703A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698" t="14328" r="16524" b="14315"/>
          <a:stretch/>
        </p:blipFill>
        <p:spPr>
          <a:xfrm>
            <a:off x="1971084" y="1930400"/>
            <a:ext cx="6624755" cy="398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432C644-7804-4D5E-85C2-248B83D33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Aplicación de la contabilización de los ingresos procedentes de las siguientes transacciones:</a:t>
            </a:r>
            <a:endParaRPr lang="en-US" dirty="0"/>
          </a:p>
          <a:p>
            <a:pPr marL="0" lvl="0" indent="0">
              <a:buNone/>
            </a:pPr>
            <a:r>
              <a:rPr lang="es-ES" dirty="0"/>
              <a:t>a)La prestación de servicios; </a:t>
            </a:r>
          </a:p>
          <a:p>
            <a:pPr marL="0" lvl="0" indent="0">
              <a:buNone/>
            </a:pPr>
            <a:r>
              <a:rPr lang="es-ES" dirty="0"/>
              <a:t>b) La venta de bienes; </a:t>
            </a:r>
          </a:p>
          <a:p>
            <a:pPr marL="0" lvl="0" indent="0">
              <a:buNone/>
            </a:pPr>
            <a:r>
              <a:rPr lang="es-ES" dirty="0"/>
              <a:t>c) El uso, por parte de terceros de activos de la entidad que produzcan intereses, regalías y dividendos o distribuciones similares.</a:t>
            </a:r>
            <a:endParaRPr lang="en-US" dirty="0"/>
          </a:p>
          <a:p>
            <a:r>
              <a:rPr lang="es-ES" dirty="0"/>
              <a:t>Las entidades del sector público obtienen ingresos de transacciones con contraprestación como la compra o venta de bienes y servicios o el alquiler de propiedades, plantas y equipos, a tasas de mercado.</a:t>
            </a:r>
            <a:endParaRPr lang="en-US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EEC4F277-FEEF-4214-A429-5532B2E5E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354562" cy="1320800"/>
          </a:xfrm>
        </p:spPr>
        <p:txBody>
          <a:bodyPr>
            <a:normAutofit fontScale="90000"/>
          </a:bodyPr>
          <a:lstStyle/>
          <a:p>
            <a:r>
              <a:rPr lang="es-CL" b="1" dirty="0"/>
              <a:t>NICSP 9</a:t>
            </a:r>
            <a:br>
              <a:rPr lang="es-CL" b="1" dirty="0"/>
            </a:br>
            <a:r>
              <a:rPr lang="es-ES" b="1" dirty="0"/>
              <a:t>Ingresos de Transacciones con Contraprestación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47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DBCDC253-B0AC-4FD2-963C-BA3C81D72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129276" cy="404142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b="1" dirty="0"/>
              <a:t>Ingresos </a:t>
            </a:r>
            <a:endParaRPr lang="en-US" dirty="0"/>
          </a:p>
          <a:p>
            <a:pPr marL="0" indent="0" algn="just">
              <a:buNone/>
            </a:pPr>
            <a:r>
              <a:rPr lang="es-ES" dirty="0"/>
              <a:t>Los ingresos comprenden solamente las entradas brutas de beneficios económicos o potencial de servicios recibidos y por percibir, por parte de la entidad por su cuenta propia. Las cantidades recibidas como agente del gobierno u otra organización gubernamental o por cuenta de terceros.</a:t>
            </a:r>
            <a:endParaRPr lang="en-US" dirty="0"/>
          </a:p>
          <a:p>
            <a:pPr marL="0" indent="0" algn="just">
              <a:buNone/>
            </a:pPr>
            <a:r>
              <a:rPr lang="es-ES" b="1" dirty="0"/>
              <a:t>Prestación de servicios</a:t>
            </a:r>
            <a:endParaRPr lang="en-US" dirty="0"/>
          </a:p>
          <a:p>
            <a:pPr marL="0" indent="0" algn="just">
              <a:buNone/>
            </a:pPr>
            <a:r>
              <a:rPr lang="es-ES" dirty="0"/>
              <a:t>Para reconocer los ingresos se deben dar las siguientes condiciones:</a:t>
            </a:r>
            <a:endParaRPr lang="en-US" dirty="0"/>
          </a:p>
          <a:p>
            <a:pPr algn="just"/>
            <a:r>
              <a:rPr lang="es-ES" dirty="0"/>
              <a:t>El importe de ingresos puede ser medido con fiabilidad.</a:t>
            </a:r>
            <a:endParaRPr lang="en-US" dirty="0"/>
          </a:p>
          <a:p>
            <a:pPr algn="just"/>
            <a:r>
              <a:rPr lang="es-ES" dirty="0"/>
              <a:t>Es probable que la entidad reciba los beneficios económicos.</a:t>
            </a:r>
            <a:endParaRPr lang="en-US" dirty="0"/>
          </a:p>
          <a:p>
            <a:pPr algn="just"/>
            <a:r>
              <a:rPr lang="es-ES" dirty="0"/>
              <a:t>El grado de terminación de la transacción es medido con fiabilidad.</a:t>
            </a:r>
            <a:endParaRPr lang="en-US" dirty="0"/>
          </a:p>
          <a:p>
            <a:pPr algn="just"/>
            <a:r>
              <a:rPr lang="es-ES" dirty="0"/>
              <a:t>Los costos ya incurridos en la prestación, así como los que quedan por incurrir hasta completada, puedan ser medidos con fiabilidad.</a:t>
            </a:r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010539B2-5058-4D5B-AF7F-904EBF7CF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381066" cy="1320800"/>
          </a:xfrm>
        </p:spPr>
        <p:txBody>
          <a:bodyPr>
            <a:normAutofit fontScale="90000"/>
          </a:bodyPr>
          <a:lstStyle/>
          <a:p>
            <a:r>
              <a:rPr lang="es-CL" b="1" dirty="0"/>
              <a:t>NICSP 9</a:t>
            </a:r>
            <a:br>
              <a:rPr lang="es-CL" b="1" dirty="0"/>
            </a:br>
            <a:r>
              <a:rPr lang="es-ES" b="1" dirty="0"/>
              <a:t>Ingresos de Transacciones con Contraprestación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8638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0D58BBB-8901-42C2-B35E-D7A424DAA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El reconocimiento de los ingresos por referencia al grado de realización de una transacción se efectuara sobre el método del porcentaje de realización.</a:t>
            </a:r>
            <a:endParaRPr lang="en-US" dirty="0"/>
          </a:p>
          <a:p>
            <a:pPr marL="0" indent="0">
              <a:buNone/>
            </a:pPr>
            <a:r>
              <a:rPr lang="es-ES" dirty="0"/>
              <a:t>El grado de realización se puede medir </a:t>
            </a:r>
          </a:p>
          <a:p>
            <a:r>
              <a:rPr lang="es-ES" dirty="0"/>
              <a:t>a) la inspección de los trabajos ejecutados; </a:t>
            </a:r>
          </a:p>
          <a:p>
            <a:r>
              <a:rPr lang="es-ES" dirty="0"/>
              <a:t>b) la proporción que los servicios ejecutados hasta la fecha como porcentaje del total de servicios a prestar; </a:t>
            </a:r>
          </a:p>
          <a:p>
            <a:r>
              <a:rPr lang="es-ES" dirty="0"/>
              <a:t>c) la proporción que los costos incurridos hasta la fecha suponen sobre el costo total estimado de la operación.</a:t>
            </a:r>
            <a:endParaRPr lang="en-US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2A4028E2-7244-4EA0-972F-E99F9E0CB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460579" cy="1320800"/>
          </a:xfrm>
        </p:spPr>
        <p:txBody>
          <a:bodyPr>
            <a:normAutofit fontScale="90000"/>
          </a:bodyPr>
          <a:lstStyle/>
          <a:p>
            <a:r>
              <a:rPr lang="es-CL" b="1" dirty="0"/>
              <a:t>NICSP 9</a:t>
            </a:r>
            <a:br>
              <a:rPr lang="es-CL" b="1" dirty="0"/>
            </a:br>
            <a:r>
              <a:rPr lang="es-ES" b="1" dirty="0"/>
              <a:t>Ingresos de Transacciones con Contraprestación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0374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E685A83-02E9-4E7B-AF51-AFF781790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b="1" dirty="0"/>
              <a:t>Ejemplos de prestación de servicios:</a:t>
            </a:r>
            <a:endParaRPr lang="en-US" dirty="0"/>
          </a:p>
          <a:p>
            <a:r>
              <a:rPr lang="es-ES" b="1" dirty="0"/>
              <a:t>Vivienda: </a:t>
            </a:r>
            <a:r>
              <a:rPr lang="es-ES" dirty="0"/>
              <a:t>por alquiler, se reconocen de acuerdo a términos de alquiler.</a:t>
            </a:r>
            <a:endParaRPr lang="en-US" dirty="0"/>
          </a:p>
          <a:p>
            <a:r>
              <a:rPr lang="es-ES" b="1" dirty="0"/>
              <a:t>Transporte Escolar: </a:t>
            </a:r>
            <a:r>
              <a:rPr lang="es-ES" dirty="0"/>
              <a:t>se reconocen cuando se realiza el transporte.</a:t>
            </a:r>
            <a:endParaRPr lang="en-US" dirty="0"/>
          </a:p>
          <a:p>
            <a:r>
              <a:rPr lang="es-ES" b="1" dirty="0"/>
              <a:t>Gestión de Carreteras:</a:t>
            </a:r>
            <a:r>
              <a:rPr lang="es-ES" dirty="0"/>
              <a:t> cuando se devenga la utilización de las carreteras.</a:t>
            </a:r>
            <a:endParaRPr lang="en-US" dirty="0"/>
          </a:p>
          <a:p>
            <a:r>
              <a:rPr lang="es-ES" b="1" dirty="0"/>
              <a:t>Procesos Judiciales:</a:t>
            </a:r>
            <a:r>
              <a:rPr lang="es-ES" dirty="0"/>
              <a:t> en estado de conclusión del proceso.</a:t>
            </a:r>
            <a:endParaRPr lang="en-US" dirty="0"/>
          </a:p>
          <a:p>
            <a:r>
              <a:rPr lang="es-ES" b="1" dirty="0"/>
              <a:t>Gestión de instalaciones, activos y servicios:</a:t>
            </a:r>
            <a:r>
              <a:rPr lang="es-ES" dirty="0"/>
              <a:t> se reconocen sobre el término del contrato.</a:t>
            </a:r>
            <a:endParaRPr lang="en-US" dirty="0"/>
          </a:p>
          <a:p>
            <a:r>
              <a:rPr lang="es-ES" b="1" dirty="0"/>
              <a:t>Investigación tecnológica y científica: </a:t>
            </a:r>
            <a:r>
              <a:rPr lang="es-ES" dirty="0"/>
              <a:t>se reconocen según la terminación del proyecto.</a:t>
            </a:r>
            <a:endParaRPr lang="en-US" dirty="0"/>
          </a:p>
          <a:p>
            <a:r>
              <a:rPr lang="es-ES" b="1" dirty="0"/>
              <a:t>Honorarios por instalaciones:</a:t>
            </a:r>
            <a:r>
              <a:rPr lang="es-ES" dirty="0"/>
              <a:t> se reconocen por estado de la instalación.</a:t>
            </a:r>
            <a:endParaRPr lang="en-US" dirty="0"/>
          </a:p>
          <a:p>
            <a:r>
              <a:rPr lang="es-ES" b="1" dirty="0"/>
              <a:t>Honorarios por admisión:</a:t>
            </a:r>
            <a:r>
              <a:rPr lang="es-ES" dirty="0"/>
              <a:t> se reconocen a medida que dichos actos van teniendo lugar.</a:t>
            </a:r>
            <a:endParaRPr lang="en-US" dirty="0"/>
          </a:p>
          <a:p>
            <a:r>
              <a:rPr lang="es-ES" b="1" dirty="0"/>
              <a:t>Honorarios por enseñanza:</a:t>
            </a:r>
            <a:r>
              <a:rPr lang="es-ES" dirty="0"/>
              <a:t> se reconocen repartiéndolos en todo el período de la docencia.</a:t>
            </a:r>
            <a:endParaRPr lang="en-US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47E7C509-B3D6-43C2-A192-BC848AE4A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500336" cy="1320800"/>
          </a:xfrm>
        </p:spPr>
        <p:txBody>
          <a:bodyPr>
            <a:normAutofit fontScale="90000"/>
          </a:bodyPr>
          <a:lstStyle/>
          <a:p>
            <a:r>
              <a:rPr lang="es-CL" b="1" dirty="0"/>
              <a:t>NICSP 9</a:t>
            </a:r>
            <a:br>
              <a:rPr lang="es-CL" b="1" dirty="0"/>
            </a:br>
            <a:r>
              <a:rPr lang="es-ES" b="1" dirty="0"/>
              <a:t>Ingresos de Transacciones con Contraprestación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3919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6FC7EDC-D059-4470-BFCB-600A60C6D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49762" cy="1320800"/>
          </a:xfrm>
        </p:spPr>
        <p:txBody>
          <a:bodyPr>
            <a:normAutofit fontScale="90000"/>
          </a:bodyPr>
          <a:lstStyle/>
          <a:p>
            <a:r>
              <a:rPr lang="es-CL" b="1" dirty="0"/>
              <a:t>NICSP 9</a:t>
            </a:r>
            <a:br>
              <a:rPr lang="es-CL" b="1" dirty="0"/>
            </a:br>
            <a:r>
              <a:rPr lang="es-ES" b="1" dirty="0"/>
              <a:t>Ingresos de Transacciones con Contraprestación</a:t>
            </a:r>
            <a:endParaRPr lang="en-US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E6FFD5B-93AC-4EBB-AB8E-93DE45FDC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b="1" dirty="0"/>
              <a:t>Venta de bienes</a:t>
            </a:r>
            <a:endParaRPr lang="en-US" b="1" dirty="0"/>
          </a:p>
          <a:p>
            <a:pPr marL="0" indent="0">
              <a:buNone/>
            </a:pPr>
            <a:r>
              <a:rPr lang="es-ES" dirty="0"/>
              <a:t>Para reconocer los ingresos se deben dar las siguientes condiciones:</a:t>
            </a:r>
            <a:endParaRPr lang="en-US" dirty="0"/>
          </a:p>
          <a:p>
            <a:pPr lvl="0"/>
            <a:r>
              <a:rPr lang="es-ES" dirty="0"/>
              <a:t>La entidad ha transferido al comprador los riesgos y ventajas de tipo significativo, derivados de la propiedad de los bienes;</a:t>
            </a:r>
            <a:endParaRPr lang="en-US" dirty="0"/>
          </a:p>
          <a:p>
            <a:pPr lvl="0"/>
            <a:r>
              <a:rPr lang="es-ES" dirty="0"/>
              <a:t>La entidad no conserva para sí ninguna implicación en la gestión corriente de los bienes vendidos.</a:t>
            </a:r>
            <a:endParaRPr lang="en-US" dirty="0"/>
          </a:p>
          <a:p>
            <a:pPr lvl="0"/>
            <a:r>
              <a:rPr lang="es-ES" dirty="0"/>
              <a:t>El importe de los ingresos puede ser medido con fiabilidad.</a:t>
            </a:r>
            <a:endParaRPr lang="en-US" dirty="0"/>
          </a:p>
          <a:p>
            <a:pPr lvl="0"/>
            <a:r>
              <a:rPr lang="es-ES" dirty="0"/>
              <a:t>Es probable que la entidad reciba los beneficios económicos.</a:t>
            </a:r>
            <a:endParaRPr lang="en-US" dirty="0"/>
          </a:p>
          <a:p>
            <a:r>
              <a:rPr lang="es-ES" dirty="0"/>
              <a:t>Los costos incurridos, o por incurrir, pueden ser medidos con fiabilidad.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b="1" dirty="0"/>
              <a:t>Si la entidad retiene, de forma significativa los riesgos de la propiedad, la transacción no será una venta y por lo tanto no se reconocerán los ingresos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23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AF0B88F-0EE1-4A7E-BC03-5D1AF369A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/>
              <a:t>Intereses, regalías y dividendos o distribuciones similares</a:t>
            </a:r>
            <a:endParaRPr lang="en-US" b="1" dirty="0"/>
          </a:p>
          <a:p>
            <a:pPr marL="0" indent="0">
              <a:buNone/>
            </a:pPr>
            <a:r>
              <a:rPr lang="es-ES" dirty="0"/>
              <a:t>Para reconocer los ingresos se deben utilizar los siguientes tratamientos:</a:t>
            </a:r>
            <a:endParaRPr lang="en-US" dirty="0"/>
          </a:p>
          <a:p>
            <a:pPr lvl="0"/>
            <a:r>
              <a:rPr lang="es-ES" dirty="0"/>
              <a:t>Los intereses deben reconocerse sobre la base de proporción de tiempo transcurrido.</a:t>
            </a:r>
            <a:endParaRPr lang="en-US" dirty="0"/>
          </a:p>
          <a:p>
            <a:pPr lvl="0"/>
            <a:r>
              <a:rPr lang="es-ES" dirty="0"/>
              <a:t>Las regalías deben reconocerse en cuanto se devenguen de acuerdo con la sustancia del acuerdo en que se basan.</a:t>
            </a:r>
            <a:endParaRPr lang="en-US" dirty="0"/>
          </a:p>
          <a:p>
            <a:pPr lvl="0"/>
            <a:r>
              <a:rPr lang="es-ES" dirty="0"/>
              <a:t>Los dividendos o distribuciones similares deben reconocerse cuando se establezca el derecho a recibirlos por parte del propietario.</a:t>
            </a:r>
            <a:endParaRPr lang="en-US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829E8BD8-B17E-4979-B326-3968179A3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142527" cy="1320800"/>
          </a:xfrm>
        </p:spPr>
        <p:txBody>
          <a:bodyPr>
            <a:normAutofit fontScale="90000"/>
          </a:bodyPr>
          <a:lstStyle/>
          <a:p>
            <a:r>
              <a:rPr lang="es-CL" b="1" dirty="0"/>
              <a:t>NICSP 9</a:t>
            </a:r>
            <a:br>
              <a:rPr lang="es-CL" b="1" dirty="0"/>
            </a:br>
            <a:r>
              <a:rPr lang="es-ES" b="1" dirty="0"/>
              <a:t>Ingresos de Transacciones con Contraprestación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9269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940</TotalTime>
  <Words>645</Words>
  <Application>Microsoft Office PowerPoint</Application>
  <PresentationFormat>Personalizado</PresentationFormat>
  <Paragraphs>55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Faceta</vt:lpstr>
      <vt:lpstr>Contabilidad Gubernamental  NICSP 9</vt:lpstr>
      <vt:lpstr>NICSP 9 Ingresos de Transacciones con Contraprestación</vt:lpstr>
      <vt:lpstr>NICSP 9 Ingresos de Transacciones con Contraprestación</vt:lpstr>
      <vt:lpstr>NICSP 9 Ingresos de Transacciones con Contraprestación</vt:lpstr>
      <vt:lpstr>NICSP 9 Ingresos de Transacciones con Contraprestación</vt:lpstr>
      <vt:lpstr>NICSP 9 Ingresos de Transacciones con Contraprestación</vt:lpstr>
      <vt:lpstr>NICSP 9 Ingresos de Transacciones con Contraprestación</vt:lpstr>
      <vt:lpstr>NICSP 9 Ingresos de Transacciones con Contraprestación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Carlos Castro</cp:lastModifiedBy>
  <cp:revision>69</cp:revision>
  <dcterms:created xsi:type="dcterms:W3CDTF">2018-03-13T03:08:02Z</dcterms:created>
  <dcterms:modified xsi:type="dcterms:W3CDTF">2018-11-20T18:59:04Z</dcterms:modified>
</cp:coreProperties>
</file>