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282" y="-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4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266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2890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78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55857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8125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674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86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31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094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2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40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38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23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0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79CBF93-E642-44AE-B04E-12A6BF979F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5012" y="3550863"/>
            <a:ext cx="7129805" cy="383693"/>
          </a:xfrm>
        </p:spPr>
        <p:txBody>
          <a:bodyPr>
            <a:noAutofit/>
          </a:bodyPr>
          <a:lstStyle/>
          <a:p>
            <a:r>
              <a:rPr lang="es-CL" dirty="0"/>
              <a:t>Contabilidad Gubernamental </a:t>
            </a:r>
            <a:br>
              <a:rPr lang="es-CL" dirty="0"/>
            </a:br>
            <a:r>
              <a:rPr lang="es-CL" sz="2800" b="1" dirty="0"/>
              <a:t>NICSP 2</a:t>
            </a:r>
            <a:endParaRPr lang="en-U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F7505D0E-FF39-48F3-9B8E-95E642086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901976" cy="1660854"/>
          </a:xfrm>
        </p:spPr>
        <p:txBody>
          <a:bodyPr>
            <a:normAutofit fontScale="92500" lnSpcReduction="10000"/>
          </a:bodyPr>
          <a:lstStyle/>
          <a:p>
            <a:r>
              <a:rPr lang="es-CL" sz="2000" b="1" dirty="0"/>
              <a:t>Felipe Malgüe T.</a:t>
            </a:r>
          </a:p>
          <a:p>
            <a:r>
              <a:rPr lang="es-CL" sz="1300" b="1" dirty="0"/>
              <a:t>INSPECTOR DEL TRABAJO</a:t>
            </a:r>
            <a:endParaRPr lang="es-CL" b="1" dirty="0"/>
          </a:p>
          <a:p>
            <a:r>
              <a:rPr lang="es-CL" sz="1400" dirty="0"/>
              <a:t>Contador Público y Auditor, Universidad de Santiago de Chile</a:t>
            </a:r>
          </a:p>
          <a:p>
            <a:r>
              <a:rPr lang="es-CL" sz="1400" dirty="0"/>
              <a:t>Diplomado en Gestión de Personas, Universidad de Chile</a:t>
            </a:r>
          </a:p>
          <a:p>
            <a:r>
              <a:rPr lang="es-CL" sz="1400" dirty="0"/>
              <a:t>MBA, Universidad de Lleida – España</a:t>
            </a:r>
            <a:endParaRPr lang="en-US" sz="1400" dirty="0"/>
          </a:p>
        </p:txBody>
      </p:sp>
      <p:pic>
        <p:nvPicPr>
          <p:cNvPr id="1026" name="Picture 2" descr="https://www.u-cursos.cl/inap/13040000/novedades_institucion/r/35_logo_iap_fondo_transparente.png">
            <a:extLst>
              <a:ext uri="{FF2B5EF4-FFF2-40B4-BE49-F238E27FC236}">
                <a16:creationId xmlns:a16="http://schemas.microsoft.com/office/drawing/2014/main" xmlns="" id="{70E4DD55-28ED-4919-998E-992C2F9E7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113" y="56603"/>
            <a:ext cx="3755655" cy="2080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3894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BE97A87-55A3-41A5-BBE6-2BA740D97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NICSP 2</a:t>
            </a:r>
            <a:br>
              <a:rPr lang="es-CL" dirty="0"/>
            </a:br>
            <a:r>
              <a:rPr lang="es-CL" dirty="0"/>
              <a:t>Estados de Flujos de Efectivo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B5737BB-2F02-4843-A1ED-D67D481CE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Esta norma exige que una empresa presente estados de flujo de efectivo como parte integral de sus estados financieros.</a:t>
            </a:r>
          </a:p>
          <a:p>
            <a:endParaRPr lang="es-CL" dirty="0"/>
          </a:p>
          <a:p>
            <a:r>
              <a:rPr lang="es-CL" dirty="0"/>
              <a:t>Los flujos de efectivo deben presentarse clasificados en tres cuentas principales: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operación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inversión</a:t>
            </a:r>
          </a:p>
          <a:p>
            <a:pPr marL="800100" lvl="1" indent="-342900">
              <a:buFont typeface="+mj-lt"/>
              <a:buAutoNum type="alphaUcPeriod"/>
            </a:pPr>
            <a:r>
              <a:rPr lang="es-CL" dirty="0"/>
              <a:t>Actividades de financiación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90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AAFF1A1-A7CF-4408-8D63-501770552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A. Actividades de Operación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5DB0BD0-0866-4D0E-9A4C-0779EF0870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CL" dirty="0"/>
              <a:t>Cobros procedentes de impuestos, contribuciones y multas.</a:t>
            </a:r>
          </a:p>
          <a:p>
            <a:r>
              <a:rPr lang="es-CL" dirty="0"/>
              <a:t>Cobros en concepto de cargos por bienes y servicios suministrados.</a:t>
            </a:r>
          </a:p>
          <a:p>
            <a:r>
              <a:rPr lang="es-CL" dirty="0"/>
              <a:t>Cobros en efectivo procedentes de subvenciones o transferencias.</a:t>
            </a:r>
          </a:p>
          <a:p>
            <a:r>
              <a:rPr lang="es-CL" dirty="0"/>
              <a:t>Cobros de regalías, cuotas y comisiones.</a:t>
            </a:r>
          </a:p>
          <a:p>
            <a:r>
              <a:rPr lang="es-CL" dirty="0"/>
              <a:t>Pagos a otras entidades del sector público para financiar sus operaciones.</a:t>
            </a:r>
          </a:p>
          <a:p>
            <a:r>
              <a:rPr lang="es-CL" dirty="0"/>
              <a:t>Pagos a los proveedores.</a:t>
            </a:r>
          </a:p>
          <a:p>
            <a:r>
              <a:rPr lang="es-CL" dirty="0"/>
              <a:t>Pagos a los funcionarios.</a:t>
            </a:r>
          </a:p>
          <a:p>
            <a:r>
              <a:rPr lang="es-CL" dirty="0"/>
              <a:t>Cobros y pagos de las entidades de seguro por primas y prestaciones.</a:t>
            </a:r>
          </a:p>
          <a:p>
            <a:r>
              <a:rPr lang="es-CL" dirty="0"/>
              <a:t>Pago de impuestos según proceda.</a:t>
            </a:r>
          </a:p>
          <a:p>
            <a:r>
              <a:rPr lang="es-CL" dirty="0"/>
              <a:t>Cobros y pagos por contratos de intermediación.</a:t>
            </a:r>
          </a:p>
          <a:p>
            <a:r>
              <a:rPr lang="es-CL" dirty="0"/>
              <a:t>Cobros o pagos por operaciones en discontinuación.</a:t>
            </a:r>
          </a:p>
          <a:p>
            <a:r>
              <a:rPr lang="es-CL" dirty="0"/>
              <a:t>Cobros y pagos derivados de la resolución de litigios.</a:t>
            </a:r>
          </a:p>
        </p:txBody>
      </p:sp>
    </p:spTree>
    <p:extLst>
      <p:ext uri="{BB962C8B-B14F-4D97-AF65-F5344CB8AC3E}">
        <p14:creationId xmlns:p14="http://schemas.microsoft.com/office/powerpoint/2010/main" val="3317092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C437DE4-775E-4815-90E8-14263480D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B. Actividades de inversión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1B73418-30E3-4FE3-B6D1-AA83677F1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/>
              <a:t>Pagos por la adquisición de propiedades, planta y equipo (PPE), activos intangibles y otros activos a largo plazo.</a:t>
            </a:r>
          </a:p>
          <a:p>
            <a:r>
              <a:rPr lang="es-CL" dirty="0"/>
              <a:t>Cobros por ventas de (PPE), activos intangibles y otros activos a largo plazo.</a:t>
            </a:r>
          </a:p>
          <a:p>
            <a:r>
              <a:rPr lang="es-CL" dirty="0"/>
              <a:t>Pagos por la adquisición de instrumentos de pasivo o de patrimonio, emitidos por otras entidades, así como participaciones en negocios conjuntos.</a:t>
            </a:r>
          </a:p>
          <a:p>
            <a:r>
              <a:rPr lang="es-CL" dirty="0"/>
              <a:t>Cobros por venta y reembolso de instrumentos de pasivo o de capital emitidos por otras entidades, así como participaciones en negocios conjuntos.</a:t>
            </a:r>
          </a:p>
          <a:p>
            <a:r>
              <a:rPr lang="es-CL" dirty="0"/>
              <a:t>Anticipos de efectivo y préstamos a terceros.</a:t>
            </a:r>
          </a:p>
          <a:p>
            <a:r>
              <a:rPr lang="es-CL" dirty="0"/>
              <a:t>Cobros derivados del reembolso de anticipos y préstamos a terceros.</a:t>
            </a:r>
          </a:p>
          <a:p>
            <a:r>
              <a:rPr lang="es-CL" dirty="0"/>
              <a:t>Pagos derivados de contratos a término, de futuro, de opciones y de permuta financiera.</a:t>
            </a:r>
          </a:p>
          <a:p>
            <a:r>
              <a:rPr lang="es-CL" dirty="0"/>
              <a:t>Cobros procedentes de contratos a término, a futuro, de opciones y de permuta financiera.</a:t>
            </a:r>
          </a:p>
        </p:txBody>
      </p:sp>
    </p:spTree>
    <p:extLst>
      <p:ext uri="{BB962C8B-B14F-4D97-AF65-F5344CB8AC3E}">
        <p14:creationId xmlns:p14="http://schemas.microsoft.com/office/powerpoint/2010/main" val="1510622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7AC583-2959-4FB4-A176-88900468A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C. Actividades de Financiación</a:t>
            </a:r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92DBB75-98B5-45B7-9872-21DF55A1D1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Cobros en efectivo procedente de la emisión de obligaciones, </a:t>
            </a:r>
            <a:r>
              <a:rPr lang="es-CL" dirty="0" err="1"/>
              <a:t>pr</a:t>
            </a:r>
            <a:r>
              <a:rPr lang="en-US" dirty="0" err="1"/>
              <a:t>éstamos</a:t>
            </a:r>
            <a:r>
              <a:rPr lang="en-US" dirty="0"/>
              <a:t>, </a:t>
            </a:r>
            <a:r>
              <a:rPr lang="en-US" dirty="0" err="1"/>
              <a:t>pagarés</a:t>
            </a:r>
            <a:r>
              <a:rPr lang="en-US" dirty="0"/>
              <a:t>, </a:t>
            </a:r>
            <a:r>
              <a:rPr lang="en-US" dirty="0" err="1"/>
              <a:t>bonos</a:t>
            </a:r>
            <a:r>
              <a:rPr lang="en-US" dirty="0"/>
              <a:t>, cédulas </a:t>
            </a:r>
            <a:r>
              <a:rPr lang="en-US" dirty="0" err="1"/>
              <a:t>hipotecarias</a:t>
            </a:r>
            <a:r>
              <a:rPr lang="en-US" dirty="0"/>
              <a:t> y </a:t>
            </a:r>
            <a:r>
              <a:rPr lang="en-US" dirty="0" err="1"/>
              <a:t>otros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tomados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préstamo</a:t>
            </a:r>
            <a:r>
              <a:rPr lang="en-US" dirty="0"/>
              <a:t> a largo y </a:t>
            </a:r>
            <a:r>
              <a:rPr lang="en-US" dirty="0" err="1"/>
              <a:t>corto</a:t>
            </a:r>
            <a:r>
              <a:rPr lang="en-US" dirty="0"/>
              <a:t> </a:t>
            </a:r>
            <a:r>
              <a:rPr lang="en-US" dirty="0" err="1"/>
              <a:t>plazo</a:t>
            </a:r>
            <a:r>
              <a:rPr lang="en-US" dirty="0"/>
              <a:t>.</a:t>
            </a:r>
          </a:p>
          <a:p>
            <a:r>
              <a:rPr lang="es-CL" dirty="0"/>
              <a:t>R</a:t>
            </a:r>
            <a:r>
              <a:rPr lang="en-US" dirty="0" err="1"/>
              <a:t>eembolso</a:t>
            </a:r>
            <a:r>
              <a:rPr lang="en-US" dirty="0"/>
              <a:t> de </a:t>
            </a:r>
            <a:r>
              <a:rPr lang="en-US" dirty="0" err="1"/>
              <a:t>los</a:t>
            </a:r>
            <a:r>
              <a:rPr lang="en-US" dirty="0"/>
              <a:t> </a:t>
            </a:r>
            <a:r>
              <a:rPr lang="en-US" dirty="0" err="1"/>
              <a:t>fondos</a:t>
            </a:r>
            <a:r>
              <a:rPr lang="en-US" dirty="0"/>
              <a:t> </a:t>
            </a:r>
            <a:r>
              <a:rPr lang="en-US" dirty="0" err="1"/>
              <a:t>tomados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préstamos</a:t>
            </a:r>
            <a:r>
              <a:rPr lang="en-US" dirty="0"/>
              <a:t>.</a:t>
            </a:r>
          </a:p>
          <a:p>
            <a:r>
              <a:rPr lang="es-CL" dirty="0"/>
              <a:t>Pagos</a:t>
            </a:r>
            <a:r>
              <a:rPr lang="en-US" dirty="0"/>
              <a:t> </a:t>
            </a:r>
            <a:r>
              <a:rPr lang="en-US" dirty="0" err="1"/>
              <a:t>realizados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el </a:t>
            </a:r>
            <a:r>
              <a:rPr lang="en-US" dirty="0" err="1"/>
              <a:t>arrendatario</a:t>
            </a:r>
            <a:r>
              <a:rPr lang="en-US" dirty="0"/>
              <a:t> para </a:t>
            </a:r>
            <a:r>
              <a:rPr lang="en-US" dirty="0" err="1"/>
              <a:t>reducir</a:t>
            </a:r>
            <a:r>
              <a:rPr lang="en-US" dirty="0"/>
              <a:t> la </a:t>
            </a:r>
            <a:r>
              <a:rPr lang="en-US" dirty="0" err="1"/>
              <a:t>deuda</a:t>
            </a:r>
            <a:r>
              <a:rPr lang="en-US" dirty="0"/>
              <a:t> </a:t>
            </a:r>
            <a:r>
              <a:rPr lang="en-US" dirty="0" err="1"/>
              <a:t>pendiente</a:t>
            </a:r>
            <a:r>
              <a:rPr lang="en-US" dirty="0"/>
              <a:t> de un </a:t>
            </a:r>
            <a:r>
              <a:rPr lang="en-US" dirty="0" err="1"/>
              <a:t>arrendamiento</a:t>
            </a:r>
            <a:r>
              <a:rPr lang="en-US" dirty="0"/>
              <a:t> </a:t>
            </a:r>
            <a:r>
              <a:rPr lang="es-CL" dirty="0" err="1"/>
              <a:t>financier</a:t>
            </a:r>
            <a:r>
              <a:rPr lang="en-US" dirty="0"/>
              <a:t>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8349122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407</TotalTime>
  <Words>391</Words>
  <Application>Microsoft Office PowerPoint</Application>
  <PresentationFormat>Personalizado</PresentationFormat>
  <Paragraphs>39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Faceta</vt:lpstr>
      <vt:lpstr>Contabilidad Gubernamental  NICSP 2</vt:lpstr>
      <vt:lpstr>NICSP 2 Estados de Flujos de Efectivo</vt:lpstr>
      <vt:lpstr>A. Actividades de Operación</vt:lpstr>
      <vt:lpstr>B. Actividades de inversión</vt:lpstr>
      <vt:lpstr>C. Actividades de Financiación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Contabilidad Gubernamental</dc:title>
  <dc:creator>Felipe Malgüe T.</dc:creator>
  <cp:lastModifiedBy>Carlos Castro</cp:lastModifiedBy>
  <cp:revision>40</cp:revision>
  <dcterms:created xsi:type="dcterms:W3CDTF">2018-03-13T03:08:02Z</dcterms:created>
  <dcterms:modified xsi:type="dcterms:W3CDTF">2018-10-16T17:50:00Z</dcterms:modified>
</cp:coreProperties>
</file>