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70" r:id="rId14"/>
    <p:sldId id="271" r:id="rId15"/>
    <p:sldId id="273" r:id="rId16"/>
    <p:sldId id="272" r:id="rId17"/>
    <p:sldId id="275" r:id="rId18"/>
    <p:sldId id="276"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ito" initials="R" lastIdx="1" clrIdx="0">
    <p:extLst>
      <p:ext uri="{19B8F6BF-5375-455C-9EA6-DF929625EA0E}">
        <p15:presenceInfo xmlns:p15="http://schemas.microsoft.com/office/powerpoint/2012/main" userId="Roberti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8" autoAdjust="0"/>
    <p:restoredTop sz="94660"/>
  </p:normalViewPr>
  <p:slideViewPr>
    <p:cSldViewPr snapToGrid="0">
      <p:cViewPr varScale="1">
        <p:scale>
          <a:sx n="74" d="100"/>
          <a:sy n="74" d="100"/>
        </p:scale>
        <p:origin x="30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7A5E7-AD30-4935-B6DF-455B4B08436B}" type="doc">
      <dgm:prSet loTypeId="urn:microsoft.com/office/officeart/2009/3/layout/IncreasingArrowsProcess" loCatId="process" qsTypeId="urn:microsoft.com/office/officeart/2005/8/quickstyle/3d6" qsCatId="3D" csTypeId="urn:microsoft.com/office/officeart/2005/8/colors/colorful1" csCatId="colorful" phldr="1"/>
      <dgm:spPr/>
      <dgm:t>
        <a:bodyPr/>
        <a:lstStyle/>
        <a:p>
          <a:endParaRPr lang="es-CL"/>
        </a:p>
      </dgm:t>
    </dgm:pt>
    <dgm:pt modelId="{2B92825B-F66F-45B3-ABB5-48F46E97952C}">
      <dgm:prSet phldrT="[Texto]"/>
      <dgm:spPr/>
      <dgm:t>
        <a:bodyPr/>
        <a:lstStyle/>
        <a:p>
          <a:r>
            <a:rPr lang="es-CL" dirty="0" smtClean="0"/>
            <a:t>1880 </a:t>
          </a:r>
          <a:endParaRPr lang="es-CL" dirty="0"/>
        </a:p>
      </dgm:t>
    </dgm:pt>
    <dgm:pt modelId="{C41541C8-DDA1-4964-995B-FE0038740880}" type="parTrans" cxnId="{0D18AAA2-C2D0-4740-B312-E9A90BE413A6}">
      <dgm:prSet/>
      <dgm:spPr/>
      <dgm:t>
        <a:bodyPr/>
        <a:lstStyle/>
        <a:p>
          <a:endParaRPr lang="es-CL"/>
        </a:p>
      </dgm:t>
    </dgm:pt>
    <dgm:pt modelId="{E37D3580-E7AA-489F-A0D0-18146176FA5A}" type="sibTrans" cxnId="{0D18AAA2-C2D0-4740-B312-E9A90BE413A6}">
      <dgm:prSet/>
      <dgm:spPr/>
      <dgm:t>
        <a:bodyPr/>
        <a:lstStyle/>
        <a:p>
          <a:endParaRPr lang="es-CL"/>
        </a:p>
      </dgm:t>
    </dgm:pt>
    <dgm:pt modelId="{840993BF-62C1-4D6A-AA8B-10E0721F0E4A}">
      <dgm:prSet phldrT="[Texto]"/>
      <dgm:spPr/>
      <dgm:t>
        <a:bodyPr/>
        <a:lstStyle/>
        <a:p>
          <a:r>
            <a:rPr lang="es-CL" dirty="0" smtClean="0"/>
            <a:t>Corriente clásica o racionalista</a:t>
          </a:r>
          <a:br>
            <a:rPr lang="es-CL" dirty="0" smtClean="0"/>
          </a:br>
          <a:r>
            <a:rPr lang="es-CL" dirty="0" smtClean="0"/>
            <a:t/>
          </a:r>
          <a:br>
            <a:rPr lang="es-CL" dirty="0" smtClean="0"/>
          </a:br>
          <a:r>
            <a:rPr lang="es-CL" dirty="0" smtClean="0"/>
            <a:t>Énfasis en el “Músculo”</a:t>
          </a:r>
          <a:endParaRPr lang="es-CL" dirty="0"/>
        </a:p>
      </dgm:t>
    </dgm:pt>
    <dgm:pt modelId="{B7C53735-72ED-4A98-8540-6E464811D23B}" type="parTrans" cxnId="{35D6E97C-0EA2-4ADE-92AB-D6EB62A0787C}">
      <dgm:prSet/>
      <dgm:spPr/>
      <dgm:t>
        <a:bodyPr/>
        <a:lstStyle/>
        <a:p>
          <a:endParaRPr lang="es-CL"/>
        </a:p>
      </dgm:t>
    </dgm:pt>
    <dgm:pt modelId="{83A80D66-506C-43D7-A310-F4DC71CB82E9}" type="sibTrans" cxnId="{35D6E97C-0EA2-4ADE-92AB-D6EB62A0787C}">
      <dgm:prSet/>
      <dgm:spPr/>
      <dgm:t>
        <a:bodyPr/>
        <a:lstStyle/>
        <a:p>
          <a:endParaRPr lang="es-CL"/>
        </a:p>
      </dgm:t>
    </dgm:pt>
    <dgm:pt modelId="{A8086B7F-075E-431B-A0C9-0E89CC3FC50F}">
      <dgm:prSet phldrT="[Texto]"/>
      <dgm:spPr/>
      <dgm:t>
        <a:bodyPr/>
        <a:lstStyle/>
        <a:p>
          <a:r>
            <a:rPr lang="es-CL" dirty="0" smtClean="0"/>
            <a:t>1930</a:t>
          </a:r>
          <a:endParaRPr lang="es-CL" dirty="0"/>
        </a:p>
      </dgm:t>
    </dgm:pt>
    <dgm:pt modelId="{24CBCC18-A8FF-48A9-9E5D-EDC662733EC1}" type="parTrans" cxnId="{DC2188CD-AEF7-4C07-B5A5-9B2A7F5E0024}">
      <dgm:prSet/>
      <dgm:spPr/>
      <dgm:t>
        <a:bodyPr/>
        <a:lstStyle/>
        <a:p>
          <a:endParaRPr lang="es-CL"/>
        </a:p>
      </dgm:t>
    </dgm:pt>
    <dgm:pt modelId="{F7EC0A87-A0B0-4989-A464-487C88DC0F55}" type="sibTrans" cxnId="{DC2188CD-AEF7-4C07-B5A5-9B2A7F5E0024}">
      <dgm:prSet/>
      <dgm:spPr/>
      <dgm:t>
        <a:bodyPr/>
        <a:lstStyle/>
        <a:p>
          <a:endParaRPr lang="es-CL"/>
        </a:p>
      </dgm:t>
    </dgm:pt>
    <dgm:pt modelId="{900045E7-D67E-4A76-8D0C-7122881C259B}">
      <dgm:prSet phldrT="[Texto]"/>
      <dgm:spPr/>
      <dgm:t>
        <a:bodyPr/>
        <a:lstStyle/>
        <a:p>
          <a:r>
            <a:rPr lang="es-CL" dirty="0" smtClean="0"/>
            <a:t>Enfoque de relaciones humanas</a:t>
          </a:r>
          <a:br>
            <a:rPr lang="es-CL" dirty="0" smtClean="0"/>
          </a:br>
          <a:r>
            <a:rPr lang="es-CL" dirty="0" smtClean="0"/>
            <a:t/>
          </a:r>
          <a:br>
            <a:rPr lang="es-CL" dirty="0" smtClean="0"/>
          </a:br>
          <a:r>
            <a:rPr lang="es-CL" dirty="0" smtClean="0"/>
            <a:t>Énfasis en el “Corazón”</a:t>
          </a:r>
          <a:endParaRPr lang="es-CL" dirty="0"/>
        </a:p>
      </dgm:t>
    </dgm:pt>
    <dgm:pt modelId="{8F12F839-30EB-482D-9EF1-73D5643AC8D0}" type="parTrans" cxnId="{4CB3480A-0FE7-4AB5-A35E-96DD6C637E6D}">
      <dgm:prSet/>
      <dgm:spPr/>
      <dgm:t>
        <a:bodyPr/>
        <a:lstStyle/>
        <a:p>
          <a:endParaRPr lang="es-CL"/>
        </a:p>
      </dgm:t>
    </dgm:pt>
    <dgm:pt modelId="{09801195-544C-4734-A08B-FFEA18EC6291}" type="sibTrans" cxnId="{4CB3480A-0FE7-4AB5-A35E-96DD6C637E6D}">
      <dgm:prSet/>
      <dgm:spPr/>
      <dgm:t>
        <a:bodyPr/>
        <a:lstStyle/>
        <a:p>
          <a:endParaRPr lang="es-CL"/>
        </a:p>
      </dgm:t>
    </dgm:pt>
    <dgm:pt modelId="{E0644F5A-F3CA-4A99-B6EA-F0F8A419101A}">
      <dgm:prSet phldrT="[Texto]"/>
      <dgm:spPr/>
      <dgm:t>
        <a:bodyPr/>
        <a:lstStyle/>
        <a:p>
          <a:r>
            <a:rPr lang="es-CL" dirty="0" smtClean="0"/>
            <a:t>1950</a:t>
          </a:r>
          <a:endParaRPr lang="es-CL" dirty="0"/>
        </a:p>
      </dgm:t>
    </dgm:pt>
    <dgm:pt modelId="{9A599B07-D637-4E5F-BD16-C12F7830789C}" type="parTrans" cxnId="{3347BDA8-214E-4550-8184-A78C03544A8C}">
      <dgm:prSet/>
      <dgm:spPr/>
      <dgm:t>
        <a:bodyPr/>
        <a:lstStyle/>
        <a:p>
          <a:endParaRPr lang="es-CL"/>
        </a:p>
      </dgm:t>
    </dgm:pt>
    <dgm:pt modelId="{69CB5E64-59CA-4C31-952B-43A96AA868DF}" type="sibTrans" cxnId="{3347BDA8-214E-4550-8184-A78C03544A8C}">
      <dgm:prSet/>
      <dgm:spPr/>
      <dgm:t>
        <a:bodyPr/>
        <a:lstStyle/>
        <a:p>
          <a:endParaRPr lang="es-CL"/>
        </a:p>
      </dgm:t>
    </dgm:pt>
    <dgm:pt modelId="{00630F74-B21C-4F44-919B-B6D73B62FBA6}">
      <dgm:prSet phldrT="[Texto]"/>
      <dgm:spPr/>
      <dgm:t>
        <a:bodyPr/>
        <a:lstStyle/>
        <a:p>
          <a:r>
            <a:rPr lang="es-CL" dirty="0" smtClean="0"/>
            <a:t>Sicosociología de las Organizaciones</a:t>
          </a:r>
          <a:br>
            <a:rPr lang="es-CL" dirty="0" smtClean="0"/>
          </a:br>
          <a:r>
            <a:rPr lang="es-CL" dirty="0" smtClean="0"/>
            <a:t/>
          </a:r>
          <a:br>
            <a:rPr lang="es-CL" dirty="0" smtClean="0"/>
          </a:br>
          <a:r>
            <a:rPr lang="es-CL" dirty="0" smtClean="0"/>
            <a:t>Énfasis en el “Agente”</a:t>
          </a:r>
          <a:endParaRPr lang="es-CL" dirty="0"/>
        </a:p>
      </dgm:t>
    </dgm:pt>
    <dgm:pt modelId="{9C4FD1F2-08F2-4FC9-858B-D7D545E113EA}" type="parTrans" cxnId="{48FD2900-9E64-4941-A91A-40F29EB76181}">
      <dgm:prSet/>
      <dgm:spPr/>
      <dgm:t>
        <a:bodyPr/>
        <a:lstStyle/>
        <a:p>
          <a:endParaRPr lang="es-CL"/>
        </a:p>
      </dgm:t>
    </dgm:pt>
    <dgm:pt modelId="{0A6C4C99-BDD6-4351-92A7-6C84126529DC}" type="sibTrans" cxnId="{48FD2900-9E64-4941-A91A-40F29EB76181}">
      <dgm:prSet/>
      <dgm:spPr/>
      <dgm:t>
        <a:bodyPr/>
        <a:lstStyle/>
        <a:p>
          <a:endParaRPr lang="es-CL"/>
        </a:p>
      </dgm:t>
    </dgm:pt>
    <dgm:pt modelId="{1F59900B-EC05-4D44-A5CD-DD226DA5F2CC}" type="pres">
      <dgm:prSet presAssocID="{AF47A5E7-AD30-4935-B6DF-455B4B08436B}" presName="Name0" presStyleCnt="0">
        <dgm:presLayoutVars>
          <dgm:chMax val="5"/>
          <dgm:chPref val="5"/>
          <dgm:dir/>
          <dgm:animLvl val="lvl"/>
        </dgm:presLayoutVars>
      </dgm:prSet>
      <dgm:spPr/>
      <dgm:t>
        <a:bodyPr/>
        <a:lstStyle/>
        <a:p>
          <a:endParaRPr lang="es-CL"/>
        </a:p>
      </dgm:t>
    </dgm:pt>
    <dgm:pt modelId="{02C47722-9ACF-4ADA-9865-E98BC5C1B795}" type="pres">
      <dgm:prSet presAssocID="{2B92825B-F66F-45B3-ABB5-48F46E97952C}" presName="parentText1" presStyleLbl="node1" presStyleIdx="0" presStyleCnt="3">
        <dgm:presLayoutVars>
          <dgm:chMax/>
          <dgm:chPref val="3"/>
          <dgm:bulletEnabled val="1"/>
        </dgm:presLayoutVars>
      </dgm:prSet>
      <dgm:spPr/>
      <dgm:t>
        <a:bodyPr/>
        <a:lstStyle/>
        <a:p>
          <a:endParaRPr lang="es-CL"/>
        </a:p>
      </dgm:t>
    </dgm:pt>
    <dgm:pt modelId="{71D99794-6EBA-4E6E-A9AB-69BCCD0CF871}" type="pres">
      <dgm:prSet presAssocID="{2B92825B-F66F-45B3-ABB5-48F46E97952C}" presName="childText1" presStyleLbl="solidAlignAcc1" presStyleIdx="0" presStyleCnt="3">
        <dgm:presLayoutVars>
          <dgm:chMax val="0"/>
          <dgm:chPref val="0"/>
          <dgm:bulletEnabled val="1"/>
        </dgm:presLayoutVars>
      </dgm:prSet>
      <dgm:spPr/>
      <dgm:t>
        <a:bodyPr/>
        <a:lstStyle/>
        <a:p>
          <a:endParaRPr lang="es-CL"/>
        </a:p>
      </dgm:t>
    </dgm:pt>
    <dgm:pt modelId="{AB162716-347E-41D9-B4E4-5706B8B3ECD2}" type="pres">
      <dgm:prSet presAssocID="{A8086B7F-075E-431B-A0C9-0E89CC3FC50F}" presName="parentText2" presStyleLbl="node1" presStyleIdx="1" presStyleCnt="3">
        <dgm:presLayoutVars>
          <dgm:chMax/>
          <dgm:chPref val="3"/>
          <dgm:bulletEnabled val="1"/>
        </dgm:presLayoutVars>
      </dgm:prSet>
      <dgm:spPr/>
      <dgm:t>
        <a:bodyPr/>
        <a:lstStyle/>
        <a:p>
          <a:endParaRPr lang="es-CL"/>
        </a:p>
      </dgm:t>
    </dgm:pt>
    <dgm:pt modelId="{D00BDFD6-4215-4EB1-A046-C3CEDDAFBA5E}" type="pres">
      <dgm:prSet presAssocID="{A8086B7F-075E-431B-A0C9-0E89CC3FC50F}" presName="childText2" presStyleLbl="solidAlignAcc1" presStyleIdx="1" presStyleCnt="3">
        <dgm:presLayoutVars>
          <dgm:chMax val="0"/>
          <dgm:chPref val="0"/>
          <dgm:bulletEnabled val="1"/>
        </dgm:presLayoutVars>
      </dgm:prSet>
      <dgm:spPr/>
      <dgm:t>
        <a:bodyPr/>
        <a:lstStyle/>
        <a:p>
          <a:endParaRPr lang="es-CL"/>
        </a:p>
      </dgm:t>
    </dgm:pt>
    <dgm:pt modelId="{21784BF5-411B-4017-8FA4-2AF64D520797}" type="pres">
      <dgm:prSet presAssocID="{E0644F5A-F3CA-4A99-B6EA-F0F8A419101A}" presName="parentText3" presStyleLbl="node1" presStyleIdx="2" presStyleCnt="3">
        <dgm:presLayoutVars>
          <dgm:chMax/>
          <dgm:chPref val="3"/>
          <dgm:bulletEnabled val="1"/>
        </dgm:presLayoutVars>
      </dgm:prSet>
      <dgm:spPr/>
      <dgm:t>
        <a:bodyPr/>
        <a:lstStyle/>
        <a:p>
          <a:endParaRPr lang="es-CL"/>
        </a:p>
      </dgm:t>
    </dgm:pt>
    <dgm:pt modelId="{A921EFCB-F413-4372-A2ED-699023140EE5}" type="pres">
      <dgm:prSet presAssocID="{E0644F5A-F3CA-4A99-B6EA-F0F8A419101A}" presName="childText3" presStyleLbl="solidAlignAcc1" presStyleIdx="2" presStyleCnt="3">
        <dgm:presLayoutVars>
          <dgm:chMax val="0"/>
          <dgm:chPref val="0"/>
          <dgm:bulletEnabled val="1"/>
        </dgm:presLayoutVars>
      </dgm:prSet>
      <dgm:spPr/>
      <dgm:t>
        <a:bodyPr/>
        <a:lstStyle/>
        <a:p>
          <a:endParaRPr lang="es-CL"/>
        </a:p>
      </dgm:t>
    </dgm:pt>
  </dgm:ptLst>
  <dgm:cxnLst>
    <dgm:cxn modelId="{35D6E97C-0EA2-4ADE-92AB-D6EB62A0787C}" srcId="{2B92825B-F66F-45B3-ABB5-48F46E97952C}" destId="{840993BF-62C1-4D6A-AA8B-10E0721F0E4A}" srcOrd="0" destOrd="0" parTransId="{B7C53735-72ED-4A98-8540-6E464811D23B}" sibTransId="{83A80D66-506C-43D7-A310-F4DC71CB82E9}"/>
    <dgm:cxn modelId="{3347BDA8-214E-4550-8184-A78C03544A8C}" srcId="{AF47A5E7-AD30-4935-B6DF-455B4B08436B}" destId="{E0644F5A-F3CA-4A99-B6EA-F0F8A419101A}" srcOrd="2" destOrd="0" parTransId="{9A599B07-D637-4E5F-BD16-C12F7830789C}" sibTransId="{69CB5E64-59CA-4C31-952B-43A96AA868DF}"/>
    <dgm:cxn modelId="{500EEFA9-3909-4F14-8E7D-7C2851AB36A7}" type="presOf" srcId="{840993BF-62C1-4D6A-AA8B-10E0721F0E4A}" destId="{71D99794-6EBA-4E6E-A9AB-69BCCD0CF871}" srcOrd="0" destOrd="0" presId="urn:microsoft.com/office/officeart/2009/3/layout/IncreasingArrowsProcess"/>
    <dgm:cxn modelId="{48FD2900-9E64-4941-A91A-40F29EB76181}" srcId="{E0644F5A-F3CA-4A99-B6EA-F0F8A419101A}" destId="{00630F74-B21C-4F44-919B-B6D73B62FBA6}" srcOrd="0" destOrd="0" parTransId="{9C4FD1F2-08F2-4FC9-858B-D7D545E113EA}" sibTransId="{0A6C4C99-BDD6-4351-92A7-6C84126529DC}"/>
    <dgm:cxn modelId="{582C6334-C9E8-4FE3-8758-BB7850F67D36}" type="presOf" srcId="{2B92825B-F66F-45B3-ABB5-48F46E97952C}" destId="{02C47722-9ACF-4ADA-9865-E98BC5C1B795}" srcOrd="0" destOrd="0" presId="urn:microsoft.com/office/officeart/2009/3/layout/IncreasingArrowsProcess"/>
    <dgm:cxn modelId="{90698AF8-8166-44D3-9F3C-0D9FDD4E75CB}" type="presOf" srcId="{A8086B7F-075E-431B-A0C9-0E89CC3FC50F}" destId="{AB162716-347E-41D9-B4E4-5706B8B3ECD2}" srcOrd="0" destOrd="0" presId="urn:microsoft.com/office/officeart/2009/3/layout/IncreasingArrowsProcess"/>
    <dgm:cxn modelId="{4CB3480A-0FE7-4AB5-A35E-96DD6C637E6D}" srcId="{A8086B7F-075E-431B-A0C9-0E89CC3FC50F}" destId="{900045E7-D67E-4A76-8D0C-7122881C259B}" srcOrd="0" destOrd="0" parTransId="{8F12F839-30EB-482D-9EF1-73D5643AC8D0}" sibTransId="{09801195-544C-4734-A08B-FFEA18EC6291}"/>
    <dgm:cxn modelId="{F6E3791E-A39A-4349-A928-FB958C0761B9}" type="presOf" srcId="{AF47A5E7-AD30-4935-B6DF-455B4B08436B}" destId="{1F59900B-EC05-4D44-A5CD-DD226DA5F2CC}" srcOrd="0" destOrd="0" presId="urn:microsoft.com/office/officeart/2009/3/layout/IncreasingArrowsProcess"/>
    <dgm:cxn modelId="{DC2188CD-AEF7-4C07-B5A5-9B2A7F5E0024}" srcId="{AF47A5E7-AD30-4935-B6DF-455B4B08436B}" destId="{A8086B7F-075E-431B-A0C9-0E89CC3FC50F}" srcOrd="1" destOrd="0" parTransId="{24CBCC18-A8FF-48A9-9E5D-EDC662733EC1}" sibTransId="{F7EC0A87-A0B0-4989-A464-487C88DC0F55}"/>
    <dgm:cxn modelId="{0D18AAA2-C2D0-4740-B312-E9A90BE413A6}" srcId="{AF47A5E7-AD30-4935-B6DF-455B4B08436B}" destId="{2B92825B-F66F-45B3-ABB5-48F46E97952C}" srcOrd="0" destOrd="0" parTransId="{C41541C8-DDA1-4964-995B-FE0038740880}" sibTransId="{E37D3580-E7AA-489F-A0D0-18146176FA5A}"/>
    <dgm:cxn modelId="{3AB83322-DC5E-42A4-A51F-9F67953C0119}" type="presOf" srcId="{900045E7-D67E-4A76-8D0C-7122881C259B}" destId="{D00BDFD6-4215-4EB1-A046-C3CEDDAFBA5E}" srcOrd="0" destOrd="0" presId="urn:microsoft.com/office/officeart/2009/3/layout/IncreasingArrowsProcess"/>
    <dgm:cxn modelId="{4B3273C2-BA72-424A-9D9F-792212F4A504}" type="presOf" srcId="{E0644F5A-F3CA-4A99-B6EA-F0F8A419101A}" destId="{21784BF5-411B-4017-8FA4-2AF64D520797}" srcOrd="0" destOrd="0" presId="urn:microsoft.com/office/officeart/2009/3/layout/IncreasingArrowsProcess"/>
    <dgm:cxn modelId="{0ECE637E-4071-4173-8F48-D1685691DB7C}" type="presOf" srcId="{00630F74-B21C-4F44-919B-B6D73B62FBA6}" destId="{A921EFCB-F413-4372-A2ED-699023140EE5}" srcOrd="0" destOrd="0" presId="urn:microsoft.com/office/officeart/2009/3/layout/IncreasingArrowsProcess"/>
    <dgm:cxn modelId="{33420F0E-0DCC-4511-B941-AEB4CA2158CD}" type="presParOf" srcId="{1F59900B-EC05-4D44-A5CD-DD226DA5F2CC}" destId="{02C47722-9ACF-4ADA-9865-E98BC5C1B795}" srcOrd="0" destOrd="0" presId="urn:microsoft.com/office/officeart/2009/3/layout/IncreasingArrowsProcess"/>
    <dgm:cxn modelId="{A34B91AC-EDBD-4967-B46C-6EAD6C4D85A5}" type="presParOf" srcId="{1F59900B-EC05-4D44-A5CD-DD226DA5F2CC}" destId="{71D99794-6EBA-4E6E-A9AB-69BCCD0CF871}" srcOrd="1" destOrd="0" presId="urn:microsoft.com/office/officeart/2009/3/layout/IncreasingArrowsProcess"/>
    <dgm:cxn modelId="{09CDCFA2-194D-4D8E-A6FB-9D3D64139979}" type="presParOf" srcId="{1F59900B-EC05-4D44-A5CD-DD226DA5F2CC}" destId="{AB162716-347E-41D9-B4E4-5706B8B3ECD2}" srcOrd="2" destOrd="0" presId="urn:microsoft.com/office/officeart/2009/3/layout/IncreasingArrowsProcess"/>
    <dgm:cxn modelId="{EF1581D9-185A-44C1-BD2E-501D79E1280C}" type="presParOf" srcId="{1F59900B-EC05-4D44-A5CD-DD226DA5F2CC}" destId="{D00BDFD6-4215-4EB1-A046-C3CEDDAFBA5E}" srcOrd="3" destOrd="0" presId="urn:microsoft.com/office/officeart/2009/3/layout/IncreasingArrowsProcess"/>
    <dgm:cxn modelId="{D59B117F-F060-4242-BD1B-1F671C998FD0}" type="presParOf" srcId="{1F59900B-EC05-4D44-A5CD-DD226DA5F2CC}" destId="{21784BF5-411B-4017-8FA4-2AF64D520797}" srcOrd="4" destOrd="0" presId="urn:microsoft.com/office/officeart/2009/3/layout/IncreasingArrowsProcess"/>
    <dgm:cxn modelId="{5FF07CF2-19DF-4A4E-8AB9-7A4BD88A1681}" type="presParOf" srcId="{1F59900B-EC05-4D44-A5CD-DD226DA5F2CC}" destId="{A921EFCB-F413-4372-A2ED-699023140EE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E80E6-0C9E-433E-9A5E-E2C3FAF6367D}"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s-CL"/>
        </a:p>
      </dgm:t>
    </dgm:pt>
    <dgm:pt modelId="{07E21E71-98D7-4335-A061-A3AFBD48F915}">
      <dgm:prSet phldrT="[Texto]"/>
      <dgm:spPr/>
      <dgm:t>
        <a:bodyPr/>
        <a:lstStyle/>
        <a:p>
          <a:r>
            <a:rPr lang="es-CL" dirty="0" smtClean="0">
              <a:solidFill>
                <a:schemeClr val="accent4"/>
              </a:solidFill>
            </a:rPr>
            <a:t>Organización</a:t>
          </a:r>
          <a:br>
            <a:rPr lang="es-CL" dirty="0" smtClean="0">
              <a:solidFill>
                <a:schemeClr val="accent4"/>
              </a:solidFill>
            </a:rPr>
          </a:br>
          <a:r>
            <a:rPr lang="es-CL" dirty="0" smtClean="0">
              <a:solidFill>
                <a:schemeClr val="accent4"/>
              </a:solidFill>
            </a:rPr>
            <a:t/>
          </a:r>
          <a:br>
            <a:rPr lang="es-CL" dirty="0" smtClean="0">
              <a:solidFill>
                <a:schemeClr val="accent4"/>
              </a:solidFill>
            </a:rPr>
          </a:br>
          <a:r>
            <a:rPr lang="es-CL" dirty="0" smtClean="0"/>
            <a:t>D</a:t>
          </a:r>
          <a:r>
            <a:rPr lang="es-CL" b="0" i="0" dirty="0" smtClean="0"/>
            <a:t>etermina la</a:t>
          </a:r>
          <a:br>
            <a:rPr lang="es-CL" b="0" i="0" dirty="0" smtClean="0"/>
          </a:br>
          <a:r>
            <a:rPr lang="es-CL" b="0" i="0" dirty="0" smtClean="0"/>
            <a:t>conducta del individuo</a:t>
          </a:r>
          <a:r>
            <a:rPr lang="es-CL" dirty="0" smtClean="0"/>
            <a:t/>
          </a:r>
          <a:br>
            <a:rPr lang="es-CL" dirty="0" smtClean="0"/>
          </a:br>
          <a:r>
            <a:rPr lang="es-CL" dirty="0" smtClean="0"/>
            <a:t> </a:t>
          </a:r>
          <a:endParaRPr lang="es-CL" dirty="0"/>
        </a:p>
      </dgm:t>
    </dgm:pt>
    <dgm:pt modelId="{96211C11-C3E9-419E-B0C3-162FF15BA85C}" type="parTrans" cxnId="{C87BCBD6-9E69-4390-AF56-95F718008BC5}">
      <dgm:prSet/>
      <dgm:spPr/>
      <dgm:t>
        <a:bodyPr/>
        <a:lstStyle/>
        <a:p>
          <a:endParaRPr lang="es-CL"/>
        </a:p>
      </dgm:t>
    </dgm:pt>
    <dgm:pt modelId="{5D85CB2C-D3F0-4A34-99C5-1163FE88D1A0}" type="sibTrans" cxnId="{C87BCBD6-9E69-4390-AF56-95F718008BC5}">
      <dgm:prSet/>
      <dgm:spPr/>
      <dgm:t>
        <a:bodyPr/>
        <a:lstStyle/>
        <a:p>
          <a:endParaRPr lang="es-CL"/>
        </a:p>
      </dgm:t>
    </dgm:pt>
    <dgm:pt modelId="{56F34815-0555-47DA-906A-3725D12F120B}">
      <dgm:prSet phldrT="[Texto]"/>
      <dgm:spPr/>
      <dgm:t>
        <a:bodyPr/>
        <a:lstStyle/>
        <a:p>
          <a:r>
            <a:rPr lang="es-CL" dirty="0" smtClean="0">
              <a:solidFill>
                <a:schemeClr val="accent4"/>
              </a:solidFill>
            </a:rPr>
            <a:t>Sujeto</a:t>
          </a:r>
          <a:r>
            <a:rPr lang="es-CL" dirty="0" smtClean="0"/>
            <a:t/>
          </a:r>
          <a:br>
            <a:rPr lang="es-CL" dirty="0" smtClean="0"/>
          </a:br>
          <a:r>
            <a:rPr lang="es-CL" dirty="0" smtClean="0"/>
            <a:t/>
          </a:r>
          <a:br>
            <a:rPr lang="es-CL" dirty="0" smtClean="0"/>
          </a:br>
          <a:r>
            <a:rPr lang="es-CL" dirty="0" smtClean="0"/>
            <a:t>L</a:t>
          </a:r>
          <a:r>
            <a:rPr lang="es-CL" b="0" i="0" dirty="0" smtClean="0"/>
            <a:t>a voluntad del</a:t>
          </a:r>
          <a:br>
            <a:rPr lang="es-CL" b="0" i="0" dirty="0" smtClean="0"/>
          </a:br>
          <a:r>
            <a:rPr lang="es-CL" b="0" i="0" dirty="0" smtClean="0"/>
            <a:t>individuo da vida a la organización</a:t>
          </a:r>
          <a:r>
            <a:rPr lang="es-CL" dirty="0" smtClean="0"/>
            <a:t/>
          </a:r>
          <a:br>
            <a:rPr lang="es-CL" dirty="0" smtClean="0"/>
          </a:br>
          <a:endParaRPr lang="es-CL" dirty="0"/>
        </a:p>
      </dgm:t>
    </dgm:pt>
    <dgm:pt modelId="{96E67D24-5A7A-4A0B-8341-5BB9A39C47F2}" type="parTrans" cxnId="{87C1500B-128B-498B-A7DC-0F4137164C5B}">
      <dgm:prSet/>
      <dgm:spPr/>
      <dgm:t>
        <a:bodyPr/>
        <a:lstStyle/>
        <a:p>
          <a:endParaRPr lang="es-CL"/>
        </a:p>
      </dgm:t>
    </dgm:pt>
    <dgm:pt modelId="{E428B115-AAE2-442E-9A40-55657254535A}" type="sibTrans" cxnId="{87C1500B-128B-498B-A7DC-0F4137164C5B}">
      <dgm:prSet/>
      <dgm:spPr/>
      <dgm:t>
        <a:bodyPr/>
        <a:lstStyle/>
        <a:p>
          <a:endParaRPr lang="es-CL"/>
        </a:p>
      </dgm:t>
    </dgm:pt>
    <dgm:pt modelId="{CDBCEDBA-0988-40D0-8AC2-44C1AF404944}" type="pres">
      <dgm:prSet presAssocID="{A2CE80E6-0C9E-433E-9A5E-E2C3FAF6367D}" presName="Name0" presStyleCnt="0">
        <dgm:presLayoutVars>
          <dgm:chMax val="2"/>
          <dgm:chPref val="2"/>
          <dgm:animLvl val="lvl"/>
        </dgm:presLayoutVars>
      </dgm:prSet>
      <dgm:spPr/>
      <dgm:t>
        <a:bodyPr/>
        <a:lstStyle/>
        <a:p>
          <a:endParaRPr lang="es-CL"/>
        </a:p>
      </dgm:t>
    </dgm:pt>
    <dgm:pt modelId="{0926B270-D715-4EB2-B9D8-8616C0B94719}" type="pres">
      <dgm:prSet presAssocID="{A2CE80E6-0C9E-433E-9A5E-E2C3FAF6367D}" presName="LeftText" presStyleLbl="revTx" presStyleIdx="0" presStyleCnt="0">
        <dgm:presLayoutVars>
          <dgm:bulletEnabled val="1"/>
        </dgm:presLayoutVars>
      </dgm:prSet>
      <dgm:spPr/>
      <dgm:t>
        <a:bodyPr/>
        <a:lstStyle/>
        <a:p>
          <a:endParaRPr lang="es-CL"/>
        </a:p>
      </dgm:t>
    </dgm:pt>
    <dgm:pt modelId="{3C1447FC-044B-478C-9C7E-1078A39FA79D}" type="pres">
      <dgm:prSet presAssocID="{A2CE80E6-0C9E-433E-9A5E-E2C3FAF6367D}" presName="LeftNode" presStyleLbl="bgImgPlace1" presStyleIdx="0" presStyleCnt="2">
        <dgm:presLayoutVars>
          <dgm:chMax val="2"/>
          <dgm:chPref val="2"/>
        </dgm:presLayoutVars>
      </dgm:prSet>
      <dgm:spPr/>
      <dgm:t>
        <a:bodyPr/>
        <a:lstStyle/>
        <a:p>
          <a:endParaRPr lang="es-CL"/>
        </a:p>
      </dgm:t>
    </dgm:pt>
    <dgm:pt modelId="{C1EC1FD5-DF46-4A69-873A-BE5476248168}" type="pres">
      <dgm:prSet presAssocID="{A2CE80E6-0C9E-433E-9A5E-E2C3FAF6367D}" presName="RightText" presStyleLbl="revTx" presStyleIdx="0" presStyleCnt="0">
        <dgm:presLayoutVars>
          <dgm:bulletEnabled val="1"/>
        </dgm:presLayoutVars>
      </dgm:prSet>
      <dgm:spPr/>
      <dgm:t>
        <a:bodyPr/>
        <a:lstStyle/>
        <a:p>
          <a:endParaRPr lang="es-CL"/>
        </a:p>
      </dgm:t>
    </dgm:pt>
    <dgm:pt modelId="{86AE635F-7CA7-4613-82B8-FE6272E39BB8}" type="pres">
      <dgm:prSet presAssocID="{A2CE80E6-0C9E-433E-9A5E-E2C3FAF6367D}" presName="RightNode" presStyleLbl="bgImgPlace1" presStyleIdx="1" presStyleCnt="2">
        <dgm:presLayoutVars>
          <dgm:chMax val="0"/>
          <dgm:chPref val="0"/>
        </dgm:presLayoutVars>
      </dgm:prSet>
      <dgm:spPr/>
      <dgm:t>
        <a:bodyPr/>
        <a:lstStyle/>
        <a:p>
          <a:endParaRPr lang="es-CL"/>
        </a:p>
      </dgm:t>
    </dgm:pt>
    <dgm:pt modelId="{05AAA369-050D-4B0C-A88C-CC316995FD09}" type="pres">
      <dgm:prSet presAssocID="{A2CE80E6-0C9E-433E-9A5E-E2C3FAF6367D}" presName="TopArrow" presStyleLbl="node1" presStyleIdx="0" presStyleCnt="2"/>
      <dgm:spPr/>
    </dgm:pt>
    <dgm:pt modelId="{8B031B4D-22EC-44DE-9093-333A2585668B}" type="pres">
      <dgm:prSet presAssocID="{A2CE80E6-0C9E-433E-9A5E-E2C3FAF6367D}" presName="BottomArrow" presStyleLbl="node1" presStyleIdx="1" presStyleCnt="2"/>
      <dgm:spPr/>
    </dgm:pt>
  </dgm:ptLst>
  <dgm:cxnLst>
    <dgm:cxn modelId="{87C1500B-128B-498B-A7DC-0F4137164C5B}" srcId="{A2CE80E6-0C9E-433E-9A5E-E2C3FAF6367D}" destId="{56F34815-0555-47DA-906A-3725D12F120B}" srcOrd="1" destOrd="0" parTransId="{96E67D24-5A7A-4A0B-8341-5BB9A39C47F2}" sibTransId="{E428B115-AAE2-442E-9A40-55657254535A}"/>
    <dgm:cxn modelId="{6E3632B8-D129-474E-8E5B-9B3173CC60E1}" type="presOf" srcId="{A2CE80E6-0C9E-433E-9A5E-E2C3FAF6367D}" destId="{CDBCEDBA-0988-40D0-8AC2-44C1AF404944}" srcOrd="0" destOrd="0" presId="urn:microsoft.com/office/officeart/2009/layout/ReverseList"/>
    <dgm:cxn modelId="{EB37FE47-7C32-41E8-A105-D34578E8A10A}" type="presOf" srcId="{07E21E71-98D7-4335-A061-A3AFBD48F915}" destId="{3C1447FC-044B-478C-9C7E-1078A39FA79D}" srcOrd="1" destOrd="0" presId="urn:microsoft.com/office/officeart/2009/layout/ReverseList"/>
    <dgm:cxn modelId="{C87BCBD6-9E69-4390-AF56-95F718008BC5}" srcId="{A2CE80E6-0C9E-433E-9A5E-E2C3FAF6367D}" destId="{07E21E71-98D7-4335-A061-A3AFBD48F915}" srcOrd="0" destOrd="0" parTransId="{96211C11-C3E9-419E-B0C3-162FF15BA85C}" sibTransId="{5D85CB2C-D3F0-4A34-99C5-1163FE88D1A0}"/>
    <dgm:cxn modelId="{7639D6FE-F22A-4701-81F8-ADDA73603185}" type="presOf" srcId="{07E21E71-98D7-4335-A061-A3AFBD48F915}" destId="{0926B270-D715-4EB2-B9D8-8616C0B94719}" srcOrd="0" destOrd="0" presId="urn:microsoft.com/office/officeart/2009/layout/ReverseList"/>
    <dgm:cxn modelId="{D7A839B6-6511-43D5-AAE6-AD5EC7CC5F5A}" type="presOf" srcId="{56F34815-0555-47DA-906A-3725D12F120B}" destId="{86AE635F-7CA7-4613-82B8-FE6272E39BB8}" srcOrd="1" destOrd="0" presId="urn:microsoft.com/office/officeart/2009/layout/ReverseList"/>
    <dgm:cxn modelId="{2EC4019E-A3D7-4800-8271-F44D16969B12}" type="presOf" srcId="{56F34815-0555-47DA-906A-3725D12F120B}" destId="{C1EC1FD5-DF46-4A69-873A-BE5476248168}" srcOrd="0" destOrd="0" presId="urn:microsoft.com/office/officeart/2009/layout/ReverseList"/>
    <dgm:cxn modelId="{0F67CBD9-B8C6-432C-9CAE-5ABCCADA38A2}" type="presParOf" srcId="{CDBCEDBA-0988-40D0-8AC2-44C1AF404944}" destId="{0926B270-D715-4EB2-B9D8-8616C0B94719}" srcOrd="0" destOrd="0" presId="urn:microsoft.com/office/officeart/2009/layout/ReverseList"/>
    <dgm:cxn modelId="{007635C2-2EE7-4519-863C-EC2422AEF288}" type="presParOf" srcId="{CDBCEDBA-0988-40D0-8AC2-44C1AF404944}" destId="{3C1447FC-044B-478C-9C7E-1078A39FA79D}" srcOrd="1" destOrd="0" presId="urn:microsoft.com/office/officeart/2009/layout/ReverseList"/>
    <dgm:cxn modelId="{89EF374A-3C96-4C9A-8798-55C4DDFF715E}" type="presParOf" srcId="{CDBCEDBA-0988-40D0-8AC2-44C1AF404944}" destId="{C1EC1FD5-DF46-4A69-873A-BE5476248168}" srcOrd="2" destOrd="0" presId="urn:microsoft.com/office/officeart/2009/layout/ReverseList"/>
    <dgm:cxn modelId="{8F8DE671-EBCA-486E-A254-63A2C5AFE4DA}" type="presParOf" srcId="{CDBCEDBA-0988-40D0-8AC2-44C1AF404944}" destId="{86AE635F-7CA7-4613-82B8-FE6272E39BB8}" srcOrd="3" destOrd="0" presId="urn:microsoft.com/office/officeart/2009/layout/ReverseList"/>
    <dgm:cxn modelId="{36085EC4-9C0B-4486-B8FD-7876632604DA}" type="presParOf" srcId="{CDBCEDBA-0988-40D0-8AC2-44C1AF404944}" destId="{05AAA369-050D-4B0C-A88C-CC316995FD09}" srcOrd="4" destOrd="0" presId="urn:microsoft.com/office/officeart/2009/layout/ReverseList"/>
    <dgm:cxn modelId="{9686466F-5791-4C3E-AAC4-67F1EA3A6796}" type="presParOf" srcId="{CDBCEDBA-0988-40D0-8AC2-44C1AF404944}" destId="{8B031B4D-22EC-44DE-9093-333A2585668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F0724-069A-4176-B26C-E7C0DEEAF3FF}" type="doc">
      <dgm:prSet loTypeId="urn:microsoft.com/office/officeart/2005/8/layout/hProcess9" loCatId="process" qsTypeId="urn:microsoft.com/office/officeart/2005/8/quickstyle/simple1" qsCatId="simple" csTypeId="urn:microsoft.com/office/officeart/2005/8/colors/accent1_2" csCatId="accent1" phldr="1"/>
      <dgm:spPr/>
    </dgm:pt>
    <dgm:pt modelId="{9BDE8B71-A441-4B60-9A58-23BB303FAE76}">
      <dgm:prSet phldrT="[Texto]"/>
      <dgm:spPr/>
      <dgm:t>
        <a:bodyPr/>
        <a:lstStyle/>
        <a:p>
          <a:r>
            <a:rPr lang="es-CL" dirty="0" smtClean="0"/>
            <a:t>Estereotipos</a:t>
          </a:r>
          <a:r>
            <a:rPr lang="es-CL" baseline="0" dirty="0" smtClean="0"/>
            <a:t> </a:t>
          </a:r>
          <a:endParaRPr lang="es-CL" dirty="0"/>
        </a:p>
      </dgm:t>
    </dgm:pt>
    <dgm:pt modelId="{3B7F31AF-53BD-47B3-918E-0216031361F8}" type="parTrans" cxnId="{A08BC319-CEC0-48BD-881E-ADEF38252CA3}">
      <dgm:prSet/>
      <dgm:spPr/>
      <dgm:t>
        <a:bodyPr/>
        <a:lstStyle/>
        <a:p>
          <a:endParaRPr lang="es-CL"/>
        </a:p>
      </dgm:t>
    </dgm:pt>
    <dgm:pt modelId="{883EB59E-20DC-4C20-AAFD-957521C9F168}" type="sibTrans" cxnId="{A08BC319-CEC0-48BD-881E-ADEF38252CA3}">
      <dgm:prSet/>
      <dgm:spPr/>
      <dgm:t>
        <a:bodyPr/>
        <a:lstStyle/>
        <a:p>
          <a:endParaRPr lang="es-CL"/>
        </a:p>
      </dgm:t>
    </dgm:pt>
    <dgm:pt modelId="{FA2D0A76-FBBA-467E-A43E-F7733976654C}">
      <dgm:prSet phldrT="[Texto]"/>
      <dgm:spPr/>
      <dgm:t>
        <a:bodyPr/>
        <a:lstStyle/>
        <a:p>
          <a:r>
            <a:rPr lang="es-CL" dirty="0" smtClean="0"/>
            <a:t>Valores</a:t>
          </a:r>
          <a:endParaRPr lang="es-CL" dirty="0"/>
        </a:p>
      </dgm:t>
    </dgm:pt>
    <dgm:pt modelId="{566BFB7B-EFB1-4479-936A-7944A132205E}" type="parTrans" cxnId="{21F51965-08C4-4118-9624-547BD48CF24B}">
      <dgm:prSet/>
      <dgm:spPr/>
      <dgm:t>
        <a:bodyPr/>
        <a:lstStyle/>
        <a:p>
          <a:endParaRPr lang="es-CL"/>
        </a:p>
      </dgm:t>
    </dgm:pt>
    <dgm:pt modelId="{14D8D10E-CC1A-4180-B3BB-E59A06E4D1D4}" type="sibTrans" cxnId="{21F51965-08C4-4118-9624-547BD48CF24B}">
      <dgm:prSet/>
      <dgm:spPr/>
      <dgm:t>
        <a:bodyPr/>
        <a:lstStyle/>
        <a:p>
          <a:endParaRPr lang="es-CL"/>
        </a:p>
      </dgm:t>
    </dgm:pt>
    <dgm:pt modelId="{2BFCA467-316E-4B5A-B42E-BEC03354997B}">
      <dgm:prSet phldrT="[Texto]"/>
      <dgm:spPr/>
      <dgm:t>
        <a:bodyPr/>
        <a:lstStyle/>
        <a:p>
          <a:r>
            <a:rPr lang="es-CL" dirty="0" smtClean="0"/>
            <a:t>Creencias</a:t>
          </a:r>
          <a:endParaRPr lang="es-CL" dirty="0"/>
        </a:p>
      </dgm:t>
    </dgm:pt>
    <dgm:pt modelId="{44E53A36-F7AB-47E5-B870-C847A63192E2}" type="parTrans" cxnId="{AF48B1A7-FC4F-47A5-9727-BE714A5D7E1C}">
      <dgm:prSet/>
      <dgm:spPr/>
      <dgm:t>
        <a:bodyPr/>
        <a:lstStyle/>
        <a:p>
          <a:endParaRPr lang="es-CL"/>
        </a:p>
      </dgm:t>
    </dgm:pt>
    <dgm:pt modelId="{D7D80CDA-E1E9-4844-82C4-FC7D50E0A81C}" type="sibTrans" cxnId="{AF48B1A7-FC4F-47A5-9727-BE714A5D7E1C}">
      <dgm:prSet/>
      <dgm:spPr/>
      <dgm:t>
        <a:bodyPr/>
        <a:lstStyle/>
        <a:p>
          <a:endParaRPr lang="es-CL"/>
        </a:p>
      </dgm:t>
    </dgm:pt>
    <dgm:pt modelId="{959F2741-6243-43FF-A02D-090C6079139C}" type="pres">
      <dgm:prSet presAssocID="{910F0724-069A-4176-B26C-E7C0DEEAF3FF}" presName="CompostProcess" presStyleCnt="0">
        <dgm:presLayoutVars>
          <dgm:dir/>
          <dgm:resizeHandles val="exact"/>
        </dgm:presLayoutVars>
      </dgm:prSet>
      <dgm:spPr/>
    </dgm:pt>
    <dgm:pt modelId="{75928DCC-5AB0-49DD-839F-232CB5E71412}" type="pres">
      <dgm:prSet presAssocID="{910F0724-069A-4176-B26C-E7C0DEEAF3FF}" presName="arrow" presStyleLbl="bgShp" presStyleIdx="0" presStyleCnt="1"/>
      <dgm:spPr/>
    </dgm:pt>
    <dgm:pt modelId="{F0C044F6-91E4-4F12-ACC5-0FC07DDE6525}" type="pres">
      <dgm:prSet presAssocID="{910F0724-069A-4176-B26C-E7C0DEEAF3FF}" presName="linearProcess" presStyleCnt="0"/>
      <dgm:spPr/>
    </dgm:pt>
    <dgm:pt modelId="{9ABCDAA4-7847-4489-A975-C46B572B3CA8}" type="pres">
      <dgm:prSet presAssocID="{9BDE8B71-A441-4B60-9A58-23BB303FAE76}" presName="textNode" presStyleLbl="node1" presStyleIdx="0" presStyleCnt="3">
        <dgm:presLayoutVars>
          <dgm:bulletEnabled val="1"/>
        </dgm:presLayoutVars>
      </dgm:prSet>
      <dgm:spPr/>
      <dgm:t>
        <a:bodyPr/>
        <a:lstStyle/>
        <a:p>
          <a:endParaRPr lang="es-CL"/>
        </a:p>
      </dgm:t>
    </dgm:pt>
    <dgm:pt modelId="{B0AE6467-CCFA-45A3-870F-BAABEAD1884A}" type="pres">
      <dgm:prSet presAssocID="{883EB59E-20DC-4C20-AAFD-957521C9F168}" presName="sibTrans" presStyleCnt="0"/>
      <dgm:spPr/>
    </dgm:pt>
    <dgm:pt modelId="{A038C389-AFDA-4A8E-9EB2-20918ACE0910}" type="pres">
      <dgm:prSet presAssocID="{FA2D0A76-FBBA-467E-A43E-F7733976654C}" presName="textNode" presStyleLbl="node1" presStyleIdx="1" presStyleCnt="3" custLinFactNeighborX="-18305" custLinFactNeighborY="-931">
        <dgm:presLayoutVars>
          <dgm:bulletEnabled val="1"/>
        </dgm:presLayoutVars>
      </dgm:prSet>
      <dgm:spPr/>
      <dgm:t>
        <a:bodyPr/>
        <a:lstStyle/>
        <a:p>
          <a:endParaRPr lang="es-CL"/>
        </a:p>
      </dgm:t>
    </dgm:pt>
    <dgm:pt modelId="{9B0FB923-1594-464F-82AC-E18DEB653421}" type="pres">
      <dgm:prSet presAssocID="{14D8D10E-CC1A-4180-B3BB-E59A06E4D1D4}" presName="sibTrans" presStyleCnt="0"/>
      <dgm:spPr/>
    </dgm:pt>
    <dgm:pt modelId="{45567A58-561E-4D2B-B523-F591AABBB39E}" type="pres">
      <dgm:prSet presAssocID="{2BFCA467-316E-4B5A-B42E-BEC03354997B}" presName="textNode" presStyleLbl="node1" presStyleIdx="2" presStyleCnt="3">
        <dgm:presLayoutVars>
          <dgm:bulletEnabled val="1"/>
        </dgm:presLayoutVars>
      </dgm:prSet>
      <dgm:spPr/>
      <dgm:t>
        <a:bodyPr/>
        <a:lstStyle/>
        <a:p>
          <a:endParaRPr lang="es-CL"/>
        </a:p>
      </dgm:t>
    </dgm:pt>
  </dgm:ptLst>
  <dgm:cxnLst>
    <dgm:cxn modelId="{AF48B1A7-FC4F-47A5-9727-BE714A5D7E1C}" srcId="{910F0724-069A-4176-B26C-E7C0DEEAF3FF}" destId="{2BFCA467-316E-4B5A-B42E-BEC03354997B}" srcOrd="2" destOrd="0" parTransId="{44E53A36-F7AB-47E5-B870-C847A63192E2}" sibTransId="{D7D80CDA-E1E9-4844-82C4-FC7D50E0A81C}"/>
    <dgm:cxn modelId="{EE568019-FCD6-4E88-945E-30E5D680F4A0}" type="presOf" srcId="{FA2D0A76-FBBA-467E-A43E-F7733976654C}" destId="{A038C389-AFDA-4A8E-9EB2-20918ACE0910}" srcOrd="0" destOrd="0" presId="urn:microsoft.com/office/officeart/2005/8/layout/hProcess9"/>
    <dgm:cxn modelId="{B985794E-193D-44CE-B89B-6170A45F0531}" type="presOf" srcId="{9BDE8B71-A441-4B60-9A58-23BB303FAE76}" destId="{9ABCDAA4-7847-4489-A975-C46B572B3CA8}" srcOrd="0" destOrd="0" presId="urn:microsoft.com/office/officeart/2005/8/layout/hProcess9"/>
    <dgm:cxn modelId="{21F51965-08C4-4118-9624-547BD48CF24B}" srcId="{910F0724-069A-4176-B26C-E7C0DEEAF3FF}" destId="{FA2D0A76-FBBA-467E-A43E-F7733976654C}" srcOrd="1" destOrd="0" parTransId="{566BFB7B-EFB1-4479-936A-7944A132205E}" sibTransId="{14D8D10E-CC1A-4180-B3BB-E59A06E4D1D4}"/>
    <dgm:cxn modelId="{473B79D8-D622-4E26-9B3C-A620934F10F5}" type="presOf" srcId="{910F0724-069A-4176-B26C-E7C0DEEAF3FF}" destId="{959F2741-6243-43FF-A02D-090C6079139C}" srcOrd="0" destOrd="0" presId="urn:microsoft.com/office/officeart/2005/8/layout/hProcess9"/>
    <dgm:cxn modelId="{A08BC319-CEC0-48BD-881E-ADEF38252CA3}" srcId="{910F0724-069A-4176-B26C-E7C0DEEAF3FF}" destId="{9BDE8B71-A441-4B60-9A58-23BB303FAE76}" srcOrd="0" destOrd="0" parTransId="{3B7F31AF-53BD-47B3-918E-0216031361F8}" sibTransId="{883EB59E-20DC-4C20-AAFD-957521C9F168}"/>
    <dgm:cxn modelId="{27C85D41-99CA-4B6C-85F1-56B0BAB5E6BB}" type="presOf" srcId="{2BFCA467-316E-4B5A-B42E-BEC03354997B}" destId="{45567A58-561E-4D2B-B523-F591AABBB39E}" srcOrd="0" destOrd="0" presId="urn:microsoft.com/office/officeart/2005/8/layout/hProcess9"/>
    <dgm:cxn modelId="{78AF3D90-070D-49F1-9A6E-B1B99C195C4A}" type="presParOf" srcId="{959F2741-6243-43FF-A02D-090C6079139C}" destId="{75928DCC-5AB0-49DD-839F-232CB5E71412}" srcOrd="0" destOrd="0" presId="urn:microsoft.com/office/officeart/2005/8/layout/hProcess9"/>
    <dgm:cxn modelId="{F5436B65-7ADF-48AE-AFD6-3A225721367E}" type="presParOf" srcId="{959F2741-6243-43FF-A02D-090C6079139C}" destId="{F0C044F6-91E4-4F12-ACC5-0FC07DDE6525}" srcOrd="1" destOrd="0" presId="urn:microsoft.com/office/officeart/2005/8/layout/hProcess9"/>
    <dgm:cxn modelId="{C1653E15-63EC-477A-A148-38BE7824D244}" type="presParOf" srcId="{F0C044F6-91E4-4F12-ACC5-0FC07DDE6525}" destId="{9ABCDAA4-7847-4489-A975-C46B572B3CA8}" srcOrd="0" destOrd="0" presId="urn:microsoft.com/office/officeart/2005/8/layout/hProcess9"/>
    <dgm:cxn modelId="{27470E23-C229-4C5F-B332-F0EEE470D2EF}" type="presParOf" srcId="{F0C044F6-91E4-4F12-ACC5-0FC07DDE6525}" destId="{B0AE6467-CCFA-45A3-870F-BAABEAD1884A}" srcOrd="1" destOrd="0" presId="urn:microsoft.com/office/officeart/2005/8/layout/hProcess9"/>
    <dgm:cxn modelId="{509E8C81-1E44-425A-9E86-2202FE9FF727}" type="presParOf" srcId="{F0C044F6-91E4-4F12-ACC5-0FC07DDE6525}" destId="{A038C389-AFDA-4A8E-9EB2-20918ACE0910}" srcOrd="2" destOrd="0" presId="urn:microsoft.com/office/officeart/2005/8/layout/hProcess9"/>
    <dgm:cxn modelId="{A2D0D447-C5B0-4645-AB2F-D2A1C21852E9}" type="presParOf" srcId="{F0C044F6-91E4-4F12-ACC5-0FC07DDE6525}" destId="{9B0FB923-1594-464F-82AC-E18DEB653421}" srcOrd="3" destOrd="0" presId="urn:microsoft.com/office/officeart/2005/8/layout/hProcess9"/>
    <dgm:cxn modelId="{87A358E9-1088-45F4-9B2D-63F01AE77EA5}" type="presParOf" srcId="{F0C044F6-91E4-4F12-ACC5-0FC07DDE6525}" destId="{45567A58-561E-4D2B-B523-F591AABBB39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41F6A-D861-47D7-8D13-2ABB00A3AFD2}" type="doc">
      <dgm:prSet loTypeId="urn:microsoft.com/office/officeart/2005/8/layout/hProcess9" loCatId="process" qsTypeId="urn:microsoft.com/office/officeart/2005/8/quickstyle/simple1" qsCatId="simple" csTypeId="urn:microsoft.com/office/officeart/2005/8/colors/accent1_2" csCatId="accent1" phldr="1"/>
      <dgm:spPr/>
    </dgm:pt>
    <dgm:pt modelId="{29E0F0C5-40F7-447C-B789-049F19CE8B4E}">
      <dgm:prSet phldrT="[Texto]"/>
      <dgm:spPr/>
      <dgm:t>
        <a:bodyPr/>
        <a:lstStyle/>
        <a:p>
          <a:r>
            <a:rPr lang="es-CL" dirty="0" smtClean="0"/>
            <a:t>Consecución  objetivos definidos</a:t>
          </a:r>
          <a:endParaRPr lang="es-CL" dirty="0"/>
        </a:p>
      </dgm:t>
    </dgm:pt>
    <dgm:pt modelId="{598AC2C4-2919-4C68-B4B9-A84655B0CBBF}" type="parTrans" cxnId="{219621FD-383B-4549-A83B-960C95E8D323}">
      <dgm:prSet/>
      <dgm:spPr/>
      <dgm:t>
        <a:bodyPr/>
        <a:lstStyle/>
        <a:p>
          <a:endParaRPr lang="es-CL"/>
        </a:p>
      </dgm:t>
    </dgm:pt>
    <dgm:pt modelId="{243B5B05-0665-4C9C-A729-B41C95469392}" type="sibTrans" cxnId="{219621FD-383B-4549-A83B-960C95E8D323}">
      <dgm:prSet/>
      <dgm:spPr/>
      <dgm:t>
        <a:bodyPr/>
        <a:lstStyle/>
        <a:p>
          <a:endParaRPr lang="es-CL"/>
        </a:p>
      </dgm:t>
    </dgm:pt>
    <dgm:pt modelId="{6219E17E-3999-4E14-B626-9FAD3EDE3305}">
      <dgm:prSet phldrT="[Texto]"/>
      <dgm:spPr/>
      <dgm:t>
        <a:bodyPr/>
        <a:lstStyle/>
        <a:p>
          <a:r>
            <a:rPr lang="es-CL" dirty="0" smtClean="0"/>
            <a:t>Mantención/modificación del sistema interno de funcionamiento</a:t>
          </a:r>
          <a:endParaRPr lang="es-CL" dirty="0"/>
        </a:p>
      </dgm:t>
    </dgm:pt>
    <dgm:pt modelId="{97C0A4A4-2987-4EF9-B0B0-5B5D16DCE2E8}" type="parTrans" cxnId="{8B7C6F91-00B6-4EA5-A83B-AD09D0F3C14D}">
      <dgm:prSet/>
      <dgm:spPr/>
      <dgm:t>
        <a:bodyPr/>
        <a:lstStyle/>
        <a:p>
          <a:endParaRPr lang="es-CL"/>
        </a:p>
      </dgm:t>
    </dgm:pt>
    <dgm:pt modelId="{5762028A-8C46-4E57-911A-6379DB8EB7A6}" type="sibTrans" cxnId="{8B7C6F91-00B6-4EA5-A83B-AD09D0F3C14D}">
      <dgm:prSet/>
      <dgm:spPr/>
      <dgm:t>
        <a:bodyPr/>
        <a:lstStyle/>
        <a:p>
          <a:endParaRPr lang="es-CL"/>
        </a:p>
      </dgm:t>
    </dgm:pt>
    <dgm:pt modelId="{E681B3CC-414B-4053-8157-DA32D25EF747}">
      <dgm:prSet phldrT="[Texto]"/>
      <dgm:spPr/>
      <dgm:t>
        <a:bodyPr/>
        <a:lstStyle/>
        <a:p>
          <a:r>
            <a:rPr lang="es-CL" dirty="0" smtClean="0"/>
            <a:t>Adaptación al medio</a:t>
          </a:r>
          <a:endParaRPr lang="es-CL" dirty="0"/>
        </a:p>
      </dgm:t>
    </dgm:pt>
    <dgm:pt modelId="{073FE21B-83EF-4CA7-BAEC-2F7E93CB326E}" type="parTrans" cxnId="{853697CF-BC18-48E8-8622-56AD7D866511}">
      <dgm:prSet/>
      <dgm:spPr/>
      <dgm:t>
        <a:bodyPr/>
        <a:lstStyle/>
        <a:p>
          <a:endParaRPr lang="es-CL"/>
        </a:p>
      </dgm:t>
    </dgm:pt>
    <dgm:pt modelId="{00A04895-B36B-4984-A1FB-270B9CDF1755}" type="sibTrans" cxnId="{853697CF-BC18-48E8-8622-56AD7D866511}">
      <dgm:prSet/>
      <dgm:spPr/>
      <dgm:t>
        <a:bodyPr/>
        <a:lstStyle/>
        <a:p>
          <a:endParaRPr lang="es-CL"/>
        </a:p>
      </dgm:t>
    </dgm:pt>
    <dgm:pt modelId="{77959DF8-B432-47D3-B558-35C07D7B0E32}" type="pres">
      <dgm:prSet presAssocID="{48241F6A-D861-47D7-8D13-2ABB00A3AFD2}" presName="CompostProcess" presStyleCnt="0">
        <dgm:presLayoutVars>
          <dgm:dir/>
          <dgm:resizeHandles val="exact"/>
        </dgm:presLayoutVars>
      </dgm:prSet>
      <dgm:spPr/>
    </dgm:pt>
    <dgm:pt modelId="{D5BF4B66-8EB3-4F84-A7D1-F958CEB61B20}" type="pres">
      <dgm:prSet presAssocID="{48241F6A-D861-47D7-8D13-2ABB00A3AFD2}" presName="arrow" presStyleLbl="bgShp" presStyleIdx="0" presStyleCnt="1"/>
      <dgm:spPr/>
    </dgm:pt>
    <dgm:pt modelId="{E48D1DE1-E235-49CC-B7B2-9EFDEEA4042A}" type="pres">
      <dgm:prSet presAssocID="{48241F6A-D861-47D7-8D13-2ABB00A3AFD2}" presName="linearProcess" presStyleCnt="0"/>
      <dgm:spPr/>
    </dgm:pt>
    <dgm:pt modelId="{157A5811-37DE-4528-A37A-73ED730A9328}" type="pres">
      <dgm:prSet presAssocID="{29E0F0C5-40F7-447C-B789-049F19CE8B4E}" presName="textNode" presStyleLbl="node1" presStyleIdx="0" presStyleCnt="3" custLinFactNeighborX="-6666" custLinFactNeighborY="-2011">
        <dgm:presLayoutVars>
          <dgm:bulletEnabled val="1"/>
        </dgm:presLayoutVars>
      </dgm:prSet>
      <dgm:spPr/>
      <dgm:t>
        <a:bodyPr/>
        <a:lstStyle/>
        <a:p>
          <a:endParaRPr lang="es-CL"/>
        </a:p>
      </dgm:t>
    </dgm:pt>
    <dgm:pt modelId="{64E1B103-980B-4D2B-A083-60E15DC27999}" type="pres">
      <dgm:prSet presAssocID="{243B5B05-0665-4C9C-A729-B41C95469392}" presName="sibTrans" presStyleCnt="0"/>
      <dgm:spPr/>
    </dgm:pt>
    <dgm:pt modelId="{F83175D8-80D5-474E-8951-BBA85284583D}" type="pres">
      <dgm:prSet presAssocID="{6219E17E-3999-4E14-B626-9FAD3EDE3305}" presName="textNode" presStyleLbl="node1" presStyleIdx="1" presStyleCnt="3">
        <dgm:presLayoutVars>
          <dgm:bulletEnabled val="1"/>
        </dgm:presLayoutVars>
      </dgm:prSet>
      <dgm:spPr/>
      <dgm:t>
        <a:bodyPr/>
        <a:lstStyle/>
        <a:p>
          <a:endParaRPr lang="es-CL"/>
        </a:p>
      </dgm:t>
    </dgm:pt>
    <dgm:pt modelId="{AEAD62B2-ACC5-42A1-936E-4B587E76BF16}" type="pres">
      <dgm:prSet presAssocID="{5762028A-8C46-4E57-911A-6379DB8EB7A6}" presName="sibTrans" presStyleCnt="0"/>
      <dgm:spPr/>
    </dgm:pt>
    <dgm:pt modelId="{B3D91477-AE68-4546-84AC-3C4337375A6A}" type="pres">
      <dgm:prSet presAssocID="{E681B3CC-414B-4053-8157-DA32D25EF747}" presName="textNode" presStyleLbl="node1" presStyleIdx="2" presStyleCnt="3">
        <dgm:presLayoutVars>
          <dgm:bulletEnabled val="1"/>
        </dgm:presLayoutVars>
      </dgm:prSet>
      <dgm:spPr/>
      <dgm:t>
        <a:bodyPr/>
        <a:lstStyle/>
        <a:p>
          <a:endParaRPr lang="es-CL"/>
        </a:p>
      </dgm:t>
    </dgm:pt>
  </dgm:ptLst>
  <dgm:cxnLst>
    <dgm:cxn modelId="{219621FD-383B-4549-A83B-960C95E8D323}" srcId="{48241F6A-D861-47D7-8D13-2ABB00A3AFD2}" destId="{29E0F0C5-40F7-447C-B789-049F19CE8B4E}" srcOrd="0" destOrd="0" parTransId="{598AC2C4-2919-4C68-B4B9-A84655B0CBBF}" sibTransId="{243B5B05-0665-4C9C-A729-B41C95469392}"/>
    <dgm:cxn modelId="{AB06EC6C-001E-4FFF-8151-E0F745CC81A2}" type="presOf" srcId="{48241F6A-D861-47D7-8D13-2ABB00A3AFD2}" destId="{77959DF8-B432-47D3-B558-35C07D7B0E32}" srcOrd="0" destOrd="0" presId="urn:microsoft.com/office/officeart/2005/8/layout/hProcess9"/>
    <dgm:cxn modelId="{853697CF-BC18-48E8-8622-56AD7D866511}" srcId="{48241F6A-D861-47D7-8D13-2ABB00A3AFD2}" destId="{E681B3CC-414B-4053-8157-DA32D25EF747}" srcOrd="2" destOrd="0" parTransId="{073FE21B-83EF-4CA7-BAEC-2F7E93CB326E}" sibTransId="{00A04895-B36B-4984-A1FB-270B9CDF1755}"/>
    <dgm:cxn modelId="{5626EAE1-1D7E-41E1-910E-50105299A0B1}" type="presOf" srcId="{29E0F0C5-40F7-447C-B789-049F19CE8B4E}" destId="{157A5811-37DE-4528-A37A-73ED730A9328}" srcOrd="0" destOrd="0" presId="urn:microsoft.com/office/officeart/2005/8/layout/hProcess9"/>
    <dgm:cxn modelId="{0165A749-1D01-4C2A-841A-61BB74FEE541}" type="presOf" srcId="{E681B3CC-414B-4053-8157-DA32D25EF747}" destId="{B3D91477-AE68-4546-84AC-3C4337375A6A}" srcOrd="0" destOrd="0" presId="urn:microsoft.com/office/officeart/2005/8/layout/hProcess9"/>
    <dgm:cxn modelId="{8B7C6F91-00B6-4EA5-A83B-AD09D0F3C14D}" srcId="{48241F6A-D861-47D7-8D13-2ABB00A3AFD2}" destId="{6219E17E-3999-4E14-B626-9FAD3EDE3305}" srcOrd="1" destOrd="0" parTransId="{97C0A4A4-2987-4EF9-B0B0-5B5D16DCE2E8}" sibTransId="{5762028A-8C46-4E57-911A-6379DB8EB7A6}"/>
    <dgm:cxn modelId="{B0D86673-66BE-470A-AA9F-FF812AE96FCD}" type="presOf" srcId="{6219E17E-3999-4E14-B626-9FAD3EDE3305}" destId="{F83175D8-80D5-474E-8951-BBA85284583D}" srcOrd="0" destOrd="0" presId="urn:microsoft.com/office/officeart/2005/8/layout/hProcess9"/>
    <dgm:cxn modelId="{ED71ED37-3F37-49D6-A6E9-85532FED02F2}" type="presParOf" srcId="{77959DF8-B432-47D3-B558-35C07D7B0E32}" destId="{D5BF4B66-8EB3-4F84-A7D1-F958CEB61B20}" srcOrd="0" destOrd="0" presId="urn:microsoft.com/office/officeart/2005/8/layout/hProcess9"/>
    <dgm:cxn modelId="{A196BCE6-D8CC-4460-B89C-93B8B4A5A5B7}" type="presParOf" srcId="{77959DF8-B432-47D3-B558-35C07D7B0E32}" destId="{E48D1DE1-E235-49CC-B7B2-9EFDEEA4042A}" srcOrd="1" destOrd="0" presId="urn:microsoft.com/office/officeart/2005/8/layout/hProcess9"/>
    <dgm:cxn modelId="{718AD307-AD29-4273-BC9A-952F7EC1D33C}" type="presParOf" srcId="{E48D1DE1-E235-49CC-B7B2-9EFDEEA4042A}" destId="{157A5811-37DE-4528-A37A-73ED730A9328}" srcOrd="0" destOrd="0" presId="urn:microsoft.com/office/officeart/2005/8/layout/hProcess9"/>
    <dgm:cxn modelId="{CB3BA68A-B1A8-4CC9-AA6B-848ACF08E405}" type="presParOf" srcId="{E48D1DE1-E235-49CC-B7B2-9EFDEEA4042A}" destId="{64E1B103-980B-4D2B-A083-60E15DC27999}" srcOrd="1" destOrd="0" presId="urn:microsoft.com/office/officeart/2005/8/layout/hProcess9"/>
    <dgm:cxn modelId="{0074F91A-9D44-4131-B2C0-0724E763E3F3}" type="presParOf" srcId="{E48D1DE1-E235-49CC-B7B2-9EFDEEA4042A}" destId="{F83175D8-80D5-474E-8951-BBA85284583D}" srcOrd="2" destOrd="0" presId="urn:microsoft.com/office/officeart/2005/8/layout/hProcess9"/>
    <dgm:cxn modelId="{ADAC82D0-2785-4123-9904-27074D9B1D9A}" type="presParOf" srcId="{E48D1DE1-E235-49CC-B7B2-9EFDEEA4042A}" destId="{AEAD62B2-ACC5-42A1-936E-4B587E76BF16}" srcOrd="3" destOrd="0" presId="urn:microsoft.com/office/officeart/2005/8/layout/hProcess9"/>
    <dgm:cxn modelId="{D9F7CD25-6351-4AB3-8171-9F5E98F0EDEB}" type="presParOf" srcId="{E48D1DE1-E235-49CC-B7B2-9EFDEEA4042A}" destId="{B3D91477-AE68-4546-84AC-3C4337375A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A657A-7F3B-43D7-BB2D-0412608C5AE3}"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en-US"/>
        </a:p>
      </dgm:t>
    </dgm:pt>
    <dgm:pt modelId="{F0BFB32D-B823-40EF-9358-40D8771EEB3E}">
      <dgm:prSet phldrT="[Texto]"/>
      <dgm:spPr/>
      <dgm:t>
        <a:bodyPr/>
        <a:lstStyle/>
        <a:p>
          <a:r>
            <a:rPr lang="es-CL" dirty="0" smtClean="0"/>
            <a:t>Habitus</a:t>
          </a:r>
          <a:endParaRPr lang="en-US" dirty="0"/>
        </a:p>
      </dgm:t>
    </dgm:pt>
    <dgm:pt modelId="{3D90EFD8-EF59-4D04-A145-6F9F49F928BC}" type="parTrans" cxnId="{804A0BC3-6413-4A5A-B6B3-DF19A4DEB2A7}">
      <dgm:prSet/>
      <dgm:spPr/>
      <dgm:t>
        <a:bodyPr/>
        <a:lstStyle/>
        <a:p>
          <a:endParaRPr lang="en-US"/>
        </a:p>
      </dgm:t>
    </dgm:pt>
    <dgm:pt modelId="{CF9D64E3-0388-46C3-9F3D-0499346166F2}" type="sibTrans" cxnId="{804A0BC3-6413-4A5A-B6B3-DF19A4DEB2A7}">
      <dgm:prSet/>
      <dgm:spPr/>
      <dgm:t>
        <a:bodyPr/>
        <a:lstStyle/>
        <a:p>
          <a:endParaRPr lang="en-US"/>
        </a:p>
      </dgm:t>
    </dgm:pt>
    <dgm:pt modelId="{B2CB1321-30A9-46B6-A0FD-6987EF53D9B3}">
      <dgm:prSet phldrT="[Texto]"/>
      <dgm:spPr/>
      <dgm:t>
        <a:bodyPr/>
        <a:lstStyle/>
        <a:p>
          <a:r>
            <a:rPr lang="es-CL" dirty="0" smtClean="0"/>
            <a:t>Integración Lógica</a:t>
          </a:r>
          <a:endParaRPr lang="en-US" dirty="0"/>
        </a:p>
      </dgm:t>
    </dgm:pt>
    <dgm:pt modelId="{C97E67D0-A093-4899-BEAE-AE5D0BA72A76}" type="parTrans" cxnId="{2849B6D8-8659-4ED0-A104-17399C03AB2B}">
      <dgm:prSet/>
      <dgm:spPr/>
      <dgm:t>
        <a:bodyPr/>
        <a:lstStyle/>
        <a:p>
          <a:endParaRPr lang="en-US"/>
        </a:p>
      </dgm:t>
    </dgm:pt>
    <dgm:pt modelId="{1DB6F4D5-B1AE-48CE-899D-E5309DB8D88E}" type="sibTrans" cxnId="{2849B6D8-8659-4ED0-A104-17399C03AB2B}">
      <dgm:prSet/>
      <dgm:spPr/>
      <dgm:t>
        <a:bodyPr/>
        <a:lstStyle/>
        <a:p>
          <a:endParaRPr lang="en-US"/>
        </a:p>
      </dgm:t>
    </dgm:pt>
    <dgm:pt modelId="{E7C66AD7-7EA8-4E0E-BB87-2B75B211881D}">
      <dgm:prSet phldrT="[Texto]" custT="1"/>
      <dgm:spPr/>
      <dgm:t>
        <a:bodyPr/>
        <a:lstStyle/>
        <a:p>
          <a:r>
            <a:rPr lang="es-CL" sz="1800" dirty="0" smtClean="0"/>
            <a:t>Agentes</a:t>
          </a:r>
          <a:br>
            <a:rPr lang="es-CL" sz="1800" dirty="0" smtClean="0"/>
          </a:br>
          <a:r>
            <a:rPr lang="es-CL" sz="1800" dirty="0" smtClean="0"/>
            <a:t>(Sujetos)</a:t>
          </a:r>
          <a:r>
            <a:rPr lang="es-CL" sz="1300" dirty="0" smtClean="0"/>
            <a:t/>
          </a:r>
          <a:br>
            <a:rPr lang="es-CL" sz="1300" dirty="0" smtClean="0"/>
          </a:br>
          <a:endParaRPr lang="en-US" sz="1300" dirty="0"/>
        </a:p>
      </dgm:t>
    </dgm:pt>
    <dgm:pt modelId="{2A062529-9A5B-4FDB-94FC-900EBB528E88}" type="parTrans" cxnId="{A3D345D4-DB97-4AFC-901C-B9B95778D685}">
      <dgm:prSet/>
      <dgm:spPr/>
      <dgm:t>
        <a:bodyPr/>
        <a:lstStyle/>
        <a:p>
          <a:endParaRPr lang="en-US"/>
        </a:p>
      </dgm:t>
    </dgm:pt>
    <dgm:pt modelId="{0C5058ED-C2EF-4FEA-87B7-79F1FFE8ECCF}" type="sibTrans" cxnId="{A3D345D4-DB97-4AFC-901C-B9B95778D685}">
      <dgm:prSet/>
      <dgm:spPr/>
      <dgm:t>
        <a:bodyPr/>
        <a:lstStyle/>
        <a:p>
          <a:endParaRPr lang="en-US"/>
        </a:p>
      </dgm:t>
    </dgm:pt>
    <dgm:pt modelId="{FD13AFC7-E7E2-459D-9F8A-34151D6D89E7}">
      <dgm:prSet phldrT="[Texto]"/>
      <dgm:spPr/>
      <dgm:t>
        <a:bodyPr/>
        <a:lstStyle/>
        <a:p>
          <a:r>
            <a:rPr lang="es-CL" dirty="0" smtClean="0"/>
            <a:t>Integración Moral</a:t>
          </a:r>
          <a:endParaRPr lang="en-US" dirty="0"/>
        </a:p>
      </dgm:t>
    </dgm:pt>
    <dgm:pt modelId="{35A4C485-22E4-4F1D-8BD4-A08D4CD57549}" type="parTrans" cxnId="{7AA7EFFA-0544-4A79-89F2-B4C52B4AB32E}">
      <dgm:prSet/>
      <dgm:spPr/>
      <dgm:t>
        <a:bodyPr/>
        <a:lstStyle/>
        <a:p>
          <a:endParaRPr lang="en-US"/>
        </a:p>
      </dgm:t>
    </dgm:pt>
    <dgm:pt modelId="{D53C1226-917F-4214-818B-897A7799DE1D}" type="sibTrans" cxnId="{7AA7EFFA-0544-4A79-89F2-B4C52B4AB32E}">
      <dgm:prSet/>
      <dgm:spPr/>
      <dgm:t>
        <a:bodyPr/>
        <a:lstStyle/>
        <a:p>
          <a:endParaRPr lang="en-US"/>
        </a:p>
      </dgm:t>
    </dgm:pt>
    <dgm:pt modelId="{E9C27307-1C8D-421B-850B-7973D27EC9A2}">
      <dgm:prSet phldrT="[Texto]" custT="1"/>
      <dgm:spPr/>
      <dgm:t>
        <a:bodyPr/>
        <a:lstStyle/>
        <a:p>
          <a:r>
            <a:rPr lang="es-CL" sz="1400" dirty="0" smtClean="0"/>
            <a:t>Estructura social </a:t>
          </a:r>
          <a:br>
            <a:rPr lang="es-CL" sz="1400" dirty="0" smtClean="0"/>
          </a:br>
          <a:r>
            <a:rPr lang="es-CL" sz="1400" dirty="0" smtClean="0"/>
            <a:t>(Organización)</a:t>
          </a:r>
          <a:endParaRPr lang="en-US" sz="1400" dirty="0"/>
        </a:p>
      </dgm:t>
    </dgm:pt>
    <dgm:pt modelId="{E4AA2B79-0023-4912-8971-496D4AD545EE}" type="parTrans" cxnId="{E78E0763-7392-4906-952D-317B4D2AD322}">
      <dgm:prSet/>
      <dgm:spPr/>
      <dgm:t>
        <a:bodyPr/>
        <a:lstStyle/>
        <a:p>
          <a:endParaRPr lang="en-US"/>
        </a:p>
      </dgm:t>
    </dgm:pt>
    <dgm:pt modelId="{FE82201E-BBF6-4578-A906-AD64B56027C2}" type="sibTrans" cxnId="{E78E0763-7392-4906-952D-317B4D2AD322}">
      <dgm:prSet/>
      <dgm:spPr/>
      <dgm:t>
        <a:bodyPr/>
        <a:lstStyle/>
        <a:p>
          <a:endParaRPr lang="en-US"/>
        </a:p>
      </dgm:t>
    </dgm:pt>
    <dgm:pt modelId="{C5DEF20F-7154-456E-9E90-C9B1AFDF3F7A}" type="pres">
      <dgm:prSet presAssocID="{3C8A657A-7F3B-43D7-BB2D-0412608C5AE3}" presName="Name0" presStyleCnt="0">
        <dgm:presLayoutVars>
          <dgm:chMax val="1"/>
          <dgm:dir/>
          <dgm:animLvl val="ctr"/>
          <dgm:resizeHandles val="exact"/>
        </dgm:presLayoutVars>
      </dgm:prSet>
      <dgm:spPr/>
      <dgm:t>
        <a:bodyPr/>
        <a:lstStyle/>
        <a:p>
          <a:endParaRPr lang="es-CL"/>
        </a:p>
      </dgm:t>
    </dgm:pt>
    <dgm:pt modelId="{C07AAD30-62CB-4F9A-8922-5347B99CCAAA}" type="pres">
      <dgm:prSet presAssocID="{F0BFB32D-B823-40EF-9358-40D8771EEB3E}" presName="centerShape" presStyleLbl="node0" presStyleIdx="0" presStyleCnt="1" custScaleX="62266" custScaleY="79790"/>
      <dgm:spPr/>
      <dgm:t>
        <a:bodyPr/>
        <a:lstStyle/>
        <a:p>
          <a:endParaRPr lang="en-US"/>
        </a:p>
      </dgm:t>
    </dgm:pt>
    <dgm:pt modelId="{E23BAFA8-60DC-4839-B569-FE1E18FBA7F1}" type="pres">
      <dgm:prSet presAssocID="{B2CB1321-30A9-46B6-A0FD-6987EF53D9B3}" presName="node" presStyleLbl="node1" presStyleIdx="0" presStyleCnt="4" custScaleX="112648" custScaleY="68216">
        <dgm:presLayoutVars>
          <dgm:bulletEnabled val="1"/>
        </dgm:presLayoutVars>
      </dgm:prSet>
      <dgm:spPr/>
      <dgm:t>
        <a:bodyPr/>
        <a:lstStyle/>
        <a:p>
          <a:endParaRPr lang="en-US"/>
        </a:p>
      </dgm:t>
    </dgm:pt>
    <dgm:pt modelId="{6F8C4674-564D-4EF7-A8DB-C930FDC850D1}" type="pres">
      <dgm:prSet presAssocID="{B2CB1321-30A9-46B6-A0FD-6987EF53D9B3}" presName="dummy" presStyleCnt="0"/>
      <dgm:spPr/>
    </dgm:pt>
    <dgm:pt modelId="{822BC137-85B7-4F1B-9E7F-82182E069E8F}" type="pres">
      <dgm:prSet presAssocID="{1DB6F4D5-B1AE-48CE-899D-E5309DB8D88E}" presName="sibTrans" presStyleLbl="sibTrans2D1" presStyleIdx="0" presStyleCnt="4"/>
      <dgm:spPr/>
      <dgm:t>
        <a:bodyPr/>
        <a:lstStyle/>
        <a:p>
          <a:endParaRPr lang="es-CL"/>
        </a:p>
      </dgm:t>
    </dgm:pt>
    <dgm:pt modelId="{B6E395F3-EA60-480D-B469-43972AF17384}" type="pres">
      <dgm:prSet presAssocID="{E7C66AD7-7EA8-4E0E-BB87-2B75B211881D}" presName="node" presStyleLbl="node1" presStyleIdx="1" presStyleCnt="4" custScaleX="157837" custScaleY="144047" custRadScaleRad="100728">
        <dgm:presLayoutVars>
          <dgm:bulletEnabled val="1"/>
        </dgm:presLayoutVars>
      </dgm:prSet>
      <dgm:spPr/>
      <dgm:t>
        <a:bodyPr/>
        <a:lstStyle/>
        <a:p>
          <a:endParaRPr lang="en-US"/>
        </a:p>
      </dgm:t>
    </dgm:pt>
    <dgm:pt modelId="{FFDE6067-54F3-4010-9303-785BD5FC1139}" type="pres">
      <dgm:prSet presAssocID="{E7C66AD7-7EA8-4E0E-BB87-2B75B211881D}" presName="dummy" presStyleCnt="0"/>
      <dgm:spPr/>
    </dgm:pt>
    <dgm:pt modelId="{F3D1ED3F-F5CB-46CF-B23E-6C273868F68D}" type="pres">
      <dgm:prSet presAssocID="{0C5058ED-C2EF-4FEA-87B7-79F1FFE8ECCF}" presName="sibTrans" presStyleLbl="sibTrans2D1" presStyleIdx="1" presStyleCnt="4"/>
      <dgm:spPr/>
      <dgm:t>
        <a:bodyPr/>
        <a:lstStyle/>
        <a:p>
          <a:endParaRPr lang="es-CL"/>
        </a:p>
      </dgm:t>
    </dgm:pt>
    <dgm:pt modelId="{70C676F5-B76B-437E-AE5F-648FEC9C5505}" type="pres">
      <dgm:prSet presAssocID="{FD13AFC7-E7E2-459D-9F8A-34151D6D89E7}" presName="node" presStyleLbl="node1" presStyleIdx="2" presStyleCnt="4" custScaleX="110015" custScaleY="67258">
        <dgm:presLayoutVars>
          <dgm:bulletEnabled val="1"/>
        </dgm:presLayoutVars>
      </dgm:prSet>
      <dgm:spPr/>
      <dgm:t>
        <a:bodyPr/>
        <a:lstStyle/>
        <a:p>
          <a:endParaRPr lang="en-US"/>
        </a:p>
      </dgm:t>
    </dgm:pt>
    <dgm:pt modelId="{E0F389E4-E3E8-477B-A930-F25645E3AECF}" type="pres">
      <dgm:prSet presAssocID="{FD13AFC7-E7E2-459D-9F8A-34151D6D89E7}" presName="dummy" presStyleCnt="0"/>
      <dgm:spPr/>
    </dgm:pt>
    <dgm:pt modelId="{06FD0CBF-996B-4AEC-A54C-F6ACDA24ABDE}" type="pres">
      <dgm:prSet presAssocID="{D53C1226-917F-4214-818B-897A7799DE1D}" presName="sibTrans" presStyleLbl="sibTrans2D1" presStyleIdx="2" presStyleCnt="4"/>
      <dgm:spPr/>
      <dgm:t>
        <a:bodyPr/>
        <a:lstStyle/>
        <a:p>
          <a:endParaRPr lang="es-CL"/>
        </a:p>
      </dgm:t>
    </dgm:pt>
    <dgm:pt modelId="{4CE0ABB3-5D43-40EB-88A6-970AA93B6BE4}" type="pres">
      <dgm:prSet presAssocID="{E9C27307-1C8D-421B-850B-7973D27EC9A2}" presName="node" presStyleLbl="node1" presStyleIdx="3" presStyleCnt="4" custScaleX="154480" custScaleY="133515">
        <dgm:presLayoutVars>
          <dgm:bulletEnabled val="1"/>
        </dgm:presLayoutVars>
      </dgm:prSet>
      <dgm:spPr/>
      <dgm:t>
        <a:bodyPr/>
        <a:lstStyle/>
        <a:p>
          <a:endParaRPr lang="en-US"/>
        </a:p>
      </dgm:t>
    </dgm:pt>
    <dgm:pt modelId="{85D0042E-EB20-4A36-9FDC-A06F839AD824}" type="pres">
      <dgm:prSet presAssocID="{E9C27307-1C8D-421B-850B-7973D27EC9A2}" presName="dummy" presStyleCnt="0"/>
      <dgm:spPr/>
    </dgm:pt>
    <dgm:pt modelId="{812D2CE8-DCE6-4AB0-8B13-DD4042DB774D}" type="pres">
      <dgm:prSet presAssocID="{FE82201E-BBF6-4578-A906-AD64B56027C2}" presName="sibTrans" presStyleLbl="sibTrans2D1" presStyleIdx="3" presStyleCnt="4"/>
      <dgm:spPr/>
      <dgm:t>
        <a:bodyPr/>
        <a:lstStyle/>
        <a:p>
          <a:endParaRPr lang="es-CL"/>
        </a:p>
      </dgm:t>
    </dgm:pt>
  </dgm:ptLst>
  <dgm:cxnLst>
    <dgm:cxn modelId="{A3D345D4-DB97-4AFC-901C-B9B95778D685}" srcId="{F0BFB32D-B823-40EF-9358-40D8771EEB3E}" destId="{E7C66AD7-7EA8-4E0E-BB87-2B75B211881D}" srcOrd="1" destOrd="0" parTransId="{2A062529-9A5B-4FDB-94FC-900EBB528E88}" sibTransId="{0C5058ED-C2EF-4FEA-87B7-79F1FFE8ECCF}"/>
    <dgm:cxn modelId="{804A0BC3-6413-4A5A-B6B3-DF19A4DEB2A7}" srcId="{3C8A657A-7F3B-43D7-BB2D-0412608C5AE3}" destId="{F0BFB32D-B823-40EF-9358-40D8771EEB3E}" srcOrd="0" destOrd="0" parTransId="{3D90EFD8-EF59-4D04-A145-6F9F49F928BC}" sibTransId="{CF9D64E3-0388-46C3-9F3D-0499346166F2}"/>
    <dgm:cxn modelId="{E78E0763-7392-4906-952D-317B4D2AD322}" srcId="{F0BFB32D-B823-40EF-9358-40D8771EEB3E}" destId="{E9C27307-1C8D-421B-850B-7973D27EC9A2}" srcOrd="3" destOrd="0" parTransId="{E4AA2B79-0023-4912-8971-496D4AD545EE}" sibTransId="{FE82201E-BBF6-4578-A906-AD64B56027C2}"/>
    <dgm:cxn modelId="{C66B21F8-4FBF-46B5-AF21-415F32E0E47F}" type="presOf" srcId="{FE82201E-BBF6-4578-A906-AD64B56027C2}" destId="{812D2CE8-DCE6-4AB0-8B13-DD4042DB774D}" srcOrd="0" destOrd="0" presId="urn:microsoft.com/office/officeart/2005/8/layout/radial6"/>
    <dgm:cxn modelId="{4A97BBD1-A711-4360-8BF7-9AADC9B6FB2A}" type="presOf" srcId="{FD13AFC7-E7E2-459D-9F8A-34151D6D89E7}" destId="{70C676F5-B76B-437E-AE5F-648FEC9C5505}" srcOrd="0" destOrd="0" presId="urn:microsoft.com/office/officeart/2005/8/layout/radial6"/>
    <dgm:cxn modelId="{DD4792A5-A5AB-476B-9CB5-3265A26BBAD7}" type="presOf" srcId="{D53C1226-917F-4214-818B-897A7799DE1D}" destId="{06FD0CBF-996B-4AEC-A54C-F6ACDA24ABDE}" srcOrd="0" destOrd="0" presId="urn:microsoft.com/office/officeart/2005/8/layout/radial6"/>
    <dgm:cxn modelId="{8E2E307D-92DC-4160-9206-CC2AA7A172E0}" type="presOf" srcId="{B2CB1321-30A9-46B6-A0FD-6987EF53D9B3}" destId="{E23BAFA8-60DC-4839-B569-FE1E18FBA7F1}" srcOrd="0" destOrd="0" presId="urn:microsoft.com/office/officeart/2005/8/layout/radial6"/>
    <dgm:cxn modelId="{7AA7EFFA-0544-4A79-89F2-B4C52B4AB32E}" srcId="{F0BFB32D-B823-40EF-9358-40D8771EEB3E}" destId="{FD13AFC7-E7E2-459D-9F8A-34151D6D89E7}" srcOrd="2" destOrd="0" parTransId="{35A4C485-22E4-4F1D-8BD4-A08D4CD57549}" sibTransId="{D53C1226-917F-4214-818B-897A7799DE1D}"/>
    <dgm:cxn modelId="{DDE562AC-B379-45A7-AD5F-6CFF00903F04}" type="presOf" srcId="{E7C66AD7-7EA8-4E0E-BB87-2B75B211881D}" destId="{B6E395F3-EA60-480D-B469-43972AF17384}" srcOrd="0" destOrd="0" presId="urn:microsoft.com/office/officeart/2005/8/layout/radial6"/>
    <dgm:cxn modelId="{F699F922-9CBE-4120-9284-99CE7D878A94}" type="presOf" srcId="{3C8A657A-7F3B-43D7-BB2D-0412608C5AE3}" destId="{C5DEF20F-7154-456E-9E90-C9B1AFDF3F7A}" srcOrd="0" destOrd="0" presId="urn:microsoft.com/office/officeart/2005/8/layout/radial6"/>
    <dgm:cxn modelId="{0FB44EBC-5397-42E8-B6D0-6D50064371A6}" type="presOf" srcId="{F0BFB32D-B823-40EF-9358-40D8771EEB3E}" destId="{C07AAD30-62CB-4F9A-8922-5347B99CCAAA}" srcOrd="0" destOrd="0" presId="urn:microsoft.com/office/officeart/2005/8/layout/radial6"/>
    <dgm:cxn modelId="{BF7C2AA0-54D3-4CA8-B9FC-FD9147CBDC74}" type="presOf" srcId="{1DB6F4D5-B1AE-48CE-899D-E5309DB8D88E}" destId="{822BC137-85B7-4F1B-9E7F-82182E069E8F}" srcOrd="0" destOrd="0" presId="urn:microsoft.com/office/officeart/2005/8/layout/radial6"/>
    <dgm:cxn modelId="{0A13226E-663C-4EB7-A6EF-ACE1E7ACCDEA}" type="presOf" srcId="{0C5058ED-C2EF-4FEA-87B7-79F1FFE8ECCF}" destId="{F3D1ED3F-F5CB-46CF-B23E-6C273868F68D}" srcOrd="0" destOrd="0" presId="urn:microsoft.com/office/officeart/2005/8/layout/radial6"/>
    <dgm:cxn modelId="{2849B6D8-8659-4ED0-A104-17399C03AB2B}" srcId="{F0BFB32D-B823-40EF-9358-40D8771EEB3E}" destId="{B2CB1321-30A9-46B6-A0FD-6987EF53D9B3}" srcOrd="0" destOrd="0" parTransId="{C97E67D0-A093-4899-BEAE-AE5D0BA72A76}" sibTransId="{1DB6F4D5-B1AE-48CE-899D-E5309DB8D88E}"/>
    <dgm:cxn modelId="{2D974ED1-DBAC-4AD8-AB48-29AB51BC9F5B}" type="presOf" srcId="{E9C27307-1C8D-421B-850B-7973D27EC9A2}" destId="{4CE0ABB3-5D43-40EB-88A6-970AA93B6BE4}" srcOrd="0" destOrd="0" presId="urn:microsoft.com/office/officeart/2005/8/layout/radial6"/>
    <dgm:cxn modelId="{CBD5BBE8-E687-429C-A5AE-0F0B6A35A38F}" type="presParOf" srcId="{C5DEF20F-7154-456E-9E90-C9B1AFDF3F7A}" destId="{C07AAD30-62CB-4F9A-8922-5347B99CCAAA}" srcOrd="0" destOrd="0" presId="urn:microsoft.com/office/officeart/2005/8/layout/radial6"/>
    <dgm:cxn modelId="{CFAE6ADF-261E-488A-8FC7-7EDE104070D3}" type="presParOf" srcId="{C5DEF20F-7154-456E-9E90-C9B1AFDF3F7A}" destId="{E23BAFA8-60DC-4839-B569-FE1E18FBA7F1}" srcOrd="1" destOrd="0" presId="urn:microsoft.com/office/officeart/2005/8/layout/radial6"/>
    <dgm:cxn modelId="{D9BBEC5C-EBFE-4C9A-AF41-8D7B2EEDF46F}" type="presParOf" srcId="{C5DEF20F-7154-456E-9E90-C9B1AFDF3F7A}" destId="{6F8C4674-564D-4EF7-A8DB-C930FDC850D1}" srcOrd="2" destOrd="0" presId="urn:microsoft.com/office/officeart/2005/8/layout/radial6"/>
    <dgm:cxn modelId="{FB745A9E-4FE3-4814-AF60-C9C4EDB6D964}" type="presParOf" srcId="{C5DEF20F-7154-456E-9E90-C9B1AFDF3F7A}" destId="{822BC137-85B7-4F1B-9E7F-82182E069E8F}" srcOrd="3" destOrd="0" presId="urn:microsoft.com/office/officeart/2005/8/layout/radial6"/>
    <dgm:cxn modelId="{57C7050A-22A6-4D53-A0CF-E2484818856C}" type="presParOf" srcId="{C5DEF20F-7154-456E-9E90-C9B1AFDF3F7A}" destId="{B6E395F3-EA60-480D-B469-43972AF17384}" srcOrd="4" destOrd="0" presId="urn:microsoft.com/office/officeart/2005/8/layout/radial6"/>
    <dgm:cxn modelId="{789559EB-08C4-4B02-A2BD-B81EBF78EE03}" type="presParOf" srcId="{C5DEF20F-7154-456E-9E90-C9B1AFDF3F7A}" destId="{FFDE6067-54F3-4010-9303-785BD5FC1139}" srcOrd="5" destOrd="0" presId="urn:microsoft.com/office/officeart/2005/8/layout/radial6"/>
    <dgm:cxn modelId="{0E31BA1D-C7A6-4871-8874-D07DEF0B739B}" type="presParOf" srcId="{C5DEF20F-7154-456E-9E90-C9B1AFDF3F7A}" destId="{F3D1ED3F-F5CB-46CF-B23E-6C273868F68D}" srcOrd="6" destOrd="0" presId="urn:microsoft.com/office/officeart/2005/8/layout/radial6"/>
    <dgm:cxn modelId="{BB1688A1-899B-4EFB-AE1A-50C4A27A559E}" type="presParOf" srcId="{C5DEF20F-7154-456E-9E90-C9B1AFDF3F7A}" destId="{70C676F5-B76B-437E-AE5F-648FEC9C5505}" srcOrd="7" destOrd="0" presId="urn:microsoft.com/office/officeart/2005/8/layout/radial6"/>
    <dgm:cxn modelId="{F88B25EB-E3D4-48F6-83FB-25E547EAFD23}" type="presParOf" srcId="{C5DEF20F-7154-456E-9E90-C9B1AFDF3F7A}" destId="{E0F389E4-E3E8-477B-A930-F25645E3AECF}" srcOrd="8" destOrd="0" presId="urn:microsoft.com/office/officeart/2005/8/layout/radial6"/>
    <dgm:cxn modelId="{5064BD64-7C82-409C-B60A-CBC452829A23}" type="presParOf" srcId="{C5DEF20F-7154-456E-9E90-C9B1AFDF3F7A}" destId="{06FD0CBF-996B-4AEC-A54C-F6ACDA24ABDE}" srcOrd="9" destOrd="0" presId="urn:microsoft.com/office/officeart/2005/8/layout/radial6"/>
    <dgm:cxn modelId="{352A0B2B-F64A-4ADD-8F3E-C4A903732A78}" type="presParOf" srcId="{C5DEF20F-7154-456E-9E90-C9B1AFDF3F7A}" destId="{4CE0ABB3-5D43-40EB-88A6-970AA93B6BE4}" srcOrd="10" destOrd="0" presId="urn:microsoft.com/office/officeart/2005/8/layout/radial6"/>
    <dgm:cxn modelId="{B87AC91B-63E9-4A7F-A435-257C27F80763}" type="presParOf" srcId="{C5DEF20F-7154-456E-9E90-C9B1AFDF3F7A}" destId="{85D0042E-EB20-4A36-9FDC-A06F839AD824}" srcOrd="11" destOrd="0" presId="urn:microsoft.com/office/officeart/2005/8/layout/radial6"/>
    <dgm:cxn modelId="{7EE72D50-EDE8-4CB7-84A8-BC90876E1355}" type="presParOf" srcId="{C5DEF20F-7154-456E-9E90-C9B1AFDF3F7A}" destId="{812D2CE8-DCE6-4AB0-8B13-DD4042DB774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47722-9ACF-4ADA-9865-E98BC5C1B795}">
      <dsp:nvSpPr>
        <dsp:cNvPr id="0" name=""/>
        <dsp:cNvSpPr/>
      </dsp:nvSpPr>
      <dsp:spPr>
        <a:xfrm>
          <a:off x="0" y="1126515"/>
          <a:ext cx="7225047" cy="1052242"/>
        </a:xfrm>
        <a:prstGeom prst="rightArrow">
          <a:avLst>
            <a:gd name="adj1" fmla="val 50000"/>
            <a:gd name="adj2" fmla="val 50000"/>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254000" bIns="167043" numCol="1" spcCol="1270" anchor="ctr" anchorCtr="0">
          <a:noAutofit/>
        </a:bodyPr>
        <a:lstStyle/>
        <a:p>
          <a:pPr lvl="0" algn="l" defTabSz="933450">
            <a:lnSpc>
              <a:spcPct val="90000"/>
            </a:lnSpc>
            <a:spcBef>
              <a:spcPct val="0"/>
            </a:spcBef>
            <a:spcAft>
              <a:spcPct val="35000"/>
            </a:spcAft>
          </a:pPr>
          <a:r>
            <a:rPr lang="es-CL" sz="2100" kern="1200" dirty="0" smtClean="0"/>
            <a:t>1880 </a:t>
          </a:r>
          <a:endParaRPr lang="es-CL" sz="2100" kern="1200" dirty="0"/>
        </a:p>
      </dsp:txBody>
      <dsp:txXfrm>
        <a:off x="0" y="1389576"/>
        <a:ext cx="6961987" cy="526121"/>
      </dsp:txXfrm>
    </dsp:sp>
    <dsp:sp modelId="{71D99794-6EBA-4E6E-A9AB-69BCCD0CF871}">
      <dsp:nvSpPr>
        <dsp:cNvPr id="0" name=""/>
        <dsp:cNvSpPr/>
      </dsp:nvSpPr>
      <dsp:spPr>
        <a:xfrm>
          <a:off x="0" y="1937946"/>
          <a:ext cx="2225314" cy="2027005"/>
        </a:xfrm>
        <a:prstGeom prst="rect">
          <a:avLst/>
        </a:prstGeom>
        <a:solidFill>
          <a:schemeClr val="lt1">
            <a:hueOff val="0"/>
            <a:satOff val="0"/>
            <a:lumOff val="0"/>
            <a:alphaOff val="0"/>
          </a:schemeClr>
        </a:solidFill>
        <a:ln w="6350" cap="flat" cmpd="sng" algn="in">
          <a:solidFill>
            <a:schemeClr val="accent2">
              <a:hueOff val="0"/>
              <a:satOff val="0"/>
              <a:lumOff val="0"/>
              <a:alphaOff val="0"/>
            </a:schemeClr>
          </a:solidFill>
          <a:prstDash val="solid"/>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CL" sz="2100" kern="1200" dirty="0" smtClean="0"/>
            <a:t>Corriente clásica o racionalista</a:t>
          </a:r>
          <a:br>
            <a:rPr lang="es-CL" sz="2100" kern="1200" dirty="0" smtClean="0"/>
          </a:br>
          <a:r>
            <a:rPr lang="es-CL" sz="2100" kern="1200" dirty="0" smtClean="0"/>
            <a:t/>
          </a:r>
          <a:br>
            <a:rPr lang="es-CL" sz="2100" kern="1200" dirty="0" smtClean="0"/>
          </a:br>
          <a:r>
            <a:rPr lang="es-CL" sz="2100" kern="1200" dirty="0" smtClean="0"/>
            <a:t>Énfasis en el “Músculo”</a:t>
          </a:r>
          <a:endParaRPr lang="es-CL" sz="2100" kern="1200" dirty="0"/>
        </a:p>
      </dsp:txBody>
      <dsp:txXfrm>
        <a:off x="0" y="1937946"/>
        <a:ext cx="2225314" cy="2027005"/>
      </dsp:txXfrm>
    </dsp:sp>
    <dsp:sp modelId="{AB162716-347E-41D9-B4E4-5706B8B3ECD2}">
      <dsp:nvSpPr>
        <dsp:cNvPr id="0" name=""/>
        <dsp:cNvSpPr/>
      </dsp:nvSpPr>
      <dsp:spPr>
        <a:xfrm>
          <a:off x="2225314" y="1477262"/>
          <a:ext cx="4999732" cy="1052242"/>
        </a:xfrm>
        <a:prstGeom prst="rightArrow">
          <a:avLst>
            <a:gd name="adj1" fmla="val 50000"/>
            <a:gd name="adj2" fmla="val 50000"/>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254000" bIns="167043" numCol="1" spcCol="1270" anchor="ctr" anchorCtr="0">
          <a:noAutofit/>
        </a:bodyPr>
        <a:lstStyle/>
        <a:p>
          <a:pPr lvl="0" algn="l" defTabSz="933450">
            <a:lnSpc>
              <a:spcPct val="90000"/>
            </a:lnSpc>
            <a:spcBef>
              <a:spcPct val="0"/>
            </a:spcBef>
            <a:spcAft>
              <a:spcPct val="35000"/>
            </a:spcAft>
          </a:pPr>
          <a:r>
            <a:rPr lang="es-CL" sz="2100" kern="1200" dirty="0" smtClean="0"/>
            <a:t>1930</a:t>
          </a:r>
          <a:endParaRPr lang="es-CL" sz="2100" kern="1200" dirty="0"/>
        </a:p>
      </dsp:txBody>
      <dsp:txXfrm>
        <a:off x="2225314" y="1740323"/>
        <a:ext cx="4736672" cy="526121"/>
      </dsp:txXfrm>
    </dsp:sp>
    <dsp:sp modelId="{D00BDFD6-4215-4EB1-A046-C3CEDDAFBA5E}">
      <dsp:nvSpPr>
        <dsp:cNvPr id="0" name=""/>
        <dsp:cNvSpPr/>
      </dsp:nvSpPr>
      <dsp:spPr>
        <a:xfrm>
          <a:off x="2225314" y="2288693"/>
          <a:ext cx="2225314" cy="2027005"/>
        </a:xfrm>
        <a:prstGeom prst="rect">
          <a:avLst/>
        </a:prstGeom>
        <a:solidFill>
          <a:schemeClr val="lt1">
            <a:hueOff val="0"/>
            <a:satOff val="0"/>
            <a:lumOff val="0"/>
            <a:alphaOff val="0"/>
          </a:schemeClr>
        </a:solidFill>
        <a:ln w="6350" cap="flat" cmpd="sng" algn="in">
          <a:solidFill>
            <a:schemeClr val="accent3">
              <a:hueOff val="0"/>
              <a:satOff val="0"/>
              <a:lumOff val="0"/>
              <a:alphaOff val="0"/>
            </a:schemeClr>
          </a:solidFill>
          <a:prstDash val="solid"/>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CL" sz="2100" kern="1200" dirty="0" smtClean="0"/>
            <a:t>Enfoque de relaciones humanas</a:t>
          </a:r>
          <a:br>
            <a:rPr lang="es-CL" sz="2100" kern="1200" dirty="0" smtClean="0"/>
          </a:br>
          <a:r>
            <a:rPr lang="es-CL" sz="2100" kern="1200" dirty="0" smtClean="0"/>
            <a:t/>
          </a:r>
          <a:br>
            <a:rPr lang="es-CL" sz="2100" kern="1200" dirty="0" smtClean="0"/>
          </a:br>
          <a:r>
            <a:rPr lang="es-CL" sz="2100" kern="1200" dirty="0" smtClean="0"/>
            <a:t>Énfasis en el “Corazón”</a:t>
          </a:r>
          <a:endParaRPr lang="es-CL" sz="2100" kern="1200" dirty="0"/>
        </a:p>
      </dsp:txBody>
      <dsp:txXfrm>
        <a:off x="2225314" y="2288693"/>
        <a:ext cx="2225314" cy="2027005"/>
      </dsp:txXfrm>
    </dsp:sp>
    <dsp:sp modelId="{21784BF5-411B-4017-8FA4-2AF64D520797}">
      <dsp:nvSpPr>
        <dsp:cNvPr id="0" name=""/>
        <dsp:cNvSpPr/>
      </dsp:nvSpPr>
      <dsp:spPr>
        <a:xfrm>
          <a:off x="4450628" y="1828010"/>
          <a:ext cx="2774418" cy="1052242"/>
        </a:xfrm>
        <a:prstGeom prst="rightArrow">
          <a:avLst>
            <a:gd name="adj1" fmla="val 50000"/>
            <a:gd name="adj2" fmla="val 50000"/>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254000" bIns="167043" numCol="1" spcCol="1270" anchor="ctr" anchorCtr="0">
          <a:noAutofit/>
        </a:bodyPr>
        <a:lstStyle/>
        <a:p>
          <a:pPr lvl="0" algn="l" defTabSz="933450">
            <a:lnSpc>
              <a:spcPct val="90000"/>
            </a:lnSpc>
            <a:spcBef>
              <a:spcPct val="0"/>
            </a:spcBef>
            <a:spcAft>
              <a:spcPct val="35000"/>
            </a:spcAft>
          </a:pPr>
          <a:r>
            <a:rPr lang="es-CL" sz="2100" kern="1200" dirty="0" smtClean="0"/>
            <a:t>1950</a:t>
          </a:r>
          <a:endParaRPr lang="es-CL" sz="2100" kern="1200" dirty="0"/>
        </a:p>
      </dsp:txBody>
      <dsp:txXfrm>
        <a:off x="4450628" y="2091071"/>
        <a:ext cx="2511358" cy="526121"/>
      </dsp:txXfrm>
    </dsp:sp>
    <dsp:sp modelId="{A921EFCB-F413-4372-A2ED-699023140EE5}">
      <dsp:nvSpPr>
        <dsp:cNvPr id="0" name=""/>
        <dsp:cNvSpPr/>
      </dsp:nvSpPr>
      <dsp:spPr>
        <a:xfrm>
          <a:off x="4450628" y="2639440"/>
          <a:ext cx="2225314" cy="1997340"/>
        </a:xfrm>
        <a:prstGeom prst="rect">
          <a:avLst/>
        </a:prstGeom>
        <a:solidFill>
          <a:schemeClr val="lt1">
            <a:hueOff val="0"/>
            <a:satOff val="0"/>
            <a:lumOff val="0"/>
            <a:alphaOff val="0"/>
          </a:schemeClr>
        </a:solidFill>
        <a:ln w="6350" cap="flat" cmpd="sng" algn="in">
          <a:solidFill>
            <a:schemeClr val="accent4">
              <a:hueOff val="0"/>
              <a:satOff val="0"/>
              <a:lumOff val="0"/>
              <a:alphaOff val="0"/>
            </a:schemeClr>
          </a:solidFill>
          <a:prstDash val="solid"/>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CL" sz="2100" kern="1200" dirty="0" smtClean="0"/>
            <a:t>Sicosociología de las Organizaciones</a:t>
          </a:r>
          <a:br>
            <a:rPr lang="es-CL" sz="2100" kern="1200" dirty="0" smtClean="0"/>
          </a:br>
          <a:r>
            <a:rPr lang="es-CL" sz="2100" kern="1200" dirty="0" smtClean="0"/>
            <a:t/>
          </a:r>
          <a:br>
            <a:rPr lang="es-CL" sz="2100" kern="1200" dirty="0" smtClean="0"/>
          </a:br>
          <a:r>
            <a:rPr lang="es-CL" sz="2100" kern="1200" dirty="0" smtClean="0"/>
            <a:t>Énfasis en el “Agente”</a:t>
          </a:r>
          <a:endParaRPr lang="es-CL" sz="2100" kern="1200" dirty="0"/>
        </a:p>
      </dsp:txBody>
      <dsp:txXfrm>
        <a:off x="4450628" y="2639440"/>
        <a:ext cx="2225314" cy="199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447FC-044B-478C-9C7E-1078A39FA79D}">
      <dsp:nvSpPr>
        <dsp:cNvPr id="0" name=""/>
        <dsp:cNvSpPr/>
      </dsp:nvSpPr>
      <dsp:spPr>
        <a:xfrm rot="16200000">
          <a:off x="452940" y="1513419"/>
          <a:ext cx="3204695" cy="1958408"/>
        </a:xfrm>
        <a:prstGeom prst="round2SameRect">
          <a:avLst>
            <a:gd name="adj1" fmla="val 16670"/>
            <a:gd name="adj2" fmla="val 0"/>
          </a:avLst>
        </a:prstGeom>
        <a:solidFill>
          <a:schemeClr val="accent2">
            <a:tint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r>
            <a:rPr lang="es-CL" sz="2400" kern="1200" dirty="0" smtClean="0">
              <a:solidFill>
                <a:schemeClr val="accent4"/>
              </a:solidFill>
            </a:rPr>
            <a:t>Organización</a:t>
          </a:r>
          <a:br>
            <a:rPr lang="es-CL" sz="2400" kern="1200" dirty="0" smtClean="0">
              <a:solidFill>
                <a:schemeClr val="accent4"/>
              </a:solidFill>
            </a:rPr>
          </a:br>
          <a:r>
            <a:rPr lang="es-CL" sz="2400" kern="1200" dirty="0" smtClean="0">
              <a:solidFill>
                <a:schemeClr val="accent4"/>
              </a:solidFill>
            </a:rPr>
            <a:t/>
          </a:r>
          <a:br>
            <a:rPr lang="es-CL" sz="2400" kern="1200" dirty="0" smtClean="0">
              <a:solidFill>
                <a:schemeClr val="accent4"/>
              </a:solidFill>
            </a:rPr>
          </a:br>
          <a:r>
            <a:rPr lang="es-CL" sz="2400" kern="1200" dirty="0" smtClean="0"/>
            <a:t>D</a:t>
          </a:r>
          <a:r>
            <a:rPr lang="es-CL" sz="2400" b="0" i="0" kern="1200" dirty="0" smtClean="0"/>
            <a:t>etermina la</a:t>
          </a:r>
          <a:br>
            <a:rPr lang="es-CL" sz="2400" b="0" i="0" kern="1200" dirty="0" smtClean="0"/>
          </a:br>
          <a:r>
            <a:rPr lang="es-CL" sz="2400" b="0" i="0" kern="1200" dirty="0" smtClean="0"/>
            <a:t>conducta del individuo</a:t>
          </a:r>
          <a:r>
            <a:rPr lang="es-CL" sz="2400" kern="1200" dirty="0" smtClean="0"/>
            <a:t/>
          </a:r>
          <a:br>
            <a:rPr lang="es-CL" sz="2400" kern="1200" dirty="0" smtClean="0"/>
          </a:br>
          <a:r>
            <a:rPr lang="es-CL" sz="2400" kern="1200" dirty="0" smtClean="0"/>
            <a:t> </a:t>
          </a:r>
          <a:endParaRPr lang="es-CL" sz="2400" kern="1200" dirty="0"/>
        </a:p>
      </dsp:txBody>
      <dsp:txXfrm rot="5400000">
        <a:off x="1171703" y="985895"/>
        <a:ext cx="1862789" cy="3013457"/>
      </dsp:txXfrm>
    </dsp:sp>
    <dsp:sp modelId="{86AE635F-7CA7-4613-82B8-FE6272E39BB8}">
      <dsp:nvSpPr>
        <dsp:cNvPr id="0" name=""/>
        <dsp:cNvSpPr/>
      </dsp:nvSpPr>
      <dsp:spPr>
        <a:xfrm rot="5400000">
          <a:off x="2500276" y="1513419"/>
          <a:ext cx="3204695" cy="1958408"/>
        </a:xfrm>
        <a:prstGeom prst="round2SameRect">
          <a:avLst>
            <a:gd name="adj1" fmla="val 16670"/>
            <a:gd name="adj2" fmla="val 0"/>
          </a:avLst>
        </a:prstGeom>
        <a:solidFill>
          <a:schemeClr val="accent2">
            <a:tint val="50000"/>
            <a:hueOff val="-8657851"/>
            <a:satOff val="22098"/>
            <a:lumOff val="1739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lvl="0" algn="l" defTabSz="1066800">
            <a:lnSpc>
              <a:spcPct val="90000"/>
            </a:lnSpc>
            <a:spcBef>
              <a:spcPct val="0"/>
            </a:spcBef>
            <a:spcAft>
              <a:spcPct val="35000"/>
            </a:spcAft>
          </a:pPr>
          <a:r>
            <a:rPr lang="es-CL" sz="2400" kern="1200" dirty="0" smtClean="0">
              <a:solidFill>
                <a:schemeClr val="accent4"/>
              </a:solidFill>
            </a:rPr>
            <a:t>Sujeto</a:t>
          </a:r>
          <a:r>
            <a:rPr lang="es-CL" sz="2400" kern="1200" dirty="0" smtClean="0"/>
            <a:t/>
          </a:r>
          <a:br>
            <a:rPr lang="es-CL" sz="2400" kern="1200" dirty="0" smtClean="0"/>
          </a:br>
          <a:r>
            <a:rPr lang="es-CL" sz="2400" kern="1200" dirty="0" smtClean="0"/>
            <a:t/>
          </a:r>
          <a:br>
            <a:rPr lang="es-CL" sz="2400" kern="1200" dirty="0" smtClean="0"/>
          </a:br>
          <a:r>
            <a:rPr lang="es-CL" sz="2400" kern="1200" dirty="0" smtClean="0"/>
            <a:t>L</a:t>
          </a:r>
          <a:r>
            <a:rPr lang="es-CL" sz="2400" b="0" i="0" kern="1200" dirty="0" smtClean="0"/>
            <a:t>a voluntad del</a:t>
          </a:r>
          <a:br>
            <a:rPr lang="es-CL" sz="2400" b="0" i="0" kern="1200" dirty="0" smtClean="0"/>
          </a:br>
          <a:r>
            <a:rPr lang="es-CL" sz="2400" b="0" i="0" kern="1200" dirty="0" smtClean="0"/>
            <a:t>individuo da vida a la organización</a:t>
          </a:r>
          <a:r>
            <a:rPr lang="es-CL" sz="2400" kern="1200" dirty="0" smtClean="0"/>
            <a:t/>
          </a:r>
          <a:br>
            <a:rPr lang="es-CL" sz="2400" kern="1200" dirty="0" smtClean="0"/>
          </a:br>
          <a:endParaRPr lang="es-CL" sz="2400" kern="1200" dirty="0"/>
        </a:p>
      </dsp:txBody>
      <dsp:txXfrm rot="-5400000">
        <a:off x="3123420" y="985895"/>
        <a:ext cx="1862789" cy="3013457"/>
      </dsp:txXfrm>
    </dsp:sp>
    <dsp:sp modelId="{05AAA369-050D-4B0C-A88C-CC316995FD09}">
      <dsp:nvSpPr>
        <dsp:cNvPr id="0" name=""/>
        <dsp:cNvSpPr/>
      </dsp:nvSpPr>
      <dsp:spPr>
        <a:xfrm>
          <a:off x="2055088" y="0"/>
          <a:ext cx="2047336" cy="204723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31B4D-22EC-44DE-9093-333A2585668B}">
      <dsp:nvSpPr>
        <dsp:cNvPr id="0" name=""/>
        <dsp:cNvSpPr/>
      </dsp:nvSpPr>
      <dsp:spPr>
        <a:xfrm rot="10800000">
          <a:off x="2055088" y="2937513"/>
          <a:ext cx="2047336" cy="2047236"/>
        </a:xfrm>
        <a:prstGeom prst="circularArrow">
          <a:avLst>
            <a:gd name="adj1" fmla="val 12500"/>
            <a:gd name="adj2" fmla="val 1142322"/>
            <a:gd name="adj3" fmla="val 20457678"/>
            <a:gd name="adj4" fmla="val 10800000"/>
            <a:gd name="adj5" fmla="val 12500"/>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28DCC-5AB0-49DD-839F-232CB5E71412}">
      <dsp:nvSpPr>
        <dsp:cNvPr id="0" name=""/>
        <dsp:cNvSpPr/>
      </dsp:nvSpPr>
      <dsp:spPr>
        <a:xfrm>
          <a:off x="467521" y="0"/>
          <a:ext cx="5298575" cy="31248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CDAA4-7847-4489-A975-C46B572B3CA8}">
      <dsp:nvSpPr>
        <dsp:cNvPr id="0" name=""/>
        <dsp:cNvSpPr/>
      </dsp:nvSpPr>
      <dsp:spPr>
        <a:xfrm>
          <a:off x="209" y="937456"/>
          <a:ext cx="1992710" cy="124994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Estereotipos</a:t>
          </a:r>
          <a:r>
            <a:rPr lang="es-CL" sz="2500" kern="1200" baseline="0" dirty="0" smtClean="0"/>
            <a:t> </a:t>
          </a:r>
          <a:endParaRPr lang="es-CL" sz="2500" kern="1200" dirty="0"/>
        </a:p>
      </dsp:txBody>
      <dsp:txXfrm>
        <a:off x="61226" y="998473"/>
        <a:ext cx="1870676" cy="1127908"/>
      </dsp:txXfrm>
    </dsp:sp>
    <dsp:sp modelId="{A038C389-AFDA-4A8E-9EB2-20918ACE0910}">
      <dsp:nvSpPr>
        <dsp:cNvPr id="0" name=""/>
        <dsp:cNvSpPr/>
      </dsp:nvSpPr>
      <dsp:spPr>
        <a:xfrm>
          <a:off x="2097108" y="925819"/>
          <a:ext cx="1992710" cy="124994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Valores</a:t>
          </a:r>
          <a:endParaRPr lang="es-CL" sz="2500" kern="1200" dirty="0"/>
        </a:p>
      </dsp:txBody>
      <dsp:txXfrm>
        <a:off x="2158125" y="986836"/>
        <a:ext cx="1870676" cy="1127908"/>
      </dsp:txXfrm>
    </dsp:sp>
    <dsp:sp modelId="{45567A58-561E-4D2B-B523-F591AABBB39E}">
      <dsp:nvSpPr>
        <dsp:cNvPr id="0" name=""/>
        <dsp:cNvSpPr/>
      </dsp:nvSpPr>
      <dsp:spPr>
        <a:xfrm>
          <a:off x="4240697" y="937456"/>
          <a:ext cx="1992710" cy="124994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Creencias</a:t>
          </a:r>
          <a:endParaRPr lang="es-CL" sz="2500" kern="1200" dirty="0"/>
        </a:p>
      </dsp:txBody>
      <dsp:txXfrm>
        <a:off x="4301714" y="998473"/>
        <a:ext cx="1870676" cy="1127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F4B66-8EB3-4F84-A7D1-F958CEB61B20}">
      <dsp:nvSpPr>
        <dsp:cNvPr id="0" name=""/>
        <dsp:cNvSpPr/>
      </dsp:nvSpPr>
      <dsp:spPr>
        <a:xfrm>
          <a:off x="524235" y="0"/>
          <a:ext cx="5941331" cy="43712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A5811-37DE-4528-A37A-73ED730A9328}">
      <dsp:nvSpPr>
        <dsp:cNvPr id="0" name=""/>
        <dsp:cNvSpPr/>
      </dsp:nvSpPr>
      <dsp:spPr>
        <a:xfrm>
          <a:off x="0" y="1276220"/>
          <a:ext cx="2249842" cy="174851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Consecución  objetivos definidos</a:t>
          </a:r>
          <a:endParaRPr lang="es-CL" sz="1500" kern="1200" dirty="0"/>
        </a:p>
      </dsp:txBody>
      <dsp:txXfrm>
        <a:off x="85355" y="1361575"/>
        <a:ext cx="2079132" cy="1577801"/>
      </dsp:txXfrm>
    </dsp:sp>
    <dsp:sp modelId="{F83175D8-80D5-474E-8951-BBA85284583D}">
      <dsp:nvSpPr>
        <dsp:cNvPr id="0" name=""/>
        <dsp:cNvSpPr/>
      </dsp:nvSpPr>
      <dsp:spPr>
        <a:xfrm>
          <a:off x="2369979" y="1311383"/>
          <a:ext cx="2249842" cy="174851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Mantención/modificación del sistema interno de funcionamiento</a:t>
          </a:r>
          <a:endParaRPr lang="es-CL" sz="1500" kern="1200" dirty="0"/>
        </a:p>
      </dsp:txBody>
      <dsp:txXfrm>
        <a:off x="2455334" y="1396738"/>
        <a:ext cx="2079132" cy="1577801"/>
      </dsp:txXfrm>
    </dsp:sp>
    <dsp:sp modelId="{B3D91477-AE68-4546-84AC-3C4337375A6A}">
      <dsp:nvSpPr>
        <dsp:cNvPr id="0" name=""/>
        <dsp:cNvSpPr/>
      </dsp:nvSpPr>
      <dsp:spPr>
        <a:xfrm>
          <a:off x="4732450" y="1311383"/>
          <a:ext cx="2249842" cy="174851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Adaptación al medio</a:t>
          </a:r>
          <a:endParaRPr lang="es-CL" sz="1500" kern="1200" dirty="0"/>
        </a:p>
      </dsp:txBody>
      <dsp:txXfrm>
        <a:off x="4817805" y="1396738"/>
        <a:ext cx="2079132" cy="1577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D2CE8-DCE6-4AB0-8B13-DD4042DB774D}">
      <dsp:nvSpPr>
        <dsp:cNvPr id="0" name=""/>
        <dsp:cNvSpPr/>
      </dsp:nvSpPr>
      <dsp:spPr>
        <a:xfrm>
          <a:off x="1516938" y="544768"/>
          <a:ext cx="3616998" cy="3616998"/>
        </a:xfrm>
        <a:prstGeom prst="blockArc">
          <a:avLst>
            <a:gd name="adj1" fmla="val 10800000"/>
            <a:gd name="adj2" fmla="val 16200000"/>
            <a:gd name="adj3" fmla="val 4638"/>
          </a:avLst>
        </a:prstGeom>
        <a:solidFill>
          <a:schemeClr val="accent4">
            <a:hueOff val="2885700"/>
            <a:satOff val="1117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D0CBF-996B-4AEC-A54C-F6ACDA24ABDE}">
      <dsp:nvSpPr>
        <dsp:cNvPr id="0" name=""/>
        <dsp:cNvSpPr/>
      </dsp:nvSpPr>
      <dsp:spPr>
        <a:xfrm>
          <a:off x="1516938" y="544768"/>
          <a:ext cx="3616998" cy="3616998"/>
        </a:xfrm>
        <a:prstGeom prst="blockArc">
          <a:avLst>
            <a:gd name="adj1" fmla="val 5400000"/>
            <a:gd name="adj2" fmla="val 10800000"/>
            <a:gd name="adj3" fmla="val 4638"/>
          </a:avLst>
        </a:prstGeom>
        <a:solidFill>
          <a:schemeClr val="accent4">
            <a:hueOff val="1923800"/>
            <a:satOff val="7449"/>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D1ED3F-F5CB-46CF-B23E-6C273868F68D}">
      <dsp:nvSpPr>
        <dsp:cNvPr id="0" name=""/>
        <dsp:cNvSpPr/>
      </dsp:nvSpPr>
      <dsp:spPr>
        <a:xfrm>
          <a:off x="1529799" y="544815"/>
          <a:ext cx="3616998" cy="3616998"/>
        </a:xfrm>
        <a:prstGeom prst="blockArc">
          <a:avLst>
            <a:gd name="adj1" fmla="val 21599909"/>
            <a:gd name="adj2" fmla="val 5425027"/>
            <a:gd name="adj3" fmla="val 4638"/>
          </a:avLst>
        </a:prstGeom>
        <a:solidFill>
          <a:schemeClr val="accent4">
            <a:hueOff val="961900"/>
            <a:satOff val="3724"/>
            <a:lumOff val="2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2BC137-85B7-4F1B-9E7F-82182E069E8F}">
      <dsp:nvSpPr>
        <dsp:cNvPr id="0" name=""/>
        <dsp:cNvSpPr/>
      </dsp:nvSpPr>
      <dsp:spPr>
        <a:xfrm>
          <a:off x="1529799" y="544721"/>
          <a:ext cx="3616998" cy="3616998"/>
        </a:xfrm>
        <a:prstGeom prst="blockArc">
          <a:avLst>
            <a:gd name="adj1" fmla="val 16174973"/>
            <a:gd name="adj2" fmla="val 91"/>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7AAD30-62CB-4F9A-8922-5347B99CCAAA}">
      <dsp:nvSpPr>
        <dsp:cNvPr id="0" name=""/>
        <dsp:cNvSpPr/>
      </dsp:nvSpPr>
      <dsp:spPr>
        <a:xfrm>
          <a:off x="2807275" y="1689275"/>
          <a:ext cx="1036324" cy="1327985"/>
        </a:xfrm>
        <a:prstGeom prst="ellipse">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Habitus</a:t>
          </a:r>
          <a:endParaRPr lang="en-US" sz="1700" kern="1200" dirty="0"/>
        </a:p>
      </dsp:txBody>
      <dsp:txXfrm>
        <a:off x="2959041" y="1883754"/>
        <a:ext cx="732792" cy="939027"/>
      </dsp:txXfrm>
    </dsp:sp>
    <dsp:sp modelId="{E23BAFA8-60DC-4839-B569-FE1E18FBA7F1}">
      <dsp:nvSpPr>
        <dsp:cNvPr id="0" name=""/>
        <dsp:cNvSpPr/>
      </dsp:nvSpPr>
      <dsp:spPr>
        <a:xfrm>
          <a:off x="2669237" y="189336"/>
          <a:ext cx="1312400" cy="794747"/>
        </a:xfrm>
        <a:prstGeom prst="ellipse">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L" sz="1500" kern="1200" dirty="0" smtClean="0"/>
            <a:t>Integración Lógica</a:t>
          </a:r>
          <a:endParaRPr lang="en-US" sz="1500" kern="1200" dirty="0"/>
        </a:p>
      </dsp:txBody>
      <dsp:txXfrm>
        <a:off x="2861434" y="305724"/>
        <a:ext cx="928006" cy="561971"/>
      </dsp:txXfrm>
    </dsp:sp>
    <dsp:sp modelId="{B6E395F3-EA60-480D-B469-43972AF17384}">
      <dsp:nvSpPr>
        <dsp:cNvPr id="0" name=""/>
        <dsp:cNvSpPr/>
      </dsp:nvSpPr>
      <dsp:spPr>
        <a:xfrm>
          <a:off x="4185419" y="1514161"/>
          <a:ext cx="1838872" cy="1678213"/>
        </a:xfrm>
        <a:prstGeom prst="ellipse">
          <a:avLst/>
        </a:prstGeom>
        <a:solidFill>
          <a:schemeClr val="accent4">
            <a:hueOff val="961900"/>
            <a:satOff val="3724"/>
            <a:lumOff val="26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L" sz="1800" kern="1200" dirty="0" smtClean="0"/>
            <a:t>Agentes</a:t>
          </a:r>
          <a:br>
            <a:rPr lang="es-CL" sz="1800" kern="1200" dirty="0" smtClean="0"/>
          </a:br>
          <a:r>
            <a:rPr lang="es-CL" sz="1800" kern="1200" dirty="0" smtClean="0"/>
            <a:t>(Sujetos)</a:t>
          </a:r>
          <a:r>
            <a:rPr lang="es-CL" sz="1300" kern="1200" dirty="0" smtClean="0"/>
            <a:t/>
          </a:r>
          <a:br>
            <a:rPr lang="es-CL" sz="1300" kern="1200" dirty="0" smtClean="0"/>
          </a:br>
          <a:endParaRPr lang="en-US" sz="1300" kern="1200" dirty="0"/>
        </a:p>
      </dsp:txBody>
      <dsp:txXfrm>
        <a:off x="4454716" y="1759930"/>
        <a:ext cx="1300278" cy="1186675"/>
      </dsp:txXfrm>
    </dsp:sp>
    <dsp:sp modelId="{70C676F5-B76B-437E-AE5F-648FEC9C5505}">
      <dsp:nvSpPr>
        <dsp:cNvPr id="0" name=""/>
        <dsp:cNvSpPr/>
      </dsp:nvSpPr>
      <dsp:spPr>
        <a:xfrm>
          <a:off x="2684575" y="3728032"/>
          <a:ext cx="1281724" cy="783586"/>
        </a:xfrm>
        <a:prstGeom prst="ellipse">
          <a:avLst/>
        </a:prstGeom>
        <a:solidFill>
          <a:schemeClr val="accent4">
            <a:hueOff val="1923800"/>
            <a:satOff val="7449"/>
            <a:lumOff val="52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L" sz="1500" kern="1200" dirty="0" smtClean="0"/>
            <a:t>Integración Moral</a:t>
          </a:r>
          <a:endParaRPr lang="en-US" sz="1500" kern="1200" dirty="0"/>
        </a:p>
      </dsp:txBody>
      <dsp:txXfrm>
        <a:off x="2872279" y="3842786"/>
        <a:ext cx="906316" cy="554078"/>
      </dsp:txXfrm>
    </dsp:sp>
    <dsp:sp modelId="{4CE0ABB3-5D43-40EB-88A6-970AA93B6BE4}">
      <dsp:nvSpPr>
        <dsp:cNvPr id="0" name=""/>
        <dsp:cNvSpPr/>
      </dsp:nvSpPr>
      <dsp:spPr>
        <a:xfrm>
          <a:off x="658999" y="1575512"/>
          <a:ext cx="1799762" cy="1555510"/>
        </a:xfrm>
        <a:prstGeom prst="ellipse">
          <a:avLst/>
        </a:prstGeom>
        <a:solidFill>
          <a:schemeClr val="accent4">
            <a:hueOff val="2885700"/>
            <a:satOff val="11173"/>
            <a:lumOff val="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kern="1200" dirty="0" smtClean="0"/>
            <a:t>Estructura social </a:t>
          </a:r>
          <a:br>
            <a:rPr lang="es-CL" sz="1400" kern="1200" dirty="0" smtClean="0"/>
          </a:br>
          <a:r>
            <a:rPr lang="es-CL" sz="1400" kern="1200" dirty="0" smtClean="0"/>
            <a:t>(Organización)</a:t>
          </a:r>
          <a:endParaRPr lang="en-US" sz="1400" kern="1200" dirty="0"/>
        </a:p>
      </dsp:txBody>
      <dsp:txXfrm>
        <a:off x="922568" y="1803311"/>
        <a:ext cx="1272624" cy="109991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11/8/2018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11/8/2018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11/8/2018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11/8/2018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11/8/2018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sz="5400" dirty="0" smtClean="0"/>
              <a:t>Sicosociología de las organizaciones </a:t>
            </a:r>
            <a:endParaRPr lang="es-CL" sz="5400" dirty="0"/>
          </a:p>
        </p:txBody>
      </p:sp>
      <p:sp>
        <p:nvSpPr>
          <p:cNvPr id="3" name="Subtítulo 2"/>
          <p:cNvSpPr>
            <a:spLocks noGrp="1"/>
          </p:cNvSpPr>
          <p:nvPr>
            <p:ph type="subTitle" idx="1"/>
          </p:nvPr>
        </p:nvSpPr>
        <p:spPr>
          <a:xfrm>
            <a:off x="2215045" y="5657224"/>
            <a:ext cx="8045373" cy="742279"/>
          </a:xfrm>
        </p:spPr>
        <p:txBody>
          <a:bodyPr>
            <a:normAutofit fontScale="70000" lnSpcReduction="20000"/>
          </a:bodyPr>
          <a:lstStyle/>
          <a:p>
            <a:r>
              <a:rPr lang="es-CL" dirty="0" smtClean="0"/>
              <a:t>Comportamiento Humano en las organizaciones </a:t>
            </a:r>
            <a:br>
              <a:rPr lang="es-CL" dirty="0" smtClean="0"/>
            </a:br>
            <a:r>
              <a:rPr lang="es-CL" dirty="0" smtClean="0"/>
              <a:t>Roberto palacios</a:t>
            </a:r>
            <a:br>
              <a:rPr lang="es-CL" dirty="0" smtClean="0"/>
            </a:br>
            <a:r>
              <a:rPr lang="es-CL" dirty="0" smtClean="0"/>
              <a:t>2018</a:t>
            </a:r>
            <a:endParaRPr lang="es-CL" dirty="0"/>
          </a:p>
        </p:txBody>
      </p:sp>
    </p:spTree>
    <p:extLst>
      <p:ext uri="{BB962C8B-B14F-4D97-AF65-F5344CB8AC3E}">
        <p14:creationId xmlns:p14="http://schemas.microsoft.com/office/powerpoint/2010/main" val="348859139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166" y="0"/>
            <a:ext cx="3857625" cy="685800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791" y="0"/>
            <a:ext cx="3857625" cy="68580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416" y="0"/>
            <a:ext cx="3857625" cy="6858000"/>
          </a:xfrm>
          <a:prstGeom prst="rect">
            <a:avLst/>
          </a:prstGeom>
        </p:spPr>
      </p:pic>
    </p:spTree>
    <p:extLst>
      <p:ext uri="{BB962C8B-B14F-4D97-AF65-F5344CB8AC3E}">
        <p14:creationId xmlns:p14="http://schemas.microsoft.com/office/powerpoint/2010/main" val="1067637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8562023" cy="673683"/>
          </a:xfrm>
        </p:spPr>
        <p:txBody>
          <a:bodyPr>
            <a:normAutofit/>
          </a:bodyPr>
          <a:lstStyle/>
          <a:p>
            <a:r>
              <a:rPr lang="es-CL" sz="4000" dirty="0" smtClean="0"/>
              <a:t>Volviendo a la psicosociología…</a:t>
            </a:r>
            <a:endParaRPr lang="es-CL" sz="4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62354613"/>
              </p:ext>
            </p:extLst>
          </p:nvPr>
        </p:nvGraphicFramePr>
        <p:xfrm>
          <a:off x="1070431" y="1338146"/>
          <a:ext cx="6233618" cy="3124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7081024" y="3885798"/>
            <a:ext cx="4638908" cy="2677656"/>
          </a:xfrm>
          <a:prstGeom prst="rect">
            <a:avLst/>
          </a:prstGeom>
          <a:noFill/>
        </p:spPr>
        <p:txBody>
          <a:bodyPr wrap="square" rtlCol="0">
            <a:spAutoFit/>
          </a:bodyPr>
          <a:lstStyle/>
          <a:p>
            <a:pPr algn="ctr"/>
            <a:r>
              <a:rPr lang="es-CL" sz="2800" dirty="0" smtClean="0"/>
              <a:t>Configuran inputs que pueden mantener la lógica interna de la organización (homeostasis) o bien alterar el equilibrio para promover su desarrollo u evolución.</a:t>
            </a:r>
            <a:endParaRPr lang="es-CL" sz="2800" dirty="0"/>
          </a:p>
        </p:txBody>
      </p:sp>
    </p:spTree>
    <p:extLst>
      <p:ext uri="{BB962C8B-B14F-4D97-AF65-F5344CB8AC3E}">
        <p14:creationId xmlns:p14="http://schemas.microsoft.com/office/powerpoint/2010/main" val="3367094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45727666"/>
              </p:ext>
            </p:extLst>
          </p:nvPr>
        </p:nvGraphicFramePr>
        <p:xfrm>
          <a:off x="5064666" y="2196791"/>
          <a:ext cx="6989802" cy="437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159724" y="427297"/>
            <a:ext cx="3904942" cy="4893647"/>
          </a:xfrm>
          <a:prstGeom prst="rect">
            <a:avLst/>
          </a:prstGeom>
          <a:noFill/>
        </p:spPr>
        <p:txBody>
          <a:bodyPr wrap="square" rtlCol="0">
            <a:spAutoFit/>
          </a:bodyPr>
          <a:lstStyle/>
          <a:p>
            <a:r>
              <a:rPr lang="es-CL" sz="2400" dirty="0" smtClean="0"/>
              <a:t>El sistema-organización deviene interacciones y grupos (interdependientes) que se mueven en la práctica entre procesos </a:t>
            </a:r>
            <a:r>
              <a:rPr lang="es-CL" sz="2400" dirty="0"/>
              <a:t>de influencia, comunicación, cooperación,</a:t>
            </a:r>
            <a:br>
              <a:rPr lang="es-CL" sz="2400" dirty="0"/>
            </a:br>
            <a:r>
              <a:rPr lang="es-CL" sz="2400" dirty="0"/>
              <a:t>dependencia, dominación, competición, integración o marginación y </a:t>
            </a:r>
            <a:r>
              <a:rPr lang="es-CL" sz="2400" dirty="0" smtClean="0"/>
              <a:t>cambio organizacional. </a:t>
            </a:r>
            <a:br>
              <a:rPr lang="es-CL" sz="2400" dirty="0" smtClean="0"/>
            </a:br>
            <a:r>
              <a:rPr lang="es-CL" sz="2400" dirty="0" smtClean="0"/>
              <a:t>Genera como Outputs lo visible de una organización </a:t>
            </a:r>
            <a:r>
              <a:rPr lang="es-CL" sz="2400" dirty="0" smtClean="0">
                <a:sym typeface="Wingdings" panose="05000000000000000000" pitchFamily="2" charset="2"/>
              </a:rPr>
              <a:t> </a:t>
            </a:r>
            <a:r>
              <a:rPr lang="es-CL" sz="2400" dirty="0"/>
              <a:t/>
            </a:r>
            <a:br>
              <a:rPr lang="es-CL" sz="2400" dirty="0"/>
            </a:br>
            <a:endParaRPr lang="es-CL" sz="2400" dirty="0"/>
          </a:p>
        </p:txBody>
      </p:sp>
    </p:spTree>
    <p:extLst>
      <p:ext uri="{BB962C8B-B14F-4D97-AF65-F5344CB8AC3E}">
        <p14:creationId xmlns:p14="http://schemas.microsoft.com/office/powerpoint/2010/main" val="2555937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sz="5400" dirty="0" smtClean="0"/>
              <a:t>Sicosociología de las organizaciones </a:t>
            </a:r>
            <a:endParaRPr lang="es-CL" sz="5400" dirty="0"/>
          </a:p>
        </p:txBody>
      </p:sp>
      <p:sp>
        <p:nvSpPr>
          <p:cNvPr id="3" name="Subtítulo 2"/>
          <p:cNvSpPr>
            <a:spLocks noGrp="1"/>
          </p:cNvSpPr>
          <p:nvPr>
            <p:ph type="subTitle" idx="1"/>
          </p:nvPr>
        </p:nvSpPr>
        <p:spPr>
          <a:xfrm>
            <a:off x="2215045" y="5657224"/>
            <a:ext cx="8045373" cy="742279"/>
          </a:xfrm>
        </p:spPr>
        <p:txBody>
          <a:bodyPr>
            <a:normAutofit fontScale="70000" lnSpcReduction="20000"/>
          </a:bodyPr>
          <a:lstStyle/>
          <a:p>
            <a:r>
              <a:rPr lang="es-CL" dirty="0" smtClean="0"/>
              <a:t>Comportamiento Humano en las organizaciones </a:t>
            </a:r>
            <a:br>
              <a:rPr lang="es-CL" dirty="0" smtClean="0"/>
            </a:br>
            <a:r>
              <a:rPr lang="es-CL" dirty="0" smtClean="0"/>
              <a:t>Roberto palacios</a:t>
            </a:r>
            <a:br>
              <a:rPr lang="es-CL" dirty="0" smtClean="0"/>
            </a:br>
            <a:r>
              <a:rPr lang="es-CL" dirty="0" smtClean="0"/>
              <a:t>2018</a:t>
            </a:r>
            <a:endParaRPr lang="es-CL" dirty="0"/>
          </a:p>
        </p:txBody>
      </p:sp>
    </p:spTree>
    <p:extLst>
      <p:ext uri="{BB962C8B-B14F-4D97-AF65-F5344CB8AC3E}">
        <p14:creationId xmlns:p14="http://schemas.microsoft.com/office/powerpoint/2010/main" val="2062648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Recapitulando…</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57811194"/>
              </p:ext>
            </p:extLst>
          </p:nvPr>
        </p:nvGraphicFramePr>
        <p:xfrm>
          <a:off x="152400" y="1406768"/>
          <a:ext cx="6670431" cy="4700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318738" y="1430215"/>
            <a:ext cx="5486400" cy="5078313"/>
          </a:xfrm>
          <a:prstGeom prst="rect">
            <a:avLst/>
          </a:prstGeom>
          <a:noFill/>
        </p:spPr>
        <p:txBody>
          <a:bodyPr wrap="square" rtlCol="0">
            <a:spAutoFit/>
          </a:bodyPr>
          <a:lstStyle/>
          <a:p>
            <a:pPr marL="285750" indent="-285750" algn="just">
              <a:buFont typeface="Arial" pitchFamily="34" charset="0"/>
              <a:buChar char="•"/>
            </a:pPr>
            <a:r>
              <a:rPr lang="es-CL" dirty="0" smtClean="0"/>
              <a:t>El dilema Estructuralismo / Subjetivismo es sustituido como estrategia de análisis por una perspectiva interaccionista (</a:t>
            </a:r>
            <a:r>
              <a:rPr lang="es-CL" dirty="0"/>
              <a:t>todo fenómeno es estudiado en referencia </a:t>
            </a:r>
            <a:r>
              <a:rPr lang="es-CL" dirty="0" smtClean="0"/>
              <a:t>a ciertas </a:t>
            </a:r>
            <a:r>
              <a:rPr lang="es-CL" dirty="0"/>
              <a:t>relaciones </a:t>
            </a:r>
            <a:r>
              <a:rPr lang="es-CL" dirty="0" smtClean="0"/>
              <a:t>sociales</a:t>
            </a:r>
            <a:r>
              <a:rPr lang="en-US" dirty="0" smtClean="0"/>
              <a:t>)</a:t>
            </a:r>
          </a:p>
          <a:p>
            <a:pPr algn="just"/>
            <a:endParaRPr lang="es-CL" dirty="0"/>
          </a:p>
          <a:p>
            <a:pPr marL="285750" indent="-285750" algn="just">
              <a:buFont typeface="Arial" pitchFamily="34" charset="0"/>
              <a:buChar char="•"/>
            </a:pPr>
            <a:r>
              <a:rPr lang="es-CL" dirty="0" smtClean="0"/>
              <a:t>La cohesión del sistema-organización genera  relaciones de influencia</a:t>
            </a:r>
            <a:r>
              <a:rPr lang="es-CL" dirty="0"/>
              <a:t>, comunicación, </a:t>
            </a:r>
            <a:r>
              <a:rPr lang="es-CL" dirty="0" smtClean="0"/>
              <a:t>cooperación, dependencia</a:t>
            </a:r>
            <a:r>
              <a:rPr lang="es-CL" dirty="0"/>
              <a:t>, dominación, competición, integración o marginación y cambio organizacional.</a:t>
            </a:r>
            <a:r>
              <a:rPr lang="es-CL" dirty="0" smtClean="0"/>
              <a:t>  Algunas de ellas están explícitas en códigos normativos, otras en el imaginario mediador.</a:t>
            </a:r>
          </a:p>
          <a:p>
            <a:endParaRPr lang="es-CL" dirty="0"/>
          </a:p>
          <a:p>
            <a:pPr marL="285750" indent="-285750">
              <a:buFont typeface="Arial" pitchFamily="34" charset="0"/>
              <a:buChar char="•"/>
            </a:pPr>
            <a:r>
              <a:rPr lang="es-CL" dirty="0" smtClean="0"/>
              <a:t>Estereotipos, valores y creencias configuran los inputs que mantienen o alternan la lógica interna de las organizaciones. </a:t>
            </a:r>
            <a:r>
              <a:rPr lang="es-CL" dirty="0"/>
              <a:t> </a:t>
            </a:r>
            <a:r>
              <a:rPr lang="es-CL" dirty="0" smtClean="0"/>
              <a:t>Los outputs de la organización son su adaptación al medio, la consecución de objetivos,  y las modificaciones de su sistema interno/externo.</a:t>
            </a:r>
          </a:p>
          <a:p>
            <a:pPr marL="285750" indent="-285750">
              <a:buFont typeface="Arial" pitchFamily="34" charset="0"/>
              <a:buChar char="•"/>
            </a:pPr>
            <a:endParaRPr lang="en-US" dirty="0"/>
          </a:p>
        </p:txBody>
      </p:sp>
    </p:spTree>
    <p:extLst>
      <p:ext uri="{BB962C8B-B14F-4D97-AF65-F5344CB8AC3E}">
        <p14:creationId xmlns:p14="http://schemas.microsoft.com/office/powerpoint/2010/main" val="13694883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2930" y="1073889"/>
            <a:ext cx="4713715" cy="645730"/>
          </a:xfrm>
        </p:spPr>
        <p:txBody>
          <a:bodyPr>
            <a:normAutofit fontScale="90000"/>
          </a:bodyPr>
          <a:lstStyle/>
          <a:p>
            <a:r>
              <a:rPr lang="es-CL" dirty="0" smtClean="0"/>
              <a:t>Habitus </a:t>
            </a:r>
            <a:endParaRPr lang="en-US" dirty="0"/>
          </a:p>
        </p:txBody>
      </p:sp>
      <p:sp>
        <p:nvSpPr>
          <p:cNvPr id="3" name="2 Marcador de texto"/>
          <p:cNvSpPr>
            <a:spLocks noGrp="1"/>
          </p:cNvSpPr>
          <p:nvPr>
            <p:ph type="body" idx="1"/>
          </p:nvPr>
        </p:nvSpPr>
        <p:spPr>
          <a:xfrm>
            <a:off x="3242929" y="1978925"/>
            <a:ext cx="8152951" cy="4131992"/>
          </a:xfrm>
        </p:spPr>
        <p:txBody>
          <a:bodyPr>
            <a:normAutofit fontScale="92500" lnSpcReduction="10000"/>
          </a:bodyPr>
          <a:lstStyle/>
          <a:p>
            <a:r>
              <a:rPr lang="es-CL" dirty="0" smtClean="0"/>
              <a:t>«Esquemas generadores de clasificaciones y prácticas clasificables que funcionan en la práctica sin acceder a una representación explícita y que son producto de la incorporación de una forma diferencial en el espacio social.</a:t>
            </a:r>
            <a:br>
              <a:rPr lang="es-CL" dirty="0" smtClean="0"/>
            </a:br>
            <a:r>
              <a:rPr lang="es-CL" dirty="0" smtClean="0"/>
              <a:t/>
            </a:r>
            <a:br>
              <a:rPr lang="es-CL" dirty="0" smtClean="0"/>
            </a:br>
            <a:r>
              <a:rPr lang="es-CL" dirty="0" smtClean="0"/>
              <a:t>Posee una tendencia a perpetuar una identidad que constituye diferencia»</a:t>
            </a:r>
          </a:p>
          <a:p>
            <a:pPr algn="r"/>
            <a:r>
              <a:rPr lang="es-CL" dirty="0" smtClean="0"/>
              <a:t/>
            </a:r>
            <a:br>
              <a:rPr lang="es-CL" dirty="0" smtClean="0"/>
            </a:br>
            <a:r>
              <a:rPr lang="es-CL" dirty="0" smtClean="0"/>
              <a:t/>
            </a:r>
            <a:br>
              <a:rPr lang="es-CL" dirty="0" smtClean="0"/>
            </a:br>
            <a:r>
              <a:rPr lang="es-CL" dirty="0" smtClean="0"/>
              <a:t>Pierre </a:t>
            </a:r>
            <a:r>
              <a:rPr lang="es-CL" dirty="0" err="1" smtClean="0"/>
              <a:t>Boudieu</a:t>
            </a:r>
            <a:r>
              <a:rPr lang="es-CL" dirty="0" smtClean="0"/>
              <a:t>, Nobleza de Estado</a:t>
            </a:r>
            <a:br>
              <a:rPr lang="es-CL" dirty="0" smtClean="0"/>
            </a:br>
            <a:endParaRPr lang="en-US" dirty="0"/>
          </a:p>
        </p:txBody>
      </p:sp>
    </p:spTree>
    <p:extLst>
      <p:ext uri="{BB962C8B-B14F-4D97-AF65-F5344CB8AC3E}">
        <p14:creationId xmlns:p14="http://schemas.microsoft.com/office/powerpoint/2010/main" val="19473685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350" y="0"/>
            <a:ext cx="10178322" cy="871984"/>
          </a:xfrm>
        </p:spPr>
        <p:txBody>
          <a:bodyPr>
            <a:normAutofit/>
          </a:bodyPr>
          <a:lstStyle/>
          <a:p>
            <a:pPr algn="ctr"/>
            <a:r>
              <a:rPr lang="es-CL" sz="3600" dirty="0" smtClean="0"/>
              <a:t>Momento Histórico actual</a:t>
            </a:r>
            <a:endParaRPr lang="en-US" sz="36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224112519"/>
              </p:ext>
            </p:extLst>
          </p:nvPr>
        </p:nvGraphicFramePr>
        <p:xfrm>
          <a:off x="957873" y="492368"/>
          <a:ext cx="10741758" cy="6350000"/>
        </p:xfrm>
        <a:graphic>
          <a:graphicData uri="http://schemas.openxmlformats.org/drawingml/2006/table">
            <a:tbl>
              <a:tblPr firstRow="1" bandRow="1">
                <a:tableStyleId>{5C22544A-7EE6-4342-B048-85BDC9FD1C3A}</a:tableStyleId>
              </a:tblPr>
              <a:tblGrid>
                <a:gridCol w="3615981"/>
                <a:gridCol w="7125777"/>
              </a:tblGrid>
              <a:tr h="416560">
                <a:tc>
                  <a:txBody>
                    <a:bodyPr/>
                    <a:lstStyle/>
                    <a:p>
                      <a:pPr algn="ctr"/>
                      <a:r>
                        <a:rPr lang="es-CL" dirty="0" smtClean="0"/>
                        <a:t>Modernidad</a:t>
                      </a:r>
                      <a:endParaRPr lang="en-US" dirty="0"/>
                    </a:p>
                  </a:txBody>
                  <a:tcPr/>
                </a:tc>
                <a:tc>
                  <a:txBody>
                    <a:bodyPr/>
                    <a:lstStyle/>
                    <a:p>
                      <a:pPr algn="ctr"/>
                      <a:r>
                        <a:rPr lang="es-CL" dirty="0" smtClean="0"/>
                        <a:t>Modernidad Líquida (Posmodernidad)</a:t>
                      </a:r>
                      <a:endParaRPr lang="en-US" dirty="0"/>
                    </a:p>
                  </a:txBody>
                  <a:tcPr/>
                </a:tc>
              </a:tr>
              <a:tr h="370840">
                <a:tc>
                  <a:txBody>
                    <a:bodyPr/>
                    <a:lstStyle/>
                    <a:p>
                      <a:pPr algn="ctr"/>
                      <a:r>
                        <a:rPr lang="es-CL" dirty="0" smtClean="0"/>
                        <a:t>Hombre</a:t>
                      </a:r>
                    </a:p>
                  </a:txBody>
                  <a:tcPr/>
                </a:tc>
                <a:tc>
                  <a:txBody>
                    <a:bodyPr/>
                    <a:lstStyle/>
                    <a:p>
                      <a:pPr algn="ctr"/>
                      <a:r>
                        <a:rPr lang="es-CL" dirty="0" smtClean="0"/>
                        <a:t>Persona identificada (Foco</a:t>
                      </a:r>
                      <a:r>
                        <a:rPr lang="es-CL" baseline="0" dirty="0" smtClean="0"/>
                        <a:t> en el </a:t>
                      </a:r>
                      <a:r>
                        <a:rPr lang="es-CL" baseline="0" dirty="0" smtClean="0">
                          <a:solidFill>
                            <a:srgbClr val="FF0000"/>
                          </a:solidFill>
                        </a:rPr>
                        <a:t>Yo</a:t>
                      </a:r>
                      <a:r>
                        <a:rPr lang="es-CL" baseline="0" dirty="0" smtClean="0"/>
                        <a:t>)</a:t>
                      </a:r>
                      <a:endParaRPr lang="en-US" dirty="0"/>
                    </a:p>
                  </a:txBody>
                  <a:tcPr/>
                </a:tc>
              </a:tr>
              <a:tr h="370840">
                <a:tc>
                  <a:txBody>
                    <a:bodyPr/>
                    <a:lstStyle/>
                    <a:p>
                      <a:pPr algn="ctr"/>
                      <a:r>
                        <a:rPr lang="es-CL" dirty="0" smtClean="0"/>
                        <a:t>Razón</a:t>
                      </a:r>
                    </a:p>
                  </a:txBody>
                  <a:tcPr/>
                </a:tc>
                <a:tc>
                  <a:txBody>
                    <a:bodyPr/>
                    <a:lstStyle/>
                    <a:p>
                      <a:pPr algn="ctr"/>
                      <a:r>
                        <a:rPr lang="es-CL" dirty="0" smtClean="0">
                          <a:solidFill>
                            <a:srgbClr val="FF0000"/>
                          </a:solidFill>
                        </a:rPr>
                        <a:t>Deseo</a:t>
                      </a:r>
                      <a:r>
                        <a:rPr lang="es-CL" dirty="0" smtClean="0"/>
                        <a:t>-Placer urgente (Fuerza que determina conductas/decisiones) </a:t>
                      </a:r>
                      <a:endParaRPr lang="en-US" dirty="0"/>
                    </a:p>
                  </a:txBody>
                  <a:tcPr/>
                </a:tc>
              </a:tr>
              <a:tr h="370840">
                <a:tc>
                  <a:txBody>
                    <a:bodyPr/>
                    <a:lstStyle/>
                    <a:p>
                      <a:pPr algn="ctr"/>
                      <a:r>
                        <a:rPr lang="es-CL" dirty="0" smtClean="0"/>
                        <a:t>Palabra</a:t>
                      </a:r>
                    </a:p>
                  </a:txBody>
                  <a:tcPr/>
                </a:tc>
                <a:tc>
                  <a:txBody>
                    <a:bodyPr/>
                    <a:lstStyle/>
                    <a:p>
                      <a:pPr algn="ctr"/>
                      <a:r>
                        <a:rPr lang="es-CL" dirty="0" smtClean="0">
                          <a:solidFill>
                            <a:srgbClr val="FF0000"/>
                          </a:solidFill>
                        </a:rPr>
                        <a:t>Imagen  </a:t>
                      </a:r>
                      <a:r>
                        <a:rPr lang="es-CL" dirty="0" smtClean="0"/>
                        <a:t>    </a:t>
                      </a:r>
                      <a:r>
                        <a:rPr lang="es-CL" baseline="0" dirty="0" smtClean="0"/>
                        <a:t> Multi-medialidad      Espectáculo  Superficie</a:t>
                      </a:r>
                      <a:endParaRPr lang="en-US" dirty="0"/>
                    </a:p>
                  </a:txBody>
                  <a:tcPr/>
                </a:tc>
              </a:tr>
              <a:tr h="370840">
                <a:tc>
                  <a:txBody>
                    <a:bodyPr/>
                    <a:lstStyle/>
                    <a:p>
                      <a:pPr algn="ctr"/>
                      <a:r>
                        <a:rPr lang="es-CL" dirty="0" smtClean="0"/>
                        <a:t>Política</a:t>
                      </a:r>
                    </a:p>
                  </a:txBody>
                  <a:tcPr/>
                </a:tc>
                <a:tc>
                  <a:txBody>
                    <a:bodyPr/>
                    <a:lstStyle/>
                    <a:p>
                      <a:pPr algn="ctr"/>
                      <a:r>
                        <a:rPr lang="es-CL" dirty="0" smtClean="0">
                          <a:solidFill>
                            <a:srgbClr val="FF0000"/>
                          </a:solidFill>
                        </a:rPr>
                        <a:t>Gestión </a:t>
                      </a:r>
                      <a:r>
                        <a:rPr lang="es-CL" dirty="0" smtClean="0">
                          <a:solidFill>
                            <a:schemeClr val="tx1"/>
                          </a:solidFill>
                        </a:rPr>
                        <a:t>(</a:t>
                      </a:r>
                      <a:r>
                        <a:rPr lang="es-CL" dirty="0" err="1" smtClean="0">
                          <a:solidFill>
                            <a:schemeClr val="tx1"/>
                          </a:solidFill>
                        </a:rPr>
                        <a:t>Hiper</a:t>
                      </a:r>
                      <a:r>
                        <a:rPr lang="es-CL" dirty="0" smtClean="0">
                          <a:solidFill>
                            <a:schemeClr val="tx1"/>
                          </a:solidFill>
                        </a:rPr>
                        <a:t>-personalismo fragmenta</a:t>
                      </a:r>
                      <a:r>
                        <a:rPr lang="es-CL" baseline="0" dirty="0" smtClean="0">
                          <a:solidFill>
                            <a:schemeClr val="tx1"/>
                          </a:solidFill>
                        </a:rPr>
                        <a:t> la sociedad) </a:t>
                      </a:r>
                      <a:endParaRPr lang="en-US" dirty="0">
                        <a:solidFill>
                          <a:schemeClr val="tx1"/>
                        </a:solidFill>
                      </a:endParaRPr>
                    </a:p>
                  </a:txBody>
                  <a:tcPr/>
                </a:tc>
              </a:tr>
              <a:tr h="370840">
                <a:tc>
                  <a:txBody>
                    <a:bodyPr/>
                    <a:lstStyle/>
                    <a:p>
                      <a:pPr algn="ctr"/>
                      <a:r>
                        <a:rPr lang="es-CL" dirty="0" smtClean="0"/>
                        <a:t>Persuasión</a:t>
                      </a:r>
                    </a:p>
                  </a:txBody>
                  <a:tcPr/>
                </a:tc>
                <a:tc>
                  <a:txBody>
                    <a:bodyPr/>
                    <a:lstStyle/>
                    <a:p>
                      <a:pPr algn="ctr"/>
                      <a:r>
                        <a:rPr lang="es-CL" dirty="0" smtClean="0">
                          <a:solidFill>
                            <a:srgbClr val="FF0000"/>
                          </a:solidFill>
                        </a:rPr>
                        <a:t>Seducción </a:t>
                      </a:r>
                      <a:r>
                        <a:rPr lang="es-CL" baseline="0" dirty="0" smtClean="0">
                          <a:solidFill>
                            <a:schemeClr val="tx1"/>
                          </a:solidFill>
                        </a:rPr>
                        <a:t> </a:t>
                      </a:r>
                      <a:r>
                        <a:rPr lang="es-CL" dirty="0" smtClean="0">
                          <a:solidFill>
                            <a:schemeClr val="tx1"/>
                          </a:solidFill>
                        </a:rPr>
                        <a:t>estilo de relación</a:t>
                      </a:r>
                      <a:r>
                        <a:rPr lang="es-CL" baseline="0" dirty="0" smtClean="0">
                          <a:solidFill>
                            <a:schemeClr val="tx1"/>
                          </a:solidFill>
                        </a:rPr>
                        <a:t> para la superficie , cambiar </a:t>
                      </a:r>
                      <a:r>
                        <a:rPr lang="es-CL" baseline="0" dirty="0" smtClean="0">
                          <a:solidFill>
                            <a:schemeClr val="tx1"/>
                          </a:solidFill>
                          <a:sym typeface="Wingdings" pitchFamily="2" charset="2"/>
                        </a:rPr>
                        <a:t>cosas, personas</a:t>
                      </a:r>
                      <a:endParaRPr lang="en-US" dirty="0">
                        <a:solidFill>
                          <a:schemeClr val="tx1"/>
                        </a:solidFill>
                      </a:endParaRPr>
                    </a:p>
                  </a:txBody>
                  <a:tcPr/>
                </a:tc>
              </a:tr>
              <a:tr h="370840">
                <a:tc>
                  <a:txBody>
                    <a:bodyPr/>
                    <a:lstStyle/>
                    <a:p>
                      <a:pPr algn="ctr"/>
                      <a:r>
                        <a:rPr lang="es-CL" dirty="0" smtClean="0"/>
                        <a:t>Ética</a:t>
                      </a:r>
                      <a:r>
                        <a:rPr lang="es-CL" baseline="0" dirty="0" smtClean="0"/>
                        <a:t> del trabajo</a:t>
                      </a:r>
                      <a:endParaRPr lang="es-CL" dirty="0" smtClean="0"/>
                    </a:p>
                  </a:txBody>
                  <a:tcPr/>
                </a:tc>
                <a:tc>
                  <a:txBody>
                    <a:bodyPr/>
                    <a:lstStyle/>
                    <a:p>
                      <a:pPr algn="ctr"/>
                      <a:r>
                        <a:rPr lang="es-CL" dirty="0" smtClean="0"/>
                        <a:t>Ética del </a:t>
                      </a:r>
                      <a:r>
                        <a:rPr lang="es-CL" dirty="0" smtClean="0">
                          <a:solidFill>
                            <a:srgbClr val="FF0000"/>
                          </a:solidFill>
                        </a:rPr>
                        <a:t>Consumo </a:t>
                      </a:r>
                      <a:endParaRPr lang="en-US" dirty="0">
                        <a:solidFill>
                          <a:srgbClr val="FF0000"/>
                        </a:solidFill>
                      </a:endParaRPr>
                    </a:p>
                  </a:txBody>
                  <a:tcPr/>
                </a:tc>
              </a:tr>
              <a:tr h="370840">
                <a:tc>
                  <a:txBody>
                    <a:bodyPr/>
                    <a:lstStyle/>
                    <a:p>
                      <a:pPr algn="ctr"/>
                      <a:r>
                        <a:rPr lang="es-CL" dirty="0" smtClean="0"/>
                        <a:t>Moral Universal</a:t>
                      </a:r>
                    </a:p>
                  </a:txBody>
                  <a:tcPr/>
                </a:tc>
                <a:tc>
                  <a:txBody>
                    <a:bodyPr/>
                    <a:lstStyle/>
                    <a:p>
                      <a:pPr algn="ctr"/>
                      <a:r>
                        <a:rPr lang="es-CL" dirty="0" smtClean="0"/>
                        <a:t>Ética </a:t>
                      </a:r>
                      <a:r>
                        <a:rPr lang="es-CL" dirty="0" smtClean="0">
                          <a:solidFill>
                            <a:srgbClr val="FF0000"/>
                          </a:solidFill>
                        </a:rPr>
                        <a:t>Personal</a:t>
                      </a:r>
                      <a:endParaRPr lang="en-US" dirty="0">
                        <a:solidFill>
                          <a:srgbClr val="FF0000"/>
                        </a:solidFill>
                      </a:endParaRPr>
                    </a:p>
                  </a:txBody>
                  <a:tcPr/>
                </a:tc>
              </a:tr>
              <a:tr h="370840">
                <a:tc>
                  <a:txBody>
                    <a:bodyPr/>
                    <a:lstStyle/>
                    <a:p>
                      <a:pPr algn="ctr"/>
                      <a:r>
                        <a:rPr lang="es-CL" dirty="0" smtClean="0"/>
                        <a:t>Una Verdad</a:t>
                      </a:r>
                    </a:p>
                  </a:txBody>
                  <a:tcPr/>
                </a:tc>
                <a:tc>
                  <a:txBody>
                    <a:bodyPr/>
                    <a:lstStyle/>
                    <a:p>
                      <a:pPr algn="ctr"/>
                      <a:r>
                        <a:rPr lang="es-CL" dirty="0" smtClean="0">
                          <a:solidFill>
                            <a:srgbClr val="FF0000"/>
                          </a:solidFill>
                        </a:rPr>
                        <a:t>Multiplicidad de verdades </a:t>
                      </a:r>
                      <a:r>
                        <a:rPr lang="es-CL" dirty="0" smtClean="0">
                          <a:solidFill>
                            <a:schemeClr val="tx1"/>
                          </a:solidFill>
                        </a:rPr>
                        <a:t>(¿Verdades u opiniones?)</a:t>
                      </a:r>
                      <a:r>
                        <a:rPr lang="es-CL" baseline="0" dirty="0" smtClean="0">
                          <a:solidFill>
                            <a:schemeClr val="tx1"/>
                          </a:solidFill>
                        </a:rPr>
                        <a:t> Transitoria-personal</a:t>
                      </a:r>
                      <a:endParaRPr lang="en-US" dirty="0">
                        <a:solidFill>
                          <a:schemeClr val="tx1"/>
                        </a:solidFill>
                      </a:endParaRPr>
                    </a:p>
                  </a:txBody>
                  <a:tcPr/>
                </a:tc>
              </a:tr>
              <a:tr h="370840">
                <a:tc>
                  <a:txBody>
                    <a:bodyPr/>
                    <a:lstStyle/>
                    <a:p>
                      <a:pPr algn="ctr"/>
                      <a:r>
                        <a:rPr lang="es-CL" dirty="0" smtClean="0"/>
                        <a:t>Conflicto</a:t>
                      </a:r>
                    </a:p>
                  </a:txBody>
                  <a:tcPr/>
                </a:tc>
                <a:tc>
                  <a:txBody>
                    <a:bodyPr/>
                    <a:lstStyle/>
                    <a:p>
                      <a:pPr algn="ctr"/>
                      <a:r>
                        <a:rPr lang="es-CL" dirty="0" smtClean="0">
                          <a:solidFill>
                            <a:srgbClr val="FF0000"/>
                          </a:solidFill>
                        </a:rPr>
                        <a:t>Consenso </a:t>
                      </a:r>
                      <a:r>
                        <a:rPr lang="es-CL" dirty="0" smtClean="0">
                          <a:solidFill>
                            <a:schemeClr val="tx1"/>
                          </a:solidFill>
                        </a:rPr>
                        <a:t>(el conflicto se tiñe de valor negativo) acuerdo</a:t>
                      </a:r>
                      <a:r>
                        <a:rPr lang="es-CL" baseline="0" dirty="0" smtClean="0">
                          <a:solidFill>
                            <a:schemeClr val="tx1"/>
                          </a:solidFill>
                        </a:rPr>
                        <a:t> sin acuerdo</a:t>
                      </a:r>
                      <a:endParaRPr lang="en-US" dirty="0">
                        <a:solidFill>
                          <a:schemeClr val="tx1"/>
                        </a:solidFill>
                      </a:endParaRPr>
                    </a:p>
                  </a:txBody>
                  <a:tcPr/>
                </a:tc>
              </a:tr>
              <a:tr h="370840">
                <a:tc>
                  <a:txBody>
                    <a:bodyPr/>
                    <a:lstStyle/>
                    <a:p>
                      <a:pPr algn="ctr"/>
                      <a:r>
                        <a:rPr lang="es-CL" dirty="0" smtClean="0"/>
                        <a:t>Sociedad Disciplinaria</a:t>
                      </a:r>
                    </a:p>
                  </a:txBody>
                  <a:tcPr/>
                </a:tc>
                <a:tc>
                  <a:txBody>
                    <a:bodyPr/>
                    <a:lstStyle/>
                    <a:p>
                      <a:pPr algn="ctr"/>
                      <a:r>
                        <a:rPr lang="es-CL" dirty="0" smtClean="0">
                          <a:solidFill>
                            <a:srgbClr val="FF0000"/>
                          </a:solidFill>
                        </a:rPr>
                        <a:t>Sociedad Flexible </a:t>
                      </a:r>
                      <a:r>
                        <a:rPr lang="es-CL" dirty="0" smtClean="0">
                          <a:solidFill>
                            <a:schemeClr val="tx1"/>
                          </a:solidFill>
                        </a:rPr>
                        <a:t>(crisis de instituciones modernas) El exceso es la norma</a:t>
                      </a:r>
                      <a:endParaRPr lang="en-US" dirty="0">
                        <a:solidFill>
                          <a:schemeClr val="tx1"/>
                        </a:solidFill>
                      </a:endParaRPr>
                    </a:p>
                  </a:txBody>
                  <a:tcPr/>
                </a:tc>
              </a:tr>
              <a:tr h="370840">
                <a:tc>
                  <a:txBody>
                    <a:bodyPr/>
                    <a:lstStyle/>
                    <a:p>
                      <a:pPr algn="ctr"/>
                      <a:r>
                        <a:rPr lang="es-CL" dirty="0" smtClean="0"/>
                        <a:t>Ciudadano</a:t>
                      </a:r>
                    </a:p>
                  </a:txBody>
                  <a:tcPr/>
                </a:tc>
                <a:tc>
                  <a:txBody>
                    <a:bodyPr/>
                    <a:lstStyle/>
                    <a:p>
                      <a:pPr algn="ctr"/>
                      <a:r>
                        <a:rPr lang="es-CL" dirty="0" smtClean="0">
                          <a:solidFill>
                            <a:srgbClr val="FF0000"/>
                          </a:solidFill>
                        </a:rPr>
                        <a:t>Consumidor</a:t>
                      </a:r>
                      <a:r>
                        <a:rPr lang="es-CL" baseline="0" dirty="0" smtClean="0"/>
                        <a:t> (Diferenciación del Otro) Puente de satisfacción del deseo</a:t>
                      </a:r>
                      <a:endParaRPr lang="en-US" dirty="0"/>
                    </a:p>
                  </a:txBody>
                  <a:tcPr/>
                </a:tc>
              </a:tr>
              <a:tr h="370840">
                <a:tc>
                  <a:txBody>
                    <a:bodyPr/>
                    <a:lstStyle/>
                    <a:p>
                      <a:pPr algn="ctr"/>
                      <a:r>
                        <a:rPr lang="es-CL" dirty="0" smtClean="0"/>
                        <a:t>Deber</a:t>
                      </a:r>
                    </a:p>
                  </a:txBody>
                  <a:tcPr/>
                </a:tc>
                <a:tc>
                  <a:txBody>
                    <a:bodyPr/>
                    <a:lstStyle/>
                    <a:p>
                      <a:pPr algn="ctr"/>
                      <a:r>
                        <a:rPr lang="es-CL" dirty="0" smtClean="0">
                          <a:solidFill>
                            <a:srgbClr val="FF0000"/>
                          </a:solidFill>
                        </a:rPr>
                        <a:t>Poder </a:t>
                      </a:r>
                      <a:r>
                        <a:rPr lang="es-CL" dirty="0" smtClean="0">
                          <a:solidFill>
                            <a:schemeClr val="tx1"/>
                          </a:solidFill>
                        </a:rPr>
                        <a:t>Puedo porque puedo,</a:t>
                      </a:r>
                      <a:r>
                        <a:rPr lang="es-CL" baseline="0" dirty="0" smtClean="0">
                          <a:solidFill>
                            <a:schemeClr val="tx1"/>
                          </a:solidFill>
                        </a:rPr>
                        <a:t>  conversión en propios amos y esclavos</a:t>
                      </a:r>
                      <a:endParaRPr lang="en-US" dirty="0">
                        <a:solidFill>
                          <a:schemeClr val="tx1"/>
                        </a:solidFill>
                      </a:endParaRPr>
                    </a:p>
                  </a:txBody>
                  <a:tcPr/>
                </a:tc>
              </a:tr>
              <a:tr h="370840">
                <a:tc>
                  <a:txBody>
                    <a:bodyPr/>
                    <a:lstStyle/>
                    <a:p>
                      <a:pPr algn="ctr"/>
                      <a:r>
                        <a:rPr lang="es-CL" dirty="0" smtClean="0"/>
                        <a:t>Estado</a:t>
                      </a:r>
                    </a:p>
                  </a:txBody>
                  <a:tcPr/>
                </a:tc>
                <a:tc>
                  <a:txBody>
                    <a:bodyPr/>
                    <a:lstStyle/>
                    <a:p>
                      <a:pPr algn="ctr"/>
                      <a:r>
                        <a:rPr lang="es-CL" dirty="0" smtClean="0">
                          <a:solidFill>
                            <a:srgbClr val="FF0000"/>
                          </a:solidFill>
                        </a:rPr>
                        <a:t>Mercado </a:t>
                      </a:r>
                      <a:r>
                        <a:rPr lang="es-CL" b="0" dirty="0" smtClean="0">
                          <a:solidFill>
                            <a:schemeClr val="tx1"/>
                          </a:solidFill>
                        </a:rPr>
                        <a:t>Nuevo ordenador social Liberación</a:t>
                      </a:r>
                      <a:r>
                        <a:rPr lang="es-CL" b="0" baseline="0" dirty="0" smtClean="0">
                          <a:solidFill>
                            <a:schemeClr val="tx1"/>
                          </a:solidFill>
                        </a:rPr>
                        <a:t> de poder económico</a:t>
                      </a:r>
                      <a:endParaRPr lang="en-US" b="0" dirty="0">
                        <a:solidFill>
                          <a:schemeClr val="tx1"/>
                        </a:solidFill>
                      </a:endParaRPr>
                    </a:p>
                  </a:txBody>
                  <a:tcPr/>
                </a:tc>
              </a:tr>
              <a:tr h="370840">
                <a:tc>
                  <a:txBody>
                    <a:bodyPr/>
                    <a:lstStyle/>
                    <a:p>
                      <a:pPr algn="ctr"/>
                      <a:r>
                        <a:rPr lang="es-CL" dirty="0" smtClean="0"/>
                        <a:t>Progreso </a:t>
                      </a:r>
                      <a:endParaRPr lang="en-US" dirty="0"/>
                    </a:p>
                  </a:txBody>
                  <a:tcPr/>
                </a:tc>
                <a:tc>
                  <a:txBody>
                    <a:bodyPr/>
                    <a:lstStyle/>
                    <a:p>
                      <a:pPr algn="ctr"/>
                      <a:r>
                        <a:rPr lang="es-CL" dirty="0" smtClean="0">
                          <a:solidFill>
                            <a:srgbClr val="FF0000"/>
                          </a:solidFill>
                        </a:rPr>
                        <a:t>Ahora</a:t>
                      </a:r>
                      <a:r>
                        <a:rPr lang="es-CL" dirty="0" smtClean="0"/>
                        <a:t>-atomización</a:t>
                      </a:r>
                      <a:r>
                        <a:rPr lang="es-CL" baseline="0" dirty="0" smtClean="0"/>
                        <a:t> del tiempo </a:t>
                      </a:r>
                      <a:r>
                        <a:rPr lang="es-CL" dirty="0" smtClean="0"/>
                        <a:t>(pasado carece de importancia)</a:t>
                      </a:r>
                      <a:endParaRPr lang="en-US" dirty="0"/>
                    </a:p>
                  </a:txBody>
                  <a:tcPr/>
                </a:tc>
              </a:tr>
              <a:tr h="370840">
                <a:tc>
                  <a:txBody>
                    <a:bodyPr/>
                    <a:lstStyle/>
                    <a:p>
                      <a:pPr algn="ctr"/>
                      <a:r>
                        <a:rPr lang="es-CL" dirty="0" smtClean="0"/>
                        <a:t>Futuro</a:t>
                      </a:r>
                      <a:endParaRPr lang="en-US" dirty="0"/>
                    </a:p>
                  </a:txBody>
                  <a:tcPr/>
                </a:tc>
                <a:tc>
                  <a:txBody>
                    <a:bodyPr/>
                    <a:lstStyle/>
                    <a:p>
                      <a:pPr algn="ctr"/>
                      <a:r>
                        <a:rPr lang="es-CL" dirty="0" smtClean="0">
                          <a:solidFill>
                            <a:srgbClr val="FF0000"/>
                          </a:solidFill>
                        </a:rPr>
                        <a:t>Presente</a:t>
                      </a:r>
                      <a:r>
                        <a:rPr lang="es-CL" dirty="0" smtClean="0"/>
                        <a:t>-</a:t>
                      </a:r>
                      <a:r>
                        <a:rPr lang="es-CL" baseline="0" dirty="0" smtClean="0"/>
                        <a:t>sucesión indefinida de presentes </a:t>
                      </a:r>
                      <a:r>
                        <a:rPr lang="es-CL" dirty="0" smtClean="0"/>
                        <a:t>(El instante eterno)</a:t>
                      </a:r>
                      <a:endParaRPr lang="en-US" dirty="0"/>
                    </a:p>
                  </a:txBody>
                  <a:tcPr/>
                </a:tc>
              </a:tr>
              <a:tr h="370840">
                <a:tc>
                  <a:txBody>
                    <a:bodyPr/>
                    <a:lstStyle/>
                    <a:p>
                      <a:pPr algn="ctr"/>
                      <a:r>
                        <a:rPr lang="es-CL" dirty="0" smtClean="0"/>
                        <a:t>Libertad</a:t>
                      </a:r>
                      <a:endParaRPr lang="en-US" dirty="0"/>
                    </a:p>
                  </a:txBody>
                  <a:tcPr/>
                </a:tc>
                <a:tc>
                  <a:txBody>
                    <a:bodyPr/>
                    <a:lstStyle/>
                    <a:p>
                      <a:pPr algn="ctr"/>
                      <a:r>
                        <a:rPr lang="es-CL" dirty="0" smtClean="0">
                          <a:solidFill>
                            <a:srgbClr val="FF0000"/>
                          </a:solidFill>
                        </a:rPr>
                        <a:t>Seguridad</a:t>
                      </a:r>
                      <a:r>
                        <a:rPr lang="es-CL" baseline="0" dirty="0" smtClean="0">
                          <a:solidFill>
                            <a:srgbClr val="FF0000"/>
                          </a:solidFill>
                        </a:rPr>
                        <a:t> </a:t>
                      </a:r>
                      <a:r>
                        <a:rPr lang="es-CL" baseline="0" dirty="0" smtClean="0">
                          <a:solidFill>
                            <a:schemeClr val="tx1"/>
                          </a:solidFill>
                        </a:rPr>
                        <a:t>(Sociedad del riesgo)</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92609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La organización como sistema socio-mental</a:t>
            </a:r>
            <a:endParaRPr lang="en-US" dirty="0"/>
          </a:p>
        </p:txBody>
      </p:sp>
      <p:sp>
        <p:nvSpPr>
          <p:cNvPr id="4" name="3 Marcador de texto"/>
          <p:cNvSpPr>
            <a:spLocks noGrp="1"/>
          </p:cNvSpPr>
          <p:nvPr>
            <p:ph type="body" sz="half" idx="2"/>
          </p:nvPr>
        </p:nvSpPr>
        <p:spPr>
          <a:xfrm>
            <a:off x="7956644" y="1741336"/>
            <a:ext cx="3944203" cy="4686760"/>
          </a:xfrm>
        </p:spPr>
        <p:txBody>
          <a:bodyPr>
            <a:normAutofit/>
          </a:bodyPr>
          <a:lstStyle/>
          <a:p>
            <a:pPr marL="342900" indent="-342900">
              <a:buAutoNum type="alphaLcParenR"/>
            </a:pPr>
            <a:r>
              <a:rPr lang="es-CL" sz="1800" dirty="0" smtClean="0"/>
              <a:t>A) no </a:t>
            </a:r>
            <a:r>
              <a:rPr lang="es-CL" sz="1800" dirty="0"/>
              <a:t>son roles abstractos e intemporales aquellos asumidos</a:t>
            </a:r>
            <a:br>
              <a:rPr lang="es-CL" sz="1800" dirty="0"/>
            </a:br>
            <a:r>
              <a:rPr lang="es-CL" sz="1800" dirty="0" smtClean="0"/>
              <a:t>inconscientemente </a:t>
            </a:r>
            <a:r>
              <a:rPr lang="es-CL" sz="1800" dirty="0"/>
              <a:t>por los actores, sino roles ya estructurados </a:t>
            </a:r>
            <a:r>
              <a:rPr lang="es-CL" sz="1800" dirty="0" smtClean="0"/>
              <a:t>socialmente, deudores </a:t>
            </a:r>
            <a:r>
              <a:rPr lang="es-CL" sz="1800" dirty="0"/>
              <a:t>de una historia social, que tienen una función mediadora de las</a:t>
            </a:r>
            <a:br>
              <a:rPr lang="es-CL" sz="1800" dirty="0"/>
            </a:br>
            <a:r>
              <a:rPr lang="es-CL" sz="1800" dirty="0"/>
              <a:t>contradicciones </a:t>
            </a:r>
            <a:r>
              <a:rPr lang="es-CL" sz="1800" dirty="0" smtClean="0"/>
              <a:t>sociales.</a:t>
            </a:r>
            <a:r>
              <a:rPr lang="es-CL" sz="1800" dirty="0"/>
              <a:t/>
            </a:r>
            <a:br>
              <a:rPr lang="es-CL" sz="1800" dirty="0"/>
            </a:br>
            <a:r>
              <a:rPr lang="es-CL" sz="1800" dirty="0" smtClean="0"/>
              <a:t/>
            </a:r>
            <a:br>
              <a:rPr lang="es-CL" sz="1800" dirty="0" smtClean="0"/>
            </a:br>
            <a:r>
              <a:rPr lang="es-CL" sz="1800" dirty="0" smtClean="0"/>
              <a:t>B) </a:t>
            </a:r>
            <a:r>
              <a:rPr lang="es-CL" sz="1800" dirty="0"/>
              <a:t>inversamente, no hay dominación social que no</a:t>
            </a:r>
            <a:br>
              <a:rPr lang="es-CL" sz="1800" dirty="0"/>
            </a:br>
            <a:r>
              <a:rPr lang="es-CL" sz="1800" dirty="0"/>
              <a:t>se apoye sobre sistemas de defensa (sicológicos) </a:t>
            </a:r>
            <a:r>
              <a:rPr lang="es-CL" sz="1800" dirty="0" smtClean="0"/>
              <a:t>inconscientes.</a:t>
            </a:r>
            <a:endParaRPr lang="en-US" sz="1800"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62" y="1406308"/>
            <a:ext cx="6735230" cy="444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modelo </a:t>
            </a:r>
            <a:r>
              <a:rPr lang="es-CL" dirty="0" err="1" smtClean="0"/>
              <a:t>managerial</a:t>
            </a:r>
            <a:r>
              <a:rPr lang="es-CL" dirty="0" smtClean="0"/>
              <a:t> </a:t>
            </a:r>
            <a:endParaRPr lang="en-US" dirty="0"/>
          </a:p>
        </p:txBody>
      </p:sp>
      <p:sp>
        <p:nvSpPr>
          <p:cNvPr id="4" name="3 Marcador de texto"/>
          <p:cNvSpPr>
            <a:spLocks noGrp="1"/>
          </p:cNvSpPr>
          <p:nvPr>
            <p:ph type="body" sz="half" idx="2"/>
          </p:nvPr>
        </p:nvSpPr>
        <p:spPr>
          <a:xfrm>
            <a:off x="7847463" y="1741336"/>
            <a:ext cx="4107976" cy="4164164"/>
          </a:xfrm>
        </p:spPr>
        <p:txBody>
          <a:bodyPr>
            <a:normAutofit fontScale="92500" lnSpcReduction="20000"/>
          </a:bodyPr>
          <a:lstStyle/>
          <a:p>
            <a:pPr algn="just"/>
            <a:r>
              <a:rPr lang="es-CL" dirty="0"/>
              <a:t>L</a:t>
            </a:r>
            <a:r>
              <a:rPr lang="es-CL" dirty="0" smtClean="0"/>
              <a:t>as </a:t>
            </a:r>
            <a:r>
              <a:rPr lang="es-CL" dirty="0"/>
              <a:t>diversas organizaciones que el individuo atraviesa en su vida van</a:t>
            </a:r>
            <a:br>
              <a:rPr lang="es-CL" dirty="0"/>
            </a:br>
            <a:r>
              <a:rPr lang="es-CL" dirty="0"/>
              <a:t>reclamando de él un cierto tipo de funcionamiento, influyendo a la vez su</a:t>
            </a:r>
            <a:br>
              <a:rPr lang="es-CL" dirty="0"/>
            </a:br>
            <a:r>
              <a:rPr lang="es-CL" dirty="0"/>
              <a:t>propio aparato síquico</a:t>
            </a:r>
            <a:endParaRPr lang="es-CL" dirty="0" smtClean="0"/>
          </a:p>
          <a:p>
            <a:pPr algn="just"/>
            <a:r>
              <a:rPr lang="es-CL" dirty="0" smtClean="0"/>
              <a:t>La gerencia reclama una </a:t>
            </a:r>
            <a:r>
              <a:rPr lang="es-CL" dirty="0"/>
              <a:t>moral dominada por </a:t>
            </a:r>
            <a:r>
              <a:rPr lang="es-CL" dirty="0" smtClean="0"/>
              <a:t>el orgullo</a:t>
            </a:r>
            <a:r>
              <a:rPr lang="es-CL" dirty="0"/>
              <a:t>, confianza en sí mismo y una agresividad controlada, dificultad </a:t>
            </a:r>
            <a:r>
              <a:rPr lang="es-CL" dirty="0" smtClean="0"/>
              <a:t>para hablar </a:t>
            </a:r>
            <a:r>
              <a:rPr lang="es-CL" dirty="0"/>
              <a:t>de sí mismo, expresar sus emociones o evocar debilidades, </a:t>
            </a:r>
            <a:r>
              <a:rPr lang="es-CL" dirty="0" smtClean="0"/>
              <a:t>búsqueda de </a:t>
            </a:r>
            <a:r>
              <a:rPr lang="es-CL" dirty="0"/>
              <a:t>la perfección, disposición a mostrar la fuerza, un ideal de </a:t>
            </a:r>
            <a:r>
              <a:rPr lang="es-CL" dirty="0" smtClean="0"/>
              <a:t>omnipotencia, sentimiento </a:t>
            </a:r>
            <a:r>
              <a:rPr lang="es-CL" dirty="0"/>
              <a:t>elitista asociado a una condescendencia por aquellos que </a:t>
            </a:r>
            <a:r>
              <a:rPr lang="es-CL" dirty="0" smtClean="0"/>
              <a:t>no participan </a:t>
            </a:r>
            <a:r>
              <a:rPr lang="es-CL" dirty="0"/>
              <a:t>en la carrera por el poder, interés por resolver </a:t>
            </a:r>
            <a:r>
              <a:rPr lang="es-CL" dirty="0" smtClean="0"/>
              <a:t>problemas complejos</a:t>
            </a:r>
            <a:r>
              <a:rPr lang="es-CL" dirty="0"/>
              <a:t>, gran dinamismo, activismo ardiente y permanente, exclusión de </a:t>
            </a:r>
            <a:r>
              <a:rPr lang="es-CL" dirty="0" smtClean="0"/>
              <a:t>la duda </a:t>
            </a:r>
            <a:r>
              <a:rPr lang="es-CL" dirty="0"/>
              <a:t>y la ambivalencia.</a:t>
            </a:r>
            <a:endParaRPr lang="en-US" dirty="0"/>
          </a:p>
          <a:p>
            <a:endParaRPr lang="en-US" dirty="0"/>
          </a:p>
        </p:txBody>
      </p:sp>
      <p:pic>
        <p:nvPicPr>
          <p:cNvPr id="2050" name="Picture 2" descr="Resultado de imagen para inconsciente 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77" y="416256"/>
            <a:ext cx="4771267" cy="57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704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7396" y="719046"/>
            <a:ext cx="7074778" cy="1369061"/>
          </a:xfrm>
        </p:spPr>
        <p:txBody>
          <a:bodyPr>
            <a:noAutofit/>
          </a:bodyPr>
          <a:lstStyle/>
          <a:p>
            <a:r>
              <a:rPr lang="es-CL" sz="4000" dirty="0" smtClean="0">
                <a:solidFill>
                  <a:schemeClr val="accent1"/>
                </a:solidFill>
              </a:rPr>
              <a:t>El rendimiento como Dispositivo neoliberal</a:t>
            </a:r>
            <a:endParaRPr lang="en-US" sz="4000" dirty="0">
              <a:solidFill>
                <a:schemeClr val="accent1"/>
              </a:solidFill>
            </a:endParaRPr>
          </a:p>
        </p:txBody>
      </p:sp>
      <p:sp>
        <p:nvSpPr>
          <p:cNvPr id="3" name="2 Marcador de texto"/>
          <p:cNvSpPr>
            <a:spLocks noGrp="1"/>
          </p:cNvSpPr>
          <p:nvPr>
            <p:ph type="body" idx="1"/>
          </p:nvPr>
        </p:nvSpPr>
        <p:spPr>
          <a:xfrm>
            <a:off x="3106450" y="2169994"/>
            <a:ext cx="8425908" cy="4462818"/>
          </a:xfrm>
        </p:spPr>
        <p:txBody>
          <a:bodyPr>
            <a:normAutofit fontScale="77500" lnSpcReduction="20000"/>
          </a:bodyPr>
          <a:lstStyle/>
          <a:p>
            <a:r>
              <a:rPr lang="es-CL" dirty="0" smtClean="0">
                <a:solidFill>
                  <a:schemeClr val="tx1"/>
                </a:solidFill>
                <a:latin typeface="Calibri" pitchFamily="34" charset="0"/>
                <a:cs typeface="Calibri" pitchFamily="34" charset="0"/>
              </a:rPr>
              <a:t>«Quien fracasa en la sociedad neoliberal del rendimiento se hace a sí mismo responsable y se avergüenza, en lugar de poner en duda la sociedad o al sistema.</a:t>
            </a:r>
          </a:p>
          <a:p>
            <a:endParaRPr lang="es-CL" dirty="0" smtClean="0">
              <a:solidFill>
                <a:schemeClr val="tx1"/>
              </a:solidFill>
              <a:latin typeface="Calibri" pitchFamily="34" charset="0"/>
              <a:cs typeface="Calibri" pitchFamily="34" charset="0"/>
            </a:endParaRPr>
          </a:p>
          <a:p>
            <a:r>
              <a:rPr lang="es-CL" dirty="0" smtClean="0">
                <a:solidFill>
                  <a:schemeClr val="tx1"/>
                </a:solidFill>
                <a:latin typeface="Calibri" pitchFamily="34" charset="0"/>
                <a:cs typeface="Calibri" pitchFamily="34" charset="0"/>
              </a:rPr>
              <a:t>En esto consiste la inteligencia del régimen neoliberal, no deja que surja resistencia alguna contra el sistema. </a:t>
            </a:r>
          </a:p>
          <a:p>
            <a:endParaRPr lang="es-CL" dirty="0" smtClean="0">
              <a:solidFill>
                <a:schemeClr val="tx1"/>
              </a:solidFill>
              <a:latin typeface="Calibri" pitchFamily="34" charset="0"/>
              <a:cs typeface="Calibri" pitchFamily="34" charset="0"/>
            </a:endParaRPr>
          </a:p>
          <a:p>
            <a:r>
              <a:rPr lang="es-CL" dirty="0" smtClean="0">
                <a:solidFill>
                  <a:schemeClr val="tx1"/>
                </a:solidFill>
                <a:latin typeface="Calibri" pitchFamily="34" charset="0"/>
                <a:cs typeface="Calibri" pitchFamily="34" charset="0"/>
              </a:rPr>
              <a:t>En el régimen liberal de auto-explotación uno dirige la agresión hacia sí mismo. Esta agresividad no convierte al explotado en revolucionario, sino en depresivo. […]</a:t>
            </a:r>
          </a:p>
          <a:p>
            <a:endParaRPr lang="es-CL" dirty="0" smtClean="0">
              <a:solidFill>
                <a:schemeClr val="tx1"/>
              </a:solidFill>
              <a:latin typeface="Calibri" pitchFamily="34" charset="0"/>
              <a:cs typeface="Calibri" pitchFamily="34" charset="0"/>
            </a:endParaRPr>
          </a:p>
          <a:p>
            <a:r>
              <a:rPr lang="es-CL" dirty="0" smtClean="0">
                <a:solidFill>
                  <a:schemeClr val="tx1"/>
                </a:solidFill>
                <a:latin typeface="Calibri" pitchFamily="34" charset="0"/>
                <a:cs typeface="Calibri" pitchFamily="34" charset="0"/>
              </a:rPr>
              <a:t>La libre competencia no pone como libres a los individuos, sino que se pone como libre al capital»</a:t>
            </a:r>
          </a:p>
          <a:p>
            <a:endParaRPr lang="es-CL" dirty="0" smtClean="0">
              <a:solidFill>
                <a:schemeClr val="tx1"/>
              </a:solidFill>
              <a:latin typeface="Calibri" pitchFamily="34" charset="0"/>
              <a:cs typeface="Calibri" pitchFamily="34" charset="0"/>
            </a:endParaRPr>
          </a:p>
          <a:p>
            <a:pPr algn="r"/>
            <a:r>
              <a:rPr lang="es-CL" dirty="0" err="1" smtClean="0">
                <a:solidFill>
                  <a:schemeClr val="tx1"/>
                </a:solidFill>
                <a:latin typeface="Calibri" pitchFamily="34" charset="0"/>
                <a:cs typeface="Calibri" pitchFamily="34" charset="0"/>
              </a:rPr>
              <a:t>Psico</a:t>
            </a:r>
            <a:r>
              <a:rPr lang="es-CL" dirty="0" smtClean="0">
                <a:solidFill>
                  <a:schemeClr val="tx1"/>
                </a:solidFill>
                <a:latin typeface="Calibri" pitchFamily="34" charset="0"/>
                <a:cs typeface="Calibri" pitchFamily="34" charset="0"/>
              </a:rPr>
              <a:t>-política – </a:t>
            </a:r>
            <a:r>
              <a:rPr lang="es-CL" dirty="0" err="1" smtClean="0">
                <a:solidFill>
                  <a:schemeClr val="tx1"/>
                </a:solidFill>
                <a:latin typeface="Calibri" pitchFamily="34" charset="0"/>
                <a:cs typeface="Calibri" pitchFamily="34" charset="0"/>
              </a:rPr>
              <a:t>Byuhn</a:t>
            </a:r>
            <a:r>
              <a:rPr lang="es-CL" dirty="0" smtClean="0">
                <a:solidFill>
                  <a:schemeClr val="tx1"/>
                </a:solidFill>
                <a:latin typeface="Calibri" pitchFamily="34" charset="0"/>
                <a:cs typeface="Calibri" pitchFamily="34" charset="0"/>
              </a:rPr>
              <a:t> </a:t>
            </a:r>
            <a:r>
              <a:rPr lang="es-CL" dirty="0" err="1" smtClean="0">
                <a:solidFill>
                  <a:schemeClr val="tx1"/>
                </a:solidFill>
                <a:latin typeface="Calibri" pitchFamily="34" charset="0"/>
                <a:cs typeface="Calibri" pitchFamily="34" charset="0"/>
              </a:rPr>
              <a:t>chul</a:t>
            </a:r>
            <a:r>
              <a:rPr lang="es-CL" dirty="0" smtClean="0">
                <a:solidFill>
                  <a:schemeClr val="tx1"/>
                </a:solidFill>
                <a:latin typeface="Calibri" pitchFamily="34" charset="0"/>
                <a:cs typeface="Calibri" pitchFamily="34" charset="0"/>
              </a:rPr>
              <a:t> han</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129741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7884" y="457199"/>
            <a:ext cx="3356133" cy="1196671"/>
          </a:xfrm>
        </p:spPr>
        <p:txBody>
          <a:bodyPr>
            <a:normAutofit/>
          </a:bodyPr>
          <a:lstStyle/>
          <a:p>
            <a:r>
              <a:rPr lang="es-CL" dirty="0" smtClean="0"/>
              <a:t>Historia de la psicosociología</a:t>
            </a:r>
            <a:endParaRPr lang="es-CL"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275753089"/>
              </p:ext>
            </p:extLst>
          </p:nvPr>
        </p:nvGraphicFramePr>
        <p:xfrm>
          <a:off x="347730" y="457199"/>
          <a:ext cx="7225047" cy="5763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a:xfrm>
            <a:off x="7972023" y="1741336"/>
            <a:ext cx="3457977" cy="4164164"/>
          </a:xfrm>
        </p:spPr>
        <p:txBody>
          <a:bodyPr>
            <a:normAutofit/>
          </a:bodyPr>
          <a:lstStyle/>
          <a:p>
            <a:r>
              <a:rPr lang="es-CL" dirty="0" smtClean="0"/>
              <a:t/>
            </a:r>
            <a:br>
              <a:rPr lang="es-CL" dirty="0" smtClean="0"/>
            </a:br>
            <a:r>
              <a:rPr lang="es-CL" dirty="0" smtClean="0"/>
              <a:t>Lo social (como rasgo organizacional) </a:t>
            </a:r>
            <a:r>
              <a:rPr lang="es-CL" dirty="0"/>
              <a:t>no es un dominio especial o un tipo de sustancia, sino </a:t>
            </a:r>
            <a:r>
              <a:rPr lang="es-CL" dirty="0" smtClean="0"/>
              <a:t>un </a:t>
            </a:r>
            <a:r>
              <a:rPr lang="es-CL" dirty="0"/>
              <a:t>movimiento muy peculiar de </a:t>
            </a:r>
            <a:r>
              <a:rPr lang="es-CL" dirty="0" smtClean="0">
                <a:solidFill>
                  <a:schemeClr val="accent1"/>
                </a:solidFill>
              </a:rPr>
              <a:t>re-asociación </a:t>
            </a:r>
            <a:r>
              <a:rPr lang="es-CL" dirty="0">
                <a:solidFill>
                  <a:schemeClr val="accent1"/>
                </a:solidFill>
              </a:rPr>
              <a:t>y </a:t>
            </a:r>
            <a:r>
              <a:rPr lang="es-CL" dirty="0" smtClean="0">
                <a:solidFill>
                  <a:schemeClr val="accent1"/>
                </a:solidFill>
              </a:rPr>
              <a:t>ensamblado</a:t>
            </a:r>
            <a:r>
              <a:rPr lang="es-CL" dirty="0" smtClean="0"/>
              <a:t>, en </a:t>
            </a:r>
            <a:r>
              <a:rPr lang="es-CL" dirty="0"/>
              <a:t>donde no hay </a:t>
            </a:r>
            <a:r>
              <a:rPr lang="es-CL" dirty="0" smtClean="0"/>
              <a:t>ningún </a:t>
            </a:r>
            <a:r>
              <a:rPr lang="es-CL" dirty="0"/>
              <a:t>componente establecido que pueda usarse como punto de partida </a:t>
            </a:r>
            <a:r>
              <a:rPr lang="es-CL" dirty="0" smtClean="0"/>
              <a:t>incontrovertible.</a:t>
            </a:r>
            <a:br>
              <a:rPr lang="es-CL" dirty="0" smtClean="0"/>
            </a:br>
            <a:r>
              <a:rPr lang="es-CL" dirty="0" smtClean="0"/>
              <a:t/>
            </a:r>
            <a:br>
              <a:rPr lang="es-CL" dirty="0" smtClean="0"/>
            </a:br>
            <a:r>
              <a:rPr lang="es-CL" dirty="0" smtClean="0"/>
              <a:t>El énfasis centrados exclusivamente en  aspectos materiales o simbólicos deja al margen las interacciones a las que los agentes dan vida por medio del habito.</a:t>
            </a:r>
            <a:endParaRPr lang="es-CL" dirty="0"/>
          </a:p>
        </p:txBody>
      </p:sp>
    </p:spTree>
    <p:extLst>
      <p:ext uri="{BB962C8B-B14F-4D97-AF65-F5344CB8AC3E}">
        <p14:creationId xmlns:p14="http://schemas.microsoft.com/office/powerpoint/2010/main" val="826550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err="1" smtClean="0"/>
              <a:t>C’est</a:t>
            </a:r>
            <a:r>
              <a:rPr lang="es-CL" dirty="0" smtClean="0"/>
              <a:t> finí</a:t>
            </a:r>
            <a:endParaRPr lang="es-CL" dirty="0"/>
          </a:p>
        </p:txBody>
      </p:sp>
    </p:spTree>
    <p:extLst>
      <p:ext uri="{BB962C8B-B14F-4D97-AF65-F5344CB8AC3E}">
        <p14:creationId xmlns:p14="http://schemas.microsoft.com/office/powerpoint/2010/main" val="30445999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32" y="0"/>
            <a:ext cx="61702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0"/>
            <a:ext cx="5743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45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49296" y="457199"/>
            <a:ext cx="3721994" cy="1196671"/>
          </a:xfrm>
        </p:spPr>
        <p:txBody>
          <a:bodyPr>
            <a:noAutofit/>
          </a:bodyPr>
          <a:lstStyle/>
          <a:p>
            <a:r>
              <a:rPr lang="es-CL" sz="2000" dirty="0" smtClean="0"/>
              <a:t>El dilema Estructuralismo</a:t>
            </a:r>
            <a:br>
              <a:rPr lang="es-CL" sz="2000" dirty="0" smtClean="0"/>
            </a:br>
            <a:r>
              <a:rPr lang="es-CL" sz="2000" dirty="0" smtClean="0"/>
              <a:t>vs</a:t>
            </a:r>
            <a:br>
              <a:rPr lang="es-CL" sz="2000" dirty="0" smtClean="0"/>
            </a:br>
            <a:r>
              <a:rPr lang="es-CL" sz="2000" dirty="0" smtClean="0"/>
              <a:t>Subjetivismo </a:t>
            </a:r>
            <a:endParaRPr lang="es-CL" sz="2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36032037"/>
              </p:ext>
            </p:extLst>
          </p:nvPr>
        </p:nvGraphicFramePr>
        <p:xfrm>
          <a:off x="765175" y="920750"/>
          <a:ext cx="6157913" cy="498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a:xfrm>
            <a:off x="8203842" y="1741336"/>
            <a:ext cx="3567447" cy="4569312"/>
          </a:xfrm>
        </p:spPr>
        <p:txBody>
          <a:bodyPr>
            <a:normAutofit fontScale="47500" lnSpcReduction="20000"/>
          </a:bodyPr>
          <a:lstStyle/>
          <a:p>
            <a:r>
              <a:rPr lang="es-CL" sz="3800" dirty="0" smtClean="0"/>
              <a:t>La </a:t>
            </a:r>
            <a:r>
              <a:rPr lang="es-CL" sz="3800" dirty="0"/>
              <a:t>organización no </a:t>
            </a:r>
            <a:r>
              <a:rPr lang="es-CL" sz="3800" dirty="0" smtClean="0"/>
              <a:t>es un sistema</a:t>
            </a:r>
            <a:r>
              <a:rPr lang="es-CL" sz="3800" dirty="0"/>
              <a:t/>
            </a:r>
            <a:br>
              <a:rPr lang="es-CL" sz="3800" dirty="0"/>
            </a:br>
            <a:r>
              <a:rPr lang="es-CL" sz="3800" dirty="0"/>
              <a:t>funcional ni estático o fijado en el tiempo solamente, sino un </a:t>
            </a:r>
            <a:r>
              <a:rPr lang="es-CL" sz="3800" dirty="0">
                <a:solidFill>
                  <a:schemeClr val="accent1"/>
                </a:solidFill>
              </a:rPr>
              <a:t>sistema </a:t>
            </a:r>
            <a:r>
              <a:rPr lang="es-CL" sz="3800" dirty="0" smtClean="0">
                <a:solidFill>
                  <a:schemeClr val="accent1"/>
                </a:solidFill>
              </a:rPr>
              <a:t>cultural</a:t>
            </a:r>
            <a:r>
              <a:rPr lang="es-CL" sz="3800" dirty="0" smtClean="0"/>
              <a:t>, simbólico </a:t>
            </a:r>
            <a:r>
              <a:rPr lang="es-CL" sz="3800" dirty="0"/>
              <a:t>e </a:t>
            </a:r>
            <a:r>
              <a:rPr lang="es-CL" sz="3800" dirty="0" smtClean="0"/>
              <a:t>imaginario.</a:t>
            </a:r>
            <a:br>
              <a:rPr lang="es-CL" sz="3800" dirty="0" smtClean="0"/>
            </a:br>
            <a:endParaRPr lang="es-CL" sz="3800" dirty="0" smtClean="0"/>
          </a:p>
          <a:p>
            <a:r>
              <a:rPr lang="es-CL" sz="3800" dirty="0"/>
              <a:t>Son justamente las transformaciones permanentes que experimenta el </a:t>
            </a:r>
            <a:r>
              <a:rPr lang="es-CL" sz="3800" dirty="0" smtClean="0"/>
              <a:t>sistema de </a:t>
            </a:r>
            <a:r>
              <a:rPr lang="es-CL" sz="3800" dirty="0"/>
              <a:t>reglas, coerciones y el </a:t>
            </a:r>
            <a:r>
              <a:rPr lang="es-CL" sz="3800" dirty="0">
                <a:solidFill>
                  <a:schemeClr val="accent1"/>
                </a:solidFill>
              </a:rPr>
              <a:t>juego de poder </a:t>
            </a:r>
            <a:r>
              <a:rPr lang="es-CL" sz="3800" dirty="0"/>
              <a:t>que ello supone, lo que lleva </a:t>
            </a:r>
            <a:r>
              <a:rPr lang="es-CL" sz="3800" dirty="0" smtClean="0"/>
              <a:t>a reconocer </a:t>
            </a:r>
            <a:r>
              <a:rPr lang="es-CL" sz="3800" dirty="0"/>
              <a:t>a las organizaciones como </a:t>
            </a:r>
            <a:r>
              <a:rPr lang="es-CL" sz="3800" dirty="0">
                <a:solidFill>
                  <a:schemeClr val="accent1"/>
                </a:solidFill>
              </a:rPr>
              <a:t>grupos vivos </a:t>
            </a:r>
            <a:r>
              <a:rPr lang="es-CL" sz="2400" dirty="0"/>
              <a:t/>
            </a:r>
            <a:br>
              <a:rPr lang="es-CL" sz="2400" dirty="0"/>
            </a:br>
            <a:r>
              <a:rPr lang="es-CL" sz="2400" dirty="0" smtClean="0"/>
              <a:t/>
            </a:r>
            <a:br>
              <a:rPr lang="es-CL" sz="2400" dirty="0" smtClean="0"/>
            </a:br>
            <a:r>
              <a:rPr lang="es-CL" sz="2400" dirty="0" smtClean="0"/>
              <a:t/>
            </a:r>
            <a:br>
              <a:rPr lang="es-CL" sz="2400" dirty="0" smtClean="0"/>
            </a:br>
            <a:endParaRPr lang="es-CL" dirty="0"/>
          </a:p>
        </p:txBody>
      </p:sp>
    </p:spTree>
    <p:extLst>
      <p:ext uri="{BB962C8B-B14F-4D97-AF65-F5344CB8AC3E}">
        <p14:creationId xmlns:p14="http://schemas.microsoft.com/office/powerpoint/2010/main" val="409139203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8999905" cy="1047170"/>
          </a:xfrm>
        </p:spPr>
        <p:txBody>
          <a:bodyPr>
            <a:noAutofit/>
          </a:bodyPr>
          <a:lstStyle/>
          <a:p>
            <a:r>
              <a:rPr lang="es-CL" sz="3600" b="1" dirty="0" smtClean="0"/>
              <a:t>Subjetividad organizacional</a:t>
            </a:r>
            <a:br>
              <a:rPr lang="es-CL" sz="3600" b="1" dirty="0" smtClean="0"/>
            </a:br>
            <a:r>
              <a:rPr lang="es-CL" sz="3600" b="1" dirty="0" smtClean="0"/>
              <a:t>inconsciente </a:t>
            </a:r>
            <a:r>
              <a:rPr lang="es-CL" sz="3600" b="1" dirty="0"/>
              <a:t>e imaginario mediador</a:t>
            </a:r>
            <a:br>
              <a:rPr lang="es-CL" sz="3600" b="1" dirty="0"/>
            </a:br>
            <a:r>
              <a:rPr lang="es-CL" sz="3600" dirty="0"/>
              <a:t/>
            </a:r>
            <a:br>
              <a:rPr lang="es-CL" sz="3600" dirty="0"/>
            </a:br>
            <a:endParaRPr lang="es-CL" sz="3600" dirty="0"/>
          </a:p>
        </p:txBody>
      </p:sp>
      <p:sp>
        <p:nvSpPr>
          <p:cNvPr id="3" name="Marcador de contenido 2"/>
          <p:cNvSpPr>
            <a:spLocks noGrp="1"/>
          </p:cNvSpPr>
          <p:nvPr>
            <p:ph idx="1"/>
          </p:nvPr>
        </p:nvSpPr>
        <p:spPr>
          <a:xfrm>
            <a:off x="1251678" y="1706452"/>
            <a:ext cx="10178322" cy="3593591"/>
          </a:xfrm>
        </p:spPr>
        <p:txBody>
          <a:bodyPr>
            <a:noAutofit/>
          </a:bodyPr>
          <a:lstStyle/>
          <a:p>
            <a:r>
              <a:rPr lang="es-CL" sz="2400" dirty="0" smtClean="0"/>
              <a:t>Todo movimiento de tipo organizacional debe reconocer la existencia del dilema del sujeto-organización, es decir, la doble existencia del desarrollo psicológico del sujeto y de jerarquías/ relaciones de sumisión pre-escritas en códigos y normas expresas.</a:t>
            </a:r>
          </a:p>
          <a:p>
            <a:r>
              <a:rPr lang="es-CL" sz="2400" dirty="0" smtClean="0"/>
              <a:t>Sin embargo, existe una organización vivida y percibida en la cuál el sujeto se inserta y percibe de acuerdo a su propia perspectiva.</a:t>
            </a:r>
          </a:p>
          <a:p>
            <a:r>
              <a:rPr lang="es-CL" sz="2400" dirty="0" smtClean="0"/>
              <a:t>La </a:t>
            </a:r>
            <a:r>
              <a:rPr lang="es-CL" sz="2400" dirty="0"/>
              <a:t>sicosociología se hace cargo de complementar </a:t>
            </a:r>
            <a:r>
              <a:rPr lang="es-CL" sz="2400" dirty="0" smtClean="0"/>
              <a:t>la explicación </a:t>
            </a:r>
            <a:r>
              <a:rPr lang="es-CL" sz="2400" dirty="0" err="1"/>
              <a:t>intra</a:t>
            </a:r>
            <a:r>
              <a:rPr lang="es-CL" sz="2400" dirty="0"/>
              <a:t>-organizacional con el aporte de los antecedentes </a:t>
            </a:r>
            <a:r>
              <a:rPr lang="es-CL" sz="2400" dirty="0" smtClean="0"/>
              <a:t>que ofrece </a:t>
            </a:r>
            <a:r>
              <a:rPr lang="es-CL" sz="2400" dirty="0"/>
              <a:t>el análisis del contexto socio-político y cultural, en la cual una </a:t>
            </a:r>
            <a:r>
              <a:rPr lang="es-CL" sz="2400" dirty="0" smtClean="0"/>
              <a:t>cierta organización </a:t>
            </a:r>
            <a:r>
              <a:rPr lang="es-CL" sz="2400" dirty="0"/>
              <a:t>“espejea” o refleja, significaciones propias de un discurso </a:t>
            </a:r>
            <a:r>
              <a:rPr lang="es-CL" sz="2400" dirty="0" smtClean="0"/>
              <a:t>social dominante </a:t>
            </a:r>
            <a:r>
              <a:rPr lang="es-CL" sz="2400" dirty="0"/>
              <a:t>que ofrece “legitimidad” a ciertas formas de relaciones </a:t>
            </a:r>
            <a:r>
              <a:rPr lang="es-CL" sz="2400" dirty="0" err="1" smtClean="0"/>
              <a:t>intra</a:t>
            </a:r>
            <a:r>
              <a:rPr lang="es-CL" sz="2400" dirty="0" smtClean="0"/>
              <a:t>-organizacionales</a:t>
            </a:r>
            <a:r>
              <a:rPr lang="es-CL" sz="2400" dirty="0"/>
              <a:t>.</a:t>
            </a:r>
          </a:p>
        </p:txBody>
      </p:sp>
    </p:spTree>
    <p:extLst>
      <p:ext uri="{BB962C8B-B14F-4D97-AF65-F5344CB8AC3E}">
        <p14:creationId xmlns:p14="http://schemas.microsoft.com/office/powerpoint/2010/main" val="18141998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227839"/>
            <a:ext cx="10178322" cy="1492132"/>
          </a:xfrm>
        </p:spPr>
        <p:txBody>
          <a:bodyPr>
            <a:noAutofit/>
          </a:bodyPr>
          <a:lstStyle/>
          <a:p>
            <a:r>
              <a:rPr lang="es-CL" sz="2400" dirty="0" smtClean="0"/>
              <a:t>¿qué legitimidad </a:t>
            </a:r>
            <a:r>
              <a:rPr lang="es-CL" sz="2400" dirty="0" err="1" smtClean="0"/>
              <a:t>intra</a:t>
            </a:r>
            <a:r>
              <a:rPr lang="es-CL" sz="2400" dirty="0" smtClean="0"/>
              <a:t>-organizacional ofrece el contexto socio-cultural chileno?</a:t>
            </a:r>
            <a:endParaRPr lang="es-CL" sz="24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5" y="1281446"/>
            <a:ext cx="5436727" cy="290418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92" y="1281446"/>
            <a:ext cx="5362208" cy="280115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65" y="4082601"/>
            <a:ext cx="5436727" cy="2775399"/>
          </a:xfrm>
          <a:prstGeom prst="rect">
            <a:avLst/>
          </a:prstGeom>
        </p:spPr>
      </p:pic>
      <p:pic>
        <p:nvPicPr>
          <p:cNvPr id="8" name="Imagen 7"/>
          <p:cNvPicPr>
            <a:picLocks noChangeAspect="1"/>
          </p:cNvPicPr>
          <p:nvPr/>
        </p:nvPicPr>
        <p:blipFill>
          <a:blip r:embed="rId5"/>
          <a:stretch>
            <a:fillRect/>
          </a:stretch>
        </p:blipFill>
        <p:spPr>
          <a:xfrm>
            <a:off x="6067792" y="4046963"/>
            <a:ext cx="5362208" cy="2811037"/>
          </a:xfrm>
          <a:prstGeom prst="rect">
            <a:avLst/>
          </a:prstGeom>
        </p:spPr>
      </p:pic>
    </p:spTree>
    <p:extLst>
      <p:ext uri="{BB962C8B-B14F-4D97-AF65-F5344CB8AC3E}">
        <p14:creationId xmlns:p14="http://schemas.microsoft.com/office/powerpoint/2010/main" val="2003387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460" y="0"/>
            <a:ext cx="5990599" cy="336971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14" y="3369712"/>
            <a:ext cx="6145146" cy="348828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058" y="-1"/>
            <a:ext cx="5391541" cy="336971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058" y="3369712"/>
            <a:ext cx="5391542" cy="3488288"/>
          </a:xfrm>
          <a:prstGeom prst="rect">
            <a:avLst/>
          </a:prstGeom>
        </p:spPr>
      </p:pic>
      <p:pic>
        <p:nvPicPr>
          <p:cNvPr id="1026" name="Picture 2" descr="Resultado de imagen para conejo no quiso hab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922" y="2093423"/>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212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80">
                                          <p:stCondLst>
                                            <p:cond delay="0"/>
                                          </p:stCondLst>
                                        </p:cTn>
                                        <p:tgtEl>
                                          <p:spTgt spid="1026"/>
                                        </p:tgtEl>
                                      </p:cBhvr>
                                    </p:animEffect>
                                    <p:anim calcmode="lin" valueType="num">
                                      <p:cBhvr>
                                        <p:cTn id="4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6"/>
                                        </p:tgtEl>
                                      </p:cBhvr>
                                      <p:to x="100000" y="60000"/>
                                    </p:animScale>
                                    <p:animScale>
                                      <p:cBhvr>
                                        <p:cTn id="46" dur="166" decel="50000">
                                          <p:stCondLst>
                                            <p:cond delay="676"/>
                                          </p:stCondLst>
                                        </p:cTn>
                                        <p:tgtEl>
                                          <p:spTgt spid="1026"/>
                                        </p:tgtEl>
                                      </p:cBhvr>
                                      <p:to x="100000" y="100000"/>
                                    </p:animScale>
                                    <p:animScale>
                                      <p:cBhvr>
                                        <p:cTn id="47" dur="26">
                                          <p:stCondLst>
                                            <p:cond delay="1312"/>
                                          </p:stCondLst>
                                        </p:cTn>
                                        <p:tgtEl>
                                          <p:spTgt spid="1026"/>
                                        </p:tgtEl>
                                      </p:cBhvr>
                                      <p:to x="100000" y="80000"/>
                                    </p:animScale>
                                    <p:animScale>
                                      <p:cBhvr>
                                        <p:cTn id="48" dur="166" decel="50000">
                                          <p:stCondLst>
                                            <p:cond delay="1338"/>
                                          </p:stCondLst>
                                        </p:cTn>
                                        <p:tgtEl>
                                          <p:spTgt spid="1026"/>
                                        </p:tgtEl>
                                      </p:cBhvr>
                                      <p:to x="100000" y="100000"/>
                                    </p:animScale>
                                    <p:animScale>
                                      <p:cBhvr>
                                        <p:cTn id="49" dur="26">
                                          <p:stCondLst>
                                            <p:cond delay="1642"/>
                                          </p:stCondLst>
                                        </p:cTn>
                                        <p:tgtEl>
                                          <p:spTgt spid="1026"/>
                                        </p:tgtEl>
                                      </p:cBhvr>
                                      <p:to x="100000" y="90000"/>
                                    </p:animScale>
                                    <p:animScale>
                                      <p:cBhvr>
                                        <p:cTn id="50" dur="166" decel="50000">
                                          <p:stCondLst>
                                            <p:cond delay="1668"/>
                                          </p:stCondLst>
                                        </p:cTn>
                                        <p:tgtEl>
                                          <p:spTgt spid="1026"/>
                                        </p:tgtEl>
                                      </p:cBhvr>
                                      <p:to x="100000" y="100000"/>
                                    </p:animScale>
                                    <p:animScale>
                                      <p:cBhvr>
                                        <p:cTn id="51" dur="26">
                                          <p:stCondLst>
                                            <p:cond delay="1808"/>
                                          </p:stCondLst>
                                        </p:cTn>
                                        <p:tgtEl>
                                          <p:spTgt spid="1026"/>
                                        </p:tgtEl>
                                      </p:cBhvr>
                                      <p:to x="100000" y="95000"/>
                                    </p:animScale>
                                    <p:animScale>
                                      <p:cBhvr>
                                        <p:cTn id="5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162" y="137686"/>
            <a:ext cx="10178322" cy="1492132"/>
          </a:xfrm>
        </p:spPr>
        <p:txBody>
          <a:bodyPr>
            <a:noAutofit/>
          </a:bodyPr>
          <a:lstStyle/>
          <a:p>
            <a:r>
              <a:rPr lang="es-CL" sz="2000" dirty="0">
                <a:latin typeface="Arial Narrow" panose="020B0606020202030204" pitchFamily="34" charset="0"/>
              </a:rPr>
              <a:t>el virtual duopolio de los grupos El Mercurio y </a:t>
            </a:r>
            <a:r>
              <a:rPr lang="es-CL" sz="2000" dirty="0" err="1">
                <a:latin typeface="Arial Narrow" panose="020B0606020202030204" pitchFamily="34" charset="0"/>
              </a:rPr>
              <a:t>Copesa</a:t>
            </a:r>
            <a:r>
              <a:rPr lang="es-CL" sz="2000" dirty="0">
                <a:latin typeface="Arial Narrow" panose="020B0606020202030204" pitchFamily="34" charset="0"/>
              </a:rPr>
              <a:t> (La Tercera). Entre ambos concentran el 80% de la lectoría y el 83% de la inversión publicitaria </a:t>
            </a:r>
            <a:r>
              <a:rPr lang="es-CL" sz="2000" b="1" dirty="0">
                <a:latin typeface="Arial Narrow" panose="020B0606020202030204" pitchFamily="34" charset="0"/>
              </a:rPr>
              <a:t>¿Qué tan confiable </a:t>
            </a:r>
            <a:r>
              <a:rPr lang="es-CL" sz="2000" b="1" dirty="0" smtClean="0">
                <a:latin typeface="Arial Narrow" panose="020B0606020202030204" pitchFamily="34" charset="0"/>
              </a:rPr>
              <a:t>es en este contexto </a:t>
            </a:r>
            <a:r>
              <a:rPr lang="es-CL" sz="2000" b="1" dirty="0">
                <a:latin typeface="Arial Narrow" panose="020B0606020202030204" pitchFamily="34" charset="0"/>
              </a:rPr>
              <a:t>la opinión pública?</a:t>
            </a:r>
            <a:endParaRPr lang="es-CL" sz="20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288" y="1313645"/>
            <a:ext cx="3863788" cy="491973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076" y="1313645"/>
            <a:ext cx="3863788" cy="491973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561" y="1313646"/>
            <a:ext cx="3832608" cy="4919730"/>
          </a:xfrm>
          <a:prstGeom prst="rect">
            <a:avLst/>
          </a:prstGeom>
        </p:spPr>
      </p:pic>
    </p:spTree>
    <p:extLst>
      <p:ext uri="{BB962C8B-B14F-4D97-AF65-F5344CB8AC3E}">
        <p14:creationId xmlns:p14="http://schemas.microsoft.com/office/powerpoint/2010/main" val="3514684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194" y="430569"/>
            <a:ext cx="4801270" cy="5763429"/>
          </a:xfrm>
          <a:prstGeom prst="rect">
            <a:avLst/>
          </a:prstGeom>
        </p:spPr>
      </p:pic>
      <p:pic>
        <p:nvPicPr>
          <p:cNvPr id="8" name="Imagen 7"/>
          <p:cNvPicPr>
            <a:picLocks noChangeAspect="1"/>
          </p:cNvPicPr>
          <p:nvPr/>
        </p:nvPicPr>
        <p:blipFill>
          <a:blip r:embed="rId3"/>
          <a:stretch>
            <a:fillRect/>
          </a:stretch>
        </p:blipFill>
        <p:spPr>
          <a:xfrm>
            <a:off x="6188464" y="283334"/>
            <a:ext cx="5114925" cy="6057900"/>
          </a:xfrm>
          <a:prstGeom prst="rect">
            <a:avLst/>
          </a:prstGeom>
        </p:spPr>
      </p:pic>
      <p:sp>
        <p:nvSpPr>
          <p:cNvPr id="9" name="CuadroTexto 8"/>
          <p:cNvSpPr txBox="1"/>
          <p:nvPr/>
        </p:nvSpPr>
        <p:spPr>
          <a:xfrm>
            <a:off x="6188464" y="6488469"/>
            <a:ext cx="5824993" cy="369332"/>
          </a:xfrm>
          <a:prstGeom prst="rect">
            <a:avLst/>
          </a:prstGeom>
          <a:noFill/>
        </p:spPr>
        <p:txBody>
          <a:bodyPr wrap="none" rtlCol="0">
            <a:spAutoFit/>
          </a:bodyPr>
          <a:lstStyle/>
          <a:p>
            <a:r>
              <a:rPr lang="es-CL" dirty="0" smtClean="0"/>
              <a:t>¿Quién ha sido el mejor gobernante en los últimos 60 años?</a:t>
            </a:r>
            <a:endParaRPr lang="es-CL" dirty="0"/>
          </a:p>
        </p:txBody>
      </p:sp>
    </p:spTree>
    <p:extLst>
      <p:ext uri="{BB962C8B-B14F-4D97-AF65-F5344CB8AC3E}">
        <p14:creationId xmlns:p14="http://schemas.microsoft.com/office/powerpoint/2010/main" val="1031851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014" y="1262554"/>
            <a:ext cx="6140795" cy="1492132"/>
          </a:xfrm>
        </p:spPr>
        <p:txBody>
          <a:bodyPr>
            <a:noAutofit/>
          </a:bodyPr>
          <a:lstStyle/>
          <a:p>
            <a:r>
              <a:rPr lang="es-CL" sz="2000" dirty="0" smtClean="0"/>
              <a:t>El autoritarismo como forma de organización es parte de la ideología impregnada en la dictadura cívico-militar chilena</a:t>
            </a:r>
            <a:br>
              <a:rPr lang="es-CL" sz="2000" dirty="0" smtClean="0"/>
            </a:br>
            <a:r>
              <a:rPr lang="es-CL" sz="2000" dirty="0" smtClean="0"/>
              <a:t/>
            </a:r>
            <a:br>
              <a:rPr lang="es-CL" sz="2000" dirty="0" smtClean="0"/>
            </a:br>
            <a:r>
              <a:rPr lang="es-CL" sz="2000" dirty="0" smtClean="0"/>
              <a:t>Tanto el populismo penal, como la destinación de recursos públicos al orden público antes que a la seguridad humana son parte de la forma práctica de su ejercicio</a:t>
            </a:r>
            <a:br>
              <a:rPr lang="es-CL" sz="2000" dirty="0" smtClean="0"/>
            </a:br>
            <a:r>
              <a:rPr lang="es-CL" sz="2000" dirty="0"/>
              <a:t/>
            </a:r>
            <a:br>
              <a:rPr lang="es-CL" sz="2000" dirty="0"/>
            </a:br>
            <a:r>
              <a:rPr lang="es-CL" sz="2000" dirty="0" smtClean="0"/>
              <a:t>La “</a:t>
            </a:r>
            <a:r>
              <a:rPr lang="es-CL" sz="2000" dirty="0" err="1" smtClean="0"/>
              <a:t>dictablanda</a:t>
            </a:r>
            <a:r>
              <a:rPr lang="es-CL" sz="2000" dirty="0" smtClean="0"/>
              <a:t>” es la forma de ejercicio de dominio simbólico antes que físico, tal vez incluso más eficiente en tanto se </a:t>
            </a:r>
            <a:r>
              <a:rPr lang="es-CL" sz="2000" dirty="0" err="1" smtClean="0"/>
              <a:t>invisibiliza</a:t>
            </a:r>
            <a:r>
              <a:rPr lang="es-CL" sz="2000" dirty="0" smtClean="0"/>
              <a:t> en el sentido común y la práctica cotidiana. </a:t>
            </a:r>
            <a:endParaRPr lang="es-CL" sz="2400" dirty="0"/>
          </a:p>
        </p:txBody>
      </p:sp>
      <p:pic>
        <p:nvPicPr>
          <p:cNvPr id="1026" name="Picture 2" descr="Resultado de imagen para pinoche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809" y="1485579"/>
            <a:ext cx="4561870" cy="388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758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235</TotalTime>
  <Words>784</Words>
  <Application>Microsoft Office PowerPoint</Application>
  <PresentationFormat>Panorámica</PresentationFormat>
  <Paragraphs>99</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Arial Narrow</vt:lpstr>
      <vt:lpstr>Calibri</vt:lpstr>
      <vt:lpstr>Gill Sans MT</vt:lpstr>
      <vt:lpstr>Impact</vt:lpstr>
      <vt:lpstr>Wingdings</vt:lpstr>
      <vt:lpstr>Badge</vt:lpstr>
      <vt:lpstr>Sicosociología de las organizaciones </vt:lpstr>
      <vt:lpstr>Historia de la psicosociología</vt:lpstr>
      <vt:lpstr>El dilema Estructuralismo vs Subjetivismo </vt:lpstr>
      <vt:lpstr>Subjetividad organizacional inconsciente e imaginario mediador  </vt:lpstr>
      <vt:lpstr>¿qué legitimidad intra-organizacional ofrece el contexto socio-cultural chileno?</vt:lpstr>
      <vt:lpstr>Presentación de PowerPoint</vt:lpstr>
      <vt:lpstr>el virtual duopolio de los grupos El Mercurio y Copesa (La Tercera). Entre ambos concentran el 80% de la lectoría y el 83% de la inversión publicitaria ¿Qué tan confiable es en este contexto la opinión pública?</vt:lpstr>
      <vt:lpstr>Presentación de PowerPoint</vt:lpstr>
      <vt:lpstr>El autoritarismo como forma de organización es parte de la ideología impregnada en la dictadura cívico-militar chilena  Tanto el populismo penal, como la destinación de recursos públicos al orden público antes que a la seguridad humana son parte de la forma práctica de su ejercicio  La “dictablanda” es la forma de ejercicio de dominio simbólico antes que físico, tal vez incluso más eficiente en tanto se invisibiliza en el sentido común y la práctica cotidiana. </vt:lpstr>
      <vt:lpstr>Presentación de PowerPoint</vt:lpstr>
      <vt:lpstr>Volviendo a la psicosociología…</vt:lpstr>
      <vt:lpstr>Presentación de PowerPoint</vt:lpstr>
      <vt:lpstr>Sicosociología de las organizaciones </vt:lpstr>
      <vt:lpstr>Recapitulando…</vt:lpstr>
      <vt:lpstr>Habitus </vt:lpstr>
      <vt:lpstr>Momento Histórico actual</vt:lpstr>
      <vt:lpstr>La organización como sistema socio-mental</vt:lpstr>
      <vt:lpstr>El modelo managerial </vt:lpstr>
      <vt:lpstr>El rendimiento como Dispositivo neoliberal</vt:lpstr>
      <vt:lpstr>C’est finí</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Sicosociología de las organizaciones</dc:title>
  <dc:creator>Robertito</dc:creator>
  <cp:lastModifiedBy>Robertito</cp:lastModifiedBy>
  <cp:revision>29</cp:revision>
  <dcterms:created xsi:type="dcterms:W3CDTF">2018-10-22T08:53:26Z</dcterms:created>
  <dcterms:modified xsi:type="dcterms:W3CDTF">2018-11-08T20:51:08Z</dcterms:modified>
</cp:coreProperties>
</file>