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6" r:id="rId2"/>
    <p:sldId id="257" r:id="rId3"/>
    <p:sldId id="258" r:id="rId4"/>
    <p:sldId id="262" r:id="rId5"/>
    <p:sldId id="259" r:id="rId6"/>
    <p:sldId id="260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es-E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0424" autoAdjust="0"/>
  </p:normalViewPr>
  <p:slideViewPr>
    <p:cSldViewPr snapToGrid="0">
      <p:cViewPr varScale="1">
        <p:scale>
          <a:sx n="72" d="100"/>
          <a:sy n="72" d="100"/>
        </p:scale>
        <p:origin x="66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7238D8A4-6156-4AE0-AA9B-D9EDE2CF962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E9DACEB-3530-4DCE-9ABC-0AFBAD260BA4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8A9622-D9D7-4235-AA9F-604B5BE126B9}" type="datetimeFigureOut">
              <a:rPr lang="es-CL" smtClean="0"/>
              <a:t>20-07-2018</a:t>
            </a:fld>
            <a:endParaRPr lang="es-CL"/>
          </a:p>
        </p:txBody>
      </p:sp>
      <p:sp>
        <p:nvSpPr>
          <p:cNvPr id="4" name="Marcador de imagen de diapositiva 3">
            <a:extLst>
              <a:ext uri="{FF2B5EF4-FFF2-40B4-BE49-F238E27FC236}">
                <a16:creationId xmlns:a16="http://schemas.microsoft.com/office/drawing/2014/main" id="{1E7E7F7A-F640-4671-A142-1EB5620A053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notas 4">
            <a:extLst>
              <a:ext uri="{FF2B5EF4-FFF2-40B4-BE49-F238E27FC236}">
                <a16:creationId xmlns:a16="http://schemas.microsoft.com/office/drawing/2014/main" id="{090DF90D-5278-48D1-98AE-C6D8107E23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13333A4-CD53-4738-A768-CC2F5D3DD50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C607F6C-9AE2-4361-B52D-97A71115DD1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058E77-6852-4615-90A1-D85CDDA1AC57}" type="slidenum">
              <a:rPr lang="es-CL" smtClean="0"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eaLnBrk="1" fontAlgn="t" latinLnBrk="0" hangingPunct="1"/>
            <a:r>
              <a:rPr lang="es-CL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Personas Materiales</a:t>
            </a:r>
            <a:r>
              <a:rPr lang="es-CL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CL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Equipo</a:t>
            </a:r>
            <a:r>
              <a:rPr lang="es-CL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CL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Gestión</a:t>
            </a:r>
            <a:r>
              <a:rPr lang="es-CL" sz="1200" b="1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CL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Liderazgo Ambiente Laboral</a:t>
            </a:r>
            <a:endParaRPr lang="es-CL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FFE893-B2C1-4578-9401-14E32EB363F7}" type="slidenum">
              <a:rPr lang="es-CL" smtClean="0"/>
              <a:t>6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979750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847168" y="3789363"/>
            <a:ext cx="7344833" cy="1223962"/>
          </a:xfrm>
        </p:spPr>
        <p:txBody>
          <a:bodyPr/>
          <a:lstStyle>
            <a:lvl1pPr>
              <a:defRPr sz="4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751917" y="5300663"/>
            <a:ext cx="7440083" cy="863600"/>
          </a:xfrm>
        </p:spPr>
        <p:txBody>
          <a:bodyPr/>
          <a:lstStyle>
            <a:lvl1pPr marL="0" indent="0" algn="ctr">
              <a:buFontTx/>
              <a:buNone/>
              <a:defRPr sz="2700"/>
            </a:lvl1pPr>
          </a:lstStyle>
          <a:p>
            <a:r>
              <a:rPr lang="es-ES"/>
              <a:t>Haga clic para modificar el estilo de subtítulo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3284602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5999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0546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26400" cy="5054600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31910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36447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246576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390651" y="1700214"/>
            <a:ext cx="4993216" cy="3629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587067" y="1700214"/>
            <a:ext cx="4995333" cy="3629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75263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33859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50029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3965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208781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/>
              <a:t>Haga clic en el icono para agregar una imagen</a:t>
            </a:r>
            <a:endParaRPr lang="es-CL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952759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E86CE41-A5AF-44FF-89B0-19A5021E91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CL"/>
              <a:t>Haga clic para cambiar el estilo de título	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2663D3A0-8B1F-4828-A6BE-11EACAEAD5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390651" y="1700214"/>
            <a:ext cx="10191749" cy="3629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CL"/>
              <a:t>Haga clic para modificar el estilo de texto del patrón</a:t>
            </a:r>
          </a:p>
          <a:p>
            <a:pPr lvl="1"/>
            <a:r>
              <a:rPr lang="es-ES" altLang="es-CL"/>
              <a:t>Segundo nivel</a:t>
            </a:r>
          </a:p>
          <a:p>
            <a:pPr lvl="2"/>
            <a:r>
              <a:rPr lang="es-ES" altLang="es-CL"/>
              <a:t>Tercer nivel</a:t>
            </a:r>
          </a:p>
          <a:p>
            <a:pPr lvl="3"/>
            <a:r>
              <a:rPr lang="es-ES" altLang="es-CL"/>
              <a:t>Cuarto nivel</a:t>
            </a:r>
          </a:p>
          <a:p>
            <a:pPr lvl="4"/>
            <a:r>
              <a:rPr lang="es-ES" altLang="es-CL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2041493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C6B0B7-1C4C-4399-8EAB-EECF4DD9EC7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dirty="0"/>
              <a:t>Ayudantía Gestión de Procesos				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2793B5B-6DBD-4FCB-87C7-4889D2789E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51917" y="5300663"/>
            <a:ext cx="7440083" cy="863600"/>
          </a:xfrm>
        </p:spPr>
        <p:txBody>
          <a:bodyPr/>
          <a:lstStyle/>
          <a:p>
            <a:r>
              <a:rPr lang="es-CL" dirty="0"/>
              <a:t>Luciano Stefano </a:t>
            </a:r>
            <a:r>
              <a:rPr lang="es-CL" dirty="0" err="1"/>
              <a:t>Dossi</a:t>
            </a:r>
            <a:r>
              <a:rPr lang="es-CL" dirty="0"/>
              <a:t> Roco</a:t>
            </a:r>
          </a:p>
        </p:txBody>
      </p:sp>
    </p:spTree>
    <p:extLst>
      <p:ext uri="{BB962C8B-B14F-4D97-AF65-F5344CB8AC3E}">
        <p14:creationId xmlns:p14="http://schemas.microsoft.com/office/powerpoint/2010/main" val="9259893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375CC1-554C-4250-8915-9DD64F321A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Ejemplo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85D5032-5E92-420F-BA0E-FEEA0D2D0E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1" y="1417638"/>
            <a:ext cx="10972800" cy="3911601"/>
          </a:xfrm>
        </p:spPr>
        <p:txBody>
          <a:bodyPr/>
          <a:lstStyle/>
          <a:p>
            <a:r>
              <a:rPr lang="es-CL" sz="2800" dirty="0"/>
              <a:t>El vehículo no arranca. (El problema)</a:t>
            </a:r>
          </a:p>
          <a:p>
            <a:pPr marL="914400" lvl="1" indent="-457200">
              <a:buFont typeface="+mj-lt"/>
              <a:buAutoNum type="arabicPeriod"/>
            </a:pPr>
            <a:r>
              <a:rPr lang="es-CL" sz="2400" b="1" dirty="0"/>
              <a:t>¿Por qué?</a:t>
            </a:r>
            <a:r>
              <a:rPr lang="es-CL" sz="2400" dirty="0"/>
              <a:t> - La batería está muerta. (Primer ¿por qué?)</a:t>
            </a:r>
          </a:p>
          <a:p>
            <a:pPr marL="914400" lvl="1" indent="-457200">
              <a:buFont typeface="+mj-lt"/>
              <a:buAutoNum type="arabicPeriod"/>
            </a:pPr>
            <a:r>
              <a:rPr lang="es-CL" sz="2400" b="1" dirty="0"/>
              <a:t>¿Por qué? </a:t>
            </a:r>
            <a:r>
              <a:rPr lang="es-CL" sz="2400" dirty="0"/>
              <a:t>- El alternador no está funcionando. (Segundo ¿por qué?)</a:t>
            </a:r>
          </a:p>
          <a:p>
            <a:pPr marL="914400" lvl="1" indent="-457200">
              <a:buFont typeface="+mj-lt"/>
              <a:buAutoNum type="arabicPeriod"/>
            </a:pPr>
            <a:r>
              <a:rPr lang="es-CL" sz="2400" b="1" dirty="0"/>
              <a:t>¿Por qué? </a:t>
            </a:r>
            <a:r>
              <a:rPr lang="es-CL" sz="2400" dirty="0"/>
              <a:t>- La correa del alternador se ha roto. (Tercer ¿por qué?)</a:t>
            </a:r>
          </a:p>
          <a:p>
            <a:pPr marL="914400" lvl="1" indent="-457200">
              <a:buFont typeface="+mj-lt"/>
              <a:buAutoNum type="arabicPeriod"/>
            </a:pPr>
            <a:r>
              <a:rPr lang="es-CL" sz="2400" b="1" dirty="0"/>
              <a:t>¿Por qué? </a:t>
            </a:r>
            <a:r>
              <a:rPr lang="es-CL" sz="2400" dirty="0"/>
              <a:t>- La correa del alternador fue mucho más allá de su vida de servicio útil y no se ha sustituido. (Cuarto ¿por qué?)</a:t>
            </a:r>
          </a:p>
          <a:p>
            <a:pPr marL="914400" lvl="1" indent="-457200">
              <a:buFont typeface="+mj-lt"/>
              <a:buAutoNum type="arabicPeriod"/>
            </a:pPr>
            <a:r>
              <a:rPr lang="es-CL" sz="2400" b="1" dirty="0"/>
              <a:t>¿Por qué?</a:t>
            </a:r>
            <a:r>
              <a:rPr lang="es-CL" sz="2400" dirty="0"/>
              <a:t> - El vehículo no se mantiene de acuerdo al recomendado programa de servicio. (Quinto ¿Por qué?, una de las causas)</a:t>
            </a:r>
          </a:p>
          <a:p>
            <a:pPr marL="0" indent="0">
              <a:buNone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6608732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526FBB00-BDCA-4559-A19D-2EF326E25A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1200" y="2016352"/>
            <a:ext cx="10972800" cy="1143000"/>
          </a:xfrm>
        </p:spPr>
        <p:txBody>
          <a:bodyPr/>
          <a:lstStyle/>
          <a:p>
            <a:pPr algn="ctr"/>
            <a:r>
              <a:rPr lang="es-CL" sz="6000" dirty="0">
                <a:latin typeface="Aharoni" panose="02010803020104030203" pitchFamily="2" charset="-79"/>
                <a:cs typeface="Aharoni" panose="02010803020104030203" pitchFamily="2" charset="-79"/>
              </a:rPr>
              <a:t>Tormenta de ideas (</a:t>
            </a:r>
            <a:r>
              <a:rPr lang="es-CL" sz="6000" dirty="0" err="1">
                <a:latin typeface="Aharoni" panose="02010803020104030203" pitchFamily="2" charset="-79"/>
                <a:cs typeface="Aharoni" panose="02010803020104030203" pitchFamily="2" charset="-79"/>
              </a:rPr>
              <a:t>brainstorming</a:t>
            </a:r>
            <a:r>
              <a:rPr lang="es-CL" sz="6000" dirty="0">
                <a:latin typeface="Aharoni" panose="02010803020104030203" pitchFamily="2" charset="-79"/>
                <a:cs typeface="Aharoni" panose="02010803020104030203" pitchFamily="2" charset="-79"/>
              </a:rPr>
              <a:t>)</a:t>
            </a:r>
            <a:endParaRPr lang="es-CL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9098682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B7D4BC-950B-4002-801A-F2F9DAAE2B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Objetivos principales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9C88543-2F44-49BE-B051-E435E45F3DB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es-CL" dirty="0"/>
              <a:t>Controlar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CL" dirty="0"/>
              <a:t>Medir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CL" dirty="0"/>
              <a:t>Analizar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CL" dirty="0"/>
              <a:t>Mejorar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CL" dirty="0"/>
              <a:t>Controlar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FFC13519-F7A7-4FE1-80F1-AC04E348514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es-CL" dirty="0"/>
              <a:t>Creatividad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CL" dirty="0"/>
              <a:t>Reunión de datos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CL" dirty="0"/>
              <a:t>Análisis de datos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CL" dirty="0"/>
              <a:t>Toma de decisión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CL" dirty="0"/>
              <a:t>Planeación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CL" dirty="0"/>
              <a:t>Trabajo en equipo</a:t>
            </a:r>
          </a:p>
          <a:p>
            <a:pPr>
              <a:buFont typeface="Wingdings" panose="05000000000000000000" pitchFamily="2" charset="2"/>
              <a:buChar char="ü"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0934264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8589780C-A487-4099-94FD-66529C64AF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En qué consiste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74438AB1-5E54-4B9C-9F64-1A225A058B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Metodología en grupo para generar ideas en ambientes relajados.</a:t>
            </a:r>
          </a:p>
          <a:p>
            <a:r>
              <a:rPr lang="es-CL" dirty="0"/>
              <a:t>Proceso creativo menos estructurado de “lluvias de ideas”</a:t>
            </a:r>
          </a:p>
          <a:p>
            <a:r>
              <a:rPr lang="es-CL" dirty="0"/>
              <a:t>Trabajo en equipo en un ambiente distendido genera más y mejores ideas que trabajando de forma independiente.</a:t>
            </a:r>
          </a:p>
          <a:p>
            <a:endParaRPr lang="es-CL" dirty="0"/>
          </a:p>
          <a:p>
            <a:endParaRPr lang="es-CL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1676983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AA275ECB-DEFD-42D0-A37D-935B5CA4C6D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07" b="16891"/>
          <a:stretch/>
        </p:blipFill>
        <p:spPr>
          <a:xfrm>
            <a:off x="3511922" y="1337931"/>
            <a:ext cx="5168155" cy="4182138"/>
          </a:xfrm>
        </p:spPr>
      </p:pic>
    </p:spTree>
    <p:extLst>
      <p:ext uri="{BB962C8B-B14F-4D97-AF65-F5344CB8AC3E}">
        <p14:creationId xmlns:p14="http://schemas.microsoft.com/office/powerpoint/2010/main" val="25331298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93B744-6AD8-4581-8015-1A594F034E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¿Cuándo se utiliza?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4FC16EB-7F18-4129-8279-C4B61E42AB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dirty="0"/>
              <a:t>Existencia de la necesidad de:</a:t>
            </a:r>
          </a:p>
          <a:p>
            <a:r>
              <a:rPr lang="es-CL" dirty="0"/>
              <a:t>Liberar la creatividad</a:t>
            </a:r>
          </a:p>
          <a:p>
            <a:r>
              <a:rPr lang="es-CL" dirty="0"/>
              <a:t>Número extenso de ideas</a:t>
            </a:r>
          </a:p>
          <a:p>
            <a:r>
              <a:rPr lang="es-CL" dirty="0"/>
              <a:t>Involucrar a todo el grupo de trabajo en el proceso</a:t>
            </a:r>
          </a:p>
          <a:p>
            <a:r>
              <a:rPr lang="es-CL" dirty="0"/>
              <a:t>Identificar oportunidades de mejora</a:t>
            </a:r>
          </a:p>
          <a:p>
            <a:pPr lvl="1">
              <a:buFont typeface="Wingdings" panose="05000000000000000000" pitchFamily="2" charset="2"/>
              <a:buChar char="v"/>
            </a:pPr>
            <a:endParaRPr lang="es-CL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2635643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AF82260-54DB-4CEB-AD1E-37D09F7AE9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Tipos de lluvia de ideas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2611C5C-91E8-4D2E-B88C-4A617B83CA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1" y="1285462"/>
            <a:ext cx="10972800" cy="4043778"/>
          </a:xfrm>
        </p:spPr>
        <p:txBody>
          <a:bodyPr/>
          <a:lstStyle/>
          <a:p>
            <a:pPr marL="0" indent="0">
              <a:buNone/>
            </a:pPr>
            <a:r>
              <a:rPr lang="es-CL" b="1" dirty="0"/>
              <a:t>No Estructurado (flujo libre)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CL" sz="2800" dirty="0"/>
              <a:t>Un facilitador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CL" sz="2800" dirty="0"/>
              <a:t>Frase escrita que represente el problema o asunto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CL" sz="2800" dirty="0"/>
              <a:t>Escribir ideas dadas en pocas palabras y sin cambiar el sentido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CL" sz="2800" dirty="0"/>
              <a:t>Establecer límite máximo de tiempo (25 min. aprox.)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CL" sz="2800" dirty="0"/>
              <a:t>Fomentar la creatividad y no las críticas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CL" sz="2800" dirty="0"/>
              <a:t>Verificar lista para una mejor comprensión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CL" sz="2800" dirty="0"/>
              <a:t>Filtro de idead repetidas, no relevantes y aspectos no negociables (consensuado)</a:t>
            </a:r>
          </a:p>
          <a:p>
            <a:pPr>
              <a:buFont typeface="Arial" panose="020B0604020202020204" pitchFamily="34" charset="0"/>
              <a:buChar char="•"/>
            </a:pPr>
            <a:endParaRPr lang="es-CL" sz="2800" dirty="0"/>
          </a:p>
          <a:p>
            <a:pPr marL="457200" lvl="1" indent="0">
              <a:buNone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9225665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B58207-D081-4747-9FB7-BF3D7884EF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9E88692-E286-4126-999D-1782071146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1" y="1700214"/>
            <a:ext cx="10972800" cy="3629025"/>
          </a:xfrm>
        </p:spPr>
        <p:txBody>
          <a:bodyPr/>
          <a:lstStyle/>
          <a:p>
            <a:pPr marL="0" indent="0">
              <a:buNone/>
            </a:pPr>
            <a:r>
              <a:rPr lang="es-CL" b="1" dirty="0"/>
              <a:t>Estructurado (en círculo)</a:t>
            </a:r>
          </a:p>
          <a:p>
            <a:r>
              <a:rPr lang="es-CL" dirty="0"/>
              <a:t>Mismo objetivo que el No Estructurado</a:t>
            </a:r>
          </a:p>
          <a:p>
            <a:r>
              <a:rPr lang="es-CL" dirty="0"/>
              <a:t>Ideas se presentan en formato ordenado (</a:t>
            </a:r>
            <a:r>
              <a:rPr lang="es-CL" dirty="0" err="1"/>
              <a:t>ej</a:t>
            </a:r>
            <a:r>
              <a:rPr lang="es-CL" dirty="0"/>
              <a:t>: derecha a izquierda), la persona puede ceder su turno.</a:t>
            </a:r>
          </a:p>
        </p:txBody>
      </p:sp>
    </p:spTree>
    <p:extLst>
      <p:ext uri="{BB962C8B-B14F-4D97-AF65-F5344CB8AC3E}">
        <p14:creationId xmlns:p14="http://schemas.microsoft.com/office/powerpoint/2010/main" val="5542179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E9B20B-6A90-4EF5-90E9-7556C0B371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02360"/>
            <a:ext cx="10787270" cy="891553"/>
          </a:xfrm>
        </p:spPr>
        <p:txBody>
          <a:bodyPr/>
          <a:lstStyle/>
          <a:p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89669E6-762C-4CD2-9E52-A1E09538F9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152940"/>
            <a:ext cx="10972800" cy="3738978"/>
          </a:xfrm>
        </p:spPr>
        <p:txBody>
          <a:bodyPr/>
          <a:lstStyle/>
          <a:p>
            <a:pPr marL="0" indent="0">
              <a:buNone/>
            </a:pPr>
            <a:r>
              <a:rPr lang="es-CL" b="1" dirty="0"/>
              <a:t>Silenciosa (Lluvia de ideas escrita)</a:t>
            </a:r>
          </a:p>
          <a:p>
            <a:r>
              <a:rPr lang="es-CL" dirty="0"/>
              <a:t>Mismo objetivo que las anteriores</a:t>
            </a:r>
          </a:p>
          <a:p>
            <a:r>
              <a:rPr lang="es-CL" dirty="0"/>
              <a:t>Ideas de forma escrita</a:t>
            </a:r>
          </a:p>
          <a:p>
            <a:r>
              <a:rPr lang="es-CL" dirty="0"/>
              <a:t>Participantes entregan hojas a sus compañeros</a:t>
            </a:r>
          </a:p>
          <a:p>
            <a:r>
              <a:rPr lang="es-CL" dirty="0"/>
              <a:t>Se puede escribir a partir de las ideas de otros o de forma relacionada</a:t>
            </a:r>
          </a:p>
          <a:p>
            <a:r>
              <a:rPr lang="es-CL" dirty="0"/>
              <a:t>30 minutos aprox.</a:t>
            </a:r>
          </a:p>
          <a:p>
            <a:r>
              <a:rPr lang="es-CL" dirty="0"/>
              <a:t>Permite evitar confrontaciones o intimidaciones</a:t>
            </a:r>
          </a:p>
        </p:txBody>
      </p:sp>
    </p:spTree>
    <p:extLst>
      <p:ext uri="{BB962C8B-B14F-4D97-AF65-F5344CB8AC3E}">
        <p14:creationId xmlns:p14="http://schemas.microsoft.com/office/powerpoint/2010/main" val="39447834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tormenta de ideas eficaz">
            <a:extLst>
              <a:ext uri="{FF2B5EF4-FFF2-40B4-BE49-F238E27FC236}">
                <a16:creationId xmlns:a16="http://schemas.microsoft.com/office/drawing/2014/main" id="{0B055504-FBB3-442E-A81F-4170A4B34A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028" y="0"/>
            <a:ext cx="12221028" cy="69125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D0F55F3-908F-4887-83E0-8099D5917B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66549" y="1680142"/>
            <a:ext cx="4458606" cy="859118"/>
          </a:xfrm>
        </p:spPr>
        <p:txBody>
          <a:bodyPr/>
          <a:lstStyle/>
          <a:p>
            <a:pPr marL="0" indent="0" algn="ctr">
              <a:buNone/>
            </a:pPr>
            <a:r>
              <a:rPr lang="es-CL" sz="4800" dirty="0">
                <a:latin typeface="Aharoni" panose="02010803020104030203" pitchFamily="2" charset="-79"/>
                <a:cs typeface="Aharoni" panose="02010803020104030203" pitchFamily="2" charset="-79"/>
              </a:rPr>
              <a:t>5</a:t>
            </a:r>
            <a:r>
              <a:rPr lang="es-CL" dirty="0">
                <a:latin typeface="Aharoni" panose="02010803020104030203" pitchFamily="2" charset="-79"/>
                <a:cs typeface="Aharoni" panose="02010803020104030203" pitchFamily="2" charset="-79"/>
              </a:rPr>
              <a:t>¿POR QUÉ?</a:t>
            </a:r>
          </a:p>
        </p:txBody>
      </p:sp>
      <p:sp>
        <p:nvSpPr>
          <p:cNvPr id="6" name="Marcador de contenido 2">
            <a:extLst>
              <a:ext uri="{FF2B5EF4-FFF2-40B4-BE49-F238E27FC236}">
                <a16:creationId xmlns:a16="http://schemas.microsoft.com/office/drawing/2014/main" id="{E0D3D77F-2424-4D2F-A6C8-54866B1AAAF4}"/>
              </a:ext>
            </a:extLst>
          </p:cNvPr>
          <p:cNvSpPr txBox="1">
            <a:spLocks/>
          </p:cNvSpPr>
          <p:nvPr/>
        </p:nvSpPr>
        <p:spPr bwMode="auto">
          <a:xfrm rot="692429">
            <a:off x="6105046" y="567706"/>
            <a:ext cx="4458606" cy="5447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FontTx/>
              <a:buNone/>
            </a:pPr>
            <a:r>
              <a:rPr lang="es-CL" kern="0" dirty="0">
                <a:latin typeface="Aharoni" panose="02010803020104030203" pitchFamily="2" charset="-79"/>
                <a:cs typeface="Aharoni" panose="02010803020104030203" pitchFamily="2" charset="-79"/>
              </a:rPr>
              <a:t>CAUSA-EFECTO</a:t>
            </a:r>
          </a:p>
        </p:txBody>
      </p:sp>
      <p:sp>
        <p:nvSpPr>
          <p:cNvPr id="7" name="Marcador de contenido 2">
            <a:extLst>
              <a:ext uri="{FF2B5EF4-FFF2-40B4-BE49-F238E27FC236}">
                <a16:creationId xmlns:a16="http://schemas.microsoft.com/office/drawing/2014/main" id="{78E6E25B-BFA2-42B0-B058-B164222F8161}"/>
              </a:ext>
            </a:extLst>
          </p:cNvPr>
          <p:cNvSpPr txBox="1">
            <a:spLocks/>
          </p:cNvSpPr>
          <p:nvPr/>
        </p:nvSpPr>
        <p:spPr bwMode="auto">
          <a:xfrm rot="20700000">
            <a:off x="336291" y="1147594"/>
            <a:ext cx="4458606" cy="5447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FontTx/>
              <a:buNone/>
            </a:pPr>
            <a:r>
              <a:rPr lang="es-CL" kern="0">
                <a:latin typeface="Aharoni" panose="02010803020104030203" pitchFamily="2" charset="-79"/>
                <a:cs typeface="Aharoni" panose="02010803020104030203" pitchFamily="2" charset="-79"/>
              </a:rPr>
              <a:t>TORMENTA DE IDEAS</a:t>
            </a:r>
            <a:endParaRPr lang="es-CL" kern="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8106864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A7C243-4651-4A43-9588-4267F8D13E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1200" y="2016352"/>
            <a:ext cx="10972800" cy="1143000"/>
          </a:xfrm>
        </p:spPr>
        <p:txBody>
          <a:bodyPr/>
          <a:lstStyle/>
          <a:p>
            <a:pPr algn="ctr"/>
            <a:r>
              <a:rPr lang="es-CL" dirty="0">
                <a:latin typeface="Aharoni" panose="02010803020104030203" pitchFamily="2" charset="-79"/>
                <a:cs typeface="Aharoni" panose="02010803020104030203" pitchFamily="2" charset="-79"/>
              </a:rPr>
              <a:t>CAUSA-EFECTO (ISHIKAWA)</a:t>
            </a:r>
          </a:p>
        </p:txBody>
      </p:sp>
    </p:spTree>
    <p:extLst>
      <p:ext uri="{BB962C8B-B14F-4D97-AF65-F5344CB8AC3E}">
        <p14:creationId xmlns:p14="http://schemas.microsoft.com/office/powerpoint/2010/main" val="21702800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5A28DB-90B2-404F-ABCF-00BFD8F4E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748944"/>
          </a:xfrm>
        </p:spPr>
        <p:txBody>
          <a:bodyPr/>
          <a:lstStyle/>
          <a:p>
            <a:r>
              <a:rPr lang="es-CL" dirty="0"/>
              <a:t>Ejemplo Ishikawa</a:t>
            </a:r>
          </a:p>
        </p:txBody>
      </p:sp>
      <p:pic>
        <p:nvPicPr>
          <p:cNvPr id="2050" name="Picture 2" descr="Resultado de imagen para diagrama ishikawa">
            <a:extLst>
              <a:ext uri="{FF2B5EF4-FFF2-40B4-BE49-F238E27FC236}">
                <a16:creationId xmlns:a16="http://schemas.microsoft.com/office/drawing/2014/main" id="{80AA014F-CA54-4B0E-BAFD-2D4E7F5685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424" y="774499"/>
            <a:ext cx="10959481" cy="5309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907245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7DF9EE-BD00-4581-AF8F-DA2FCACFB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Caso Práctico		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E7BB440-B11D-40D7-8E27-6596C0DB33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CL" dirty="0"/>
              <a:t>Los usuarios/clientes del Servicio de Registro Civil de Chile, dejan en evidencia un gran descontento ante la gran retraso que presenta el Servicio cuanto a la atención y posterior emisión y entrega de cédulas de identidad. </a:t>
            </a:r>
          </a:p>
          <a:p>
            <a:pPr algn="just"/>
            <a:r>
              <a:rPr lang="es-CL" dirty="0"/>
              <a:t>En base a lo relatado en el acápite anterior y los supuestos que pueda estructurar, señale las posibles áreas en que se presentan falencias.</a:t>
            </a:r>
          </a:p>
          <a:p>
            <a:pPr algn="just"/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931604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5E2277-8FFE-4FFA-B511-E349DE65B1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Clasificador de ideas (adaptar la áreas según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744099E8-CD5F-4BE9-8D61-3B1A47EBD93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25186074"/>
              </p:ext>
            </p:extLst>
          </p:nvPr>
        </p:nvGraphicFramePr>
        <p:xfrm>
          <a:off x="972457" y="1555070"/>
          <a:ext cx="9681027" cy="4221616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32270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270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270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1299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39509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dirty="0"/>
                    </a:p>
                    <a:p>
                      <a:endParaRPr lang="es-CL" dirty="0"/>
                    </a:p>
                    <a:p>
                      <a:endParaRPr lang="es-CL" dirty="0"/>
                    </a:p>
                    <a:p>
                      <a:endParaRPr lang="es-CL" dirty="0"/>
                    </a:p>
                    <a:p>
                      <a:endParaRPr lang="es-CL" dirty="0"/>
                    </a:p>
                    <a:p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1299">
                <a:tc>
                  <a:txBody>
                    <a:bodyPr/>
                    <a:lstStyle/>
                    <a:p>
                      <a:endParaRPr lang="es-C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39509">
                <a:tc>
                  <a:txBody>
                    <a:bodyPr/>
                    <a:lstStyle/>
                    <a:p>
                      <a:endParaRPr lang="es-CL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dirty="0"/>
                    </a:p>
                    <a:p>
                      <a:endParaRPr lang="es-CL" dirty="0"/>
                    </a:p>
                    <a:p>
                      <a:endParaRPr lang="es-CL" dirty="0"/>
                    </a:p>
                    <a:p>
                      <a:endParaRPr lang="es-CL" dirty="0"/>
                    </a:p>
                    <a:p>
                      <a:endParaRPr lang="es-CL"/>
                    </a:p>
                    <a:p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20816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echa derecha 5">
            <a:extLst>
              <a:ext uri="{FF2B5EF4-FFF2-40B4-BE49-F238E27FC236}">
                <a16:creationId xmlns:a16="http://schemas.microsoft.com/office/drawing/2014/main" id="{5B6AE758-AAB1-4B3F-9001-0860DBF7A2A3}"/>
              </a:ext>
            </a:extLst>
          </p:cNvPr>
          <p:cNvSpPr/>
          <p:nvPr/>
        </p:nvSpPr>
        <p:spPr>
          <a:xfrm>
            <a:off x="609600" y="3128989"/>
            <a:ext cx="8769376" cy="1058957"/>
          </a:xfrm>
          <a:prstGeom prst="rightArrow">
            <a:avLst>
              <a:gd name="adj1" fmla="val 16084"/>
              <a:gd name="adj2" fmla="val 34039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3ACA73E5-BCA9-4A61-A2CF-7065578732D6}"/>
              </a:ext>
            </a:extLst>
          </p:cNvPr>
          <p:cNvSpPr/>
          <p:nvPr/>
        </p:nvSpPr>
        <p:spPr>
          <a:xfrm>
            <a:off x="10050477" y="2381287"/>
            <a:ext cx="1440160" cy="223224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7" name="Flecha derecha 9">
            <a:extLst>
              <a:ext uri="{FF2B5EF4-FFF2-40B4-BE49-F238E27FC236}">
                <a16:creationId xmlns:a16="http://schemas.microsoft.com/office/drawing/2014/main" id="{4F054B2A-2E78-4E37-B751-9F553C69BAAA}"/>
              </a:ext>
            </a:extLst>
          </p:cNvPr>
          <p:cNvSpPr/>
          <p:nvPr/>
        </p:nvSpPr>
        <p:spPr>
          <a:xfrm rot="3102479">
            <a:off x="868437" y="2362493"/>
            <a:ext cx="2592288" cy="216024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8" name="Flecha derecha 10">
            <a:extLst>
              <a:ext uri="{FF2B5EF4-FFF2-40B4-BE49-F238E27FC236}">
                <a16:creationId xmlns:a16="http://schemas.microsoft.com/office/drawing/2014/main" id="{9796F669-E04C-44A5-B932-6825C00331F1}"/>
              </a:ext>
            </a:extLst>
          </p:cNvPr>
          <p:cNvSpPr/>
          <p:nvPr/>
        </p:nvSpPr>
        <p:spPr>
          <a:xfrm rot="3102479">
            <a:off x="3017365" y="2362493"/>
            <a:ext cx="2592288" cy="216024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9" name="Flecha derecha 11">
            <a:extLst>
              <a:ext uri="{FF2B5EF4-FFF2-40B4-BE49-F238E27FC236}">
                <a16:creationId xmlns:a16="http://schemas.microsoft.com/office/drawing/2014/main" id="{6BD05F70-5BA0-4A81-8923-FE863FEC9E3C}"/>
              </a:ext>
            </a:extLst>
          </p:cNvPr>
          <p:cNvSpPr/>
          <p:nvPr/>
        </p:nvSpPr>
        <p:spPr>
          <a:xfrm rot="3102479">
            <a:off x="5217383" y="2352941"/>
            <a:ext cx="2592288" cy="216024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0" name="Flecha derecha 12">
            <a:extLst>
              <a:ext uri="{FF2B5EF4-FFF2-40B4-BE49-F238E27FC236}">
                <a16:creationId xmlns:a16="http://schemas.microsoft.com/office/drawing/2014/main" id="{BF70AF90-6CB2-4587-8A5C-68666D12F100}"/>
              </a:ext>
            </a:extLst>
          </p:cNvPr>
          <p:cNvSpPr/>
          <p:nvPr/>
        </p:nvSpPr>
        <p:spPr>
          <a:xfrm rot="18289786">
            <a:off x="960325" y="4657116"/>
            <a:ext cx="2280159" cy="266444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1" name="Flecha derecha 14">
            <a:extLst>
              <a:ext uri="{FF2B5EF4-FFF2-40B4-BE49-F238E27FC236}">
                <a16:creationId xmlns:a16="http://schemas.microsoft.com/office/drawing/2014/main" id="{DBD051D1-FD1D-4344-ADE5-4D136599608D}"/>
              </a:ext>
            </a:extLst>
          </p:cNvPr>
          <p:cNvSpPr/>
          <p:nvPr/>
        </p:nvSpPr>
        <p:spPr>
          <a:xfrm rot="18289786">
            <a:off x="3040492" y="4658409"/>
            <a:ext cx="2257209" cy="241097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2" name="Flecha derecha 15">
            <a:extLst>
              <a:ext uri="{FF2B5EF4-FFF2-40B4-BE49-F238E27FC236}">
                <a16:creationId xmlns:a16="http://schemas.microsoft.com/office/drawing/2014/main" id="{58BDB85E-8E0F-4FE5-88DD-1944EDAEAC37}"/>
              </a:ext>
            </a:extLst>
          </p:cNvPr>
          <p:cNvSpPr/>
          <p:nvPr/>
        </p:nvSpPr>
        <p:spPr>
          <a:xfrm rot="18289786">
            <a:off x="4754579" y="4591925"/>
            <a:ext cx="2274221" cy="291391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cxnSp>
        <p:nvCxnSpPr>
          <p:cNvPr id="13" name="Conector recto de flecha 12">
            <a:extLst>
              <a:ext uri="{FF2B5EF4-FFF2-40B4-BE49-F238E27FC236}">
                <a16:creationId xmlns:a16="http://schemas.microsoft.com/office/drawing/2014/main" id="{2BDF8F6D-8395-4D32-ADF0-C18FF7DA8340}"/>
              </a:ext>
            </a:extLst>
          </p:cNvPr>
          <p:cNvCxnSpPr/>
          <p:nvPr/>
        </p:nvCxnSpPr>
        <p:spPr>
          <a:xfrm>
            <a:off x="1088354" y="2996952"/>
            <a:ext cx="115212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Conector recto de flecha 13">
            <a:extLst>
              <a:ext uri="{FF2B5EF4-FFF2-40B4-BE49-F238E27FC236}">
                <a16:creationId xmlns:a16="http://schemas.microsoft.com/office/drawing/2014/main" id="{C9C993F0-ECC0-4893-BA9E-389664DD9D32}"/>
              </a:ext>
            </a:extLst>
          </p:cNvPr>
          <p:cNvCxnSpPr/>
          <p:nvPr/>
        </p:nvCxnSpPr>
        <p:spPr>
          <a:xfrm>
            <a:off x="3380564" y="2990631"/>
            <a:ext cx="115212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Conector recto de flecha 14">
            <a:extLst>
              <a:ext uri="{FF2B5EF4-FFF2-40B4-BE49-F238E27FC236}">
                <a16:creationId xmlns:a16="http://schemas.microsoft.com/office/drawing/2014/main" id="{5949587B-3CAD-4534-B2F8-AE728F15F1E3}"/>
              </a:ext>
            </a:extLst>
          </p:cNvPr>
          <p:cNvCxnSpPr/>
          <p:nvPr/>
        </p:nvCxnSpPr>
        <p:spPr>
          <a:xfrm flipH="1" flipV="1">
            <a:off x="5057134" y="2835269"/>
            <a:ext cx="1152128" cy="35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B2B4A528-1BBA-4262-A66E-7C79A3CF172C}"/>
              </a:ext>
            </a:extLst>
          </p:cNvPr>
          <p:cNvCxnSpPr/>
          <p:nvPr/>
        </p:nvCxnSpPr>
        <p:spPr>
          <a:xfrm flipH="1" flipV="1">
            <a:off x="4282690" y="1882820"/>
            <a:ext cx="1152128" cy="35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1BEDDF51-1AF5-4E32-B445-8160BB11E547}"/>
              </a:ext>
            </a:extLst>
          </p:cNvPr>
          <p:cNvCxnSpPr/>
          <p:nvPr/>
        </p:nvCxnSpPr>
        <p:spPr>
          <a:xfrm flipH="1">
            <a:off x="6445720" y="2071730"/>
            <a:ext cx="1146516" cy="25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Conector recto de flecha 17">
            <a:extLst>
              <a:ext uri="{FF2B5EF4-FFF2-40B4-BE49-F238E27FC236}">
                <a16:creationId xmlns:a16="http://schemas.microsoft.com/office/drawing/2014/main" id="{374CD924-5554-406B-94DB-6D7BAA3B1115}"/>
              </a:ext>
            </a:extLst>
          </p:cNvPr>
          <p:cNvCxnSpPr/>
          <p:nvPr/>
        </p:nvCxnSpPr>
        <p:spPr>
          <a:xfrm flipH="1">
            <a:off x="2060917" y="2093019"/>
            <a:ext cx="1146516" cy="25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Conector recto de flecha 18">
            <a:extLst>
              <a:ext uri="{FF2B5EF4-FFF2-40B4-BE49-F238E27FC236}">
                <a16:creationId xmlns:a16="http://schemas.microsoft.com/office/drawing/2014/main" id="{82947E7C-654D-427C-82D6-3382A1B3AA1A}"/>
              </a:ext>
            </a:extLst>
          </p:cNvPr>
          <p:cNvCxnSpPr/>
          <p:nvPr/>
        </p:nvCxnSpPr>
        <p:spPr>
          <a:xfrm flipH="1">
            <a:off x="6443655" y="4416427"/>
            <a:ext cx="1146516" cy="25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Conector recto de flecha 19">
            <a:extLst>
              <a:ext uri="{FF2B5EF4-FFF2-40B4-BE49-F238E27FC236}">
                <a16:creationId xmlns:a16="http://schemas.microsoft.com/office/drawing/2014/main" id="{6CA299BF-8651-4B9A-8C54-EDEF1A987BF9}"/>
              </a:ext>
            </a:extLst>
          </p:cNvPr>
          <p:cNvCxnSpPr>
            <a:cxnSpLocks/>
          </p:cNvCxnSpPr>
          <p:nvPr/>
        </p:nvCxnSpPr>
        <p:spPr>
          <a:xfrm>
            <a:off x="495879" y="5221139"/>
            <a:ext cx="109779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Conector recto de flecha 20">
            <a:extLst>
              <a:ext uri="{FF2B5EF4-FFF2-40B4-BE49-F238E27FC236}">
                <a16:creationId xmlns:a16="http://schemas.microsoft.com/office/drawing/2014/main" id="{2A3A6D6C-F668-48E5-873B-CD2547D81693}"/>
              </a:ext>
            </a:extLst>
          </p:cNvPr>
          <p:cNvCxnSpPr/>
          <p:nvPr/>
        </p:nvCxnSpPr>
        <p:spPr>
          <a:xfrm>
            <a:off x="2728589" y="4509120"/>
            <a:ext cx="115212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Conector recto de flecha 21">
            <a:extLst>
              <a:ext uri="{FF2B5EF4-FFF2-40B4-BE49-F238E27FC236}">
                <a16:creationId xmlns:a16="http://schemas.microsoft.com/office/drawing/2014/main" id="{06B1FA25-462E-4BA6-8D19-D920A639D4CB}"/>
              </a:ext>
            </a:extLst>
          </p:cNvPr>
          <p:cNvCxnSpPr/>
          <p:nvPr/>
        </p:nvCxnSpPr>
        <p:spPr>
          <a:xfrm>
            <a:off x="2538705" y="5192182"/>
            <a:ext cx="115212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Rectángulo redondeado 38">
            <a:extLst>
              <a:ext uri="{FF2B5EF4-FFF2-40B4-BE49-F238E27FC236}">
                <a16:creationId xmlns:a16="http://schemas.microsoft.com/office/drawing/2014/main" id="{DED0BDB9-993E-4AC3-8241-CADDA11B81E8}"/>
              </a:ext>
            </a:extLst>
          </p:cNvPr>
          <p:cNvSpPr/>
          <p:nvPr/>
        </p:nvSpPr>
        <p:spPr>
          <a:xfrm>
            <a:off x="611560" y="1074235"/>
            <a:ext cx="1262300" cy="2432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>
              <a:solidFill>
                <a:schemeClr val="tx1"/>
              </a:solidFill>
            </a:endParaRPr>
          </a:p>
        </p:txBody>
      </p:sp>
      <p:sp>
        <p:nvSpPr>
          <p:cNvPr id="24" name="Rectángulo redondeado 39">
            <a:extLst>
              <a:ext uri="{FF2B5EF4-FFF2-40B4-BE49-F238E27FC236}">
                <a16:creationId xmlns:a16="http://schemas.microsoft.com/office/drawing/2014/main" id="{2E468764-0696-4063-91AF-D692CE69BBEB}"/>
              </a:ext>
            </a:extLst>
          </p:cNvPr>
          <p:cNvSpPr/>
          <p:nvPr/>
        </p:nvSpPr>
        <p:spPr>
          <a:xfrm>
            <a:off x="2853694" y="1060392"/>
            <a:ext cx="1262300" cy="2432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>
              <a:solidFill>
                <a:schemeClr val="tx1"/>
              </a:solidFill>
            </a:endParaRPr>
          </a:p>
        </p:txBody>
      </p:sp>
      <p:sp>
        <p:nvSpPr>
          <p:cNvPr id="25" name="Rectángulo redondeado 40">
            <a:extLst>
              <a:ext uri="{FF2B5EF4-FFF2-40B4-BE49-F238E27FC236}">
                <a16:creationId xmlns:a16="http://schemas.microsoft.com/office/drawing/2014/main" id="{2D824E29-E3A1-4368-96D4-65CA429AD5F1}"/>
              </a:ext>
            </a:extLst>
          </p:cNvPr>
          <p:cNvSpPr/>
          <p:nvPr/>
        </p:nvSpPr>
        <p:spPr>
          <a:xfrm>
            <a:off x="5102396" y="1103766"/>
            <a:ext cx="1262300" cy="2432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>
              <a:solidFill>
                <a:schemeClr val="tx1"/>
              </a:solidFill>
            </a:endParaRPr>
          </a:p>
        </p:txBody>
      </p:sp>
      <p:sp>
        <p:nvSpPr>
          <p:cNvPr id="26" name="Rectángulo redondeado 41">
            <a:extLst>
              <a:ext uri="{FF2B5EF4-FFF2-40B4-BE49-F238E27FC236}">
                <a16:creationId xmlns:a16="http://schemas.microsoft.com/office/drawing/2014/main" id="{532CC0F7-78FE-46E6-82BB-FD1C1C92BA2D}"/>
              </a:ext>
            </a:extLst>
          </p:cNvPr>
          <p:cNvSpPr/>
          <p:nvPr/>
        </p:nvSpPr>
        <p:spPr>
          <a:xfrm>
            <a:off x="611560" y="5788810"/>
            <a:ext cx="1262300" cy="2432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>
              <a:solidFill>
                <a:schemeClr val="tx1"/>
              </a:solidFill>
            </a:endParaRPr>
          </a:p>
        </p:txBody>
      </p:sp>
      <p:sp>
        <p:nvSpPr>
          <p:cNvPr id="27" name="Rectángulo redondeado 42">
            <a:extLst>
              <a:ext uri="{FF2B5EF4-FFF2-40B4-BE49-F238E27FC236}">
                <a16:creationId xmlns:a16="http://schemas.microsoft.com/office/drawing/2014/main" id="{339494B0-8F54-4D95-9E53-C805782E2090}"/>
              </a:ext>
            </a:extLst>
          </p:cNvPr>
          <p:cNvSpPr/>
          <p:nvPr/>
        </p:nvSpPr>
        <p:spPr>
          <a:xfrm>
            <a:off x="2794402" y="5802264"/>
            <a:ext cx="1262300" cy="2432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>
              <a:solidFill>
                <a:schemeClr val="tx1"/>
              </a:solidFill>
            </a:endParaRPr>
          </a:p>
        </p:txBody>
      </p:sp>
      <p:sp>
        <p:nvSpPr>
          <p:cNvPr id="28" name="Rectángulo redondeado 43">
            <a:extLst>
              <a:ext uri="{FF2B5EF4-FFF2-40B4-BE49-F238E27FC236}">
                <a16:creationId xmlns:a16="http://schemas.microsoft.com/office/drawing/2014/main" id="{C4C2FE54-A1F0-4C2C-8D44-F500D9BDD5D8}"/>
              </a:ext>
            </a:extLst>
          </p:cNvPr>
          <p:cNvSpPr/>
          <p:nvPr/>
        </p:nvSpPr>
        <p:spPr>
          <a:xfrm>
            <a:off x="4635669" y="5802264"/>
            <a:ext cx="1262300" cy="2432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>
              <a:solidFill>
                <a:schemeClr val="tx1"/>
              </a:solidFill>
            </a:endParaRPr>
          </a:p>
        </p:txBody>
      </p:sp>
      <p:cxnSp>
        <p:nvCxnSpPr>
          <p:cNvPr id="29" name="Conector recto de flecha 28">
            <a:extLst>
              <a:ext uri="{FF2B5EF4-FFF2-40B4-BE49-F238E27FC236}">
                <a16:creationId xmlns:a16="http://schemas.microsoft.com/office/drawing/2014/main" id="{E1C74A99-D810-441C-A576-DF5BF6DC57D3}"/>
              </a:ext>
            </a:extLst>
          </p:cNvPr>
          <p:cNvCxnSpPr/>
          <p:nvPr/>
        </p:nvCxnSpPr>
        <p:spPr>
          <a:xfrm>
            <a:off x="1146616" y="4365104"/>
            <a:ext cx="115212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Conector recto de flecha 29">
            <a:extLst>
              <a:ext uri="{FF2B5EF4-FFF2-40B4-BE49-F238E27FC236}">
                <a16:creationId xmlns:a16="http://schemas.microsoft.com/office/drawing/2014/main" id="{C8EF7FBC-B369-4F33-9CBB-33DAA1A66D93}"/>
              </a:ext>
            </a:extLst>
          </p:cNvPr>
          <p:cNvCxnSpPr/>
          <p:nvPr/>
        </p:nvCxnSpPr>
        <p:spPr>
          <a:xfrm flipH="1">
            <a:off x="5674067" y="5412343"/>
            <a:ext cx="1146516" cy="25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Conector recto de flecha 36">
            <a:extLst>
              <a:ext uri="{FF2B5EF4-FFF2-40B4-BE49-F238E27FC236}">
                <a16:creationId xmlns:a16="http://schemas.microsoft.com/office/drawing/2014/main" id="{251956CE-540D-4265-8C7E-C2BAF583C699}"/>
              </a:ext>
            </a:extLst>
          </p:cNvPr>
          <p:cNvCxnSpPr/>
          <p:nvPr/>
        </p:nvCxnSpPr>
        <p:spPr>
          <a:xfrm flipH="1">
            <a:off x="7080412" y="2854873"/>
            <a:ext cx="1146516" cy="25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Conector recto 46">
            <a:extLst>
              <a:ext uri="{FF2B5EF4-FFF2-40B4-BE49-F238E27FC236}">
                <a16:creationId xmlns:a16="http://schemas.microsoft.com/office/drawing/2014/main" id="{FEB0A901-4392-4E3F-B7C8-85A1C0D4318A}"/>
              </a:ext>
            </a:extLst>
          </p:cNvPr>
          <p:cNvCxnSpPr>
            <a:cxnSpLocks/>
          </p:cNvCxnSpPr>
          <p:nvPr/>
        </p:nvCxnSpPr>
        <p:spPr>
          <a:xfrm>
            <a:off x="9526137" y="212651"/>
            <a:ext cx="0" cy="554158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Conector recto 48">
            <a:extLst>
              <a:ext uri="{FF2B5EF4-FFF2-40B4-BE49-F238E27FC236}">
                <a16:creationId xmlns:a16="http://schemas.microsoft.com/office/drawing/2014/main" id="{2E1E948D-AECB-4EF9-849B-3E465070A66F}"/>
              </a:ext>
            </a:extLst>
          </p:cNvPr>
          <p:cNvCxnSpPr>
            <a:cxnSpLocks/>
          </p:cNvCxnSpPr>
          <p:nvPr/>
        </p:nvCxnSpPr>
        <p:spPr>
          <a:xfrm flipH="1">
            <a:off x="682389" y="696036"/>
            <a:ext cx="11279239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5" name="CuadroTexto 54">
            <a:extLst>
              <a:ext uri="{FF2B5EF4-FFF2-40B4-BE49-F238E27FC236}">
                <a16:creationId xmlns:a16="http://schemas.microsoft.com/office/drawing/2014/main" id="{079D456A-3392-49F7-AA09-F8C5DE93150B}"/>
              </a:ext>
            </a:extLst>
          </p:cNvPr>
          <p:cNvSpPr txBox="1"/>
          <p:nvPr/>
        </p:nvSpPr>
        <p:spPr>
          <a:xfrm>
            <a:off x="4213587" y="198705"/>
            <a:ext cx="15614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800" b="1" dirty="0"/>
              <a:t>CAUSA</a:t>
            </a:r>
          </a:p>
        </p:txBody>
      </p:sp>
      <p:sp>
        <p:nvSpPr>
          <p:cNvPr id="56" name="CuadroTexto 55">
            <a:extLst>
              <a:ext uri="{FF2B5EF4-FFF2-40B4-BE49-F238E27FC236}">
                <a16:creationId xmlns:a16="http://schemas.microsoft.com/office/drawing/2014/main" id="{97FA2DCF-46C0-406C-9FA6-78836D8C1500}"/>
              </a:ext>
            </a:extLst>
          </p:cNvPr>
          <p:cNvSpPr txBox="1"/>
          <p:nvPr/>
        </p:nvSpPr>
        <p:spPr>
          <a:xfrm>
            <a:off x="10005138" y="226299"/>
            <a:ext cx="18791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800" b="1" dirty="0"/>
              <a:t>EFECTO</a:t>
            </a:r>
          </a:p>
        </p:txBody>
      </p:sp>
    </p:spTree>
    <p:extLst>
      <p:ext uri="{BB962C8B-B14F-4D97-AF65-F5344CB8AC3E}">
        <p14:creationId xmlns:p14="http://schemas.microsoft.com/office/powerpoint/2010/main" val="39644702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583C0FE3-D1C3-479B-847B-F426CA1879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1200" y="2016352"/>
            <a:ext cx="10972800" cy="1143000"/>
          </a:xfrm>
        </p:spPr>
        <p:txBody>
          <a:bodyPr/>
          <a:lstStyle/>
          <a:p>
            <a:pPr algn="ctr"/>
            <a:r>
              <a:rPr lang="es-CL" dirty="0">
                <a:latin typeface="Aharoni" panose="02010803020104030203" pitchFamily="2" charset="-79"/>
                <a:cs typeface="Aharoni" panose="02010803020104030203" pitchFamily="2" charset="-79"/>
              </a:rPr>
              <a:t>5 ¿Por qué?</a:t>
            </a:r>
          </a:p>
        </p:txBody>
      </p:sp>
    </p:spTree>
    <p:extLst>
      <p:ext uri="{BB962C8B-B14F-4D97-AF65-F5344CB8AC3E}">
        <p14:creationId xmlns:p14="http://schemas.microsoft.com/office/powerpoint/2010/main" val="33511545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CD0F31-F8C2-4C67-9EDF-6115B23EB0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2F535D4-018C-4C82-92DF-D7D0D1F347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CL" dirty="0"/>
              <a:t>La técnica de los </a:t>
            </a:r>
            <a:r>
              <a:rPr lang="es-CL" b="1" dirty="0"/>
              <a:t>“5 ¿por qué?” o “escalera de los por qué” </a:t>
            </a:r>
            <a:r>
              <a:rPr lang="es-CL" dirty="0"/>
              <a:t>surge gracias a </a:t>
            </a:r>
            <a:r>
              <a:rPr lang="es-CL" b="1" dirty="0"/>
              <a:t>Sakichi Toyoda </a:t>
            </a:r>
            <a:r>
              <a:rPr lang="es-CL" dirty="0"/>
              <a:t>y fue utilizada dentro de </a:t>
            </a:r>
            <a:r>
              <a:rPr lang="es-CL" b="1" dirty="0"/>
              <a:t>Toyota</a:t>
            </a:r>
            <a:r>
              <a:rPr lang="es-CL" dirty="0"/>
              <a:t> para la evolución de su metodología de facturación.</a:t>
            </a:r>
          </a:p>
          <a:p>
            <a:pPr algn="just"/>
            <a:r>
              <a:rPr lang="es-CL" dirty="0"/>
              <a:t>La dinámica de esta metodología consiste en </a:t>
            </a:r>
            <a:r>
              <a:rPr lang="es-CL" b="1" dirty="0"/>
              <a:t>plantear un problema </a:t>
            </a:r>
            <a:r>
              <a:rPr lang="es-CL" dirty="0"/>
              <a:t>y luego realizar cinco preguntas </a:t>
            </a:r>
            <a:r>
              <a:rPr lang="es-CL" b="1" dirty="0"/>
              <a:t>“por qué” </a:t>
            </a:r>
            <a:r>
              <a:rPr lang="es-CL" dirty="0"/>
              <a:t>de forma consecutiva hasta llegar a la </a:t>
            </a:r>
            <a:r>
              <a:rPr lang="es-CL" b="1" dirty="0"/>
              <a:t>raíz </a:t>
            </a:r>
            <a:r>
              <a:rPr lang="es-CL" dirty="0"/>
              <a:t>del problema.</a:t>
            </a:r>
          </a:p>
        </p:txBody>
      </p:sp>
    </p:spTree>
    <p:extLst>
      <p:ext uri="{BB962C8B-B14F-4D97-AF65-F5344CB8AC3E}">
        <p14:creationId xmlns:p14="http://schemas.microsoft.com/office/powerpoint/2010/main" val="217455810"/>
      </p:ext>
    </p:extLst>
  </p:cSld>
  <p:clrMapOvr>
    <a:masterClrMapping/>
  </p:clrMapOvr>
</p:sld>
</file>

<file path=ppt/theme/theme1.xml><?xml version="1.0" encoding="utf-8"?>
<a:theme xmlns:a="http://schemas.openxmlformats.org/drawingml/2006/main" name="Tema1">
  <a:themeElements>
    <a:clrScheme name="plantilla-INAP 15">
      <a:dk1>
        <a:srgbClr val="000000"/>
      </a:dk1>
      <a:lt1>
        <a:srgbClr val="FFFFFF"/>
      </a:lt1>
      <a:dk2>
        <a:srgbClr val="1A669C"/>
      </a:dk2>
      <a:lt2>
        <a:srgbClr val="808080"/>
      </a:lt2>
      <a:accent1>
        <a:srgbClr val="FFFF99"/>
      </a:accent1>
      <a:accent2>
        <a:srgbClr val="FF9900"/>
      </a:accent2>
      <a:accent3>
        <a:srgbClr val="FFFFFF"/>
      </a:accent3>
      <a:accent4>
        <a:srgbClr val="000000"/>
      </a:accent4>
      <a:accent5>
        <a:srgbClr val="FFFFCA"/>
      </a:accent5>
      <a:accent6>
        <a:srgbClr val="E78A00"/>
      </a:accent6>
      <a:hlink>
        <a:srgbClr val="FFCC00"/>
      </a:hlink>
      <a:folHlink>
        <a:srgbClr val="CC3300"/>
      </a:folHlink>
    </a:clrScheme>
    <a:fontScheme name="plantilla-INA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lantilla-INA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tilla-INA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tilla-INA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tilla-INA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tilla-INA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tilla-INA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tilla-INA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tilla-INA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tilla-INA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tilla-INA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tilla-INA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tilla-INA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tilla-INAP 13">
        <a:dk1>
          <a:srgbClr val="000000"/>
        </a:dk1>
        <a:lt1>
          <a:srgbClr val="E8E3B2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2EFD5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tilla-INAP 14">
        <a:dk1>
          <a:srgbClr val="000000"/>
        </a:dk1>
        <a:lt1>
          <a:srgbClr val="FFFFFF"/>
        </a:lt1>
        <a:dk2>
          <a:srgbClr val="1A669C"/>
        </a:dk2>
        <a:lt2>
          <a:srgbClr val="808080"/>
        </a:lt2>
        <a:accent1>
          <a:srgbClr val="E3DDA4"/>
        </a:accent1>
        <a:accent2>
          <a:srgbClr val="BF835C"/>
        </a:accent2>
        <a:accent3>
          <a:srgbClr val="FFFFFF"/>
        </a:accent3>
        <a:accent4>
          <a:srgbClr val="000000"/>
        </a:accent4>
        <a:accent5>
          <a:srgbClr val="EFEBCF"/>
        </a:accent5>
        <a:accent6>
          <a:srgbClr val="AD7653"/>
        </a:accent6>
        <a:hlink>
          <a:srgbClr val="9EAC80"/>
        </a:hlink>
        <a:folHlink>
          <a:srgbClr val="A5D3A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tilla-INAP 15">
        <a:dk1>
          <a:srgbClr val="000000"/>
        </a:dk1>
        <a:lt1>
          <a:srgbClr val="FFFFFF"/>
        </a:lt1>
        <a:dk2>
          <a:srgbClr val="1A669C"/>
        </a:dk2>
        <a:lt2>
          <a:srgbClr val="808080"/>
        </a:lt2>
        <a:accent1>
          <a:srgbClr val="FFFF99"/>
        </a:accent1>
        <a:accent2>
          <a:srgbClr val="FF9900"/>
        </a:accent2>
        <a:accent3>
          <a:srgbClr val="FFFFFF"/>
        </a:accent3>
        <a:accent4>
          <a:srgbClr val="000000"/>
        </a:accent4>
        <a:accent5>
          <a:srgbClr val="FFFFCA"/>
        </a:accent5>
        <a:accent6>
          <a:srgbClr val="E78A00"/>
        </a:accent6>
        <a:hlink>
          <a:srgbClr val="FFCC00"/>
        </a:hlink>
        <a:folHlink>
          <a:srgbClr val="CC33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Tema1" id="{50266A8B-5BF3-43D6-8C8B-5010285C08D2}" vid="{198C7094-98F6-45C9-9ECE-5082D2C53B2D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Tema1</Template>
  <TotalTime>220</TotalTime>
  <Words>442</Words>
  <Application>Microsoft Office PowerPoint</Application>
  <PresentationFormat>Panorámica</PresentationFormat>
  <Paragraphs>76</Paragraphs>
  <Slides>18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23" baseType="lpstr">
      <vt:lpstr>Aharoni</vt:lpstr>
      <vt:lpstr>Arial</vt:lpstr>
      <vt:lpstr>Calibri</vt:lpstr>
      <vt:lpstr>Wingdings</vt:lpstr>
      <vt:lpstr>Tema1</vt:lpstr>
      <vt:lpstr>Ayudantía Gestión de Procesos    </vt:lpstr>
      <vt:lpstr>Presentación de PowerPoint</vt:lpstr>
      <vt:lpstr>CAUSA-EFECTO (ISHIKAWA)</vt:lpstr>
      <vt:lpstr>Ejemplo Ishikawa</vt:lpstr>
      <vt:lpstr>Caso Práctico  </vt:lpstr>
      <vt:lpstr>Clasificador de ideas (adaptar la áreas según</vt:lpstr>
      <vt:lpstr>Presentación de PowerPoint</vt:lpstr>
      <vt:lpstr>5 ¿Por qué?</vt:lpstr>
      <vt:lpstr>Presentación de PowerPoint</vt:lpstr>
      <vt:lpstr>Ejemplo </vt:lpstr>
      <vt:lpstr>Tormenta de ideas (brainstorming)</vt:lpstr>
      <vt:lpstr>Objetivos principales</vt:lpstr>
      <vt:lpstr>En qué consiste</vt:lpstr>
      <vt:lpstr>Presentación de PowerPoint</vt:lpstr>
      <vt:lpstr>¿Cuándo se utiliza?</vt:lpstr>
      <vt:lpstr>Tipos de lluvia de ideas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Luciano</dc:creator>
  <cp:lastModifiedBy>Luciano</cp:lastModifiedBy>
  <cp:revision>15</cp:revision>
  <dcterms:created xsi:type="dcterms:W3CDTF">2018-07-20T05:14:13Z</dcterms:created>
  <dcterms:modified xsi:type="dcterms:W3CDTF">2018-07-20T14:20:44Z</dcterms:modified>
</cp:coreProperties>
</file>