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p:regular r:id="rId16"/>
      <p:bold r:id="rId17"/>
      <p:italic r:id="rId18"/>
      <p:boldItalic r:id="rId19"/>
    </p:embeddedFont>
    <p:embeddedFont>
      <p:font typeface="Nuni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regular.fntdata"/><Relationship Id="rId11" Type="http://schemas.openxmlformats.org/officeDocument/2006/relationships/slide" Target="slides/slide6.xml"/><Relationship Id="rId22" Type="http://schemas.openxmlformats.org/officeDocument/2006/relationships/font" Target="fonts/Nunito-italic.fntdata"/><Relationship Id="rId10" Type="http://schemas.openxmlformats.org/officeDocument/2006/relationships/slide" Target="slides/slide5.xml"/><Relationship Id="rId21" Type="http://schemas.openxmlformats.org/officeDocument/2006/relationships/font" Target="fonts/Nunito-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Nunito-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notesMaster" Target="notesMasters/notesMaster1.xml"/><Relationship Id="rId19" Type="http://schemas.openxmlformats.org/officeDocument/2006/relationships/font" Target="fonts/Roboto-boldItalic.fntdata"/><Relationship Id="rId6" Type="http://schemas.openxmlformats.org/officeDocument/2006/relationships/slide" Target="slides/slide1.xml"/><Relationship Id="rId18"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g3f9cc056f6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3f9cc056f6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g3f9ae186f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f9ae186f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g3f9ae186f3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f9ae186f3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g3f9ae186f3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f9ae186f3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Google Shape;149;g3f9ae186f3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3f9ae186f3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3f9ae186f3_0_1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3f9ae186f3_0_1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g3f9cc056f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3f9cc056f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g3f9cc056f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f9cc056f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g3f9cc056f6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3f9cc056f6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lstStyle>
            <a:lvl1pPr indent="-311150" lvl="0" marL="457200" algn="ctr">
              <a:spcBef>
                <a:spcPts val="0"/>
              </a:spcBef>
              <a:spcAft>
                <a:spcPts val="0"/>
              </a:spcAft>
              <a:buSzPts val="1300"/>
              <a:buChar char="●"/>
              <a:defRPr/>
            </a:lvl1pPr>
            <a:lvl2pPr indent="-298450" lvl="1" marL="914400" algn="ctr">
              <a:spcBef>
                <a:spcPts val="1600"/>
              </a:spcBef>
              <a:spcAft>
                <a:spcPts val="0"/>
              </a:spcAft>
              <a:buSzPts val="1100"/>
              <a:buChar char="○"/>
              <a:defRPr/>
            </a:lvl2pPr>
            <a:lvl3pPr indent="-298450" lvl="2" marL="1371600" algn="ctr">
              <a:spcBef>
                <a:spcPts val="1600"/>
              </a:spcBef>
              <a:spcAft>
                <a:spcPts val="0"/>
              </a:spcAft>
              <a:buSzPts val="1100"/>
              <a:buChar char="■"/>
              <a:defRPr/>
            </a:lvl3pPr>
            <a:lvl4pPr indent="-298450" lvl="3" marL="1828800" algn="ctr">
              <a:spcBef>
                <a:spcPts val="1600"/>
              </a:spcBef>
              <a:spcAft>
                <a:spcPts val="0"/>
              </a:spcAft>
              <a:buSzPts val="1100"/>
              <a:buChar char="●"/>
              <a:defRPr/>
            </a:lvl4pPr>
            <a:lvl5pPr indent="-298450" lvl="4" marL="2286000" algn="ctr">
              <a:spcBef>
                <a:spcPts val="1600"/>
              </a:spcBef>
              <a:spcAft>
                <a:spcPts val="0"/>
              </a:spcAft>
              <a:buSzPts val="1100"/>
              <a:buChar char="○"/>
              <a:defRPr/>
            </a:lvl5pPr>
            <a:lvl6pPr indent="-298450" lvl="5" marL="2743200" algn="ctr">
              <a:spcBef>
                <a:spcPts val="1600"/>
              </a:spcBef>
              <a:spcAft>
                <a:spcPts val="0"/>
              </a:spcAft>
              <a:buSzPts val="1100"/>
              <a:buChar char="■"/>
              <a:defRPr/>
            </a:lvl6pPr>
            <a:lvl7pPr indent="-298450" lvl="6" marL="3200400" algn="ctr">
              <a:spcBef>
                <a:spcPts val="1600"/>
              </a:spcBef>
              <a:spcAft>
                <a:spcPts val="0"/>
              </a:spcAft>
              <a:buSzPts val="1100"/>
              <a:buChar char="●"/>
              <a:defRPr/>
            </a:lvl7pPr>
            <a:lvl8pPr indent="-298450" lvl="7" marL="3657600" algn="ctr">
              <a:spcBef>
                <a:spcPts val="1600"/>
              </a:spcBef>
              <a:spcAft>
                <a:spcPts val="0"/>
              </a:spcAft>
              <a:buSzPts val="1100"/>
              <a:buChar char="○"/>
              <a:defRPr/>
            </a:lvl8pPr>
            <a:lvl9pPr indent="-298450" lvl="8" marL="4114800" algn="ctr">
              <a:spcBef>
                <a:spcPts val="1600"/>
              </a:spcBef>
              <a:spcAft>
                <a:spcPts val="160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p>
            <a:pPr indent="0" lvl="0" marL="0" algn="l">
              <a:spcBef>
                <a:spcPts val="0"/>
              </a:spcBef>
              <a:spcAft>
                <a:spcPts val="0"/>
              </a:spcAft>
              <a:buNone/>
            </a:pPr>
            <a:r>
              <a:rPr b="1" lang="es"/>
              <a:t>      </a:t>
            </a:r>
            <a:r>
              <a:rPr b="1" lang="es"/>
              <a:t>Segunda ayudantía</a:t>
            </a:r>
            <a:r>
              <a:rPr lang="es"/>
              <a:t> </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Juan Manuel Vega 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Google Shape;193;p22"/>
          <p:cNvSpPr txBox="1"/>
          <p:nvPr>
            <p:ph type="title"/>
          </p:nvPr>
        </p:nvSpPr>
        <p:spPr>
          <a:xfrm>
            <a:off x="1455875" y="405750"/>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IDENTIFICAR ACTORES</a:t>
            </a:r>
            <a:endParaRPr/>
          </a:p>
        </p:txBody>
      </p:sp>
      <p:sp>
        <p:nvSpPr>
          <p:cNvPr id="194" name="Google Shape;194;p22"/>
          <p:cNvSpPr/>
          <p:nvPr/>
        </p:nvSpPr>
        <p:spPr>
          <a:xfrm>
            <a:off x="2598709" y="1286203"/>
            <a:ext cx="3501300" cy="3501300"/>
          </a:xfrm>
          <a:prstGeom prst="ellipse">
            <a:avLst/>
          </a:prstGeom>
          <a:solidFill>
            <a:srgbClr val="EDA29B"/>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grpSp>
        <p:nvGrpSpPr>
          <p:cNvPr id="195" name="Google Shape;195;p22"/>
          <p:cNvGrpSpPr/>
          <p:nvPr/>
        </p:nvGrpSpPr>
        <p:grpSpPr>
          <a:xfrm>
            <a:off x="3266351" y="1122052"/>
            <a:ext cx="2166000" cy="2166000"/>
            <a:chOff x="3611776" y="414352"/>
            <a:chExt cx="2166000" cy="2166000"/>
          </a:xfrm>
        </p:grpSpPr>
        <p:sp>
          <p:nvSpPr>
            <p:cNvPr id="196" name="Google Shape;196;p22"/>
            <p:cNvSpPr/>
            <p:nvPr/>
          </p:nvSpPr>
          <p:spPr>
            <a:xfrm>
              <a:off x="3611776" y="414352"/>
              <a:ext cx="2166000" cy="2166000"/>
            </a:xfrm>
            <a:prstGeom prst="ellipse">
              <a:avLst/>
            </a:prstGeom>
            <a:solidFill>
              <a:srgbClr val="D83829"/>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97" name="Google Shape;197;p22"/>
            <p:cNvSpPr txBox="1"/>
            <p:nvPr/>
          </p:nvSpPr>
          <p:spPr>
            <a:xfrm>
              <a:off x="3967546" y="1027503"/>
              <a:ext cx="1496100" cy="702900"/>
            </a:xfrm>
            <a:prstGeom prst="rect">
              <a:avLst/>
            </a:prstGeom>
            <a:noFill/>
            <a:ln>
              <a:noFill/>
            </a:ln>
          </p:spPr>
          <p:txBody>
            <a:bodyPr anchorCtr="0" anchor="ctr" bIns="91425" lIns="91425" spcFirstLastPara="1" rIns="91425" wrap="square" tIns="91425">
              <a:noAutofit/>
            </a:bodyPr>
            <a:lstStyle/>
            <a:p>
              <a:pPr indent="0" lvl="0" marL="0" algn="ctr">
                <a:spcBef>
                  <a:spcPts val="0"/>
                </a:spcBef>
                <a:spcAft>
                  <a:spcPts val="0"/>
                </a:spcAft>
                <a:buNone/>
              </a:pPr>
              <a:r>
                <a:rPr b="1" lang="es">
                  <a:solidFill>
                    <a:srgbClr val="FFFFFF"/>
                  </a:solidFill>
                  <a:latin typeface="Roboto"/>
                  <a:ea typeface="Roboto"/>
                  <a:cs typeface="Roboto"/>
                  <a:sym typeface="Roboto"/>
                </a:rPr>
                <a:t>ESTADO</a:t>
              </a:r>
              <a:r>
                <a:rPr b="1" lang="es">
                  <a:solidFill>
                    <a:srgbClr val="FFFFFF"/>
                  </a:solidFill>
                  <a:latin typeface="Roboto"/>
                  <a:ea typeface="Roboto"/>
                  <a:cs typeface="Roboto"/>
                  <a:sym typeface="Roboto"/>
                </a:rPr>
                <a:t> </a:t>
              </a:r>
              <a:endParaRPr b="1">
                <a:solidFill>
                  <a:srgbClr val="FFFFFF"/>
                </a:solidFill>
                <a:latin typeface="Roboto"/>
                <a:ea typeface="Roboto"/>
                <a:cs typeface="Roboto"/>
                <a:sym typeface="Roboto"/>
              </a:endParaRPr>
            </a:p>
          </p:txBody>
        </p:sp>
      </p:grpSp>
      <p:grpSp>
        <p:nvGrpSpPr>
          <p:cNvPr id="198" name="Google Shape;198;p22"/>
          <p:cNvGrpSpPr/>
          <p:nvPr/>
        </p:nvGrpSpPr>
        <p:grpSpPr>
          <a:xfrm>
            <a:off x="4125733" y="2463589"/>
            <a:ext cx="2166000" cy="2166000"/>
            <a:chOff x="4562258" y="2032864"/>
            <a:chExt cx="2166000" cy="2166000"/>
          </a:xfrm>
        </p:grpSpPr>
        <p:sp>
          <p:nvSpPr>
            <p:cNvPr id="199" name="Google Shape;199;p22"/>
            <p:cNvSpPr/>
            <p:nvPr/>
          </p:nvSpPr>
          <p:spPr>
            <a:xfrm>
              <a:off x="4562258" y="2032864"/>
              <a:ext cx="2166000" cy="2166000"/>
            </a:xfrm>
            <a:prstGeom prst="ellipse">
              <a:avLst/>
            </a:prstGeom>
            <a:solidFill>
              <a:srgbClr val="B02C20"/>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0" name="Google Shape;200;p22"/>
            <p:cNvSpPr txBox="1"/>
            <p:nvPr/>
          </p:nvSpPr>
          <p:spPr>
            <a:xfrm>
              <a:off x="5079846" y="2834728"/>
              <a:ext cx="1496100" cy="702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s">
                  <a:solidFill>
                    <a:srgbClr val="FFFFFF"/>
                  </a:solidFill>
                  <a:latin typeface="Roboto"/>
                  <a:ea typeface="Roboto"/>
                  <a:cs typeface="Roboto"/>
                  <a:sym typeface="Roboto"/>
                </a:rPr>
                <a:t>“TERCER </a:t>
              </a:r>
              <a:endParaRPr b="1">
                <a:solidFill>
                  <a:srgbClr val="FFFFFF"/>
                </a:solidFill>
                <a:latin typeface="Roboto"/>
                <a:ea typeface="Roboto"/>
                <a:cs typeface="Roboto"/>
                <a:sym typeface="Roboto"/>
              </a:endParaRPr>
            </a:p>
            <a:p>
              <a:pPr indent="0" lvl="0" marL="0" algn="ctr">
                <a:spcBef>
                  <a:spcPts val="0"/>
                </a:spcBef>
                <a:spcAft>
                  <a:spcPts val="0"/>
                </a:spcAft>
                <a:buNone/>
              </a:pPr>
              <a:r>
                <a:rPr b="1" lang="es">
                  <a:solidFill>
                    <a:srgbClr val="FFFFFF"/>
                  </a:solidFill>
                  <a:latin typeface="Roboto"/>
                  <a:ea typeface="Roboto"/>
                  <a:cs typeface="Roboto"/>
                  <a:sym typeface="Roboto"/>
                </a:rPr>
                <a:t>SECTOR”</a:t>
              </a:r>
              <a:endParaRPr b="1">
                <a:solidFill>
                  <a:srgbClr val="FFFFFF"/>
                </a:solidFill>
                <a:latin typeface="Roboto"/>
                <a:ea typeface="Roboto"/>
                <a:cs typeface="Roboto"/>
                <a:sym typeface="Roboto"/>
              </a:endParaRPr>
            </a:p>
          </p:txBody>
        </p:sp>
      </p:grpSp>
      <p:grpSp>
        <p:nvGrpSpPr>
          <p:cNvPr id="201" name="Google Shape;201;p22"/>
          <p:cNvGrpSpPr/>
          <p:nvPr/>
        </p:nvGrpSpPr>
        <p:grpSpPr>
          <a:xfrm>
            <a:off x="2331376" y="2463589"/>
            <a:ext cx="2166000" cy="2166000"/>
            <a:chOff x="2702876" y="2032864"/>
            <a:chExt cx="2166000" cy="2166000"/>
          </a:xfrm>
        </p:grpSpPr>
        <p:sp>
          <p:nvSpPr>
            <p:cNvPr id="202" name="Google Shape;202;p22"/>
            <p:cNvSpPr/>
            <p:nvPr/>
          </p:nvSpPr>
          <p:spPr>
            <a:xfrm>
              <a:off x="2702876" y="2032864"/>
              <a:ext cx="2166000" cy="2166000"/>
            </a:xfrm>
            <a:prstGeom prst="ellipse">
              <a:avLst/>
            </a:prstGeom>
            <a:solidFill>
              <a:srgbClr val="802017"/>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203" name="Google Shape;203;p22"/>
            <p:cNvSpPr txBox="1"/>
            <p:nvPr/>
          </p:nvSpPr>
          <p:spPr>
            <a:xfrm>
              <a:off x="2855281" y="2834728"/>
              <a:ext cx="1496100" cy="702900"/>
            </a:xfrm>
            <a:prstGeom prst="rect">
              <a:avLst/>
            </a:prstGeom>
            <a:noFill/>
            <a:ln>
              <a:noFill/>
            </a:ln>
          </p:spPr>
          <p:txBody>
            <a:bodyPr anchorCtr="0" anchor="ctr" bIns="91425" lIns="91425" spcFirstLastPara="1" rIns="91425" wrap="square" tIns="91425">
              <a:noAutofit/>
            </a:bodyPr>
            <a:lstStyle/>
            <a:p>
              <a:pPr indent="0" lvl="0" marL="0" algn="ctr">
                <a:spcBef>
                  <a:spcPts val="0"/>
                </a:spcBef>
                <a:spcAft>
                  <a:spcPts val="0"/>
                </a:spcAft>
                <a:buNone/>
              </a:pPr>
              <a:r>
                <a:rPr b="1" lang="es">
                  <a:solidFill>
                    <a:srgbClr val="FFFFFF"/>
                  </a:solidFill>
                  <a:latin typeface="Roboto"/>
                  <a:ea typeface="Roboto"/>
                  <a:cs typeface="Roboto"/>
                  <a:sym typeface="Roboto"/>
                </a:rPr>
                <a:t>SECTOR PRIVADO</a:t>
              </a:r>
              <a:endParaRPr b="1">
                <a:solidFill>
                  <a:srgbClr val="FFFFFF"/>
                </a:solidFill>
                <a:latin typeface="Roboto"/>
                <a:ea typeface="Roboto"/>
                <a:cs typeface="Roboto"/>
                <a:sym typeface="Roboto"/>
              </a:endParaRPr>
            </a:p>
          </p:txBody>
        </p:sp>
      </p:grpSp>
      <p:sp>
        <p:nvSpPr>
          <p:cNvPr id="204" name="Google Shape;204;p22"/>
          <p:cNvSpPr/>
          <p:nvPr/>
        </p:nvSpPr>
        <p:spPr>
          <a:xfrm>
            <a:off x="3652900" y="2385850"/>
            <a:ext cx="1392900" cy="1302000"/>
          </a:xfrm>
          <a:prstGeom prst="ellipse">
            <a:avLst/>
          </a:prstGeom>
          <a:solidFill>
            <a:srgbClr val="EDA29B"/>
          </a:solidFill>
          <a:ln>
            <a:noFill/>
          </a:ln>
        </p:spPr>
        <p:txBody>
          <a:bodyPr anchorCtr="0" anchor="ctr" bIns="91425" lIns="91425" spcFirstLastPara="1" rIns="91425" wrap="square" tIns="91425">
            <a:noAutofit/>
          </a:bodyPr>
          <a:lstStyle/>
          <a:p>
            <a:pPr indent="0" lvl="0" marL="0">
              <a:spcBef>
                <a:spcPts val="0"/>
              </a:spcBef>
              <a:spcAft>
                <a:spcPts val="0"/>
              </a:spcAft>
              <a:buNone/>
            </a:pPr>
            <a:r>
              <a:rPr b="1" lang="es" sz="1100" u="sng"/>
              <a:t>SOLUCIÓN</a:t>
            </a:r>
            <a:endParaRPr b="1" sz="1100" u="sng"/>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1000"/>
                                        <p:tgtEl>
                                          <p:spTgt spid="1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1000"/>
                                        <p:tgtEl>
                                          <p:spTgt spid="2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1000"/>
                                        <p:tgtEl>
                                          <p:spTgt spid="1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624175"/>
            <a:ext cx="7505700" cy="5529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TIPOS PARA LAS ENTREVISTAS</a:t>
            </a:r>
            <a:endParaRPr/>
          </a:p>
        </p:txBody>
      </p:sp>
      <p:sp>
        <p:nvSpPr>
          <p:cNvPr id="135" name="Google Shape;135;p14"/>
          <p:cNvSpPr txBox="1"/>
          <p:nvPr>
            <p:ph idx="1" type="body"/>
          </p:nvPr>
        </p:nvSpPr>
        <p:spPr>
          <a:xfrm>
            <a:off x="819150" y="1578775"/>
            <a:ext cx="7505700" cy="2776200"/>
          </a:xfrm>
          <a:prstGeom prst="rect">
            <a:avLst/>
          </a:prstGeom>
        </p:spPr>
        <p:txBody>
          <a:bodyPr anchorCtr="0" anchor="t" bIns="91425" lIns="91425" spcFirstLastPara="1" rIns="91425" wrap="square" tIns="91425">
            <a:noAutofit/>
          </a:bodyPr>
          <a:lstStyle/>
          <a:p>
            <a:pPr indent="-342900" lvl="0" marL="457200" rtl="0" algn="just">
              <a:lnSpc>
                <a:spcPct val="100000"/>
              </a:lnSpc>
              <a:spcBef>
                <a:spcPts val="0"/>
              </a:spcBef>
              <a:spcAft>
                <a:spcPts val="0"/>
              </a:spcAft>
              <a:buSzPts val="1800"/>
              <a:buFont typeface="Arial"/>
              <a:buChar char="●"/>
            </a:pPr>
            <a:r>
              <a:rPr lang="es" sz="1800">
                <a:latin typeface="Arial"/>
                <a:ea typeface="Arial"/>
                <a:cs typeface="Arial"/>
                <a:sym typeface="Arial"/>
              </a:rPr>
              <a:t>Las preguntas deben ir de los más general a lo más particular </a:t>
            </a:r>
            <a:endParaRPr sz="1800">
              <a:latin typeface="Arial"/>
              <a:ea typeface="Arial"/>
              <a:cs typeface="Arial"/>
              <a:sym typeface="Arial"/>
            </a:endParaRPr>
          </a:p>
          <a:p>
            <a:pPr indent="0" lvl="0" marL="457200" rtl="0" algn="just">
              <a:lnSpc>
                <a:spcPct val="100000"/>
              </a:lnSpc>
              <a:spcBef>
                <a:spcPts val="1600"/>
              </a:spcBef>
              <a:spcAft>
                <a:spcPts val="0"/>
              </a:spcAft>
              <a:buNone/>
            </a:pPr>
            <a:r>
              <a:t/>
            </a:r>
            <a:endParaRPr sz="1800">
              <a:latin typeface="Arial"/>
              <a:ea typeface="Arial"/>
              <a:cs typeface="Arial"/>
              <a:sym typeface="Arial"/>
            </a:endParaRPr>
          </a:p>
          <a:p>
            <a:pPr indent="-342900" lvl="0" marL="457200" rtl="0" algn="just">
              <a:lnSpc>
                <a:spcPct val="100000"/>
              </a:lnSpc>
              <a:spcBef>
                <a:spcPts val="1600"/>
              </a:spcBef>
              <a:spcAft>
                <a:spcPts val="0"/>
              </a:spcAft>
              <a:buSzPts val="1800"/>
              <a:buFont typeface="Arial"/>
              <a:buChar char="●"/>
            </a:pPr>
            <a:r>
              <a:rPr lang="es" sz="1800">
                <a:latin typeface="Arial"/>
                <a:ea typeface="Arial"/>
                <a:cs typeface="Arial"/>
                <a:sym typeface="Arial"/>
              </a:rPr>
              <a:t>Se sugiere empezar con las “preguntas rompehielo”</a:t>
            </a:r>
            <a:endParaRPr sz="1800">
              <a:latin typeface="Arial"/>
              <a:ea typeface="Arial"/>
              <a:cs typeface="Arial"/>
              <a:sym typeface="Arial"/>
            </a:endParaRPr>
          </a:p>
          <a:p>
            <a:pPr indent="0" lvl="0" marL="0" rtl="0" algn="just">
              <a:lnSpc>
                <a:spcPct val="100000"/>
              </a:lnSpc>
              <a:spcBef>
                <a:spcPts val="1600"/>
              </a:spcBef>
              <a:spcAft>
                <a:spcPts val="0"/>
              </a:spcAft>
              <a:buNone/>
            </a:pPr>
            <a:r>
              <a:t/>
            </a:r>
            <a:endParaRPr sz="1800">
              <a:latin typeface="Arial"/>
              <a:ea typeface="Arial"/>
              <a:cs typeface="Arial"/>
              <a:sym typeface="Arial"/>
            </a:endParaRPr>
          </a:p>
          <a:p>
            <a:pPr indent="-342900" lvl="0" marL="457200" rtl="0" algn="just">
              <a:lnSpc>
                <a:spcPct val="100000"/>
              </a:lnSpc>
              <a:spcBef>
                <a:spcPts val="1600"/>
              </a:spcBef>
              <a:spcAft>
                <a:spcPts val="0"/>
              </a:spcAft>
              <a:buSzPts val="1800"/>
              <a:buFont typeface="Arial"/>
              <a:buChar char="●"/>
            </a:pPr>
            <a:r>
              <a:rPr lang="es" sz="1800">
                <a:latin typeface="Arial"/>
                <a:ea typeface="Arial"/>
                <a:cs typeface="Arial"/>
                <a:sym typeface="Arial"/>
              </a:rPr>
              <a:t>Deben fijar cuál es el objetivo de su entrevista, sobre qué cosa en particular quieren información. Se sugiere definir conceptos claves.</a:t>
            </a:r>
            <a:endParaRPr sz="1800">
              <a:latin typeface="Arial"/>
              <a:ea typeface="Arial"/>
              <a:cs typeface="Arial"/>
              <a:sym typeface="Arial"/>
            </a:endParaRPr>
          </a:p>
          <a:p>
            <a:pPr indent="0" lvl="0" marL="0">
              <a:lnSpc>
                <a:spcPct val="100000"/>
              </a:lnSpc>
              <a:spcBef>
                <a:spcPts val="160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308350"/>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Ejemplo: entrevista a director de la dirección de vialidad </a:t>
            </a:r>
            <a:endParaRPr/>
          </a:p>
        </p:txBody>
      </p:sp>
      <p:sp>
        <p:nvSpPr>
          <p:cNvPr id="141" name="Google Shape;141;p15"/>
          <p:cNvSpPr txBox="1"/>
          <p:nvPr>
            <p:ph idx="1" type="body"/>
          </p:nvPr>
        </p:nvSpPr>
        <p:spPr>
          <a:xfrm>
            <a:off x="819150" y="1347750"/>
            <a:ext cx="7505700" cy="24480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SzPts val="1800"/>
              <a:buChar char="●"/>
            </a:pPr>
            <a:r>
              <a:rPr lang="es" sz="1800"/>
              <a:t>¿Cuántos años lleva trabajando en el MOP?</a:t>
            </a:r>
            <a:endParaRPr sz="1800"/>
          </a:p>
          <a:p>
            <a:pPr indent="-342900" lvl="0" marL="457200" rtl="0" algn="just">
              <a:spcBef>
                <a:spcPts val="0"/>
              </a:spcBef>
              <a:spcAft>
                <a:spcPts val="0"/>
              </a:spcAft>
              <a:buSzPts val="1800"/>
              <a:buChar char="●"/>
            </a:pPr>
            <a:r>
              <a:rPr lang="es" sz="1800"/>
              <a:t>¿Cómo llegó al MInisterio?</a:t>
            </a:r>
            <a:endParaRPr sz="1800"/>
          </a:p>
          <a:p>
            <a:pPr indent="-342900" lvl="0" marL="457200" rtl="0" algn="just">
              <a:spcBef>
                <a:spcPts val="0"/>
              </a:spcBef>
              <a:spcAft>
                <a:spcPts val="0"/>
              </a:spcAft>
              <a:buSzPts val="1800"/>
              <a:buChar char="●"/>
            </a:pPr>
            <a:r>
              <a:rPr lang="es" sz="1800"/>
              <a:t>En su experiencia ¿cuáles son los mayores problemas que presenta Chile en cuanto a sus calles? </a:t>
            </a:r>
            <a:endParaRPr sz="1800"/>
          </a:p>
          <a:p>
            <a:pPr indent="-342900" lvl="0" marL="457200" rtl="0" algn="just">
              <a:spcBef>
                <a:spcPts val="0"/>
              </a:spcBef>
              <a:spcAft>
                <a:spcPts val="0"/>
              </a:spcAft>
              <a:buSzPts val="1800"/>
              <a:buChar char="●"/>
            </a:pPr>
            <a:r>
              <a:rPr lang="es" sz="1800"/>
              <a:t>¿Cómo surgió la política de pavimentación urbana? ¿cuáles fueron sus antecedentes?</a:t>
            </a:r>
            <a:endParaRPr sz="1800"/>
          </a:p>
          <a:p>
            <a:pPr indent="-342900" lvl="0" marL="457200" rtl="0" algn="just">
              <a:spcBef>
                <a:spcPts val="0"/>
              </a:spcBef>
              <a:spcAft>
                <a:spcPts val="0"/>
              </a:spcAft>
              <a:buSzPts val="1800"/>
              <a:buChar char="●"/>
            </a:pPr>
            <a:r>
              <a:rPr lang="es" sz="1800"/>
              <a:t>¿Qué fue lo más </a:t>
            </a:r>
            <a:r>
              <a:rPr lang="es" sz="1800"/>
              <a:t>difícil</a:t>
            </a:r>
            <a:r>
              <a:rPr lang="es" sz="1800"/>
              <a:t> de </a:t>
            </a:r>
            <a:r>
              <a:rPr lang="es" sz="1800"/>
              <a:t>implementar</a:t>
            </a:r>
            <a:r>
              <a:rPr lang="es" sz="1800"/>
              <a:t>?</a:t>
            </a:r>
            <a:endParaRPr sz="1800"/>
          </a:p>
          <a:p>
            <a:pPr indent="-342900" lvl="0" marL="457200" rtl="0" algn="just">
              <a:spcBef>
                <a:spcPts val="0"/>
              </a:spcBef>
              <a:spcAft>
                <a:spcPts val="0"/>
              </a:spcAft>
              <a:buSzPts val="1800"/>
              <a:buChar char="●"/>
            </a:pPr>
            <a:r>
              <a:rPr lang="es" sz="1800"/>
              <a:t>¿Cree usted que la propuesta cumplió los objetivos? ¿por qué?</a:t>
            </a:r>
            <a:endParaRPr sz="1800"/>
          </a:p>
          <a:p>
            <a:pPr indent="-342900" lvl="0" marL="457200" rtl="0" algn="just">
              <a:spcBef>
                <a:spcPts val="0"/>
              </a:spcBef>
              <a:spcAft>
                <a:spcPts val="0"/>
              </a:spcAft>
              <a:buSzPts val="1800"/>
              <a:buChar char="●"/>
            </a:pPr>
            <a:r>
              <a:rPr lang="es" sz="1800"/>
              <a:t>¿Qué cosas debería considerar una nueva propuesta de arreglo de calles?</a:t>
            </a:r>
            <a:endParaRPr sz="1800"/>
          </a:p>
          <a:p>
            <a:pPr indent="-342900" lvl="0" marL="457200" rtl="0" algn="just">
              <a:spcBef>
                <a:spcPts val="0"/>
              </a:spcBef>
              <a:spcAft>
                <a:spcPts val="0"/>
              </a:spcAft>
              <a:buSzPts val="1800"/>
              <a:buChar char="●"/>
            </a:pPr>
            <a:r>
              <a:rPr lang="es" sz="1800"/>
              <a:t>¿Cómo ve el futuro de la vialidad en Chile?</a:t>
            </a:r>
            <a:endParaRPr sz="1800"/>
          </a:p>
          <a:p>
            <a:pPr indent="-342900" lvl="0" marL="457200" algn="just">
              <a:spcBef>
                <a:spcPts val="0"/>
              </a:spcBef>
              <a:spcAft>
                <a:spcPts val="0"/>
              </a:spcAft>
              <a:buSzPts val="1800"/>
              <a:buChar char="●"/>
            </a:pPr>
            <a:r>
              <a:rPr lang="es" sz="1800"/>
              <a:t>Muchas gracias por el tiempo</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Entrevista</a:t>
            </a:r>
            <a:endParaRPr/>
          </a:p>
        </p:txBody>
      </p:sp>
      <p:sp>
        <p:nvSpPr>
          <p:cNvPr id="147" name="Google Shape;147;p16"/>
          <p:cNvSpPr txBox="1"/>
          <p:nvPr>
            <p:ph idx="1" type="body"/>
          </p:nvPr>
        </p:nvSpPr>
        <p:spPr>
          <a:xfrm>
            <a:off x="819150" y="1552975"/>
            <a:ext cx="7505700" cy="27666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s" sz="1800"/>
              <a:t>Luego de realizada, deben transcribir TODA la entrevista e identificar los </a:t>
            </a:r>
            <a:r>
              <a:rPr lang="es" sz="1800"/>
              <a:t>conceptos</a:t>
            </a:r>
            <a:r>
              <a:rPr lang="es" sz="1800"/>
              <a:t> claves que se relacionan con el tema. </a:t>
            </a:r>
            <a:endParaRPr sz="1800"/>
          </a:p>
          <a:p>
            <a:pPr indent="0" lvl="0" marL="0" rtl="0" algn="just">
              <a:spcBef>
                <a:spcPts val="1600"/>
              </a:spcBef>
              <a:spcAft>
                <a:spcPts val="0"/>
              </a:spcAft>
              <a:buNone/>
            </a:pPr>
            <a:r>
              <a:rPr lang="es" sz="1800"/>
              <a:t> El análisis debe realizarse haciendo pequeños resúmenes de las partes que se relacionan directamente con el trabajo. También es aconsejable </a:t>
            </a:r>
            <a:r>
              <a:rPr lang="es" sz="1800"/>
              <a:t>citar</a:t>
            </a:r>
            <a:r>
              <a:rPr lang="es" sz="1800"/>
              <a:t> en el informe.</a:t>
            </a:r>
            <a:endParaRPr sz="1800"/>
          </a:p>
          <a:p>
            <a:pPr indent="0" lvl="0" marL="0" algn="just">
              <a:spcBef>
                <a:spcPts val="1600"/>
              </a:spcBef>
              <a:spcAft>
                <a:spcPts val="1600"/>
              </a:spcAft>
              <a:buNone/>
            </a:pPr>
            <a:r>
              <a:rPr lang="es" sz="1800"/>
              <a:t>Importante: la entrevista es solo una herramienta, ayuda a obtener datos cualitativos, pero no es la VERDAD.</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Definición de Problemas Públicos</a:t>
            </a:r>
            <a:endParaRPr/>
          </a:p>
        </p:txBody>
      </p:sp>
      <p:sp>
        <p:nvSpPr>
          <p:cNvPr id="153" name="Google Shape;153;p17"/>
          <p:cNvSpPr txBox="1"/>
          <p:nvPr>
            <p:ph idx="1" type="body"/>
          </p:nvPr>
        </p:nvSpPr>
        <p:spPr>
          <a:xfrm>
            <a:off x="819150" y="1592775"/>
            <a:ext cx="7505700" cy="24480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SzPts val="1800"/>
              <a:buAutoNum type="alphaLcParenR"/>
            </a:pPr>
            <a:r>
              <a:rPr lang="es" sz="1800"/>
              <a:t>Carencias objetivas en la sociedad: </a:t>
            </a:r>
            <a:endParaRPr sz="1800"/>
          </a:p>
          <a:p>
            <a:pPr indent="0" lvl="0" marL="0" rtl="0" algn="just">
              <a:spcBef>
                <a:spcPts val="1600"/>
              </a:spcBef>
              <a:spcAft>
                <a:spcPts val="0"/>
              </a:spcAft>
              <a:buNone/>
            </a:pPr>
            <a:r>
              <a:rPr lang="es" sz="1800"/>
              <a:t> es necesario que, mediante investigaciones y datos empíricos respalden por qué la problemática es de </a:t>
            </a:r>
            <a:r>
              <a:rPr lang="es" sz="1800"/>
              <a:t>carácter</a:t>
            </a:r>
            <a:r>
              <a:rPr lang="es" sz="1800"/>
              <a:t> público. Se necesita establecer cuanti y cualitativamente por qué es un tema que nos afecta a todos </a:t>
            </a:r>
            <a:endParaRPr sz="1800"/>
          </a:p>
          <a:p>
            <a:pPr indent="-342900" lvl="0" marL="457200" rtl="0" algn="just">
              <a:spcBef>
                <a:spcPts val="1600"/>
              </a:spcBef>
              <a:spcAft>
                <a:spcPts val="0"/>
              </a:spcAft>
              <a:buSzPts val="1800"/>
              <a:buAutoNum type="alphaLcParenR"/>
            </a:pPr>
            <a:r>
              <a:rPr lang="es" sz="1800"/>
              <a:t>Que son </a:t>
            </a:r>
            <a:r>
              <a:rPr lang="es" sz="1800"/>
              <a:t>definidos</a:t>
            </a:r>
            <a:r>
              <a:rPr lang="es" sz="1800"/>
              <a:t> por un actor de poder como problema público:</a:t>
            </a:r>
            <a:endParaRPr sz="1800"/>
          </a:p>
          <a:p>
            <a:pPr indent="0" lvl="0" marL="0" algn="just">
              <a:spcBef>
                <a:spcPts val="1600"/>
              </a:spcBef>
              <a:spcAft>
                <a:spcPts val="1600"/>
              </a:spcAft>
              <a:buNone/>
            </a:pPr>
            <a:r>
              <a:rPr lang="es" sz="1800"/>
              <a:t> Una vez que el problema ya es considerado “Público” hay que establecer por qué el Estado debe hacerse cargo de dicha situación. Se debe justificar por qué deben ocuparse recursos públicos en resolver la situación. </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18"/>
          <p:cNvSpPr txBox="1"/>
          <p:nvPr>
            <p:ph type="title"/>
          </p:nvPr>
        </p:nvSpPr>
        <p:spPr>
          <a:xfrm>
            <a:off x="819150" y="586925"/>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s"/>
              <a:t>A tener en cuenta</a:t>
            </a:r>
            <a:endParaRPr b="1"/>
          </a:p>
        </p:txBody>
      </p:sp>
      <p:sp>
        <p:nvSpPr>
          <p:cNvPr id="159" name="Google Shape;159;p18"/>
          <p:cNvSpPr txBox="1"/>
          <p:nvPr>
            <p:ph idx="1" type="body"/>
          </p:nvPr>
        </p:nvSpPr>
        <p:spPr>
          <a:xfrm>
            <a:off x="819150" y="1314250"/>
            <a:ext cx="7505700" cy="2448000"/>
          </a:xfrm>
          <a:prstGeom prst="rect">
            <a:avLst/>
          </a:prstGeom>
        </p:spPr>
        <p:txBody>
          <a:bodyPr anchorCtr="0" anchor="t" bIns="91425" lIns="91425" spcFirstLastPara="1" rIns="91425" wrap="square" tIns="91425">
            <a:noAutofit/>
          </a:bodyPr>
          <a:lstStyle/>
          <a:p>
            <a:pPr indent="-342900" lvl="0" marL="457200" rtl="0" algn="just">
              <a:spcBef>
                <a:spcPts val="0"/>
              </a:spcBef>
              <a:spcAft>
                <a:spcPts val="0"/>
              </a:spcAft>
              <a:buSzPts val="1800"/>
              <a:buChar char="●"/>
            </a:pPr>
            <a:r>
              <a:rPr lang="es" sz="1800"/>
              <a:t>Debemos considerar que cuando nos enfrentemos a “wicked problems” será casi imposible dar una verdadera solución, solo podemos llegar a reducir los efectos que el problema produce. </a:t>
            </a:r>
            <a:endParaRPr sz="1800"/>
          </a:p>
          <a:p>
            <a:pPr indent="-342900" lvl="0" marL="457200" rtl="0" algn="just">
              <a:spcBef>
                <a:spcPts val="0"/>
              </a:spcBef>
              <a:spcAft>
                <a:spcPts val="0"/>
              </a:spcAft>
              <a:buSzPts val="1800"/>
              <a:buChar char="●"/>
            </a:pPr>
            <a:r>
              <a:rPr lang="es" sz="1800"/>
              <a:t>Para atender bien el problema, es necesario definirlo de la manera adecuada</a:t>
            </a:r>
            <a:endParaRPr sz="1800"/>
          </a:p>
          <a:p>
            <a:pPr indent="-342900" lvl="0" marL="457200" algn="just">
              <a:spcBef>
                <a:spcPts val="0"/>
              </a:spcBef>
              <a:spcAft>
                <a:spcPts val="0"/>
              </a:spcAft>
              <a:buSzPts val="1800"/>
              <a:buChar char="●"/>
            </a:pPr>
            <a:r>
              <a:rPr lang="es" sz="1800"/>
              <a:t>Ejemplo: </a:t>
            </a:r>
            <a:r>
              <a:rPr b="1" i="1" lang="es" sz="1800"/>
              <a:t>“desigualdad en el acceso al agua en la comuna de Petorca”</a:t>
            </a:r>
            <a:r>
              <a:rPr lang="es" sz="1800"/>
              <a:t> </a:t>
            </a:r>
            <a:endParaRPr sz="1800"/>
          </a:p>
        </p:txBody>
      </p:sp>
      <p:sp>
        <p:nvSpPr>
          <p:cNvPr id="160" name="Google Shape;160;p18"/>
          <p:cNvSpPr/>
          <p:nvPr/>
        </p:nvSpPr>
        <p:spPr>
          <a:xfrm>
            <a:off x="6128425" y="3340450"/>
            <a:ext cx="1561200" cy="1512300"/>
          </a:xfrm>
          <a:prstGeom prst="upArrow">
            <a:avLst>
              <a:gd fmla="val 50000" name="adj1"/>
              <a:gd fmla="val 50000" name="adj2"/>
            </a:avLst>
          </a:prstGeom>
          <a:solidFill>
            <a:srgbClr val="6AA84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b="1"/>
          </a:p>
        </p:txBody>
      </p:sp>
      <p:sp>
        <p:nvSpPr>
          <p:cNvPr id="161" name="Google Shape;161;p18"/>
          <p:cNvSpPr/>
          <p:nvPr/>
        </p:nvSpPr>
        <p:spPr>
          <a:xfrm>
            <a:off x="2825450" y="3340450"/>
            <a:ext cx="1621500" cy="1512300"/>
          </a:xfrm>
          <a:prstGeom prst="upArrow">
            <a:avLst>
              <a:gd fmla="val 50000" name="adj1"/>
              <a:gd fmla="val 50000" name="adj2"/>
            </a:avLst>
          </a:prstGeom>
          <a:solidFill>
            <a:srgbClr val="134F5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162" name="Google Shape;162;p18"/>
          <p:cNvSpPr txBox="1"/>
          <p:nvPr/>
        </p:nvSpPr>
        <p:spPr>
          <a:xfrm>
            <a:off x="6357250" y="3762250"/>
            <a:ext cx="1621500" cy="6687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b="1" lang="es"/>
              <a:t> </a:t>
            </a:r>
            <a:r>
              <a:rPr b="1" lang="es"/>
              <a:t>ACOTADO</a:t>
            </a:r>
            <a:endParaRPr b="1"/>
          </a:p>
        </p:txBody>
      </p:sp>
      <p:sp>
        <p:nvSpPr>
          <p:cNvPr id="163" name="Google Shape;163;p18"/>
          <p:cNvSpPr txBox="1"/>
          <p:nvPr/>
        </p:nvSpPr>
        <p:spPr>
          <a:xfrm>
            <a:off x="3043850" y="3762250"/>
            <a:ext cx="1403100" cy="6687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b="1" lang="es">
                <a:solidFill>
                  <a:srgbClr val="FFFFFF"/>
                </a:solidFill>
              </a:rPr>
              <a:t>PROBLEMA </a:t>
            </a:r>
            <a:r>
              <a:rPr lang="es">
                <a:solidFill>
                  <a:srgbClr val="FFFFFF"/>
                </a:solidFill>
              </a:rPr>
              <a:t> </a:t>
            </a:r>
            <a:endParaRPr>
              <a:solidFill>
                <a:srgbClr val="FFFFFF"/>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1000"/>
                                        <p:tgtEl>
                                          <p:spTgt spid="1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1000"/>
                                        <p:tgtEl>
                                          <p:spTgt spid="1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19"/>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s"/>
              <a:t>Árbol de Problemas </a:t>
            </a:r>
            <a:endParaRPr b="1"/>
          </a:p>
        </p:txBody>
      </p:sp>
      <p:sp>
        <p:nvSpPr>
          <p:cNvPr id="169" name="Google Shape;169;p19"/>
          <p:cNvSpPr/>
          <p:nvPr/>
        </p:nvSpPr>
        <p:spPr>
          <a:xfrm>
            <a:off x="238775" y="2027225"/>
            <a:ext cx="3024300" cy="1402800"/>
          </a:xfrm>
          <a:prstGeom prst="chevron">
            <a:avLst>
              <a:gd fmla="val 50000" name="adj"/>
            </a:avLst>
          </a:prstGeom>
          <a:gradFill>
            <a:gsLst>
              <a:gs pos="0">
                <a:srgbClr val="54F8B3"/>
              </a:gs>
              <a:gs pos="100000">
                <a:srgbClr val="10B972"/>
              </a:gs>
            </a:gsLst>
            <a:path path="circle">
              <a:fillToRect b="50%" l="50%" r="50%" t="50%"/>
            </a:path>
            <a:tileRect/>
          </a:gra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rPr b="1" lang="es" sz="2400">
                <a:solidFill>
                  <a:srgbClr val="FFFFFF"/>
                </a:solidFill>
              </a:rPr>
              <a:t>  </a:t>
            </a:r>
            <a:r>
              <a:rPr b="1" lang="es" sz="2400">
                <a:solidFill>
                  <a:srgbClr val="FFFFFF"/>
                </a:solidFill>
              </a:rPr>
              <a:t>Causas</a:t>
            </a:r>
            <a:endParaRPr b="1" sz="2400">
              <a:solidFill>
                <a:srgbClr val="FFFFFF"/>
              </a:solidFill>
            </a:endParaRPr>
          </a:p>
        </p:txBody>
      </p:sp>
      <p:sp>
        <p:nvSpPr>
          <p:cNvPr id="170" name="Google Shape;170;p19"/>
          <p:cNvSpPr/>
          <p:nvPr/>
        </p:nvSpPr>
        <p:spPr>
          <a:xfrm>
            <a:off x="2994575" y="2027225"/>
            <a:ext cx="3084000" cy="1402800"/>
          </a:xfrm>
          <a:prstGeom prst="chevron">
            <a:avLst>
              <a:gd fmla="val 50000" name="adj"/>
            </a:avLst>
          </a:prstGeom>
          <a:gradFill>
            <a:gsLst>
              <a:gs pos="0">
                <a:srgbClr val="5963BA"/>
              </a:gs>
              <a:gs pos="100000">
                <a:srgbClr val="2F3461"/>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rPr b="1" lang="es" sz="2400"/>
              <a:t> </a:t>
            </a:r>
            <a:r>
              <a:rPr b="1" lang="es" sz="2400">
                <a:solidFill>
                  <a:srgbClr val="FFFFFF"/>
                </a:solidFill>
              </a:rPr>
              <a:t>Problema </a:t>
            </a:r>
            <a:endParaRPr b="1" sz="2400">
              <a:solidFill>
                <a:srgbClr val="FFFFFF"/>
              </a:solidFill>
            </a:endParaRPr>
          </a:p>
        </p:txBody>
      </p:sp>
      <p:sp>
        <p:nvSpPr>
          <p:cNvPr id="171" name="Google Shape;171;p19"/>
          <p:cNvSpPr/>
          <p:nvPr/>
        </p:nvSpPr>
        <p:spPr>
          <a:xfrm>
            <a:off x="5786675" y="2027225"/>
            <a:ext cx="3084000" cy="1402800"/>
          </a:xfrm>
          <a:prstGeom prst="chevron">
            <a:avLst>
              <a:gd fmla="val 50000" name="adj"/>
            </a:avLst>
          </a:prstGeom>
          <a:gradFill>
            <a:gsLst>
              <a:gs pos="0">
                <a:srgbClr val="E48776"/>
              </a:gs>
              <a:gs pos="100000">
                <a:srgbClr val="AC3F2B"/>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t/>
            </a:r>
            <a:endParaRPr sz="2400"/>
          </a:p>
        </p:txBody>
      </p:sp>
      <p:sp>
        <p:nvSpPr>
          <p:cNvPr id="172" name="Google Shape;172;p19"/>
          <p:cNvSpPr txBox="1"/>
          <p:nvPr/>
        </p:nvSpPr>
        <p:spPr>
          <a:xfrm>
            <a:off x="6388125" y="2455025"/>
            <a:ext cx="2676300" cy="8655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b="1" lang="es" sz="2000">
                <a:solidFill>
                  <a:srgbClr val="F3F3F3"/>
                </a:solidFill>
              </a:rPr>
              <a:t>CONSECUENCIAS</a:t>
            </a:r>
            <a:endParaRPr b="1" sz="2000">
              <a:solidFill>
                <a:srgbClr val="F3F3F3"/>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1000"/>
                                        <p:tgtEl>
                                          <p:spTgt spid="1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1000"/>
                                        <p:tgtEl>
                                          <p:spTgt spid="1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1000"/>
                                        <p:tgtEl>
                                          <p:spTgt spid="1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20"/>
          <p:cNvSpPr txBox="1"/>
          <p:nvPr>
            <p:ph idx="1" type="body"/>
          </p:nvPr>
        </p:nvSpPr>
        <p:spPr>
          <a:xfrm>
            <a:off x="819150" y="975950"/>
            <a:ext cx="7505700" cy="10485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s" sz="2400"/>
              <a:t>La respuesta que den al problema dependerá de la forma en que este se haya definido</a:t>
            </a:r>
            <a:endParaRPr b="1" sz="2400"/>
          </a:p>
          <a:p>
            <a:pPr indent="0" lvl="0" marL="0" algn="just">
              <a:spcBef>
                <a:spcPts val="1600"/>
              </a:spcBef>
              <a:spcAft>
                <a:spcPts val="1600"/>
              </a:spcAft>
              <a:buNone/>
            </a:pPr>
            <a:r>
              <a:t/>
            </a:r>
            <a:endParaRPr b="1" sz="1800"/>
          </a:p>
        </p:txBody>
      </p:sp>
      <p:sp>
        <p:nvSpPr>
          <p:cNvPr id="178" name="Google Shape;178;p20"/>
          <p:cNvSpPr txBox="1"/>
          <p:nvPr/>
        </p:nvSpPr>
        <p:spPr>
          <a:xfrm>
            <a:off x="894525" y="2306925"/>
            <a:ext cx="7391700" cy="10485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b="1" lang="es" sz="1800">
                <a:solidFill>
                  <a:schemeClr val="dk2"/>
                </a:solidFill>
                <a:latin typeface="Calibri"/>
                <a:ea typeface="Calibri"/>
                <a:cs typeface="Calibri"/>
                <a:sym typeface="Calibri"/>
              </a:rPr>
              <a:t>Ej.: </a:t>
            </a:r>
            <a:endParaRPr b="1" sz="1800">
              <a:solidFill>
                <a:schemeClr val="dk2"/>
              </a:solidFill>
              <a:latin typeface="Calibri"/>
              <a:ea typeface="Calibri"/>
              <a:cs typeface="Calibri"/>
              <a:sym typeface="Calibri"/>
            </a:endParaRPr>
          </a:p>
          <a:p>
            <a:pPr indent="0" lvl="0" marL="0" rtl="0" algn="just">
              <a:lnSpc>
                <a:spcPct val="115000"/>
              </a:lnSpc>
              <a:spcBef>
                <a:spcPts val="1600"/>
              </a:spcBef>
              <a:spcAft>
                <a:spcPts val="0"/>
              </a:spcAft>
              <a:buNone/>
            </a:pPr>
            <a:r>
              <a:rPr b="1" lang="es" sz="1800">
                <a:solidFill>
                  <a:srgbClr val="980000"/>
                </a:solidFill>
                <a:latin typeface="Calibri"/>
                <a:ea typeface="Calibri"/>
                <a:cs typeface="Calibri"/>
                <a:sym typeface="Calibri"/>
              </a:rPr>
              <a:t>Problema</a:t>
            </a:r>
            <a:r>
              <a:rPr b="1" lang="es" sz="1800">
                <a:solidFill>
                  <a:schemeClr val="dk2"/>
                </a:solidFill>
                <a:latin typeface="Calibri"/>
                <a:ea typeface="Calibri"/>
                <a:cs typeface="Calibri"/>
                <a:sym typeface="Calibri"/>
              </a:rPr>
              <a:t>: </a:t>
            </a:r>
            <a:r>
              <a:rPr b="1" i="1" lang="es" sz="1800">
                <a:solidFill>
                  <a:schemeClr val="dk2"/>
                </a:solidFill>
                <a:latin typeface="Calibri"/>
                <a:ea typeface="Calibri"/>
                <a:cs typeface="Calibri"/>
                <a:sym typeface="Calibri"/>
              </a:rPr>
              <a:t>“desigualdad en el acceso al agua en la comuna de Petorca”</a:t>
            </a:r>
            <a:r>
              <a:rPr b="1" lang="es" sz="1800">
                <a:solidFill>
                  <a:schemeClr val="dk2"/>
                </a:solidFill>
                <a:latin typeface="Calibri"/>
                <a:ea typeface="Calibri"/>
                <a:cs typeface="Calibri"/>
                <a:sym typeface="Calibri"/>
              </a:rPr>
              <a:t> </a:t>
            </a:r>
            <a:endParaRPr b="1" sz="1800">
              <a:solidFill>
                <a:schemeClr val="dk2"/>
              </a:solidFill>
              <a:latin typeface="Calibri"/>
              <a:ea typeface="Calibri"/>
              <a:cs typeface="Calibri"/>
              <a:sym typeface="Calibri"/>
            </a:endParaRPr>
          </a:p>
          <a:p>
            <a:pPr indent="0" lvl="0" marL="0" rtl="0" algn="just">
              <a:lnSpc>
                <a:spcPct val="115000"/>
              </a:lnSpc>
              <a:spcBef>
                <a:spcPts val="1600"/>
              </a:spcBef>
              <a:spcAft>
                <a:spcPts val="0"/>
              </a:spcAft>
              <a:buNone/>
            </a:pPr>
            <a:r>
              <a:t/>
            </a:r>
            <a:endParaRPr b="1" sz="1800">
              <a:solidFill>
                <a:schemeClr val="dk2"/>
              </a:solidFill>
              <a:latin typeface="Calibri"/>
              <a:ea typeface="Calibri"/>
              <a:cs typeface="Calibri"/>
              <a:sym typeface="Calibri"/>
            </a:endParaRPr>
          </a:p>
          <a:p>
            <a:pPr indent="0" lvl="0" marL="0">
              <a:spcBef>
                <a:spcPts val="1600"/>
              </a:spcBef>
              <a:spcAft>
                <a:spcPts val="0"/>
              </a:spcAft>
              <a:buNone/>
            </a:pPr>
            <a:r>
              <a:t/>
            </a:r>
            <a:endParaRPr/>
          </a:p>
        </p:txBody>
      </p:sp>
      <p:sp>
        <p:nvSpPr>
          <p:cNvPr id="179" name="Google Shape;179;p20"/>
          <p:cNvSpPr txBox="1"/>
          <p:nvPr/>
        </p:nvSpPr>
        <p:spPr>
          <a:xfrm>
            <a:off x="906300" y="3507475"/>
            <a:ext cx="7418700" cy="8946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1600"/>
              </a:spcAft>
              <a:buNone/>
            </a:pPr>
            <a:r>
              <a:rPr b="1" lang="es" sz="1800">
                <a:solidFill>
                  <a:schemeClr val="accent6"/>
                </a:solidFill>
                <a:latin typeface="Calibri"/>
                <a:ea typeface="Calibri"/>
                <a:cs typeface="Calibri"/>
                <a:sym typeface="Calibri"/>
              </a:rPr>
              <a:t>Solución</a:t>
            </a:r>
            <a:r>
              <a:rPr b="1" lang="es" sz="1800">
                <a:solidFill>
                  <a:schemeClr val="dk2"/>
                </a:solidFill>
                <a:latin typeface="Calibri"/>
                <a:ea typeface="Calibri"/>
                <a:cs typeface="Calibri"/>
                <a:sym typeface="Calibri"/>
              </a:rPr>
              <a:t>: “Disminuir la desigualdad en el acceso al agua en la comuna de Petorca”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1000"/>
                                        <p:tgtEl>
                                          <p:spTgt spid="1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1000"/>
                                        <p:tgtEl>
                                          <p:spTgt spid="1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1"/>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es"/>
              <a:t>Algunos consejos</a:t>
            </a:r>
            <a:endParaRPr/>
          </a:p>
        </p:txBody>
      </p:sp>
      <p:sp>
        <p:nvSpPr>
          <p:cNvPr id="185" name="Google Shape;185;p21"/>
          <p:cNvSpPr txBox="1"/>
          <p:nvPr>
            <p:ph idx="1" type="body"/>
          </p:nvPr>
        </p:nvSpPr>
        <p:spPr>
          <a:xfrm>
            <a:off x="819150" y="1473400"/>
            <a:ext cx="7505700" cy="24480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b="1" lang="es"/>
              <a:t>Fijen quiénes serán los beneficiarios:</a:t>
            </a:r>
            <a:endParaRPr b="1"/>
          </a:p>
          <a:p>
            <a:pPr indent="0" lvl="0" marL="0" rtl="0">
              <a:spcBef>
                <a:spcPts val="1600"/>
              </a:spcBef>
              <a:spcAft>
                <a:spcPts val="0"/>
              </a:spcAft>
              <a:buNone/>
            </a:pPr>
            <a:r>
              <a:t/>
            </a:r>
            <a:endParaRPr/>
          </a:p>
          <a:p>
            <a:pPr indent="0" lvl="0" marL="0">
              <a:spcBef>
                <a:spcPts val="1600"/>
              </a:spcBef>
              <a:spcAft>
                <a:spcPts val="1600"/>
              </a:spcAft>
              <a:buNone/>
            </a:pPr>
            <a:r>
              <a:t/>
            </a:r>
            <a:endParaRPr/>
          </a:p>
        </p:txBody>
      </p:sp>
      <p:sp>
        <p:nvSpPr>
          <p:cNvPr id="186" name="Google Shape;186;p21"/>
          <p:cNvSpPr/>
          <p:nvPr/>
        </p:nvSpPr>
        <p:spPr>
          <a:xfrm>
            <a:off x="2273850" y="1957600"/>
            <a:ext cx="4596300" cy="656700"/>
          </a:xfrm>
          <a:prstGeom prst="rect">
            <a:avLst/>
          </a:prstGeom>
          <a:gradFill>
            <a:gsLst>
              <a:gs pos="0">
                <a:srgbClr val="5963BA"/>
              </a:gs>
              <a:gs pos="100000">
                <a:srgbClr val="2F3461"/>
              </a:gs>
            </a:gsLst>
            <a:lin ang="5400012" scaled="0"/>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b="1" lang="es" sz="2400">
                <a:solidFill>
                  <a:srgbClr val="FFFFFF"/>
                </a:solidFill>
              </a:rPr>
              <a:t>POTENCIALES </a:t>
            </a:r>
            <a:endParaRPr b="1" sz="2400">
              <a:solidFill>
                <a:srgbClr val="FFFFFF"/>
              </a:solidFill>
            </a:endParaRPr>
          </a:p>
        </p:txBody>
      </p:sp>
      <p:sp>
        <p:nvSpPr>
          <p:cNvPr id="187" name="Google Shape;187;p21"/>
          <p:cNvSpPr/>
          <p:nvPr/>
        </p:nvSpPr>
        <p:spPr>
          <a:xfrm>
            <a:off x="2397675" y="2882825"/>
            <a:ext cx="4427175" cy="656700"/>
          </a:xfrm>
          <a:prstGeom prst="flowChartManualOperation">
            <a:avLst/>
          </a:prstGeom>
          <a:gradFill>
            <a:gsLst>
              <a:gs pos="0">
                <a:srgbClr val="5963BA"/>
              </a:gs>
              <a:gs pos="100000">
                <a:srgbClr val="2F3461"/>
              </a:gs>
            </a:gsLst>
            <a:lin ang="5400012" scaled="0"/>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lgn="ctr">
              <a:spcBef>
                <a:spcPts val="0"/>
              </a:spcBef>
              <a:spcAft>
                <a:spcPts val="0"/>
              </a:spcAft>
              <a:buNone/>
            </a:pPr>
            <a:r>
              <a:rPr b="1" lang="es" sz="1800">
                <a:solidFill>
                  <a:srgbClr val="FFFFFF"/>
                </a:solidFill>
              </a:rPr>
              <a:t>OBJETIVOS</a:t>
            </a:r>
            <a:endParaRPr b="1" sz="1800">
              <a:solidFill>
                <a:srgbClr val="FFFFFF"/>
              </a:solidFill>
            </a:endParaRPr>
          </a:p>
        </p:txBody>
      </p:sp>
      <p:sp>
        <p:nvSpPr>
          <p:cNvPr id="188" name="Google Shape;188;p21"/>
          <p:cNvSpPr/>
          <p:nvPr/>
        </p:nvSpPr>
        <p:spPr>
          <a:xfrm>
            <a:off x="3278175" y="3808050"/>
            <a:ext cx="2492100" cy="656700"/>
          </a:xfrm>
          <a:prstGeom prst="flowChartMerge">
            <a:avLst/>
          </a:prstGeom>
          <a:gradFill>
            <a:gsLst>
              <a:gs pos="0">
                <a:srgbClr val="5963BA"/>
              </a:gs>
              <a:gs pos="100000">
                <a:srgbClr val="2F3461"/>
              </a:gs>
            </a:gsLst>
            <a:lin ang="5400012" scaled="0"/>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a:spcBef>
                <a:spcPts val="0"/>
              </a:spcBef>
              <a:spcAft>
                <a:spcPts val="0"/>
              </a:spcAft>
              <a:buNone/>
            </a:pPr>
            <a:r>
              <a:rPr b="1" lang="es">
                <a:solidFill>
                  <a:srgbClr val="FFFFFF"/>
                </a:solidFill>
              </a:rPr>
              <a:t>EFECTIVOS</a:t>
            </a:r>
            <a:endParaRPr b="1">
              <a:solidFill>
                <a:srgbClr val="FFFFFF"/>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1000"/>
                                        <p:tgtEl>
                                          <p:spTgt spid="1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1000"/>
                                        <p:tgtEl>
                                          <p:spTgt spid="18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1000"/>
                                        <p:tgtEl>
                                          <p:spTgt spid="1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