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8" r:id="rId1"/>
  </p:sldMasterIdLst>
  <p:sldIdLst>
    <p:sldId id="256" r:id="rId2"/>
    <p:sldId id="267" r:id="rId3"/>
    <p:sldId id="257" r:id="rId4"/>
    <p:sldId id="258" r:id="rId5"/>
    <p:sldId id="259" r:id="rId6"/>
    <p:sldId id="268" r:id="rId7"/>
    <p:sldId id="260" r:id="rId8"/>
    <p:sldId id="261" r:id="rId9"/>
    <p:sldId id="264" r:id="rId10"/>
    <p:sldId id="262" r:id="rId11"/>
    <p:sldId id="263" r:id="rId12"/>
    <p:sldId id="265" r:id="rId13"/>
    <p:sldId id="266" r:id="rId14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B375F8-E6D3-4CCC-A60A-52F60A2DA2E1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L"/>
        </a:p>
      </dgm:t>
    </dgm:pt>
    <dgm:pt modelId="{5DA5AAE6-E03F-4A42-99A2-E742433CD0C1}">
      <dgm:prSet phldrT="[Texto]"/>
      <dgm:spPr/>
      <dgm:t>
        <a:bodyPr/>
        <a:lstStyle/>
        <a:p>
          <a:r>
            <a:rPr lang="es-CL" dirty="0" smtClean="0"/>
            <a:t>Políticas Públicas	</a:t>
          </a:r>
          <a:endParaRPr lang="es-CL" dirty="0"/>
        </a:p>
      </dgm:t>
    </dgm:pt>
    <dgm:pt modelId="{FF8D4985-E360-40A5-AEC0-7898C584DC37}" type="parTrans" cxnId="{B425816F-C41B-4C86-A4EA-9D09D9FD05A8}">
      <dgm:prSet/>
      <dgm:spPr/>
      <dgm:t>
        <a:bodyPr/>
        <a:lstStyle/>
        <a:p>
          <a:endParaRPr lang="es-CL"/>
        </a:p>
      </dgm:t>
    </dgm:pt>
    <dgm:pt modelId="{DA35FDEF-C4C8-4E7B-B515-B2F6053DBC3D}" type="sibTrans" cxnId="{B425816F-C41B-4C86-A4EA-9D09D9FD05A8}">
      <dgm:prSet/>
      <dgm:spPr/>
      <dgm:t>
        <a:bodyPr/>
        <a:lstStyle/>
        <a:p>
          <a:endParaRPr lang="es-CL"/>
        </a:p>
      </dgm:t>
    </dgm:pt>
    <dgm:pt modelId="{A862CC7B-DA3A-4EFA-8678-80A59919B874}">
      <dgm:prSet phldrT="[Texto]"/>
      <dgm:spPr/>
      <dgm:t>
        <a:bodyPr/>
        <a:lstStyle/>
        <a:p>
          <a:r>
            <a:rPr lang="es-CL" dirty="0" smtClean="0"/>
            <a:t>Programas</a:t>
          </a:r>
          <a:endParaRPr lang="es-CL" dirty="0"/>
        </a:p>
      </dgm:t>
    </dgm:pt>
    <dgm:pt modelId="{B4395CDA-1562-4C97-899F-B3FC4A3AB797}" type="parTrans" cxnId="{5F4B4649-B044-489A-8826-C84BF1DF6F92}">
      <dgm:prSet/>
      <dgm:spPr/>
      <dgm:t>
        <a:bodyPr/>
        <a:lstStyle/>
        <a:p>
          <a:endParaRPr lang="es-CL"/>
        </a:p>
      </dgm:t>
    </dgm:pt>
    <dgm:pt modelId="{DBBBC4E7-91E6-40A5-ACE1-9FAC5089F3AA}" type="sibTrans" cxnId="{5F4B4649-B044-489A-8826-C84BF1DF6F92}">
      <dgm:prSet/>
      <dgm:spPr/>
      <dgm:t>
        <a:bodyPr/>
        <a:lstStyle/>
        <a:p>
          <a:endParaRPr lang="es-CL"/>
        </a:p>
      </dgm:t>
    </dgm:pt>
    <dgm:pt modelId="{1B472FDE-13A1-45C7-8B92-D5028283008F}">
      <dgm:prSet phldrT="[Texto]"/>
      <dgm:spPr/>
      <dgm:t>
        <a:bodyPr/>
        <a:lstStyle/>
        <a:p>
          <a:r>
            <a:rPr lang="es-CL" dirty="0" smtClean="0"/>
            <a:t>Proyectos</a:t>
          </a:r>
          <a:endParaRPr lang="es-CL" dirty="0"/>
        </a:p>
      </dgm:t>
    </dgm:pt>
    <dgm:pt modelId="{87BD853B-4975-4698-87A6-983E6C921778}" type="parTrans" cxnId="{C66B2910-0623-4F94-BCAA-1F81C8E98937}">
      <dgm:prSet/>
      <dgm:spPr/>
      <dgm:t>
        <a:bodyPr/>
        <a:lstStyle/>
        <a:p>
          <a:endParaRPr lang="es-CL"/>
        </a:p>
      </dgm:t>
    </dgm:pt>
    <dgm:pt modelId="{8EE71F2B-6C7F-462E-AE0D-2B0A1FC6F4F2}" type="sibTrans" cxnId="{C66B2910-0623-4F94-BCAA-1F81C8E98937}">
      <dgm:prSet/>
      <dgm:spPr/>
      <dgm:t>
        <a:bodyPr/>
        <a:lstStyle/>
        <a:p>
          <a:endParaRPr lang="es-CL"/>
        </a:p>
      </dgm:t>
    </dgm:pt>
    <dgm:pt modelId="{B07FB20E-8291-44B3-8AC6-C42665A15E5D}" type="pres">
      <dgm:prSet presAssocID="{46B375F8-E6D3-4CCC-A60A-52F60A2DA2E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A2DFFB9-6F48-4A47-9F05-1814215C5913}" type="pres">
      <dgm:prSet presAssocID="{46B375F8-E6D3-4CCC-A60A-52F60A2DA2E1}" presName="dummyMaxCanvas" presStyleCnt="0">
        <dgm:presLayoutVars/>
      </dgm:prSet>
      <dgm:spPr/>
      <dgm:t>
        <a:bodyPr/>
        <a:lstStyle/>
        <a:p>
          <a:endParaRPr lang="es-CL"/>
        </a:p>
      </dgm:t>
    </dgm:pt>
    <dgm:pt modelId="{4181AF09-1EAD-471C-B50D-C3F5BCEF38DC}" type="pres">
      <dgm:prSet presAssocID="{46B375F8-E6D3-4CCC-A60A-52F60A2DA2E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5EF60A0-D445-4CEF-9353-0F31375935A6}" type="pres">
      <dgm:prSet presAssocID="{46B375F8-E6D3-4CCC-A60A-52F60A2DA2E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97EA868-DD01-4D1D-8E27-3576598253E6}" type="pres">
      <dgm:prSet presAssocID="{46B375F8-E6D3-4CCC-A60A-52F60A2DA2E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038CF0A-4286-4791-BA87-F85704B75A1E}" type="pres">
      <dgm:prSet presAssocID="{46B375F8-E6D3-4CCC-A60A-52F60A2DA2E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9B9E344-F11D-4EB5-93B1-B2F326B5FC71}" type="pres">
      <dgm:prSet presAssocID="{46B375F8-E6D3-4CCC-A60A-52F60A2DA2E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F9C60AC-3777-4A9C-9D57-5BA0CB9B8B6D}" type="pres">
      <dgm:prSet presAssocID="{46B375F8-E6D3-4CCC-A60A-52F60A2DA2E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FA45413-4AB4-4C5B-97E0-61313F9F3B72}" type="pres">
      <dgm:prSet presAssocID="{46B375F8-E6D3-4CCC-A60A-52F60A2DA2E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CC18421-46DA-4108-9D7C-0771AAE32DC9}" type="pres">
      <dgm:prSet presAssocID="{46B375F8-E6D3-4CCC-A60A-52F60A2DA2E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2A4AC1FF-CEB8-43C5-8E4A-262FC985AB32}" type="presOf" srcId="{5DA5AAE6-E03F-4A42-99A2-E742433CD0C1}" destId="{4181AF09-1EAD-471C-B50D-C3F5BCEF38DC}" srcOrd="0" destOrd="0" presId="urn:microsoft.com/office/officeart/2005/8/layout/vProcess5"/>
    <dgm:cxn modelId="{1965E82F-9036-43D3-9516-C41A7DC3AB34}" type="presOf" srcId="{1B472FDE-13A1-45C7-8B92-D5028283008F}" destId="{797EA868-DD01-4D1D-8E27-3576598253E6}" srcOrd="0" destOrd="0" presId="urn:microsoft.com/office/officeart/2005/8/layout/vProcess5"/>
    <dgm:cxn modelId="{768B3AFF-EFE3-41BA-8337-E512FB2A48CD}" type="presOf" srcId="{DBBBC4E7-91E6-40A5-ACE1-9FAC5089F3AA}" destId="{A9B9E344-F11D-4EB5-93B1-B2F326B5FC71}" srcOrd="0" destOrd="0" presId="urn:microsoft.com/office/officeart/2005/8/layout/vProcess5"/>
    <dgm:cxn modelId="{58772082-963C-4CE3-8CEA-EA8FC4A2A92F}" type="presOf" srcId="{5DA5AAE6-E03F-4A42-99A2-E742433CD0C1}" destId="{7F9C60AC-3777-4A9C-9D57-5BA0CB9B8B6D}" srcOrd="1" destOrd="0" presId="urn:microsoft.com/office/officeart/2005/8/layout/vProcess5"/>
    <dgm:cxn modelId="{9C33597A-8754-48E2-BDFA-72767A954792}" type="presOf" srcId="{46B375F8-E6D3-4CCC-A60A-52F60A2DA2E1}" destId="{B07FB20E-8291-44B3-8AC6-C42665A15E5D}" srcOrd="0" destOrd="0" presId="urn:microsoft.com/office/officeart/2005/8/layout/vProcess5"/>
    <dgm:cxn modelId="{B425816F-C41B-4C86-A4EA-9D09D9FD05A8}" srcId="{46B375F8-E6D3-4CCC-A60A-52F60A2DA2E1}" destId="{5DA5AAE6-E03F-4A42-99A2-E742433CD0C1}" srcOrd="0" destOrd="0" parTransId="{FF8D4985-E360-40A5-AEC0-7898C584DC37}" sibTransId="{DA35FDEF-C4C8-4E7B-B515-B2F6053DBC3D}"/>
    <dgm:cxn modelId="{C66B2910-0623-4F94-BCAA-1F81C8E98937}" srcId="{46B375F8-E6D3-4CCC-A60A-52F60A2DA2E1}" destId="{1B472FDE-13A1-45C7-8B92-D5028283008F}" srcOrd="2" destOrd="0" parTransId="{87BD853B-4975-4698-87A6-983E6C921778}" sibTransId="{8EE71F2B-6C7F-462E-AE0D-2B0A1FC6F4F2}"/>
    <dgm:cxn modelId="{BA7A1C60-438B-4B16-B028-86BAACEB7FF8}" type="presOf" srcId="{1B472FDE-13A1-45C7-8B92-D5028283008F}" destId="{7CC18421-46DA-4108-9D7C-0771AAE32DC9}" srcOrd="1" destOrd="0" presId="urn:microsoft.com/office/officeart/2005/8/layout/vProcess5"/>
    <dgm:cxn modelId="{F164B446-1B8F-42EB-B847-D956AF9A7005}" type="presOf" srcId="{A862CC7B-DA3A-4EFA-8678-80A59919B874}" destId="{55EF60A0-D445-4CEF-9353-0F31375935A6}" srcOrd="0" destOrd="0" presId="urn:microsoft.com/office/officeart/2005/8/layout/vProcess5"/>
    <dgm:cxn modelId="{5F4B4649-B044-489A-8826-C84BF1DF6F92}" srcId="{46B375F8-E6D3-4CCC-A60A-52F60A2DA2E1}" destId="{A862CC7B-DA3A-4EFA-8678-80A59919B874}" srcOrd="1" destOrd="0" parTransId="{B4395CDA-1562-4C97-899F-B3FC4A3AB797}" sibTransId="{DBBBC4E7-91E6-40A5-ACE1-9FAC5089F3AA}"/>
    <dgm:cxn modelId="{E0F11A11-1C46-48B1-A0C2-D11E230943A0}" type="presOf" srcId="{A862CC7B-DA3A-4EFA-8678-80A59919B874}" destId="{8FA45413-4AB4-4C5B-97E0-61313F9F3B72}" srcOrd="1" destOrd="0" presId="urn:microsoft.com/office/officeart/2005/8/layout/vProcess5"/>
    <dgm:cxn modelId="{4078F3AB-9BB9-4332-B7B5-2C2144AC4B02}" type="presOf" srcId="{DA35FDEF-C4C8-4E7B-B515-B2F6053DBC3D}" destId="{A038CF0A-4286-4791-BA87-F85704B75A1E}" srcOrd="0" destOrd="0" presId="urn:microsoft.com/office/officeart/2005/8/layout/vProcess5"/>
    <dgm:cxn modelId="{EE418B32-F178-4348-AE3C-C6F9FD66B2C1}" type="presParOf" srcId="{B07FB20E-8291-44B3-8AC6-C42665A15E5D}" destId="{EA2DFFB9-6F48-4A47-9F05-1814215C5913}" srcOrd="0" destOrd="0" presId="urn:microsoft.com/office/officeart/2005/8/layout/vProcess5"/>
    <dgm:cxn modelId="{436E5358-E0B3-4695-B2BF-146C23CF399B}" type="presParOf" srcId="{B07FB20E-8291-44B3-8AC6-C42665A15E5D}" destId="{4181AF09-1EAD-471C-B50D-C3F5BCEF38DC}" srcOrd="1" destOrd="0" presId="urn:microsoft.com/office/officeart/2005/8/layout/vProcess5"/>
    <dgm:cxn modelId="{99CB12AC-5849-4478-AE9A-A6595179D20A}" type="presParOf" srcId="{B07FB20E-8291-44B3-8AC6-C42665A15E5D}" destId="{55EF60A0-D445-4CEF-9353-0F31375935A6}" srcOrd="2" destOrd="0" presId="urn:microsoft.com/office/officeart/2005/8/layout/vProcess5"/>
    <dgm:cxn modelId="{2C9AD721-C06B-4455-A16D-3AE1FFD847DD}" type="presParOf" srcId="{B07FB20E-8291-44B3-8AC6-C42665A15E5D}" destId="{797EA868-DD01-4D1D-8E27-3576598253E6}" srcOrd="3" destOrd="0" presId="urn:microsoft.com/office/officeart/2005/8/layout/vProcess5"/>
    <dgm:cxn modelId="{2A55E8AC-51F0-4A13-80E2-9F7756208C22}" type="presParOf" srcId="{B07FB20E-8291-44B3-8AC6-C42665A15E5D}" destId="{A038CF0A-4286-4791-BA87-F85704B75A1E}" srcOrd="4" destOrd="0" presId="urn:microsoft.com/office/officeart/2005/8/layout/vProcess5"/>
    <dgm:cxn modelId="{D049DF90-BD6F-4742-A2A2-021B2CF6D8CE}" type="presParOf" srcId="{B07FB20E-8291-44B3-8AC6-C42665A15E5D}" destId="{A9B9E344-F11D-4EB5-93B1-B2F326B5FC71}" srcOrd="5" destOrd="0" presId="urn:microsoft.com/office/officeart/2005/8/layout/vProcess5"/>
    <dgm:cxn modelId="{BD788624-BB55-4ABD-937A-1C83329B731E}" type="presParOf" srcId="{B07FB20E-8291-44B3-8AC6-C42665A15E5D}" destId="{7F9C60AC-3777-4A9C-9D57-5BA0CB9B8B6D}" srcOrd="6" destOrd="0" presId="urn:microsoft.com/office/officeart/2005/8/layout/vProcess5"/>
    <dgm:cxn modelId="{9F2C08C4-EDE0-47CE-B053-71484FA5FE18}" type="presParOf" srcId="{B07FB20E-8291-44B3-8AC6-C42665A15E5D}" destId="{8FA45413-4AB4-4C5B-97E0-61313F9F3B72}" srcOrd="7" destOrd="0" presId="urn:microsoft.com/office/officeart/2005/8/layout/vProcess5"/>
    <dgm:cxn modelId="{3C13D84D-E1D3-4567-AED8-82ABF80FFA73}" type="presParOf" srcId="{B07FB20E-8291-44B3-8AC6-C42665A15E5D}" destId="{7CC18421-46DA-4108-9D7C-0771AAE32DC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4902BF-CB43-40EC-8407-51B157C1A0CA}" type="doc">
      <dgm:prSet loTypeId="urn:microsoft.com/office/officeart/2005/8/layout/cycle3" loCatId="cycle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s-CL"/>
        </a:p>
      </dgm:t>
    </dgm:pt>
    <dgm:pt modelId="{486FD7A3-51AA-40B9-BADA-4E2F5F5EEBD6}">
      <dgm:prSet phldrT="[Texto]" custT="1"/>
      <dgm:spPr/>
      <dgm:t>
        <a:bodyPr/>
        <a:lstStyle/>
        <a:p>
          <a:pPr algn="ctr"/>
          <a:r>
            <a:rPr lang="es-CL" sz="1600" b="1" dirty="0" smtClean="0"/>
            <a:t>1. Incorporación de problemáticas a la agenda pública</a:t>
          </a:r>
          <a:endParaRPr lang="es-CL" sz="1600" b="1" dirty="0"/>
        </a:p>
      </dgm:t>
    </dgm:pt>
    <dgm:pt modelId="{6DA9BD79-B3E1-4D0F-9221-ADF8A3FC094E}" type="parTrans" cxnId="{5FD62A18-AEDC-4A70-A09C-DDDD1FD7E697}">
      <dgm:prSet/>
      <dgm:spPr/>
      <dgm:t>
        <a:bodyPr/>
        <a:lstStyle/>
        <a:p>
          <a:pPr algn="ctr"/>
          <a:endParaRPr lang="es-CL" sz="4000" b="1"/>
        </a:p>
      </dgm:t>
    </dgm:pt>
    <dgm:pt modelId="{A2359DB6-E734-4CE0-9D32-06AF25F57F6B}" type="sibTrans" cxnId="{5FD62A18-AEDC-4A70-A09C-DDDD1FD7E697}">
      <dgm:prSet custT="1"/>
      <dgm:spPr/>
      <dgm:t>
        <a:bodyPr/>
        <a:lstStyle/>
        <a:p>
          <a:pPr algn="ctr"/>
          <a:endParaRPr lang="es-CL" sz="1200" b="1"/>
        </a:p>
      </dgm:t>
    </dgm:pt>
    <dgm:pt modelId="{7C51E747-B9CE-4CD8-83E4-D34F3A26D4BE}">
      <dgm:prSet phldrT="[Texto]" custT="1"/>
      <dgm:spPr/>
      <dgm:t>
        <a:bodyPr/>
        <a:lstStyle/>
        <a:p>
          <a:pPr algn="ctr"/>
          <a:r>
            <a:rPr lang="es-CL" sz="1600" b="1" dirty="0" smtClean="0"/>
            <a:t>2. Formulación de un problema objeto de política pública</a:t>
          </a:r>
          <a:endParaRPr lang="es-CL" sz="1600" b="1" dirty="0"/>
        </a:p>
      </dgm:t>
    </dgm:pt>
    <dgm:pt modelId="{7B7B38C5-8E2E-43C1-AD9B-67C53F437A05}" type="parTrans" cxnId="{F4599790-AA94-4805-899D-148841AA5876}">
      <dgm:prSet/>
      <dgm:spPr/>
      <dgm:t>
        <a:bodyPr/>
        <a:lstStyle/>
        <a:p>
          <a:pPr algn="ctr"/>
          <a:endParaRPr lang="es-CL" sz="4000" b="1"/>
        </a:p>
      </dgm:t>
    </dgm:pt>
    <dgm:pt modelId="{937A57C6-292F-432D-85D8-B7F42F6F722A}" type="sibTrans" cxnId="{F4599790-AA94-4805-899D-148841AA5876}">
      <dgm:prSet custT="1"/>
      <dgm:spPr/>
      <dgm:t>
        <a:bodyPr/>
        <a:lstStyle/>
        <a:p>
          <a:pPr algn="ctr"/>
          <a:endParaRPr lang="es-CL" sz="1200" b="1"/>
        </a:p>
      </dgm:t>
    </dgm:pt>
    <dgm:pt modelId="{5EE6A22B-7B3B-4135-92EA-6C1492F98AE0}">
      <dgm:prSet phldrT="[Texto]" custT="1"/>
      <dgm:spPr/>
      <dgm:t>
        <a:bodyPr/>
        <a:lstStyle/>
        <a:p>
          <a:pPr algn="ctr"/>
          <a:r>
            <a:rPr lang="es-CL" sz="1600" b="1" dirty="0" smtClean="0"/>
            <a:t>3. Determinación de la solución al problema</a:t>
          </a:r>
          <a:endParaRPr lang="es-CL" sz="1600" b="1" dirty="0"/>
        </a:p>
      </dgm:t>
    </dgm:pt>
    <dgm:pt modelId="{BEFA50E7-67B6-4552-8004-66761203B65D}" type="parTrans" cxnId="{6AECFA72-2171-4D18-B8CD-E503094C5E4F}">
      <dgm:prSet/>
      <dgm:spPr/>
      <dgm:t>
        <a:bodyPr/>
        <a:lstStyle/>
        <a:p>
          <a:pPr algn="ctr"/>
          <a:endParaRPr lang="es-CL" sz="4000" b="1"/>
        </a:p>
      </dgm:t>
    </dgm:pt>
    <dgm:pt modelId="{7557F72A-2E15-4F9F-B451-14B28AE23319}" type="sibTrans" cxnId="{6AECFA72-2171-4D18-B8CD-E503094C5E4F}">
      <dgm:prSet custT="1"/>
      <dgm:spPr/>
      <dgm:t>
        <a:bodyPr/>
        <a:lstStyle/>
        <a:p>
          <a:pPr algn="ctr"/>
          <a:endParaRPr lang="es-CL" sz="1200" b="1"/>
        </a:p>
      </dgm:t>
    </dgm:pt>
    <dgm:pt modelId="{D92AE025-765B-4128-B752-2CC01A1CCB1C}">
      <dgm:prSet phldrT="[Texto]" custT="1"/>
      <dgm:spPr/>
      <dgm:t>
        <a:bodyPr/>
        <a:lstStyle/>
        <a:p>
          <a:pPr algn="ctr"/>
          <a:r>
            <a:rPr lang="es-CL" sz="1600" b="1" dirty="0" smtClean="0"/>
            <a:t>4. Explicitación de la política pública</a:t>
          </a:r>
          <a:endParaRPr lang="es-CL" sz="1600" b="1" dirty="0"/>
        </a:p>
      </dgm:t>
    </dgm:pt>
    <dgm:pt modelId="{1ADF3FFD-5375-41F5-8A9E-E35ED07D4D55}" type="parTrans" cxnId="{67FDC479-2590-42A5-899F-EF7F9A2BDF68}">
      <dgm:prSet/>
      <dgm:spPr/>
      <dgm:t>
        <a:bodyPr/>
        <a:lstStyle/>
        <a:p>
          <a:pPr algn="ctr"/>
          <a:endParaRPr lang="es-CL" sz="4000" b="1"/>
        </a:p>
      </dgm:t>
    </dgm:pt>
    <dgm:pt modelId="{68DB9A96-83A2-44CA-BCD1-ABF61BDE554E}" type="sibTrans" cxnId="{67FDC479-2590-42A5-899F-EF7F9A2BDF68}">
      <dgm:prSet custT="1"/>
      <dgm:spPr/>
      <dgm:t>
        <a:bodyPr/>
        <a:lstStyle/>
        <a:p>
          <a:pPr algn="ctr"/>
          <a:endParaRPr lang="es-CL" sz="1200" b="1"/>
        </a:p>
      </dgm:t>
    </dgm:pt>
    <dgm:pt modelId="{12951E43-573B-4C51-BC64-1559BADF6175}">
      <dgm:prSet phldrT="[Texto]" custT="1"/>
      <dgm:spPr/>
      <dgm:t>
        <a:bodyPr/>
        <a:lstStyle/>
        <a:p>
          <a:pPr algn="ctr"/>
          <a:r>
            <a:rPr lang="es-CL" sz="1600" b="1" dirty="0" smtClean="0"/>
            <a:t>5. Implementación y ejecución de la política pública</a:t>
          </a:r>
          <a:endParaRPr lang="es-CL" sz="1600" b="1" dirty="0"/>
        </a:p>
      </dgm:t>
    </dgm:pt>
    <dgm:pt modelId="{101E65A0-7E47-41F8-930A-ED6626F796EF}" type="parTrans" cxnId="{BB6787D1-7CA1-42AD-AF2F-E68275E5A55A}">
      <dgm:prSet/>
      <dgm:spPr/>
      <dgm:t>
        <a:bodyPr/>
        <a:lstStyle/>
        <a:p>
          <a:pPr algn="ctr"/>
          <a:endParaRPr lang="es-CL" sz="4000" b="1"/>
        </a:p>
      </dgm:t>
    </dgm:pt>
    <dgm:pt modelId="{FE20B366-7650-4164-82EE-16D7F1F034F3}" type="sibTrans" cxnId="{BB6787D1-7CA1-42AD-AF2F-E68275E5A55A}">
      <dgm:prSet custT="1"/>
      <dgm:spPr/>
      <dgm:t>
        <a:bodyPr/>
        <a:lstStyle/>
        <a:p>
          <a:pPr algn="ctr"/>
          <a:endParaRPr lang="es-CL" sz="1200" b="1"/>
        </a:p>
      </dgm:t>
    </dgm:pt>
    <dgm:pt modelId="{1D3552C8-E7AB-4446-BC3A-CF1F806228AA}">
      <dgm:prSet custT="1"/>
      <dgm:spPr/>
      <dgm:t>
        <a:bodyPr/>
        <a:lstStyle/>
        <a:p>
          <a:pPr algn="ctr"/>
          <a:r>
            <a:rPr lang="es-CL" sz="1600" b="1" dirty="0" smtClean="0"/>
            <a:t>6. Surgimiento y evaluación de la política pública</a:t>
          </a:r>
          <a:endParaRPr lang="es-CL" sz="1600" b="1" dirty="0"/>
        </a:p>
      </dgm:t>
    </dgm:pt>
    <dgm:pt modelId="{D6D9A845-CC93-40AE-B6DF-9380DF81B0C5}" type="parTrans" cxnId="{895BA33F-C974-4A9F-BDB2-16F77DA9700D}">
      <dgm:prSet/>
      <dgm:spPr/>
      <dgm:t>
        <a:bodyPr/>
        <a:lstStyle/>
        <a:p>
          <a:pPr algn="ctr"/>
          <a:endParaRPr lang="es-CL" sz="4000" b="1"/>
        </a:p>
      </dgm:t>
    </dgm:pt>
    <dgm:pt modelId="{990CA339-34C5-4F6F-8DFA-407322641699}" type="sibTrans" cxnId="{895BA33F-C974-4A9F-BDB2-16F77DA9700D}">
      <dgm:prSet custT="1"/>
      <dgm:spPr/>
      <dgm:t>
        <a:bodyPr/>
        <a:lstStyle/>
        <a:p>
          <a:pPr algn="ctr"/>
          <a:endParaRPr lang="es-CL" sz="1200" b="1"/>
        </a:p>
      </dgm:t>
    </dgm:pt>
    <dgm:pt modelId="{9614B962-EAE1-4BCC-A8C5-E6390DD6DC92}" type="pres">
      <dgm:prSet presAssocID="{CA4902BF-CB43-40EC-8407-51B157C1A0C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9BF2F87E-4333-45D1-94A6-CF5ED96EFA8D}" type="pres">
      <dgm:prSet presAssocID="{CA4902BF-CB43-40EC-8407-51B157C1A0CA}" presName="cycle" presStyleCnt="0"/>
      <dgm:spPr/>
      <dgm:t>
        <a:bodyPr/>
        <a:lstStyle/>
        <a:p>
          <a:endParaRPr lang="es-CL"/>
        </a:p>
      </dgm:t>
    </dgm:pt>
    <dgm:pt modelId="{AEB79F58-38A9-4C60-A5B4-F6BB47AE7472}" type="pres">
      <dgm:prSet presAssocID="{486FD7A3-51AA-40B9-BADA-4E2F5F5EEBD6}" presName="nodeFirs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C45147E-72FA-4E97-A907-7E9A20AC2DC3}" type="pres">
      <dgm:prSet presAssocID="{A2359DB6-E734-4CE0-9D32-06AF25F57F6B}" presName="sibTransFirstNode" presStyleLbl="bgShp" presStyleIdx="0" presStyleCnt="1"/>
      <dgm:spPr/>
      <dgm:t>
        <a:bodyPr/>
        <a:lstStyle/>
        <a:p>
          <a:endParaRPr lang="es-CL"/>
        </a:p>
      </dgm:t>
    </dgm:pt>
    <dgm:pt modelId="{39ACE1BA-32D8-451B-8C13-628CDBA9AB15}" type="pres">
      <dgm:prSet presAssocID="{7C51E747-B9CE-4CD8-83E4-D34F3A26D4BE}" presName="nodeFollowingNodes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9BC65CF-CE42-4076-9839-08B863445F0B}" type="pres">
      <dgm:prSet presAssocID="{5EE6A22B-7B3B-4135-92EA-6C1492F98AE0}" presName="nodeFollowingNodes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AFF089D-05AA-4AD0-B5B8-9DD106029D99}" type="pres">
      <dgm:prSet presAssocID="{D92AE025-765B-4128-B752-2CC01A1CCB1C}" presName="nodeFollowingNodes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0FF2ECC-288C-4E42-ADC2-67B27586928D}" type="pres">
      <dgm:prSet presAssocID="{12951E43-573B-4C51-BC64-1559BADF6175}" presName="nodeFollowingNodes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338262B-A5F2-4924-BAD6-25BB7843B9B7}" type="pres">
      <dgm:prSet presAssocID="{1D3552C8-E7AB-4446-BC3A-CF1F806228AA}" presName="nodeFollowingNodes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ED0ED6A3-F4CF-4017-856D-82733DDE14B1}" type="presOf" srcId="{5EE6A22B-7B3B-4135-92EA-6C1492F98AE0}" destId="{49BC65CF-CE42-4076-9839-08B863445F0B}" srcOrd="0" destOrd="0" presId="urn:microsoft.com/office/officeart/2005/8/layout/cycle3"/>
    <dgm:cxn modelId="{67FDC479-2590-42A5-899F-EF7F9A2BDF68}" srcId="{CA4902BF-CB43-40EC-8407-51B157C1A0CA}" destId="{D92AE025-765B-4128-B752-2CC01A1CCB1C}" srcOrd="3" destOrd="0" parTransId="{1ADF3FFD-5375-41F5-8A9E-E35ED07D4D55}" sibTransId="{68DB9A96-83A2-44CA-BCD1-ABF61BDE554E}"/>
    <dgm:cxn modelId="{35EC639B-6D6E-4C63-8A37-99D604F05BAD}" type="presOf" srcId="{D92AE025-765B-4128-B752-2CC01A1CCB1C}" destId="{0AFF089D-05AA-4AD0-B5B8-9DD106029D99}" srcOrd="0" destOrd="0" presId="urn:microsoft.com/office/officeart/2005/8/layout/cycle3"/>
    <dgm:cxn modelId="{F4599790-AA94-4805-899D-148841AA5876}" srcId="{CA4902BF-CB43-40EC-8407-51B157C1A0CA}" destId="{7C51E747-B9CE-4CD8-83E4-D34F3A26D4BE}" srcOrd="1" destOrd="0" parTransId="{7B7B38C5-8E2E-43C1-AD9B-67C53F437A05}" sibTransId="{937A57C6-292F-432D-85D8-B7F42F6F722A}"/>
    <dgm:cxn modelId="{6505E02A-61ED-4D2C-9D15-5726DD2DC97B}" type="presOf" srcId="{12951E43-573B-4C51-BC64-1559BADF6175}" destId="{A0FF2ECC-288C-4E42-ADC2-67B27586928D}" srcOrd="0" destOrd="0" presId="urn:microsoft.com/office/officeart/2005/8/layout/cycle3"/>
    <dgm:cxn modelId="{6AECFA72-2171-4D18-B8CD-E503094C5E4F}" srcId="{CA4902BF-CB43-40EC-8407-51B157C1A0CA}" destId="{5EE6A22B-7B3B-4135-92EA-6C1492F98AE0}" srcOrd="2" destOrd="0" parTransId="{BEFA50E7-67B6-4552-8004-66761203B65D}" sibTransId="{7557F72A-2E15-4F9F-B451-14B28AE23319}"/>
    <dgm:cxn modelId="{BB6787D1-7CA1-42AD-AF2F-E68275E5A55A}" srcId="{CA4902BF-CB43-40EC-8407-51B157C1A0CA}" destId="{12951E43-573B-4C51-BC64-1559BADF6175}" srcOrd="4" destOrd="0" parTransId="{101E65A0-7E47-41F8-930A-ED6626F796EF}" sibTransId="{FE20B366-7650-4164-82EE-16D7F1F034F3}"/>
    <dgm:cxn modelId="{128736FF-8EBC-480B-98F3-2B27205C9FE0}" type="presOf" srcId="{7C51E747-B9CE-4CD8-83E4-D34F3A26D4BE}" destId="{39ACE1BA-32D8-451B-8C13-628CDBA9AB15}" srcOrd="0" destOrd="0" presId="urn:microsoft.com/office/officeart/2005/8/layout/cycle3"/>
    <dgm:cxn modelId="{5CDFADDE-6F6B-42A4-A40C-C6EE005AF7B2}" type="presOf" srcId="{1D3552C8-E7AB-4446-BC3A-CF1F806228AA}" destId="{D338262B-A5F2-4924-BAD6-25BB7843B9B7}" srcOrd="0" destOrd="0" presId="urn:microsoft.com/office/officeart/2005/8/layout/cycle3"/>
    <dgm:cxn modelId="{5FD62A18-AEDC-4A70-A09C-DDDD1FD7E697}" srcId="{CA4902BF-CB43-40EC-8407-51B157C1A0CA}" destId="{486FD7A3-51AA-40B9-BADA-4E2F5F5EEBD6}" srcOrd="0" destOrd="0" parTransId="{6DA9BD79-B3E1-4D0F-9221-ADF8A3FC094E}" sibTransId="{A2359DB6-E734-4CE0-9D32-06AF25F57F6B}"/>
    <dgm:cxn modelId="{895BA33F-C974-4A9F-BDB2-16F77DA9700D}" srcId="{CA4902BF-CB43-40EC-8407-51B157C1A0CA}" destId="{1D3552C8-E7AB-4446-BC3A-CF1F806228AA}" srcOrd="5" destOrd="0" parTransId="{D6D9A845-CC93-40AE-B6DF-9380DF81B0C5}" sibTransId="{990CA339-34C5-4F6F-8DFA-407322641699}"/>
    <dgm:cxn modelId="{2C80FDA9-95AE-4DA2-BDD9-22C152A102FC}" type="presOf" srcId="{A2359DB6-E734-4CE0-9D32-06AF25F57F6B}" destId="{5C45147E-72FA-4E97-A907-7E9A20AC2DC3}" srcOrd="0" destOrd="0" presId="urn:microsoft.com/office/officeart/2005/8/layout/cycle3"/>
    <dgm:cxn modelId="{0F22B022-C102-4FC8-825F-39FB99DCAFB0}" type="presOf" srcId="{486FD7A3-51AA-40B9-BADA-4E2F5F5EEBD6}" destId="{AEB79F58-38A9-4C60-A5B4-F6BB47AE7472}" srcOrd="0" destOrd="0" presId="urn:microsoft.com/office/officeart/2005/8/layout/cycle3"/>
    <dgm:cxn modelId="{3CD39C21-2877-4D9A-AAFD-126195F6FF72}" type="presOf" srcId="{CA4902BF-CB43-40EC-8407-51B157C1A0CA}" destId="{9614B962-EAE1-4BCC-A8C5-E6390DD6DC92}" srcOrd="0" destOrd="0" presId="urn:microsoft.com/office/officeart/2005/8/layout/cycle3"/>
    <dgm:cxn modelId="{2D55A761-7DB9-438E-820F-C0F076979E07}" type="presParOf" srcId="{9614B962-EAE1-4BCC-A8C5-E6390DD6DC92}" destId="{9BF2F87E-4333-45D1-94A6-CF5ED96EFA8D}" srcOrd="0" destOrd="0" presId="urn:microsoft.com/office/officeart/2005/8/layout/cycle3"/>
    <dgm:cxn modelId="{40314E6C-4403-4257-AF5B-85506AD7C471}" type="presParOf" srcId="{9BF2F87E-4333-45D1-94A6-CF5ED96EFA8D}" destId="{AEB79F58-38A9-4C60-A5B4-F6BB47AE7472}" srcOrd="0" destOrd="0" presId="urn:microsoft.com/office/officeart/2005/8/layout/cycle3"/>
    <dgm:cxn modelId="{948E9A33-21DA-4210-BA86-5B28EB496CFC}" type="presParOf" srcId="{9BF2F87E-4333-45D1-94A6-CF5ED96EFA8D}" destId="{5C45147E-72FA-4E97-A907-7E9A20AC2DC3}" srcOrd="1" destOrd="0" presId="urn:microsoft.com/office/officeart/2005/8/layout/cycle3"/>
    <dgm:cxn modelId="{74BC161C-C9EE-4952-816B-1778855D3DC9}" type="presParOf" srcId="{9BF2F87E-4333-45D1-94A6-CF5ED96EFA8D}" destId="{39ACE1BA-32D8-451B-8C13-628CDBA9AB15}" srcOrd="2" destOrd="0" presId="urn:microsoft.com/office/officeart/2005/8/layout/cycle3"/>
    <dgm:cxn modelId="{A7519796-EF59-49A3-B42A-9F7A0A4A0491}" type="presParOf" srcId="{9BF2F87E-4333-45D1-94A6-CF5ED96EFA8D}" destId="{49BC65CF-CE42-4076-9839-08B863445F0B}" srcOrd="3" destOrd="0" presId="urn:microsoft.com/office/officeart/2005/8/layout/cycle3"/>
    <dgm:cxn modelId="{B5861E80-A449-4D93-B637-CA136B157088}" type="presParOf" srcId="{9BF2F87E-4333-45D1-94A6-CF5ED96EFA8D}" destId="{0AFF089D-05AA-4AD0-B5B8-9DD106029D99}" srcOrd="4" destOrd="0" presId="urn:microsoft.com/office/officeart/2005/8/layout/cycle3"/>
    <dgm:cxn modelId="{26A7778B-1FD5-4F9F-9BC9-1C8EEF2CAB18}" type="presParOf" srcId="{9BF2F87E-4333-45D1-94A6-CF5ED96EFA8D}" destId="{A0FF2ECC-288C-4E42-ADC2-67B27586928D}" srcOrd="5" destOrd="0" presId="urn:microsoft.com/office/officeart/2005/8/layout/cycle3"/>
    <dgm:cxn modelId="{64F08BF0-127B-4E18-893D-A9DAFE46A086}" type="presParOf" srcId="{9BF2F87E-4333-45D1-94A6-CF5ED96EFA8D}" destId="{D338262B-A5F2-4924-BAD6-25BB7843B9B7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81AF09-1EAD-471C-B50D-C3F5BCEF38DC}">
      <dsp:nvSpPr>
        <dsp:cNvPr id="0" name=""/>
        <dsp:cNvSpPr/>
      </dsp:nvSpPr>
      <dsp:spPr>
        <a:xfrm>
          <a:off x="0" y="0"/>
          <a:ext cx="4691945" cy="95997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Políticas Públicas	</a:t>
          </a:r>
          <a:endParaRPr lang="es-CL" sz="3700" kern="1200" dirty="0"/>
        </a:p>
      </dsp:txBody>
      <dsp:txXfrm>
        <a:off x="28117" y="28117"/>
        <a:ext cx="3656060" cy="903737"/>
      </dsp:txXfrm>
    </dsp:sp>
    <dsp:sp modelId="{55EF60A0-D445-4CEF-9353-0F31375935A6}">
      <dsp:nvSpPr>
        <dsp:cNvPr id="0" name=""/>
        <dsp:cNvSpPr/>
      </dsp:nvSpPr>
      <dsp:spPr>
        <a:xfrm>
          <a:off x="413995" y="1119966"/>
          <a:ext cx="4691945" cy="959971"/>
        </a:xfrm>
        <a:prstGeom prst="roundRect">
          <a:avLst>
            <a:gd name="adj" fmla="val 10000"/>
          </a:avLst>
        </a:prstGeom>
        <a:solidFill>
          <a:schemeClr val="accent2">
            <a:hueOff val="-3670562"/>
            <a:satOff val="16196"/>
            <a:lumOff val="-274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Programas</a:t>
          </a:r>
          <a:endParaRPr lang="es-CL" sz="3700" kern="1200" dirty="0"/>
        </a:p>
      </dsp:txBody>
      <dsp:txXfrm>
        <a:off x="442112" y="1148083"/>
        <a:ext cx="3597735" cy="903737"/>
      </dsp:txXfrm>
    </dsp:sp>
    <dsp:sp modelId="{797EA868-DD01-4D1D-8E27-3576598253E6}">
      <dsp:nvSpPr>
        <dsp:cNvPr id="0" name=""/>
        <dsp:cNvSpPr/>
      </dsp:nvSpPr>
      <dsp:spPr>
        <a:xfrm>
          <a:off x="827990" y="2239932"/>
          <a:ext cx="4691945" cy="959971"/>
        </a:xfrm>
        <a:prstGeom prst="roundRect">
          <a:avLst>
            <a:gd name="adj" fmla="val 10000"/>
          </a:avLst>
        </a:prstGeom>
        <a:solidFill>
          <a:schemeClr val="accent2">
            <a:hueOff val="-7341125"/>
            <a:satOff val="32393"/>
            <a:lumOff val="-549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3700" kern="1200" dirty="0" smtClean="0"/>
            <a:t>Proyectos</a:t>
          </a:r>
          <a:endParaRPr lang="es-CL" sz="3700" kern="1200" dirty="0"/>
        </a:p>
      </dsp:txBody>
      <dsp:txXfrm>
        <a:off x="856107" y="2268049"/>
        <a:ext cx="3597735" cy="903737"/>
      </dsp:txXfrm>
    </dsp:sp>
    <dsp:sp modelId="{A038CF0A-4286-4791-BA87-F85704B75A1E}">
      <dsp:nvSpPr>
        <dsp:cNvPr id="0" name=""/>
        <dsp:cNvSpPr/>
      </dsp:nvSpPr>
      <dsp:spPr>
        <a:xfrm>
          <a:off x="4067964" y="727978"/>
          <a:ext cx="623981" cy="62398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3100" kern="1200"/>
        </a:p>
      </dsp:txBody>
      <dsp:txXfrm>
        <a:off x="4208360" y="727978"/>
        <a:ext cx="343189" cy="469546"/>
      </dsp:txXfrm>
    </dsp:sp>
    <dsp:sp modelId="{A9B9E344-F11D-4EB5-93B1-B2F326B5FC71}">
      <dsp:nvSpPr>
        <dsp:cNvPr id="0" name=""/>
        <dsp:cNvSpPr/>
      </dsp:nvSpPr>
      <dsp:spPr>
        <a:xfrm>
          <a:off x="4481959" y="1841544"/>
          <a:ext cx="623981" cy="62398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7405413"/>
            <a:satOff val="26847"/>
            <a:lumOff val="-714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7405413"/>
              <a:satOff val="26847"/>
              <a:lumOff val="-7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3100" kern="1200"/>
        </a:p>
      </dsp:txBody>
      <dsp:txXfrm>
        <a:off x="4622355" y="1841544"/>
        <a:ext cx="343189" cy="4695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45147E-72FA-4E97-A907-7E9A20AC2DC3}">
      <dsp:nvSpPr>
        <dsp:cNvPr id="0" name=""/>
        <dsp:cNvSpPr/>
      </dsp:nvSpPr>
      <dsp:spPr>
        <a:xfrm>
          <a:off x="1801788" y="-3899"/>
          <a:ext cx="4911078" cy="4911078"/>
        </a:xfrm>
        <a:prstGeom prst="circularArrow">
          <a:avLst>
            <a:gd name="adj1" fmla="val 5274"/>
            <a:gd name="adj2" fmla="val 312630"/>
            <a:gd name="adj3" fmla="val 14222628"/>
            <a:gd name="adj4" fmla="val 17130239"/>
            <a:gd name="adj5" fmla="val 5477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79F58-38A9-4C60-A5B4-F6BB47AE7472}">
      <dsp:nvSpPr>
        <dsp:cNvPr id="0" name=""/>
        <dsp:cNvSpPr/>
      </dsp:nvSpPr>
      <dsp:spPr>
        <a:xfrm>
          <a:off x="3320840" y="2004"/>
          <a:ext cx="1872974" cy="93648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/>
            <a:t>1. Incorporación de problemáticas a la agenda pública</a:t>
          </a:r>
          <a:endParaRPr lang="es-CL" sz="1600" b="1" kern="1200" dirty="0"/>
        </a:p>
      </dsp:txBody>
      <dsp:txXfrm>
        <a:off x="3366556" y="47720"/>
        <a:ext cx="1781542" cy="845055"/>
      </dsp:txXfrm>
    </dsp:sp>
    <dsp:sp modelId="{39ACE1BA-32D8-451B-8C13-628CDBA9AB15}">
      <dsp:nvSpPr>
        <dsp:cNvPr id="0" name=""/>
        <dsp:cNvSpPr/>
      </dsp:nvSpPr>
      <dsp:spPr>
        <a:xfrm>
          <a:off x="5046243" y="998166"/>
          <a:ext cx="1872974" cy="93648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/>
            <a:t>2. Formulación de un problema objeto de política pública</a:t>
          </a:r>
          <a:endParaRPr lang="es-CL" sz="1600" b="1" kern="1200" dirty="0"/>
        </a:p>
      </dsp:txBody>
      <dsp:txXfrm>
        <a:off x="5091959" y="1043882"/>
        <a:ext cx="1781542" cy="845055"/>
      </dsp:txXfrm>
    </dsp:sp>
    <dsp:sp modelId="{49BC65CF-CE42-4076-9839-08B863445F0B}">
      <dsp:nvSpPr>
        <dsp:cNvPr id="0" name=""/>
        <dsp:cNvSpPr/>
      </dsp:nvSpPr>
      <dsp:spPr>
        <a:xfrm>
          <a:off x="5046243" y="2990490"/>
          <a:ext cx="1872974" cy="93648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/>
            <a:t>3. Determinación de la solución al problema</a:t>
          </a:r>
          <a:endParaRPr lang="es-CL" sz="1600" b="1" kern="1200" dirty="0"/>
        </a:p>
      </dsp:txBody>
      <dsp:txXfrm>
        <a:off x="5091959" y="3036206"/>
        <a:ext cx="1781542" cy="845055"/>
      </dsp:txXfrm>
    </dsp:sp>
    <dsp:sp modelId="{0AFF089D-05AA-4AD0-B5B8-9DD106029D99}">
      <dsp:nvSpPr>
        <dsp:cNvPr id="0" name=""/>
        <dsp:cNvSpPr/>
      </dsp:nvSpPr>
      <dsp:spPr>
        <a:xfrm>
          <a:off x="3320840" y="3986652"/>
          <a:ext cx="1872974" cy="93648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/>
            <a:t>4. Explicitación de la política pública</a:t>
          </a:r>
          <a:endParaRPr lang="es-CL" sz="1600" b="1" kern="1200" dirty="0"/>
        </a:p>
      </dsp:txBody>
      <dsp:txXfrm>
        <a:off x="3366556" y="4032368"/>
        <a:ext cx="1781542" cy="845055"/>
      </dsp:txXfrm>
    </dsp:sp>
    <dsp:sp modelId="{A0FF2ECC-288C-4E42-ADC2-67B27586928D}">
      <dsp:nvSpPr>
        <dsp:cNvPr id="0" name=""/>
        <dsp:cNvSpPr/>
      </dsp:nvSpPr>
      <dsp:spPr>
        <a:xfrm>
          <a:off x="1595437" y="2990490"/>
          <a:ext cx="1872974" cy="93648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/>
            <a:t>5. Implementación y ejecución de la política pública</a:t>
          </a:r>
          <a:endParaRPr lang="es-CL" sz="1600" b="1" kern="1200" dirty="0"/>
        </a:p>
      </dsp:txBody>
      <dsp:txXfrm>
        <a:off x="1641153" y="3036206"/>
        <a:ext cx="1781542" cy="845055"/>
      </dsp:txXfrm>
    </dsp:sp>
    <dsp:sp modelId="{D338262B-A5F2-4924-BAD6-25BB7843B9B7}">
      <dsp:nvSpPr>
        <dsp:cNvPr id="0" name=""/>
        <dsp:cNvSpPr/>
      </dsp:nvSpPr>
      <dsp:spPr>
        <a:xfrm>
          <a:off x="1595437" y="998166"/>
          <a:ext cx="1872974" cy="936487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/>
            <a:t>6. Surgimiento y evaluación de la política pública</a:t>
          </a:r>
          <a:endParaRPr lang="es-CL" sz="1600" b="1" kern="1200" dirty="0"/>
        </a:p>
      </dsp:txBody>
      <dsp:txXfrm>
        <a:off x="1641153" y="1043882"/>
        <a:ext cx="1781542" cy="845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252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967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08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005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97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2691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642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5562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663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9104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79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0A34C360-5D3D-45B7-B7CA-AAC022FF183A}" type="datetimeFigureOut">
              <a:rPr lang="es-CL" smtClean="0"/>
              <a:t>20-11-2015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27DDE4A-7F09-49C6-BC74-B35A90F0D242}" type="slidenum">
              <a:rPr lang="es-CL" smtClean="0"/>
              <a:t>‹Nº›</a:t>
            </a:fld>
            <a:endParaRPr lang="es-C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599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  <p:sldLayoutId id="2147484161" r:id="rId3"/>
    <p:sldLayoutId id="2147484162" r:id="rId4"/>
    <p:sldLayoutId id="2147484163" r:id="rId5"/>
    <p:sldLayoutId id="2147484164" r:id="rId6"/>
    <p:sldLayoutId id="2147484165" r:id="rId7"/>
    <p:sldLayoutId id="2147484166" r:id="rId8"/>
    <p:sldLayoutId id="2147484167" r:id="rId9"/>
    <p:sldLayoutId id="2147484168" r:id="rId10"/>
    <p:sldLayoutId id="214748416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Ayudantía I Ideas y Debates Políticos Contemporáneos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904312" y="4970903"/>
            <a:ext cx="2400300" cy="1463040"/>
          </a:xfrm>
        </p:spPr>
        <p:txBody>
          <a:bodyPr>
            <a:normAutofit/>
          </a:bodyPr>
          <a:lstStyle/>
          <a:p>
            <a:r>
              <a:rPr lang="es-CL" sz="2000" dirty="0"/>
              <a:t>Problemas públicos y Políticas </a:t>
            </a:r>
            <a:r>
              <a:rPr lang="es-CL" sz="2000" dirty="0"/>
              <a:t>p</a:t>
            </a:r>
            <a:r>
              <a:rPr lang="es-CL" sz="2000" dirty="0"/>
              <a:t>úblicas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8236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¿Qué es una política pública?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Un </a:t>
            </a:r>
            <a:r>
              <a:rPr lang="es-CL" dirty="0"/>
              <a:t>programa es </a:t>
            </a:r>
            <a:r>
              <a:rPr lang="es-CL" dirty="0" smtClean="0"/>
              <a:t>una </a:t>
            </a:r>
            <a:r>
              <a:rPr lang="es-CL" b="1" dirty="0" smtClean="0"/>
              <a:t>iniciativa </a:t>
            </a:r>
            <a:r>
              <a:rPr lang="es-CL" b="1" dirty="0"/>
              <a:t>de inversión destinada a recuperar, mantener o potenciar la </a:t>
            </a:r>
            <a:r>
              <a:rPr lang="es-CL" b="1" dirty="0" smtClean="0"/>
              <a:t>capacidad de </a:t>
            </a:r>
            <a:r>
              <a:rPr lang="es-CL" b="1" dirty="0"/>
              <a:t>generación de beneficios de un recurso humano o físico. </a:t>
            </a:r>
            <a:endParaRPr lang="es-CL" b="1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Se materializa mediante </a:t>
            </a:r>
            <a:r>
              <a:rPr lang="es-CL" dirty="0"/>
              <a:t>el desarrollo de acciones concretas y específicas que deben tener </a:t>
            </a:r>
            <a:r>
              <a:rPr lang="es-CL" dirty="0" smtClean="0"/>
              <a:t>una duración </a:t>
            </a:r>
            <a:r>
              <a:rPr lang="es-CL" dirty="0"/>
              <a:t>acotada en el tiempo y diferenciarse claramente de aquellas </a:t>
            </a:r>
            <a:r>
              <a:rPr lang="es-CL" dirty="0" smtClean="0"/>
              <a:t>actividades normales </a:t>
            </a:r>
            <a:r>
              <a:rPr lang="es-CL" dirty="0"/>
              <a:t>de funcionamiento (Ejemplo: capacitación, difusión, manejo, </a:t>
            </a:r>
            <a:r>
              <a:rPr lang="es-CL" dirty="0" smtClean="0"/>
              <a:t>prevención, saneamiento </a:t>
            </a:r>
            <a:r>
              <a:rPr lang="es-CL" dirty="0"/>
              <a:t>de títulos de dominio). ” </a:t>
            </a:r>
            <a:endParaRPr lang="es-CL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En la </a:t>
            </a:r>
            <a:r>
              <a:rPr lang="es-CL" dirty="0"/>
              <a:t>literatura </a:t>
            </a:r>
            <a:r>
              <a:rPr lang="es-CL" dirty="0" smtClean="0"/>
              <a:t>se suele </a:t>
            </a:r>
            <a:r>
              <a:rPr lang="es-CL" dirty="0"/>
              <a:t>denominar como programa a un </a:t>
            </a:r>
            <a:r>
              <a:rPr lang="es-CL" b="1" dirty="0"/>
              <a:t>conjunto de proyectos que persiguen </a:t>
            </a:r>
            <a:r>
              <a:rPr lang="es-CL" b="1" dirty="0" smtClean="0"/>
              <a:t>los mismos </a:t>
            </a:r>
            <a:r>
              <a:rPr lang="es-CL" b="1" dirty="0"/>
              <a:t>objetivos</a:t>
            </a:r>
            <a:r>
              <a:rPr lang="es-CL" b="1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 smtClean="0"/>
              <a:t>Las </a:t>
            </a:r>
            <a:r>
              <a:rPr lang="es-CL" dirty="0"/>
              <a:t>políticas públicas también </a:t>
            </a:r>
            <a:r>
              <a:rPr lang="es-CL" dirty="0" smtClean="0"/>
              <a:t>pueden expresarse </a:t>
            </a:r>
            <a:r>
              <a:rPr lang="es-CL" dirty="0"/>
              <a:t>a través de otros instrumentos tales como Instructivos, </a:t>
            </a:r>
            <a:r>
              <a:rPr lang="es-CL" b="1" dirty="0" smtClean="0"/>
              <a:t>Reglamentos, Normas </a:t>
            </a:r>
            <a:r>
              <a:rPr lang="es-CL" b="1" dirty="0"/>
              <a:t>y Leyes</a:t>
            </a:r>
            <a:r>
              <a:rPr lang="es-CL" dirty="0"/>
              <a:t>. Sin embargo, sería un error considerarlos en sí mismos </a:t>
            </a:r>
            <a:r>
              <a:rPr lang="es-CL" dirty="0" smtClean="0"/>
              <a:t>como políticas públicas.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2623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El ciclo de las políticas públicas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3349948"/>
              </p:ext>
            </p:extLst>
          </p:nvPr>
        </p:nvGraphicFramePr>
        <p:xfrm>
          <a:off x="1775521" y="1600200"/>
          <a:ext cx="8514655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123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El ciclo de las políticas públicas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CL" sz="2800" dirty="0"/>
              <a:t>La incorporación de un problema a la agenda puede darse desde la autoridad o desde otros actores sociales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2800" dirty="0"/>
              <a:t>La pertinencia de incluir un problema en el ámbito público dependerá de dinámicas sociales y ciudadanas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2800" dirty="0"/>
              <a:t>Los problemas de construyen, no se descubren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CL" sz="2800" dirty="0"/>
              <a:t>La identificación de un problema requiere de una análisis exhaustivo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427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¿Qué es una política pública?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Algunos ejemplos: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Problema</a:t>
            </a:r>
            <a:r>
              <a:rPr lang="es-CL" dirty="0"/>
              <a:t>: Alta incidencia de la mortalidad infantil en </a:t>
            </a:r>
            <a:r>
              <a:rPr lang="es-CL" dirty="0" smtClean="0"/>
              <a:t>la zona </a:t>
            </a:r>
            <a:r>
              <a:rPr lang="es-CL" dirty="0"/>
              <a:t>rural de la Región “X”.</a:t>
            </a:r>
            <a:endParaRPr lang="es-CL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Enunciado </a:t>
            </a:r>
            <a:r>
              <a:rPr lang="es-CL" dirty="0"/>
              <a:t>de la política pública: Disminución de </a:t>
            </a:r>
            <a:r>
              <a:rPr lang="es-CL" dirty="0" smtClean="0"/>
              <a:t>la incidencia </a:t>
            </a:r>
            <a:r>
              <a:rPr lang="es-CL" dirty="0"/>
              <a:t>de mortalidad infantil en el área rural de </a:t>
            </a:r>
            <a:r>
              <a:rPr lang="es-CL" dirty="0" smtClean="0"/>
              <a:t>la Región </a:t>
            </a:r>
            <a:r>
              <a:rPr lang="es-CL" dirty="0"/>
              <a:t>“X</a:t>
            </a:r>
            <a:r>
              <a:rPr lang="es-CL" dirty="0" smtClean="0"/>
              <a:t>”.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Otros: Política Regional de Gestión de Recursos Hídricos, Política Pública de Energías Renovables No Convencionales, Política pública de migración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Ejemplos de problemáticas: trabajo infantil, vivienda, obesidad, migración, mortalidad infantil, violencia intrafamiliar. </a:t>
            </a:r>
          </a:p>
          <a:p>
            <a:pPr marL="0" indent="0">
              <a:buNone/>
            </a:pPr>
            <a:endParaRPr lang="es-CL" dirty="0" smtClean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4013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¿Qué es un problema público?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189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¿Qué es un problema público?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b="1" dirty="0" smtClean="0"/>
              <a:t>Un problema público se puede identificar cuando:</a:t>
            </a:r>
          </a:p>
          <a:p>
            <a:pPr marL="0" indent="0" algn="just">
              <a:buNone/>
            </a:pPr>
            <a:r>
              <a:rPr lang="es-CL" b="1" dirty="0" smtClean="0"/>
              <a:t>	(</a:t>
            </a:r>
            <a:r>
              <a:rPr lang="es-CL" b="1" dirty="0"/>
              <a:t>i) Muestra carencias objetivas en la sociedad y;</a:t>
            </a:r>
          </a:p>
          <a:p>
            <a:pPr marL="0" indent="0" algn="just">
              <a:buNone/>
            </a:pPr>
            <a:r>
              <a:rPr lang="es-CL" b="1" dirty="0" smtClean="0"/>
              <a:t>	(</a:t>
            </a:r>
            <a:r>
              <a:rPr lang="es-CL" b="1" dirty="0"/>
              <a:t>ii) Cuando los actores con poder califican a esa situación como </a:t>
            </a:r>
            <a:r>
              <a:rPr lang="es-CL" b="1" dirty="0" smtClean="0"/>
              <a:t>problema público.</a:t>
            </a:r>
          </a:p>
          <a:p>
            <a:pPr marL="0" indent="0" algn="just">
              <a:buNone/>
            </a:pPr>
            <a:endParaRPr lang="es-CL" dirty="0" smtClean="0"/>
          </a:p>
          <a:p>
            <a:pPr marL="0" indent="0" algn="just">
              <a:buNone/>
            </a:pPr>
            <a:r>
              <a:rPr lang="es-CL" dirty="0"/>
              <a:t>Las carencias en la población pueden ser demostradas a través </a:t>
            </a:r>
            <a:r>
              <a:rPr lang="es-CL" dirty="0" smtClean="0"/>
              <a:t>de estudios </a:t>
            </a:r>
            <a:r>
              <a:rPr lang="es-CL" dirty="0"/>
              <a:t>e informes </a:t>
            </a:r>
            <a:r>
              <a:rPr lang="es-CL" dirty="0" smtClean="0"/>
              <a:t>que muestren </a:t>
            </a:r>
            <a:r>
              <a:rPr lang="es-CL" dirty="0"/>
              <a:t>que </a:t>
            </a:r>
            <a:r>
              <a:rPr lang="es-CL" b="1" dirty="0"/>
              <a:t>en la sociedad, o en una comunidad específica, hay </a:t>
            </a:r>
            <a:r>
              <a:rPr lang="es-CL" b="1" dirty="0" smtClean="0"/>
              <a:t>una situación </a:t>
            </a:r>
            <a:r>
              <a:rPr lang="es-CL" b="1" dirty="0"/>
              <a:t>que afecta negativamente el bienestar, las posibilidades </a:t>
            </a:r>
            <a:r>
              <a:rPr lang="es-CL" b="1" dirty="0" smtClean="0"/>
              <a:t>de desarrollo </a:t>
            </a:r>
            <a:r>
              <a:rPr lang="es-CL" b="1" dirty="0"/>
              <a:t>o progreso, la convivencia social, el medioambiente o la </a:t>
            </a:r>
            <a:r>
              <a:rPr lang="es-CL" b="1" dirty="0" smtClean="0"/>
              <a:t>existencia misma </a:t>
            </a:r>
            <a:r>
              <a:rPr lang="es-CL" b="1" dirty="0"/>
              <a:t>de la comunidad.</a:t>
            </a:r>
          </a:p>
        </p:txBody>
      </p:sp>
    </p:spTree>
    <p:extLst>
      <p:ext uri="{BB962C8B-B14F-4D97-AF65-F5344CB8AC3E}">
        <p14:creationId xmlns:p14="http://schemas.microsoft.com/office/powerpoint/2010/main" val="338907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¿Qué es un problema público?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CL" dirty="0"/>
              <a:t>Estas carencias objetivas de la población se elevarán a la categoría </a:t>
            </a:r>
            <a:r>
              <a:rPr lang="es-CL" dirty="0" smtClean="0"/>
              <a:t>de problema </a:t>
            </a:r>
            <a:r>
              <a:rPr lang="es-CL" dirty="0"/>
              <a:t>público cuando actores de poder – dentro y fuera del Estado </a:t>
            </a:r>
            <a:r>
              <a:rPr lang="es-CL" b="1" dirty="0" smtClean="0"/>
              <a:t>– identifiquen </a:t>
            </a:r>
            <a:r>
              <a:rPr lang="es-CL" b="1" dirty="0"/>
              <a:t>como tal </a:t>
            </a:r>
            <a:r>
              <a:rPr lang="es-CL" dirty="0"/>
              <a:t>a esa situación de </a:t>
            </a:r>
            <a:r>
              <a:rPr lang="es-CL" dirty="0" smtClean="0"/>
              <a:t>carencias, ya que la </a:t>
            </a:r>
            <a:r>
              <a:rPr lang="es-CL" dirty="0"/>
              <a:t>situación actual no es </a:t>
            </a:r>
            <a:r>
              <a:rPr lang="es-CL" dirty="0" smtClean="0"/>
              <a:t>aceptable, por lo que </a:t>
            </a:r>
            <a:r>
              <a:rPr lang="es-CL" b="1" dirty="0" smtClean="0"/>
              <a:t>es </a:t>
            </a:r>
            <a:r>
              <a:rPr lang="es-CL" b="1" dirty="0"/>
              <a:t>necesaria una </a:t>
            </a:r>
            <a:r>
              <a:rPr lang="es-CL" b="1" dirty="0" smtClean="0"/>
              <a:t>intervención de </a:t>
            </a:r>
            <a:r>
              <a:rPr lang="es-CL" b="1" dirty="0"/>
              <a:t>política pública para remediarla</a:t>
            </a:r>
            <a:r>
              <a:rPr lang="es-CL" b="1" dirty="0" smtClean="0"/>
              <a:t>.</a:t>
            </a:r>
            <a:endParaRPr lang="es-CL" b="1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/>
              <a:t>Las razones por las cuales ese grupo propugna una intervención en </a:t>
            </a:r>
            <a:r>
              <a:rPr lang="es-CL" dirty="0" smtClean="0"/>
              <a:t>la situación </a:t>
            </a:r>
            <a:r>
              <a:rPr lang="es-CL" dirty="0"/>
              <a:t>pueden variar desde razones éticas y morales, a otras de dominio </a:t>
            </a:r>
            <a:r>
              <a:rPr lang="es-CL" dirty="0" smtClean="0"/>
              <a:t>de cierto </a:t>
            </a:r>
            <a:r>
              <a:rPr lang="es-CL" dirty="0"/>
              <a:t>conocimiento que les llevan a advertir de la necesidad de </a:t>
            </a:r>
            <a:r>
              <a:rPr lang="es-CL" dirty="0" smtClean="0"/>
              <a:t>intervenir, hasta </a:t>
            </a:r>
            <a:r>
              <a:rPr lang="es-CL" dirty="0"/>
              <a:t>razones de distribución de poder</a:t>
            </a:r>
            <a:r>
              <a:rPr lang="es-CL" dirty="0" smtClean="0"/>
              <a:t>.</a:t>
            </a:r>
            <a:endParaRPr lang="es-CL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/>
              <a:t>De este modo, a través de la acción de los actores de poder </a:t>
            </a:r>
            <a:r>
              <a:rPr lang="es-CL" dirty="0" smtClean="0"/>
              <a:t>el problema </a:t>
            </a:r>
            <a:r>
              <a:rPr lang="es-CL" dirty="0"/>
              <a:t>se hace visible, es denominado como problema público y se </a:t>
            </a:r>
            <a:r>
              <a:rPr lang="es-CL" dirty="0" smtClean="0"/>
              <a:t>instala en </a:t>
            </a:r>
            <a:r>
              <a:rPr lang="es-CL" dirty="0"/>
              <a:t>la Agenda Pública. </a:t>
            </a:r>
          </a:p>
        </p:txBody>
      </p:sp>
    </p:spTree>
    <p:extLst>
      <p:ext uri="{BB962C8B-B14F-4D97-AF65-F5344CB8AC3E}">
        <p14:creationId xmlns:p14="http://schemas.microsoft.com/office/powerpoint/2010/main" val="37467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¿Qué es un problema público?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sz="2800" dirty="0"/>
              <a:t>El </a:t>
            </a:r>
            <a:r>
              <a:rPr lang="es-CL" sz="2800" dirty="0"/>
              <a:t>origen de un problema público puede </a:t>
            </a:r>
            <a:r>
              <a:rPr lang="es-CL" sz="2800" dirty="0"/>
              <a:t>estar en </a:t>
            </a:r>
            <a:r>
              <a:rPr lang="es-CL" sz="2800" dirty="0"/>
              <a:t>la </a:t>
            </a:r>
            <a:r>
              <a:rPr lang="es-CL" sz="2800" b="1" dirty="0"/>
              <a:t>expresión de </a:t>
            </a:r>
            <a:r>
              <a:rPr lang="es-CL" sz="2800" b="1" dirty="0"/>
              <a:t>una necesidad que surge desde la base social</a:t>
            </a:r>
            <a:r>
              <a:rPr lang="es-CL" sz="2800" dirty="0"/>
              <a:t>, en lo que desde el </a:t>
            </a:r>
            <a:r>
              <a:rPr lang="es-CL" sz="2800" dirty="0"/>
              <a:t>Estado se </a:t>
            </a:r>
            <a:r>
              <a:rPr lang="es-CL" sz="2800" dirty="0"/>
              <a:t>identifica como tal o en las carencias que quedan al descubierto por </a:t>
            </a:r>
            <a:r>
              <a:rPr lang="es-CL" sz="2800" dirty="0"/>
              <a:t>la acción </a:t>
            </a:r>
            <a:r>
              <a:rPr lang="es-CL" sz="2800" dirty="0"/>
              <a:t>de otra política pública. </a:t>
            </a:r>
            <a:endParaRPr lang="es-CL" sz="2800" dirty="0"/>
          </a:p>
          <a:p>
            <a:pPr algn="just"/>
            <a:endParaRPr lang="es-CL" dirty="0" smtClean="0"/>
          </a:p>
        </p:txBody>
      </p:sp>
    </p:spTree>
    <p:extLst>
      <p:ext uri="{BB962C8B-B14F-4D97-AF65-F5344CB8AC3E}">
        <p14:creationId xmlns:p14="http://schemas.microsoft.com/office/powerpoint/2010/main" val="327073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¿Qué es una política pública?</a:t>
            </a:r>
            <a:endParaRPr lang="es-CL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195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¿Qué es una política pública?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La finalidad </a:t>
            </a:r>
            <a:r>
              <a:rPr lang="es-CL" dirty="0"/>
              <a:t>de toda política pública es </a:t>
            </a:r>
            <a:r>
              <a:rPr lang="es-CL" b="1" dirty="0"/>
              <a:t>resolver – o al menos aminorar – </a:t>
            </a:r>
            <a:r>
              <a:rPr lang="es-CL" b="1" dirty="0" smtClean="0"/>
              <a:t>el problema </a:t>
            </a:r>
            <a:r>
              <a:rPr lang="es-CL" b="1" dirty="0"/>
              <a:t>público que aborda.</a:t>
            </a:r>
            <a:r>
              <a:rPr lang="es-CL" dirty="0"/>
              <a:t> Se establece así una relación indisoluble </a:t>
            </a:r>
            <a:r>
              <a:rPr lang="es-CL" dirty="0" smtClean="0"/>
              <a:t>entre problema </a:t>
            </a:r>
            <a:r>
              <a:rPr lang="es-CL" dirty="0"/>
              <a:t>público y política pública</a:t>
            </a:r>
            <a:r>
              <a:rPr lang="es-CL" dirty="0" smtClean="0"/>
              <a:t>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es-CL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/>
              <a:t>Las políticas públicas crean valor público, cuando ellas </a:t>
            </a:r>
            <a:r>
              <a:rPr lang="es-CL" dirty="0" smtClean="0"/>
              <a:t>satisfacen aspiraciones </a:t>
            </a:r>
            <a:r>
              <a:rPr lang="es-CL" dirty="0"/>
              <a:t>sentidas y se implementan con apego a principios, valores </a:t>
            </a:r>
            <a:r>
              <a:rPr lang="es-CL" dirty="0" smtClean="0"/>
              <a:t>y procedimientos </a:t>
            </a:r>
            <a:r>
              <a:rPr lang="es-CL" dirty="0"/>
              <a:t>institucionalizados, apreciados por los ciudadanos.</a:t>
            </a:r>
          </a:p>
        </p:txBody>
      </p:sp>
    </p:spTree>
    <p:extLst>
      <p:ext uri="{BB962C8B-B14F-4D97-AF65-F5344CB8AC3E}">
        <p14:creationId xmlns:p14="http://schemas.microsoft.com/office/powerpoint/2010/main" val="222538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¿Qué es una política pública?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s-CL" b="1" dirty="0" smtClean="0"/>
              <a:t>Las </a:t>
            </a:r>
            <a:r>
              <a:rPr lang="es-CL" b="1" dirty="0"/>
              <a:t>políticas </a:t>
            </a:r>
            <a:r>
              <a:rPr lang="es-CL" b="1" dirty="0" smtClean="0"/>
              <a:t>públicas constituyen </a:t>
            </a:r>
            <a:r>
              <a:rPr lang="es-CL" b="1" dirty="0"/>
              <a:t>una respuesta o solución</a:t>
            </a:r>
            <a:r>
              <a:rPr lang="es-CL" dirty="0"/>
              <a:t> a </a:t>
            </a:r>
            <a:r>
              <a:rPr lang="es-CL" dirty="0" smtClean="0"/>
              <a:t>determinadas situaciones </a:t>
            </a:r>
            <a:r>
              <a:rPr lang="es-CL" dirty="0"/>
              <a:t>problemáticas o insatisfactorias que han </a:t>
            </a:r>
            <a:r>
              <a:rPr lang="es-CL" dirty="0" smtClean="0"/>
              <a:t>sido identificadas </a:t>
            </a:r>
            <a:r>
              <a:rPr lang="es-CL" dirty="0"/>
              <a:t>como problemas relevantes en ciertos </a:t>
            </a:r>
            <a:r>
              <a:rPr lang="es-CL" dirty="0" smtClean="0"/>
              <a:t>ámbitos circunscritos </a:t>
            </a:r>
            <a:r>
              <a:rPr lang="es-CL" dirty="0"/>
              <a:t>de realidad, las cuales expresan el mandato </a:t>
            </a:r>
            <a:r>
              <a:rPr lang="es-CL" dirty="0" smtClean="0"/>
              <a:t>o voluntad </a:t>
            </a:r>
            <a:r>
              <a:rPr lang="es-CL" dirty="0"/>
              <a:t>de la autoridad de gobierno. </a:t>
            </a:r>
            <a:endParaRPr lang="es-CL" dirty="0" smtClean="0"/>
          </a:p>
          <a:p>
            <a:pPr algn="just">
              <a:buFont typeface="Arial" panose="020B0604020202020204" pitchFamily="34" charset="0"/>
              <a:buChar char="•"/>
            </a:pPr>
            <a:endParaRPr lang="es-CL" dirty="0" smtClean="0"/>
          </a:p>
          <a:p>
            <a:pPr algn="just">
              <a:buFont typeface="Arial" panose="020B0604020202020204" pitchFamily="34" charset="0"/>
              <a:buChar char="•"/>
            </a:pPr>
            <a:r>
              <a:rPr lang="es-CL" dirty="0" smtClean="0"/>
              <a:t>Las </a:t>
            </a:r>
            <a:r>
              <a:rPr lang="es-CL" dirty="0"/>
              <a:t>políticas </a:t>
            </a:r>
            <a:r>
              <a:rPr lang="es-CL" dirty="0" smtClean="0"/>
              <a:t>públicas existen </a:t>
            </a:r>
            <a:r>
              <a:rPr lang="es-CL" dirty="0"/>
              <a:t>siempre y cuando instituciones estatales </a:t>
            </a:r>
            <a:r>
              <a:rPr lang="es-CL" dirty="0" smtClean="0"/>
              <a:t>asuman total </a:t>
            </a:r>
            <a:r>
              <a:rPr lang="es-CL" dirty="0"/>
              <a:t>o parcialmente la tarea de alcanzar ciertos </a:t>
            </a:r>
            <a:r>
              <a:rPr lang="es-CL" dirty="0" smtClean="0"/>
              <a:t>objetivos (cambiar </a:t>
            </a:r>
            <a:r>
              <a:rPr lang="es-CL" dirty="0"/>
              <a:t>un </a:t>
            </a:r>
            <a:r>
              <a:rPr lang="es-CL" b="1" dirty="0"/>
              <a:t>estado de cosas percibido como </a:t>
            </a:r>
            <a:r>
              <a:rPr lang="es-CL" b="1" dirty="0" smtClean="0"/>
              <a:t>problemático </a:t>
            </a:r>
            <a:r>
              <a:rPr lang="pt-BR" b="1" dirty="0" smtClean="0"/>
              <a:t>o </a:t>
            </a:r>
            <a:r>
              <a:rPr lang="pt-BR" b="1" dirty="0" err="1"/>
              <a:t>insatisfactorio</a:t>
            </a:r>
            <a:r>
              <a:rPr lang="pt-BR" dirty="0"/>
              <a:t>), a partir de determinados instrumentos (</a:t>
            </a:r>
            <a:r>
              <a:rPr lang="pt-BR" dirty="0" smtClean="0"/>
              <a:t>o </a:t>
            </a:r>
            <a:r>
              <a:rPr lang="es-CL" dirty="0" smtClean="0"/>
              <a:t>medios</a:t>
            </a:r>
            <a:r>
              <a:rPr lang="es-CL" dirty="0"/>
              <a:t>) y la </a:t>
            </a:r>
            <a:r>
              <a:rPr lang="es-CL" b="1" dirty="0"/>
              <a:t>asignación de los recursos correspondientes.</a:t>
            </a:r>
          </a:p>
        </p:txBody>
      </p:sp>
    </p:spTree>
    <p:extLst>
      <p:ext uri="{BB962C8B-B14F-4D97-AF65-F5344CB8AC3E}">
        <p14:creationId xmlns:p14="http://schemas.microsoft.com/office/powerpoint/2010/main" val="424096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¿Qué es una política pública?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dirty="0"/>
              <a:t>Las políticas </a:t>
            </a:r>
            <a:r>
              <a:rPr lang="es-CL" dirty="0" smtClean="0"/>
              <a:t>públicas son </a:t>
            </a:r>
            <a:r>
              <a:rPr lang="es-CL" dirty="0"/>
              <a:t>usualmente </a:t>
            </a:r>
            <a:r>
              <a:rPr lang="es-CL" dirty="0" smtClean="0"/>
              <a:t>implementadas bajo </a:t>
            </a:r>
            <a:r>
              <a:rPr lang="es-CL" dirty="0"/>
              <a:t>la forma de </a:t>
            </a:r>
            <a:r>
              <a:rPr lang="es-CL" dirty="0" smtClean="0"/>
              <a:t>programas y proyectos. </a:t>
            </a:r>
            <a:endParaRPr lang="es-CL" dirty="0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785255062"/>
              </p:ext>
            </p:extLst>
          </p:nvPr>
        </p:nvGraphicFramePr>
        <p:xfrm>
          <a:off x="3287688" y="3212976"/>
          <a:ext cx="5519936" cy="3199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014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105</TotalTime>
  <Words>770</Words>
  <Application>Microsoft Office PowerPoint</Application>
  <PresentationFormat>Panorámica</PresentationFormat>
  <Paragraphs>52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Tw Cen MT</vt:lpstr>
      <vt:lpstr>Tw Cen MT Condensed</vt:lpstr>
      <vt:lpstr>Wingdings 3</vt:lpstr>
      <vt:lpstr>Integral</vt:lpstr>
      <vt:lpstr>Ayudantía I Ideas y Debates Políticos Contemporáneos</vt:lpstr>
      <vt:lpstr>¿Qué es un problema público?</vt:lpstr>
      <vt:lpstr>¿Qué es un problema público?</vt:lpstr>
      <vt:lpstr>¿Qué es un problema público?</vt:lpstr>
      <vt:lpstr>¿Qué es un problema público?</vt:lpstr>
      <vt:lpstr>¿Qué es una política pública?</vt:lpstr>
      <vt:lpstr>¿Qué es una política pública?</vt:lpstr>
      <vt:lpstr>¿Qué es una política pública?</vt:lpstr>
      <vt:lpstr>¿Qué es una política pública?</vt:lpstr>
      <vt:lpstr>¿Qué es una política pública?</vt:lpstr>
      <vt:lpstr>El ciclo de las políticas públicas</vt:lpstr>
      <vt:lpstr>El ciclo de las políticas públicas</vt:lpstr>
      <vt:lpstr>¿Qué es una política pública?</vt:lpstr>
    </vt:vector>
  </TitlesOfParts>
  <Company>Universidad de Chile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Ayudantía I Ideas y Debates Políticos Contemporáneos</dc:title>
  <dc:creator>Nayareth Calfulaf</dc:creator>
  <cp:lastModifiedBy>Naya ppp</cp:lastModifiedBy>
  <cp:revision>16</cp:revision>
  <dcterms:created xsi:type="dcterms:W3CDTF">2015-11-20T11:44:22Z</dcterms:created>
  <dcterms:modified xsi:type="dcterms:W3CDTF">2015-11-20T13:31:06Z</dcterms:modified>
</cp:coreProperties>
</file>