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4" r:id="rId9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12" autoAdjust="0"/>
    <p:restoredTop sz="94660"/>
  </p:normalViewPr>
  <p:slideViewPr>
    <p:cSldViewPr>
      <p:cViewPr>
        <p:scale>
          <a:sx n="90" d="100"/>
          <a:sy n="90" d="100"/>
        </p:scale>
        <p:origin x="-76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CA090BA1-D7C8-4595-A138-B536D1DBC47A}" type="datetimeFigureOut">
              <a:rPr lang="es-CL" smtClean="0"/>
              <a:t>29-05-2014</a:t>
            </a:fld>
            <a:endParaRPr lang="es-C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C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CD625B01-4F70-4796-8EA2-4AAF173161AB}" type="slidenum">
              <a:rPr lang="es-CL" smtClean="0"/>
              <a:t>‹Nº›</a:t>
            </a:fld>
            <a:endParaRPr lang="es-CL"/>
          </a:p>
        </p:txBody>
      </p:sp>
      <p:sp>
        <p:nvSpPr>
          <p:cNvPr id="21" name="20 Rectángulo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Rectángulo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Rectángulo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90BA1-D7C8-4595-A138-B536D1DBC47A}" type="datetimeFigureOut">
              <a:rPr lang="es-CL" smtClean="0"/>
              <a:t>29-05-2014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25B01-4F70-4796-8EA2-4AAF173161AB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90BA1-D7C8-4595-A138-B536D1DBC47A}" type="datetimeFigureOut">
              <a:rPr lang="es-CL" smtClean="0"/>
              <a:t>29-05-2014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25B01-4F70-4796-8EA2-4AAF173161AB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90BA1-D7C8-4595-A138-B536D1DBC47A}" type="datetimeFigureOut">
              <a:rPr lang="es-CL" smtClean="0"/>
              <a:t>29-05-2014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25B01-4F70-4796-8EA2-4AAF173161AB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A090BA1-D7C8-4595-A138-B536D1DBC47A}" type="datetimeFigureOut">
              <a:rPr lang="es-CL" smtClean="0"/>
              <a:t>29-05-2014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CD625B01-4F70-4796-8EA2-4AAF173161AB}" type="slidenum">
              <a:rPr lang="es-CL" smtClean="0"/>
              <a:t>‹Nº›</a:t>
            </a:fld>
            <a:endParaRPr lang="es-CL"/>
          </a:p>
        </p:txBody>
      </p:sp>
      <p:sp>
        <p:nvSpPr>
          <p:cNvPr id="7" name="6 Rectángulo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90BA1-D7C8-4595-A138-B536D1DBC47A}" type="datetimeFigureOut">
              <a:rPr lang="es-CL" smtClean="0"/>
              <a:t>29-05-2014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25B01-4F70-4796-8EA2-4AAF173161AB}" type="slidenum">
              <a:rPr lang="es-CL" smtClean="0"/>
              <a:t>‹Nº›</a:t>
            </a:fld>
            <a:endParaRPr lang="es-CL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90BA1-D7C8-4595-A138-B536D1DBC47A}" type="datetimeFigureOut">
              <a:rPr lang="es-CL" smtClean="0"/>
              <a:t>29-05-2014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25B01-4F70-4796-8EA2-4AAF173161AB}" type="slidenum">
              <a:rPr lang="es-CL" smtClean="0"/>
              <a:t>‹Nº›</a:t>
            </a:fld>
            <a:endParaRPr lang="es-CL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90BA1-D7C8-4595-A138-B536D1DBC47A}" type="datetimeFigureOut">
              <a:rPr lang="es-CL" smtClean="0"/>
              <a:t>29-05-2014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25B01-4F70-4796-8EA2-4AAF173161AB}" type="slidenum">
              <a:rPr lang="es-CL" smtClean="0"/>
              <a:t>‹Nº›</a:t>
            </a:fld>
            <a:endParaRPr lang="es-CL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90BA1-D7C8-4595-A138-B536D1DBC47A}" type="datetimeFigureOut">
              <a:rPr lang="es-CL" smtClean="0"/>
              <a:t>29-05-2014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25B01-4F70-4796-8EA2-4AAF173161AB}" type="slidenum">
              <a:rPr lang="es-CL" smtClean="0"/>
              <a:t>‹Nº›</a:t>
            </a:fld>
            <a:endParaRPr lang="es-CL"/>
          </a:p>
        </p:txBody>
      </p:sp>
      <p:sp>
        <p:nvSpPr>
          <p:cNvPr id="5" name="4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90BA1-D7C8-4595-A138-B536D1DBC47A}" type="datetimeFigureOut">
              <a:rPr lang="es-CL" smtClean="0"/>
              <a:t>29-05-2014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25B01-4F70-4796-8EA2-4AAF173161AB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90BA1-D7C8-4595-A138-B536D1DBC47A}" type="datetimeFigureOut">
              <a:rPr lang="es-CL" smtClean="0"/>
              <a:t>29-05-2014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25B01-4F70-4796-8EA2-4AAF173161AB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A090BA1-D7C8-4595-A138-B536D1DBC47A}" type="datetimeFigureOut">
              <a:rPr lang="es-CL" smtClean="0"/>
              <a:t>29-05-2014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CL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D625B01-4F70-4796-8EA2-4AAF173161AB}" type="slidenum">
              <a:rPr lang="es-CL" smtClean="0"/>
              <a:t>‹Nº›</a:t>
            </a:fld>
            <a:endParaRPr lang="es-CL"/>
          </a:p>
        </p:txBody>
      </p:sp>
      <p:sp>
        <p:nvSpPr>
          <p:cNvPr id="28" name="27 Conector recto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Conector recto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isósceles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 smtClean="0"/>
              <a:t>Pauta Primer Informe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 smtClean="0"/>
              <a:t>Metodología Aprendizaje y Servicio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68118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Aspectos Formales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CL" dirty="0"/>
              <a:t>Arial 12</a:t>
            </a:r>
          </a:p>
          <a:p>
            <a:endParaRPr lang="es-CL" dirty="0"/>
          </a:p>
          <a:p>
            <a:r>
              <a:rPr lang="es-CL" dirty="0"/>
              <a:t>Interlineado simple (1)</a:t>
            </a:r>
          </a:p>
          <a:p>
            <a:endParaRPr lang="es-CL" dirty="0"/>
          </a:p>
          <a:p>
            <a:r>
              <a:rPr lang="es-CL" dirty="0"/>
              <a:t>Justificado</a:t>
            </a:r>
          </a:p>
          <a:p>
            <a:endParaRPr lang="es-CL" dirty="0"/>
          </a:p>
          <a:p>
            <a:r>
              <a:rPr lang="es-CL" dirty="0"/>
              <a:t>Citas en formato </a:t>
            </a:r>
            <a:r>
              <a:rPr lang="es-CL" dirty="0" smtClean="0"/>
              <a:t>APA</a:t>
            </a:r>
          </a:p>
          <a:p>
            <a:endParaRPr lang="es-CL" dirty="0"/>
          </a:p>
          <a:p>
            <a:r>
              <a:rPr lang="es-CL" dirty="0" smtClean="0"/>
              <a:t>LA FECHA DE ENTREGA ES EL LUNES 9 DE JUNIO</a:t>
            </a:r>
          </a:p>
          <a:p>
            <a:pPr marL="0" indent="0">
              <a:buNone/>
            </a:pPr>
            <a:r>
              <a:rPr lang="es-CL" dirty="0" smtClean="0"/>
              <a:t>   En formato digital mediante u-cursos 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0039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dirty="0" smtClean="0"/>
              <a:t>Estructura del Informe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33799"/>
            <a:ext cx="7344816" cy="4975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99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Antecedentes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s-ES" dirty="0" smtClean="0"/>
              <a:t>Extensión: 1 plana.</a:t>
            </a:r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Se pide una descripción cualitativa del trabajo realizado, expresada en tercera persona. </a:t>
            </a:r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Se sugiere que uno de los encuestadores registre los detalles de la experiencia en una bitácora, de modo que ésta se refleje a cabalidad en éste apartado.</a:t>
            </a:r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Se debe describir la metodología utilizada. Desde la organización de la salida a terreno hasta la sistematización de la información.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78258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FODA Global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Extensión: 3 planas.</a:t>
            </a:r>
          </a:p>
          <a:p>
            <a:endParaRPr lang="es-ES" dirty="0" smtClean="0"/>
          </a:p>
          <a:p>
            <a:r>
              <a:rPr lang="es-ES" dirty="0" smtClean="0"/>
              <a:t>Para ser asertivos en la articulación del FODA de las microempresas del barrio, es necesario que a cada microempresa se le haga un análisis FODA particular.  </a:t>
            </a:r>
          </a:p>
          <a:p>
            <a:endParaRPr lang="es-ES" dirty="0" smtClean="0"/>
          </a:p>
          <a:p>
            <a:r>
              <a:rPr lang="es-ES" dirty="0" smtClean="0"/>
              <a:t>El </a:t>
            </a:r>
            <a:r>
              <a:rPr lang="es-ES" dirty="0"/>
              <a:t>cuadro de resumen debe ser preciso y claro.</a:t>
            </a:r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Se debe describir cada tema tratado en el cuadro de resumen.</a:t>
            </a:r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Se deben explicar los motivos de elección de los temas presentes en el análisis FODA. 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017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Identificación de </a:t>
            </a:r>
            <a:r>
              <a:rPr lang="es-ES" dirty="0" smtClean="0"/>
              <a:t>Problemas Públicos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s-ES" dirty="0" smtClean="0"/>
              <a:t>Extensión: 2 a 3 planas.</a:t>
            </a:r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Se deben cruzar los antecedentes recabados en terreno con las reflexiones expuestas en el análisis FODA global.</a:t>
            </a:r>
          </a:p>
          <a:p>
            <a:pPr lvl="0"/>
            <a:endParaRPr lang="es-ES" dirty="0"/>
          </a:p>
          <a:p>
            <a:pPr lvl="0"/>
            <a:r>
              <a:rPr lang="es-ES" dirty="0" smtClean="0"/>
              <a:t>Se sugiere la identificación de actores presentes y redes de gobernanza involucradas.  Vinculando los conceptos trabajados en clase con la realidad del sector intervenido. </a:t>
            </a:r>
          </a:p>
          <a:p>
            <a:pPr lvl="0"/>
            <a:endParaRPr lang="es-CL" dirty="0"/>
          </a:p>
          <a:p>
            <a:pPr lvl="0"/>
            <a:r>
              <a:rPr lang="es-ES" dirty="0" smtClean="0"/>
              <a:t>Se deben identificar problemas </a:t>
            </a:r>
            <a:r>
              <a:rPr lang="es-ES" dirty="0"/>
              <a:t>públicos susceptibles de ser abordados por </a:t>
            </a:r>
            <a:r>
              <a:rPr lang="es-ES" dirty="0" smtClean="0"/>
              <a:t>organizaciones del campo de la administración pública. </a:t>
            </a:r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Se pide la justificación de los problemas públicos mencionados. Teniendo en consideración el taller sobre «El árbol de problemas» trabajado en ayudantía.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7921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ANEXOS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s-ES" dirty="0" smtClean="0"/>
              <a:t>Análisis FODA particular de cada microempresa (10)</a:t>
            </a:r>
          </a:p>
          <a:p>
            <a:pPr marL="0" lvl="0" indent="0">
              <a:buNone/>
            </a:pPr>
            <a:r>
              <a:rPr lang="es-ES" dirty="0" smtClean="0"/>
              <a:t>Se trata de un cuadro de resumen FODA para cada microempresa donde se </a:t>
            </a:r>
            <a:r>
              <a:rPr lang="es-ES" b="1" dirty="0" smtClean="0"/>
              <a:t>bosqueje</a:t>
            </a:r>
            <a:r>
              <a:rPr lang="es-ES" dirty="0" smtClean="0"/>
              <a:t> cada realidad particular a fin de conducir la información a una visión global.</a:t>
            </a:r>
            <a:endParaRPr lang="es-ES" dirty="0"/>
          </a:p>
          <a:p>
            <a:pPr lvl="0"/>
            <a:endParaRPr lang="es-ES" dirty="0"/>
          </a:p>
          <a:p>
            <a:pPr lvl="0"/>
            <a:r>
              <a:rPr lang="es-ES" dirty="0"/>
              <a:t>Base de </a:t>
            </a:r>
            <a:r>
              <a:rPr lang="es-ES" dirty="0" smtClean="0"/>
              <a:t>datos (1)</a:t>
            </a:r>
            <a:endParaRPr lang="es-ES" dirty="0"/>
          </a:p>
          <a:p>
            <a:r>
              <a:rPr lang="es-CL" dirty="0" smtClean="0"/>
              <a:t>Se evaluará el correcto traspaso de datos recabados en los campos A1 y A2 a una hoja de cálculo (formato </a:t>
            </a:r>
            <a:r>
              <a:rPr lang="es-CL" dirty="0" err="1" smtClean="0"/>
              <a:t>excel</a:t>
            </a:r>
            <a:r>
              <a:rPr lang="es-CL" dirty="0" smtClean="0"/>
              <a:t>).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7223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Consejos </a:t>
            </a:r>
            <a:r>
              <a:rPr lang="es-CL" dirty="0" smtClean="0">
                <a:sym typeface="Wingdings" pitchFamily="2" charset="2"/>
              </a:rPr>
              <a:t>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s-CL" i="1" dirty="0" smtClean="0"/>
          </a:p>
          <a:p>
            <a:r>
              <a:rPr lang="es-CL" i="1" dirty="0" smtClean="0"/>
              <a:t>Ante cualquier duda, comunícate con tu ayudante </a:t>
            </a:r>
            <a:r>
              <a:rPr lang="es-CL" i="1" dirty="0" err="1" smtClean="0"/>
              <a:t>amig</a:t>
            </a:r>
            <a:r>
              <a:rPr lang="es-CL" i="1" dirty="0" smtClean="0"/>
              <a:t>@! </a:t>
            </a:r>
          </a:p>
          <a:p>
            <a:pPr marL="0" indent="0">
              <a:buNone/>
            </a:pPr>
            <a:r>
              <a:rPr lang="es-CL" i="1" dirty="0" smtClean="0"/>
              <a:t>Recuerda que un@ de nosotros está especialmente dedicad@ a apoyar el trabajo de tu equipo.</a:t>
            </a:r>
          </a:p>
          <a:p>
            <a:pPr lvl="0">
              <a:buClr>
                <a:srgbClr val="727CA3"/>
              </a:buClr>
            </a:pPr>
            <a:r>
              <a:rPr lang="es-CL" i="1" dirty="0" smtClean="0">
                <a:solidFill>
                  <a:prstClr val="black"/>
                </a:solidFill>
              </a:rPr>
              <a:t>Si hoy conversan y distribuyen las tareas entre los integrantes de su equipo, el informe será trabajo sencillo.</a:t>
            </a:r>
          </a:p>
          <a:p>
            <a:pPr lvl="0" algn="ctr">
              <a:buClr>
                <a:srgbClr val="727CA3"/>
              </a:buClr>
            </a:pPr>
            <a:endParaRPr lang="es-CL" i="1" dirty="0" smtClean="0"/>
          </a:p>
          <a:p>
            <a:pPr lvl="0" algn="ctr">
              <a:buClr>
                <a:srgbClr val="727CA3"/>
              </a:buClr>
            </a:pPr>
            <a:endParaRPr lang="es-CL" i="1" dirty="0"/>
          </a:p>
          <a:p>
            <a:pPr lvl="0" algn="ctr">
              <a:buClr>
                <a:srgbClr val="727CA3"/>
              </a:buClr>
            </a:pPr>
            <a:endParaRPr lang="es-CL" i="1" dirty="0" smtClean="0"/>
          </a:p>
          <a:p>
            <a:pPr lvl="0" algn="r">
              <a:buClr>
                <a:srgbClr val="727CA3"/>
              </a:buClr>
            </a:pPr>
            <a:r>
              <a:rPr lang="es-CL" i="1" dirty="0" smtClean="0"/>
              <a:t>Tu </a:t>
            </a:r>
            <a:r>
              <a:rPr lang="es-CL" i="1" dirty="0"/>
              <a:t>aprendizaje es cada momento de tu vida, que cada momento sea rico, lleno de gratas experiencias</a:t>
            </a:r>
            <a:r>
              <a:rPr lang="es-CL" i="1" dirty="0" smtClean="0"/>
              <a:t>.</a:t>
            </a:r>
          </a:p>
          <a:p>
            <a:pPr lvl="0" algn="r">
              <a:buClr>
                <a:srgbClr val="727CA3"/>
              </a:buClr>
            </a:pPr>
            <a:r>
              <a:rPr lang="es-CL" sz="1400" i="1" dirty="0">
                <a:solidFill>
                  <a:prstClr val="black"/>
                </a:solidFill>
              </a:rPr>
              <a:t>https://www.youtube.com/watch?v=m-doCm_W9mY&amp;feature=share</a:t>
            </a:r>
          </a:p>
          <a:p>
            <a:pPr marL="0" indent="0" algn="ctr">
              <a:buNone/>
            </a:pPr>
            <a:endParaRPr lang="es-CL" i="1" dirty="0" smtClean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573016"/>
            <a:ext cx="2726432" cy="1363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51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en">
  <a:themeElements>
    <a:clrScheme name="Orige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e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e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449</TotalTime>
  <Words>423</Words>
  <Application>Microsoft Office PowerPoint</Application>
  <PresentationFormat>Presentación en pantalla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Origen</vt:lpstr>
      <vt:lpstr>Pauta Primer Informe</vt:lpstr>
      <vt:lpstr>Aspectos Formales</vt:lpstr>
      <vt:lpstr>Estructura del Informe</vt:lpstr>
      <vt:lpstr>Antecedentes</vt:lpstr>
      <vt:lpstr>FODA Global</vt:lpstr>
      <vt:lpstr>Identificación de Problemas Públicos</vt:lpstr>
      <vt:lpstr>ANEXOS</vt:lpstr>
      <vt:lpstr>Consejos 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Pauta Primer Informe</dc:title>
  <dc:creator>Javiera</dc:creator>
  <cp:lastModifiedBy>Javiera</cp:lastModifiedBy>
  <cp:revision>17</cp:revision>
  <dcterms:created xsi:type="dcterms:W3CDTF">2014-05-30T00:21:45Z</dcterms:created>
  <dcterms:modified xsi:type="dcterms:W3CDTF">2014-05-30T07:51:33Z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