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213E5-99EB-4A0E-93F9-615843B6B725}" type="datetimeFigureOut">
              <a:rPr lang="es-CL" smtClean="0"/>
              <a:t>28-08-2013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8A295-E451-4398-AAFF-B368650A128A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0B21-6D6D-4021-BCDD-310A775E3FA1}" type="datetime1">
              <a:rPr lang="es-CL" smtClean="0"/>
              <a:t>28-08-2013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9730-80CB-41A8-BBE7-AF8B7938C74C}" type="datetime1">
              <a:rPr lang="es-CL" smtClean="0"/>
              <a:t>28-08-2013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AEF2-3EF8-49C6-9FDA-8093C36F6C13}" type="datetime1">
              <a:rPr lang="es-CL" smtClean="0"/>
              <a:t>28-08-2013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8595-0CF8-4485-AFCE-3507DE4115E5}" type="datetime1">
              <a:rPr lang="es-CL" smtClean="0"/>
              <a:t>28-08-2013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96B1-A1F5-4754-A4E9-9E4FE0FA78D4}" type="datetime1">
              <a:rPr lang="es-CL" smtClean="0"/>
              <a:t>28-08-2013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1C2F-7ACB-4F85-BEB0-4EB6CE1A2797}" type="datetime1">
              <a:rPr lang="es-CL" smtClean="0"/>
              <a:t>28-08-2013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65933-FD57-41B3-8BE6-870925DD695B}" type="datetime1">
              <a:rPr lang="es-CL" smtClean="0"/>
              <a:t>28-08-2013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F31E-662B-4B3C-8B7B-AEE9822E6EA2}" type="datetime1">
              <a:rPr lang="es-CL" smtClean="0"/>
              <a:t>28-08-2013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AA6C-B13D-4261-804E-130DB7CF2C17}" type="datetime1">
              <a:rPr lang="es-CL" smtClean="0"/>
              <a:t>28-08-2013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71373-4A60-468B-A602-546953163CD7}" type="datetime1">
              <a:rPr lang="es-CL" smtClean="0"/>
              <a:t>28-08-2013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BF2C703-1061-491D-A778-83FBF8C64527}" type="datetime1">
              <a:rPr lang="es-CL" smtClean="0"/>
              <a:t>28-08-2013</a:t>
            </a:fld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41EE85D-3F20-409C-92AC-83DA1BFE864D}" type="datetime1">
              <a:rPr lang="es-CL" smtClean="0"/>
              <a:t>28-08-2013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ADC70DB-30C5-4E62-B023-36021D3442C0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06896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>ANÁLISIS </a:t>
            </a:r>
            <a:br>
              <a:rPr lang="es-CL" dirty="0" smtClean="0"/>
            </a:br>
            <a:r>
              <a:rPr lang="es-CL" dirty="0" smtClean="0"/>
              <a:t>COSTO – VOLUMEN - UTILIDAD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052736"/>
            <a:ext cx="8077200" cy="1440160"/>
          </a:xfrm>
        </p:spPr>
        <p:txBody>
          <a:bodyPr/>
          <a:lstStyle/>
          <a:p>
            <a:pPr algn="ctr"/>
            <a:r>
              <a:rPr lang="es-CL" b="1" dirty="0" smtClean="0"/>
              <a:t>ENFOQUES   Y   ANÁLISIS   DE   SITUACIONES   ESPECIALES</a:t>
            </a:r>
            <a:endParaRPr lang="es-CL" b="1" dirty="0"/>
          </a:p>
        </p:txBody>
      </p:sp>
      <p:sp>
        <p:nvSpPr>
          <p:cNvPr id="4" name="3 Elipse"/>
          <p:cNvSpPr/>
          <p:nvPr/>
        </p:nvSpPr>
        <p:spPr>
          <a:xfrm>
            <a:off x="611560" y="476672"/>
            <a:ext cx="2808312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GESTIÓN   DE COSTOS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5292080" y="404664"/>
            <a:ext cx="3240360" cy="8640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i="1" dirty="0" smtClean="0">
                <a:solidFill>
                  <a:schemeClr val="bg1"/>
                </a:solidFill>
              </a:rPr>
              <a:t>Alcances preparados por Ricardo Vega Bois</a:t>
            </a:r>
          </a:p>
          <a:p>
            <a:pPr algn="ctr"/>
            <a:r>
              <a:rPr lang="es-CL" sz="1000" b="1" dirty="0" smtClean="0">
                <a:solidFill>
                  <a:schemeClr val="bg1"/>
                </a:solidFill>
              </a:rPr>
              <a:t>PARA USO DOCENTE</a:t>
            </a:r>
            <a:endParaRPr lang="es-CL" sz="1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212976"/>
            <a:ext cx="5904656" cy="1673352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Pérdidas de capacidad instalada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8077200" cy="576064"/>
          </a:xfrm>
        </p:spPr>
        <p:txBody>
          <a:bodyPr/>
          <a:lstStyle/>
          <a:p>
            <a:r>
              <a:rPr lang="es-CL" b="1" dirty="0" smtClean="0"/>
              <a:t>SITUACIÓN:</a:t>
            </a:r>
            <a:endParaRPr lang="es-CL" b="1" dirty="0"/>
          </a:p>
        </p:txBody>
      </p:sp>
      <p:sp>
        <p:nvSpPr>
          <p:cNvPr id="4" name="3 Elipse"/>
          <p:cNvSpPr/>
          <p:nvPr/>
        </p:nvSpPr>
        <p:spPr>
          <a:xfrm>
            <a:off x="179512" y="764704"/>
            <a:ext cx="2808312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POSIBLES EFECTOS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3707904" y="260648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Pérdidas de líneas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707904" y="1340768"/>
            <a:ext cx="2592288" cy="10801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Daños irrecuperables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6695728" y="764704"/>
            <a:ext cx="2448272" cy="864096"/>
          </a:xfrm>
          <a:prstGeom prst="downArrow">
            <a:avLst>
              <a:gd name="adj1" fmla="val 50000"/>
              <a:gd name="adj2" fmla="val 5197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ANÁLISIS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876256" y="2204864"/>
            <a:ext cx="2016224" cy="25922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EFECTOS FINANCIEROS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TIEMPO DE POSIBLE RECUPERACIÓN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EVALUACIÓN DE ALTERNATIVAS PROVISORIAS (MANDAR AHCER – COMPRAR, ETC.)</a:t>
            </a:r>
          </a:p>
          <a:p>
            <a:pPr algn="ctr">
              <a:buFontTx/>
              <a:buChar char="-"/>
            </a:pPr>
            <a:endParaRPr lang="es-CL" sz="1200" b="1" dirty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</p:txBody>
      </p:sp>
      <p:cxnSp>
        <p:nvCxnSpPr>
          <p:cNvPr id="14" name="13 Conector recto de flecha"/>
          <p:cNvCxnSpPr>
            <a:stCxn id="4" idx="6"/>
          </p:cNvCxnSpPr>
          <p:nvPr/>
        </p:nvCxnSpPr>
        <p:spPr>
          <a:xfrm flipV="1">
            <a:off x="2987824" y="692696"/>
            <a:ext cx="648072" cy="6120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2987824" y="1268760"/>
            <a:ext cx="648072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errar llave"/>
          <p:cNvSpPr/>
          <p:nvPr/>
        </p:nvSpPr>
        <p:spPr>
          <a:xfrm>
            <a:off x="6372200" y="116632"/>
            <a:ext cx="144016" cy="2232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5904656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>Se aumenta la Q producida y vendida de un producto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8077200" cy="576064"/>
          </a:xfrm>
        </p:spPr>
        <p:txBody>
          <a:bodyPr/>
          <a:lstStyle/>
          <a:p>
            <a:r>
              <a:rPr lang="es-CL" b="1" dirty="0" smtClean="0"/>
              <a:t>SITUACIÓN:</a:t>
            </a:r>
            <a:endParaRPr lang="es-CL" b="1" dirty="0"/>
          </a:p>
        </p:txBody>
      </p:sp>
      <p:sp>
        <p:nvSpPr>
          <p:cNvPr id="4" name="3 Elipse"/>
          <p:cNvSpPr/>
          <p:nvPr/>
        </p:nvSpPr>
        <p:spPr>
          <a:xfrm>
            <a:off x="179512" y="764704"/>
            <a:ext cx="2808312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POSIBLES EFECTOS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3707904" y="260648"/>
            <a:ext cx="2592288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AUMENTO DE LOS COSTOS FIJOS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707904" y="1628800"/>
            <a:ext cx="2592288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AUMENTO DE LA UTILIDAD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6695728" y="764704"/>
            <a:ext cx="2448272" cy="864096"/>
          </a:xfrm>
          <a:prstGeom prst="downArrow">
            <a:avLst>
              <a:gd name="adj1" fmla="val 50000"/>
              <a:gd name="adj2" fmla="val 5197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ANÁLISIS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876256" y="2204864"/>
            <a:ext cx="2016224" cy="25922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PORCENTAJE REAL DE INCREMENTO DE LA UTILIDAD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CARGA PERMANENTE DE NUEVOS COSTOS</a:t>
            </a: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PROYECCIÓN 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(MANTENCIÓN EN EL TIEMPO)</a:t>
            </a:r>
            <a:endParaRPr lang="es-CL" sz="1200" b="1" dirty="0">
              <a:solidFill>
                <a:schemeClr val="bg1"/>
              </a:solidFill>
            </a:endParaRPr>
          </a:p>
        </p:txBody>
      </p:sp>
      <p:cxnSp>
        <p:nvCxnSpPr>
          <p:cNvPr id="14" name="13 Conector recto de flecha"/>
          <p:cNvCxnSpPr>
            <a:stCxn id="4" idx="6"/>
          </p:cNvCxnSpPr>
          <p:nvPr/>
        </p:nvCxnSpPr>
        <p:spPr>
          <a:xfrm flipV="1">
            <a:off x="2987824" y="692696"/>
            <a:ext cx="648072" cy="6120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2987824" y="1268760"/>
            <a:ext cx="648072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errar llave"/>
          <p:cNvSpPr/>
          <p:nvPr/>
        </p:nvSpPr>
        <p:spPr>
          <a:xfrm>
            <a:off x="6372200" y="116632"/>
            <a:ext cx="144016" cy="2232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212976"/>
            <a:ext cx="5904656" cy="1673352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Se descontinúa un producto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8077200" cy="576064"/>
          </a:xfrm>
        </p:spPr>
        <p:txBody>
          <a:bodyPr/>
          <a:lstStyle/>
          <a:p>
            <a:r>
              <a:rPr lang="es-CL" b="1" dirty="0" smtClean="0"/>
              <a:t>SITUACIÓN:</a:t>
            </a:r>
            <a:endParaRPr lang="es-CL" b="1" dirty="0"/>
          </a:p>
        </p:txBody>
      </p:sp>
      <p:sp>
        <p:nvSpPr>
          <p:cNvPr id="4" name="3 Elipse"/>
          <p:cNvSpPr/>
          <p:nvPr/>
        </p:nvSpPr>
        <p:spPr>
          <a:xfrm>
            <a:off x="179512" y="764704"/>
            <a:ext cx="2808312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POSIBLES EFECTOS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3707904" y="260648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DISMINUCIÓN  DE  COSTOS FIJOS (FUTUROS)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707904" y="1340768"/>
            <a:ext cx="2592288" cy="12241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AUMENTO DE LA UTILIDAD (ELIMINICIÓN DE PÉRDIDAS)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6695728" y="764704"/>
            <a:ext cx="2448272" cy="864096"/>
          </a:xfrm>
          <a:prstGeom prst="downArrow">
            <a:avLst>
              <a:gd name="adj1" fmla="val 50000"/>
              <a:gd name="adj2" fmla="val 5197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ANÁLISIS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876256" y="2204864"/>
            <a:ext cx="2016224" cy="25922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IMPACTOS CUANTIFICABLES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IMPACTOS NO CUANTIFICABLES (PRODUCTOS “IMAGEN”, RESENTIMIENTO DE CONSUMIDORES, PÉRDIDA DE IDENTIDAD, ETC)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</p:txBody>
      </p:sp>
      <p:cxnSp>
        <p:nvCxnSpPr>
          <p:cNvPr id="14" name="13 Conector recto de flecha"/>
          <p:cNvCxnSpPr>
            <a:stCxn id="4" idx="6"/>
          </p:cNvCxnSpPr>
          <p:nvPr/>
        </p:nvCxnSpPr>
        <p:spPr>
          <a:xfrm flipV="1">
            <a:off x="2987824" y="692696"/>
            <a:ext cx="648072" cy="6120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2987824" y="1268760"/>
            <a:ext cx="648072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errar llave"/>
          <p:cNvSpPr/>
          <p:nvPr/>
        </p:nvSpPr>
        <p:spPr>
          <a:xfrm>
            <a:off x="6372200" y="116632"/>
            <a:ext cx="144016" cy="2232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212976"/>
            <a:ext cx="5904656" cy="1673352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Aumento de ventas de un producto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8077200" cy="576064"/>
          </a:xfrm>
        </p:spPr>
        <p:txBody>
          <a:bodyPr/>
          <a:lstStyle/>
          <a:p>
            <a:r>
              <a:rPr lang="es-CL" b="1" dirty="0" smtClean="0"/>
              <a:t>SITUACIÓN:</a:t>
            </a:r>
            <a:endParaRPr lang="es-CL" b="1" dirty="0"/>
          </a:p>
        </p:txBody>
      </p:sp>
      <p:sp>
        <p:nvSpPr>
          <p:cNvPr id="4" name="3 Elipse"/>
          <p:cNvSpPr/>
          <p:nvPr/>
        </p:nvSpPr>
        <p:spPr>
          <a:xfrm>
            <a:off x="179512" y="764704"/>
            <a:ext cx="2808312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POSIBLES EFECTOS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3707904" y="260648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AUMENTO DE INGRESOS Y PRODUCCIÓN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707904" y="1340768"/>
            <a:ext cx="2592288" cy="12241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DISMINUCIÓN DE VENTAS (OTROS PRODUCTOS – MISMOS CLIENTES)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6695728" y="764704"/>
            <a:ext cx="2448272" cy="864096"/>
          </a:xfrm>
          <a:prstGeom prst="downArrow">
            <a:avLst>
              <a:gd name="adj1" fmla="val 50000"/>
              <a:gd name="adj2" fmla="val 5197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ANÁLISIS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876256" y="2204864"/>
            <a:ext cx="2016224" cy="25922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IMPACTOS EN OTROS PRODUCTOS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DEMANDAS “GOLONDRINAS”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AUMENTO DE COSTOS FIJOS</a:t>
            </a:r>
          </a:p>
          <a:p>
            <a:pPr algn="ctr">
              <a:buFontTx/>
              <a:buChar char="-"/>
            </a:pPr>
            <a:endParaRPr lang="es-CL" sz="1200" b="1" dirty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CADENA SUMINISTROS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</p:txBody>
      </p:sp>
      <p:cxnSp>
        <p:nvCxnSpPr>
          <p:cNvPr id="14" name="13 Conector recto de flecha"/>
          <p:cNvCxnSpPr>
            <a:stCxn id="4" idx="6"/>
          </p:cNvCxnSpPr>
          <p:nvPr/>
        </p:nvCxnSpPr>
        <p:spPr>
          <a:xfrm flipV="1">
            <a:off x="2987824" y="692696"/>
            <a:ext cx="648072" cy="6120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2987824" y="1268760"/>
            <a:ext cx="648072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errar llave"/>
          <p:cNvSpPr/>
          <p:nvPr/>
        </p:nvSpPr>
        <p:spPr>
          <a:xfrm>
            <a:off x="6372200" y="116632"/>
            <a:ext cx="144016" cy="2232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212976"/>
            <a:ext cx="5904656" cy="1673352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Mandar a hacer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8077200" cy="576064"/>
          </a:xfrm>
        </p:spPr>
        <p:txBody>
          <a:bodyPr/>
          <a:lstStyle/>
          <a:p>
            <a:r>
              <a:rPr lang="es-CL" b="1" dirty="0" smtClean="0"/>
              <a:t>SITUACIÓN:</a:t>
            </a:r>
            <a:endParaRPr lang="es-CL" b="1" dirty="0"/>
          </a:p>
        </p:txBody>
      </p:sp>
      <p:sp>
        <p:nvSpPr>
          <p:cNvPr id="4" name="3 Elipse"/>
          <p:cNvSpPr/>
          <p:nvPr/>
        </p:nvSpPr>
        <p:spPr>
          <a:xfrm>
            <a:off x="179512" y="764704"/>
            <a:ext cx="2808312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POSIBLES EFECTOS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3707904" y="260648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DISMINUCIÓN/</a:t>
            </a:r>
          </a:p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ANULACIÓN LÍNEAS 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707904" y="1340768"/>
            <a:ext cx="2592288" cy="12241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DISMINUCIÓN DE CAPACIDAD INSTALADA EN EL TIEMPO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6695728" y="764704"/>
            <a:ext cx="2448272" cy="864096"/>
          </a:xfrm>
          <a:prstGeom prst="downArrow">
            <a:avLst>
              <a:gd name="adj1" fmla="val 50000"/>
              <a:gd name="adj2" fmla="val 5197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ANÁLISIS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876256" y="2204864"/>
            <a:ext cx="2016224" cy="25922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CONVENIENCIA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DEPENDENCIA 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RIESGOS “PIRATA”</a:t>
            </a:r>
          </a:p>
          <a:p>
            <a:pPr algn="ctr">
              <a:buFontTx/>
              <a:buChar char="-"/>
            </a:pPr>
            <a:endParaRPr lang="es-CL" sz="1200" b="1" dirty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RESGUARDO DE CALIDAD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</p:txBody>
      </p:sp>
      <p:cxnSp>
        <p:nvCxnSpPr>
          <p:cNvPr id="14" name="13 Conector recto de flecha"/>
          <p:cNvCxnSpPr>
            <a:stCxn id="4" idx="6"/>
          </p:cNvCxnSpPr>
          <p:nvPr/>
        </p:nvCxnSpPr>
        <p:spPr>
          <a:xfrm flipV="1">
            <a:off x="2987824" y="692696"/>
            <a:ext cx="648072" cy="6120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2987824" y="1268760"/>
            <a:ext cx="648072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errar llave"/>
          <p:cNvSpPr/>
          <p:nvPr/>
        </p:nvSpPr>
        <p:spPr>
          <a:xfrm>
            <a:off x="6372200" y="116632"/>
            <a:ext cx="144016" cy="2232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212976"/>
            <a:ext cx="5904656" cy="1673352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Comprar v/s Producir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8077200" cy="576064"/>
          </a:xfrm>
        </p:spPr>
        <p:txBody>
          <a:bodyPr/>
          <a:lstStyle/>
          <a:p>
            <a:r>
              <a:rPr lang="es-CL" b="1" dirty="0" smtClean="0"/>
              <a:t>SITUACIÓN:</a:t>
            </a:r>
            <a:endParaRPr lang="es-CL" b="1" dirty="0"/>
          </a:p>
        </p:txBody>
      </p:sp>
      <p:sp>
        <p:nvSpPr>
          <p:cNvPr id="4" name="3 Elipse"/>
          <p:cNvSpPr/>
          <p:nvPr/>
        </p:nvSpPr>
        <p:spPr>
          <a:xfrm>
            <a:off x="179512" y="764704"/>
            <a:ext cx="2808312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POSIBLES EFECTOS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3707904" y="260648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DISMINUCIÓN/</a:t>
            </a:r>
          </a:p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ANULACIÓN LÍNEAS 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707904" y="1340768"/>
            <a:ext cx="2592288" cy="12241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DISMINUCIÓN DE CAPACIDAD INSTALADA EN EL TIEMPO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6695728" y="764704"/>
            <a:ext cx="2448272" cy="864096"/>
          </a:xfrm>
          <a:prstGeom prst="downArrow">
            <a:avLst>
              <a:gd name="adj1" fmla="val 50000"/>
              <a:gd name="adj2" fmla="val 5197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ANÁLISIS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876256" y="2204864"/>
            <a:ext cx="2016224" cy="25922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PÉRDIDA DE MARCAS PROPIAS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DEPENDENCIA 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RIESGO DE SUMINISTRO</a:t>
            </a:r>
          </a:p>
          <a:p>
            <a:pPr algn="ctr">
              <a:buFontTx/>
              <a:buChar char="-"/>
            </a:pPr>
            <a:endParaRPr lang="es-CL" sz="1200" b="1" dirty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RESGUARDO DE CALIDAD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</p:txBody>
      </p:sp>
      <p:cxnSp>
        <p:nvCxnSpPr>
          <p:cNvPr id="14" name="13 Conector recto de flecha"/>
          <p:cNvCxnSpPr>
            <a:stCxn id="4" idx="6"/>
          </p:cNvCxnSpPr>
          <p:nvPr/>
        </p:nvCxnSpPr>
        <p:spPr>
          <a:xfrm flipV="1">
            <a:off x="2987824" y="692696"/>
            <a:ext cx="648072" cy="6120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2987824" y="1268760"/>
            <a:ext cx="648072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errar llave"/>
          <p:cNvSpPr/>
          <p:nvPr/>
        </p:nvSpPr>
        <p:spPr>
          <a:xfrm>
            <a:off x="6372200" y="116632"/>
            <a:ext cx="144016" cy="2232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212976"/>
            <a:ext cx="5904656" cy="1673352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Cierre de fábrica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8077200" cy="576064"/>
          </a:xfrm>
        </p:spPr>
        <p:txBody>
          <a:bodyPr/>
          <a:lstStyle/>
          <a:p>
            <a:r>
              <a:rPr lang="es-CL" b="1" dirty="0" smtClean="0"/>
              <a:t>SITUACIÓN:</a:t>
            </a:r>
            <a:endParaRPr lang="es-CL" b="1" dirty="0"/>
          </a:p>
        </p:txBody>
      </p:sp>
      <p:sp>
        <p:nvSpPr>
          <p:cNvPr id="4" name="3 Elipse"/>
          <p:cNvSpPr/>
          <p:nvPr/>
        </p:nvSpPr>
        <p:spPr>
          <a:xfrm>
            <a:off x="179512" y="764704"/>
            <a:ext cx="2808312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POSIBLES EFECTOS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3707904" y="260648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DISMINUCIÓN/</a:t>
            </a:r>
          </a:p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ANULACIÓN LÍNEAS 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707904" y="1340768"/>
            <a:ext cx="2592288" cy="10801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DISMINUCIÓN DE CAPACIDAD INSTALADA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6695728" y="764704"/>
            <a:ext cx="2448272" cy="864096"/>
          </a:xfrm>
          <a:prstGeom prst="downArrow">
            <a:avLst>
              <a:gd name="adj1" fmla="val 50000"/>
              <a:gd name="adj2" fmla="val 5197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ANÁLISIS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876256" y="2204864"/>
            <a:ext cx="2016224" cy="25922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SITUACIONES CRÍTICAS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DISMINUCIÓN DE ACTIVIDAD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LIBERACIÓN DE NICHOS DE MERCADO</a:t>
            </a:r>
          </a:p>
          <a:p>
            <a:pPr algn="ctr">
              <a:buFontTx/>
              <a:buChar char="-"/>
            </a:pPr>
            <a:endParaRPr lang="es-CL" sz="1200" b="1" dirty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PÉRDIDA DE PARTICIPACIÓN EN EL MERCADO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</p:txBody>
      </p:sp>
      <p:cxnSp>
        <p:nvCxnSpPr>
          <p:cNvPr id="14" name="13 Conector recto de flecha"/>
          <p:cNvCxnSpPr>
            <a:stCxn id="4" idx="6"/>
          </p:cNvCxnSpPr>
          <p:nvPr/>
        </p:nvCxnSpPr>
        <p:spPr>
          <a:xfrm flipV="1">
            <a:off x="2987824" y="692696"/>
            <a:ext cx="648072" cy="6120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2987824" y="1268760"/>
            <a:ext cx="648072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errar llave"/>
          <p:cNvSpPr/>
          <p:nvPr/>
        </p:nvSpPr>
        <p:spPr>
          <a:xfrm>
            <a:off x="6372200" y="116632"/>
            <a:ext cx="144016" cy="2232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212976"/>
            <a:ext cx="5904656" cy="1673352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Fusión de procesos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8077200" cy="576064"/>
          </a:xfrm>
        </p:spPr>
        <p:txBody>
          <a:bodyPr/>
          <a:lstStyle/>
          <a:p>
            <a:r>
              <a:rPr lang="es-CL" b="1" dirty="0" smtClean="0"/>
              <a:t>SITUACIÓN:</a:t>
            </a:r>
            <a:endParaRPr lang="es-CL" b="1" dirty="0"/>
          </a:p>
        </p:txBody>
      </p:sp>
      <p:sp>
        <p:nvSpPr>
          <p:cNvPr id="4" name="3 Elipse"/>
          <p:cNvSpPr/>
          <p:nvPr/>
        </p:nvSpPr>
        <p:spPr>
          <a:xfrm>
            <a:off x="179512" y="764704"/>
            <a:ext cx="2808312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POSIBLES EFECTOS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3707904" y="260648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DISMINUCIÓN/</a:t>
            </a:r>
          </a:p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ANULACIÓN LÍNEAS 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707904" y="1340768"/>
            <a:ext cx="2592288" cy="10801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OPTIMIZACIÓN DE LÍNEAS DE PRODUCCIÓN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6695728" y="764704"/>
            <a:ext cx="2448272" cy="864096"/>
          </a:xfrm>
          <a:prstGeom prst="downArrow">
            <a:avLst>
              <a:gd name="adj1" fmla="val 50000"/>
              <a:gd name="adj2" fmla="val 5197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ANÁLISIS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876256" y="2204864"/>
            <a:ext cx="2016224" cy="25922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ABSORCIÓN DE PRODUCTOS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PÉRDIDA DE ESPECIALIZACIÓN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CONCENTRACIÓN DE PROCESOS</a:t>
            </a:r>
          </a:p>
          <a:p>
            <a:pPr algn="ctr">
              <a:buFontTx/>
              <a:buChar char="-"/>
            </a:pPr>
            <a:endParaRPr lang="es-CL" sz="1200" b="1" dirty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SINERGIAS A PRODUCIRSE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</p:txBody>
      </p:sp>
      <p:cxnSp>
        <p:nvCxnSpPr>
          <p:cNvPr id="14" name="13 Conector recto de flecha"/>
          <p:cNvCxnSpPr>
            <a:stCxn id="4" idx="6"/>
          </p:cNvCxnSpPr>
          <p:nvPr/>
        </p:nvCxnSpPr>
        <p:spPr>
          <a:xfrm flipV="1">
            <a:off x="2987824" y="692696"/>
            <a:ext cx="648072" cy="6120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2987824" y="1268760"/>
            <a:ext cx="648072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errar llave"/>
          <p:cNvSpPr/>
          <p:nvPr/>
        </p:nvSpPr>
        <p:spPr>
          <a:xfrm>
            <a:off x="6372200" y="116632"/>
            <a:ext cx="144016" cy="2232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3212976"/>
            <a:ext cx="5904656" cy="1673352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Fusión de empresas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8077200" cy="576064"/>
          </a:xfrm>
        </p:spPr>
        <p:txBody>
          <a:bodyPr/>
          <a:lstStyle/>
          <a:p>
            <a:r>
              <a:rPr lang="es-CL" b="1" dirty="0" smtClean="0"/>
              <a:t>SITUACIÓN:</a:t>
            </a:r>
            <a:endParaRPr lang="es-CL" b="1" dirty="0"/>
          </a:p>
        </p:txBody>
      </p:sp>
      <p:sp>
        <p:nvSpPr>
          <p:cNvPr id="4" name="3 Elipse"/>
          <p:cNvSpPr/>
          <p:nvPr/>
        </p:nvSpPr>
        <p:spPr>
          <a:xfrm>
            <a:off x="179512" y="764704"/>
            <a:ext cx="2808312" cy="108012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POSIBLES EFECTOS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PROFESOR R VEGA BOIS</a:t>
            </a:r>
            <a:endParaRPr lang="es-CL"/>
          </a:p>
        </p:txBody>
      </p:sp>
      <p:sp>
        <p:nvSpPr>
          <p:cNvPr id="6" name="5 Rectángulo redondeado"/>
          <p:cNvSpPr/>
          <p:nvPr/>
        </p:nvSpPr>
        <p:spPr>
          <a:xfrm>
            <a:off x="3707904" y="260648"/>
            <a:ext cx="2592288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Unificación de productos (alternativa)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707904" y="1340768"/>
            <a:ext cx="2592288" cy="10801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Disminuciones de personal especializado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6695728" y="764704"/>
            <a:ext cx="2448272" cy="864096"/>
          </a:xfrm>
          <a:prstGeom prst="downArrow">
            <a:avLst>
              <a:gd name="adj1" fmla="val 50000"/>
              <a:gd name="adj2" fmla="val 5197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bg1"/>
                </a:solidFill>
              </a:rPr>
              <a:t>ANÁLISIS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876256" y="2204864"/>
            <a:ext cx="2016224" cy="25922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ABSORCIÓN DE PRODUCTOS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PÉRDIDA DE ESPECIALIZACIÓN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CONCENTRACIÓN DE PROCESOS</a:t>
            </a:r>
          </a:p>
          <a:p>
            <a:pPr algn="ctr">
              <a:buFontTx/>
              <a:buChar char="-"/>
            </a:pPr>
            <a:endParaRPr lang="es-CL" sz="1200" b="1" dirty="0">
              <a:solidFill>
                <a:schemeClr val="bg1"/>
              </a:solidFill>
            </a:endParaRPr>
          </a:p>
          <a:p>
            <a:pPr algn="ctr">
              <a:buFontTx/>
              <a:buChar char="-"/>
            </a:pPr>
            <a:r>
              <a:rPr lang="es-CL" sz="1200" b="1" dirty="0" smtClean="0">
                <a:solidFill>
                  <a:schemeClr val="bg1"/>
                </a:solidFill>
              </a:rPr>
              <a:t>SINERGIAS A PRODUCIRSE</a:t>
            </a:r>
          </a:p>
          <a:p>
            <a:pPr algn="ctr">
              <a:buFontTx/>
              <a:buChar char="-"/>
            </a:pPr>
            <a:endParaRPr lang="es-CL" sz="1200" b="1" dirty="0" smtClean="0">
              <a:solidFill>
                <a:schemeClr val="bg1"/>
              </a:solidFill>
            </a:endParaRPr>
          </a:p>
        </p:txBody>
      </p:sp>
      <p:cxnSp>
        <p:nvCxnSpPr>
          <p:cNvPr id="14" name="13 Conector recto de flecha"/>
          <p:cNvCxnSpPr>
            <a:stCxn id="4" idx="6"/>
          </p:cNvCxnSpPr>
          <p:nvPr/>
        </p:nvCxnSpPr>
        <p:spPr>
          <a:xfrm flipV="1">
            <a:off x="2987824" y="692696"/>
            <a:ext cx="648072" cy="6120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2987824" y="1268760"/>
            <a:ext cx="648072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errar llave"/>
          <p:cNvSpPr/>
          <p:nvPr/>
        </p:nvSpPr>
        <p:spPr>
          <a:xfrm>
            <a:off x="6372200" y="116632"/>
            <a:ext cx="144016" cy="2232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130</TotalTime>
  <Words>368</Words>
  <Application>Microsoft Office PowerPoint</Application>
  <PresentationFormat>Presentación en pantalla (4:3)</PresentationFormat>
  <Paragraphs>129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Módulo</vt:lpstr>
      <vt:lpstr>ANÁLISIS  COSTO – VOLUMEN - UTILIDAD</vt:lpstr>
      <vt:lpstr>Se aumenta la Q producida y vendida de un producto</vt:lpstr>
      <vt:lpstr>Se descontinúa un producto</vt:lpstr>
      <vt:lpstr>Aumento de ventas de un producto</vt:lpstr>
      <vt:lpstr>Mandar a hacer</vt:lpstr>
      <vt:lpstr>Comprar v/s Producir</vt:lpstr>
      <vt:lpstr>Cierre de fábrica</vt:lpstr>
      <vt:lpstr>Fusión de procesos</vt:lpstr>
      <vt:lpstr>Fusión de empresas</vt:lpstr>
      <vt:lpstr>Pérdidas de capacidad instalada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 COSTO – VOLUMEN - UTILIDAD</dc:title>
  <dc:creator>Ucsh</dc:creator>
  <cp:lastModifiedBy>Ucsh</cp:lastModifiedBy>
  <cp:revision>17</cp:revision>
  <dcterms:created xsi:type="dcterms:W3CDTF">2013-08-28T22:02:35Z</dcterms:created>
  <dcterms:modified xsi:type="dcterms:W3CDTF">2013-08-29T00:13:19Z</dcterms:modified>
</cp:coreProperties>
</file>