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5" r:id="rId20"/>
    <p:sldId id="277" r:id="rId2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708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253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907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3848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29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005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4582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4457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2449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959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0544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FE585-CE33-4693-9ABF-9307783CC8F4}" type="datetimeFigureOut">
              <a:rPr lang="es-CL" smtClean="0"/>
              <a:t>11-12-2011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FF3B2-7795-4A6E-BD38-91F41AD17B8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643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alumnos.uchile.cl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CL" dirty="0" smtClean="0"/>
              <a:t>Tutorías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36480" y="3886200"/>
            <a:ext cx="5143832" cy="8389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s-CL" dirty="0" smtClean="0"/>
              <a:t>Búsqueda de documentos científicos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2534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20888"/>
            <a:ext cx="7187128" cy="36357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1475656" y="2852936"/>
            <a:ext cx="576064" cy="50405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347864" y="1711361"/>
            <a:ext cx="2688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Luego presionar </a:t>
            </a:r>
            <a:r>
              <a:rPr lang="es-CL" b="1" dirty="0" err="1" smtClean="0"/>
              <a:t>connect</a:t>
            </a: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2426169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063" y="2852668"/>
            <a:ext cx="4653915" cy="2016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71672" y="1484784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Presionando </a:t>
            </a:r>
            <a:r>
              <a:rPr lang="es-CL" dirty="0" err="1" smtClean="0"/>
              <a:t>connect</a:t>
            </a:r>
            <a:r>
              <a:rPr lang="es-CL" dirty="0" smtClean="0"/>
              <a:t>, </a:t>
            </a:r>
            <a:r>
              <a:rPr lang="es-CL" dirty="0"/>
              <a:t>el programa le solicitará un </a:t>
            </a:r>
            <a:r>
              <a:rPr lang="es-CL" b="1" dirty="0" err="1"/>
              <a:t>Username</a:t>
            </a:r>
            <a:r>
              <a:rPr lang="es-CL" dirty="0"/>
              <a:t> y un </a:t>
            </a:r>
            <a:r>
              <a:rPr lang="es-CL" b="1" dirty="0" err="1"/>
              <a:t>Password</a:t>
            </a:r>
            <a:r>
              <a:rPr lang="es-CL" b="1" dirty="0"/>
              <a:t>. </a:t>
            </a:r>
            <a:r>
              <a:rPr lang="es-CL" dirty="0"/>
              <a:t>Acá, </a:t>
            </a:r>
            <a:r>
              <a:rPr lang="es-CL" dirty="0" smtClean="0"/>
              <a:t>se debe </a:t>
            </a:r>
            <a:r>
              <a:rPr lang="es-CL" dirty="0"/>
              <a:t>colocar </a:t>
            </a:r>
            <a:r>
              <a:rPr lang="es-CL" dirty="0" smtClean="0"/>
              <a:t>el </a:t>
            </a:r>
            <a:r>
              <a:rPr lang="es-CL" b="1" dirty="0" smtClean="0"/>
              <a:t>Usuario</a:t>
            </a:r>
            <a:r>
              <a:rPr lang="es-CL" dirty="0" smtClean="0"/>
              <a:t> </a:t>
            </a:r>
            <a:r>
              <a:rPr lang="es-CL" dirty="0"/>
              <a:t>y </a:t>
            </a:r>
            <a:r>
              <a:rPr lang="es-CL" b="1" dirty="0" smtClean="0"/>
              <a:t>Contraseña </a:t>
            </a:r>
            <a:r>
              <a:rPr lang="es-CL" dirty="0" smtClean="0"/>
              <a:t>utilizado como pasaporte </a:t>
            </a:r>
            <a:r>
              <a:rPr lang="es-CL" dirty="0"/>
              <a:t>para ingresar a </a:t>
            </a:r>
            <a:r>
              <a:rPr lang="es-CL" u="sng" dirty="0" smtClean="0">
                <a:hlinkClick r:id="rId4"/>
              </a:rPr>
              <a:t>www.alumnos.uchile.cl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52913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25771" y="1268760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Luego de que se conecte al programa pulsando </a:t>
            </a:r>
            <a:r>
              <a:rPr lang="es-CL" b="1" dirty="0"/>
              <a:t>OK, </a:t>
            </a:r>
            <a:r>
              <a:rPr lang="es-CL" dirty="0"/>
              <a:t>el paso siguiente será dirigirnos a Bibliotecas en la página de la Universidad de Chile y escoger en </a:t>
            </a:r>
            <a:r>
              <a:rPr lang="es-CL" b="1" dirty="0"/>
              <a:t>Base de  datos</a:t>
            </a:r>
            <a:r>
              <a:rPr lang="es-CL" dirty="0"/>
              <a:t> la página a la que deseamos acceder y descargar lo que la Universidad nos permita.  Se sugiere buscar en </a:t>
            </a:r>
            <a:r>
              <a:rPr lang="es-CL" b="1" dirty="0"/>
              <a:t>JSTOR</a:t>
            </a:r>
            <a:r>
              <a:rPr lang="es-CL" dirty="0"/>
              <a:t>.</a:t>
            </a:r>
            <a:r>
              <a:rPr lang="es-CL" b="1" dirty="0"/>
              <a:t> </a:t>
            </a:r>
            <a:endParaRPr lang="es-CL" dirty="0"/>
          </a:p>
          <a:p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5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131" y="2492896"/>
            <a:ext cx="8640959" cy="4268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4 Rectángulo"/>
          <p:cNvSpPr/>
          <p:nvPr/>
        </p:nvSpPr>
        <p:spPr>
          <a:xfrm>
            <a:off x="6489995" y="2525398"/>
            <a:ext cx="2174451" cy="423596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2880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9036495" cy="45435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331640" y="1287697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Por ejemplo, pinchando sobre JSTOR se abre la siguiente </a:t>
            </a:r>
            <a:r>
              <a:rPr lang="es-CL" dirty="0" smtClean="0"/>
              <a:t>ventana, encontrando las </a:t>
            </a:r>
            <a:r>
              <a:rPr lang="es-CL" dirty="0"/>
              <a:t>revistas científicas </a:t>
            </a:r>
            <a:r>
              <a:rPr lang="es-CL" dirty="0" smtClean="0"/>
              <a:t>agrupadas </a:t>
            </a:r>
            <a:r>
              <a:rPr lang="es-CL" dirty="0"/>
              <a:t>por </a:t>
            </a:r>
            <a:r>
              <a:rPr lang="es-CL" dirty="0" smtClean="0"/>
              <a:t>disciplina:</a:t>
            </a:r>
            <a:endParaRPr lang="es-CL" dirty="0"/>
          </a:p>
          <a:p>
            <a:endParaRPr lang="es-CL" dirty="0"/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1475656" y="3789040"/>
            <a:ext cx="760824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2843808" y="3789040"/>
            <a:ext cx="72008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610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1484784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Ahora </a:t>
            </a:r>
            <a:r>
              <a:rPr lang="es-CL" dirty="0"/>
              <a:t>bien, como se trata de la Universidad de Chile, usted se encontrará con la siguiente restricción:</a:t>
            </a:r>
          </a:p>
          <a:p>
            <a:endParaRPr lang="es-CL" dirty="0"/>
          </a:p>
        </p:txBody>
      </p:sp>
      <p:pic>
        <p:nvPicPr>
          <p:cNvPr id="3" name="2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312" y="2685113"/>
            <a:ext cx="3657376" cy="13600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971600" y="4581128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Lo que significa que no </a:t>
            </a:r>
            <a:r>
              <a:rPr lang="es-CL" dirty="0"/>
              <a:t>puede acceder a todas las revistas ni tampoco a todos los números de las revistas. Generalmente, la Universidad de Chile tiene acceso para revistas más </a:t>
            </a:r>
            <a:r>
              <a:rPr lang="es-CL" dirty="0" smtClean="0"/>
              <a:t>antiguas,  en general del </a:t>
            </a:r>
            <a:r>
              <a:rPr lang="es-CL" dirty="0"/>
              <a:t>2005 hacia atrás. </a:t>
            </a:r>
            <a:endParaRPr lang="es-C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217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951919" y="1628800"/>
            <a:ext cx="7200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/>
              <a:t>Por ello contamos con una segunda alternativa para descargar revistas científicas, la cual es a través de la </a:t>
            </a:r>
            <a:r>
              <a:rPr lang="es-CL" sz="2400" b="1" dirty="0"/>
              <a:t>Universidad </a:t>
            </a:r>
            <a:r>
              <a:rPr lang="es-CL" sz="2400" b="1" dirty="0" smtClean="0"/>
              <a:t>Católica.</a:t>
            </a:r>
          </a:p>
          <a:p>
            <a:endParaRPr lang="es-CL" sz="2400" dirty="0"/>
          </a:p>
          <a:p>
            <a:endParaRPr lang="es-CL" sz="2400" b="1" i="1" dirty="0" smtClean="0"/>
          </a:p>
          <a:p>
            <a:r>
              <a:rPr lang="es-CL" sz="2400" dirty="0" smtClean="0"/>
              <a:t>Y para </a:t>
            </a:r>
            <a:r>
              <a:rPr lang="es-CL" sz="2400" dirty="0"/>
              <a:t>poder hacer esto, lo primero es </a:t>
            </a:r>
            <a:r>
              <a:rPr lang="es-CL" sz="2400" b="1" i="1" dirty="0"/>
              <a:t>conseguirse a alguna persona que pertenezca a esa Casa de </a:t>
            </a:r>
            <a:r>
              <a:rPr lang="es-CL" sz="2400" b="1" i="1" dirty="0" smtClean="0"/>
              <a:t>Estudios </a:t>
            </a:r>
            <a:r>
              <a:rPr lang="es-CL" sz="2400" i="1" dirty="0" smtClean="0"/>
              <a:t> </a:t>
            </a:r>
            <a:r>
              <a:rPr lang="es-CL" sz="2400" dirty="0" smtClean="0"/>
              <a:t>y que nos quiera </a:t>
            </a:r>
            <a:r>
              <a:rPr lang="es-CL" sz="2400" i="1" dirty="0" smtClean="0"/>
              <a:t>prestar </a:t>
            </a:r>
            <a:r>
              <a:rPr lang="es-CL" sz="2400" dirty="0" smtClean="0"/>
              <a:t>su usuario y contraseña de estudiante</a:t>
            </a:r>
            <a:r>
              <a:rPr lang="es-CL" sz="2400" b="1" i="1" dirty="0" smtClean="0"/>
              <a:t>.</a:t>
            </a:r>
            <a:endParaRPr lang="es-CL" sz="2400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87036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2420888"/>
            <a:ext cx="8784975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827584" y="1484784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Ingresamos a la página de Universidad Católica y nos dirigimos a </a:t>
            </a:r>
            <a:r>
              <a:rPr lang="es-CL" b="1" dirty="0"/>
              <a:t>Bibliotecas:</a:t>
            </a:r>
            <a:endParaRPr lang="es-CL" dirty="0"/>
          </a:p>
          <a:p>
            <a:endParaRPr lang="es-CL" dirty="0"/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5724128" y="1850722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5868144" y="2420888"/>
            <a:ext cx="648072" cy="36004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2918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40258"/>
            <a:ext cx="8352928" cy="45849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971600" y="1493927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Luego, presionamos en la opción</a:t>
            </a:r>
            <a:r>
              <a:rPr lang="es-CL" b="1" dirty="0"/>
              <a:t> </a:t>
            </a:r>
            <a:r>
              <a:rPr lang="es-CL" b="1" dirty="0" err="1"/>
              <a:t>TodoSIBUC</a:t>
            </a:r>
            <a:r>
              <a:rPr lang="es-CL" b="1" dirty="0"/>
              <a:t>.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17864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187624" y="170080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/>
              <a:t> </a:t>
            </a:r>
            <a:r>
              <a:rPr lang="es-CL" dirty="0"/>
              <a:t>Cuando hayamos presionado en la opción, se nos abre una ventana en la que tendremos que identificarnos en la opción </a:t>
            </a:r>
            <a:r>
              <a:rPr lang="es-CL" b="1" dirty="0"/>
              <a:t>Iniciar Sesión.</a:t>
            </a:r>
            <a:endParaRPr lang="es-CL" dirty="0"/>
          </a:p>
        </p:txBody>
      </p:sp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903" y="2780928"/>
            <a:ext cx="7669087" cy="36997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9109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132856"/>
            <a:ext cx="5607050" cy="339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375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181" y="2249488"/>
            <a:ext cx="8496943" cy="4608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813551" y="112474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Para poder descargar documentos científicos (</a:t>
            </a:r>
            <a:r>
              <a:rPr lang="es-CL" i="1" dirty="0" err="1"/>
              <a:t>Papers</a:t>
            </a:r>
            <a:r>
              <a:rPr lang="es-CL" dirty="0"/>
              <a:t>) tenemos dos posibilidades. La primera es ingresar a la página de nuestra casa de estudios y dirigirse a </a:t>
            </a:r>
            <a:r>
              <a:rPr lang="es-CL" b="1" dirty="0"/>
              <a:t>Bibliotecas.</a:t>
            </a:r>
            <a:endParaRPr lang="es-CL" dirty="0"/>
          </a:p>
          <a:p>
            <a:endParaRPr lang="es-CL" dirty="0"/>
          </a:p>
        </p:txBody>
      </p:sp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>
            <a:off x="4932040" y="2420888"/>
            <a:ext cx="1693835" cy="62458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732240" y="3104166"/>
            <a:ext cx="864096" cy="39684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129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01000" y="1414517"/>
            <a:ext cx="8406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/>
              <a:t>Luego, volviendo a la página principal, presionamos sobre</a:t>
            </a:r>
            <a:r>
              <a:rPr lang="es-CL" b="1" dirty="0"/>
              <a:t> Revistas Electrónicas A-Z.</a:t>
            </a:r>
            <a:endParaRPr lang="es-CL" dirty="0"/>
          </a:p>
          <a:p>
            <a:endParaRPr lang="es-CL" dirty="0"/>
          </a:p>
        </p:txBody>
      </p:sp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55" y="2060848"/>
            <a:ext cx="8784974" cy="32695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90523" y="5561269"/>
            <a:ext cx="86272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/>
              <a:t>Y aparece un listado de Revistas Científicas con la diferencia de que el acceso está actualizado hasta el 2011. Además cuenta con la ventaja de poseer una mayor cantidad de revistas a disposición de los alumnos.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68565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427984" y="3498391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Una vez que han presionado </a:t>
            </a:r>
            <a:r>
              <a:rPr lang="es-CL" dirty="0" smtClean="0"/>
              <a:t>Bibliotecas, busquen más abajo en la donde dice </a:t>
            </a:r>
            <a:r>
              <a:rPr lang="es-CL" i="1" dirty="0" smtClean="0"/>
              <a:t>Servicios de Biblioteca</a:t>
            </a:r>
            <a:r>
              <a:rPr lang="es-CL" dirty="0" smtClean="0"/>
              <a:t>. Aquí, </a:t>
            </a:r>
            <a:r>
              <a:rPr lang="es-CL" dirty="0"/>
              <a:t>tendrán que presionar en </a:t>
            </a:r>
            <a:r>
              <a:rPr lang="es-CL" b="1" dirty="0"/>
              <a:t>Acceso VPN.</a:t>
            </a:r>
            <a:endParaRPr lang="es-CL" dirty="0"/>
          </a:p>
          <a:p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56" y="2121009"/>
            <a:ext cx="3325491" cy="376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043608" y="4149080"/>
            <a:ext cx="1587093" cy="43204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2771800" y="4365104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882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1316667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La nueva ventana </a:t>
            </a:r>
            <a:r>
              <a:rPr lang="es-CL" dirty="0" smtClean="0"/>
              <a:t>nos </a:t>
            </a:r>
            <a:r>
              <a:rPr lang="es-CL" dirty="0"/>
              <a:t>señala paso a </a:t>
            </a:r>
            <a:r>
              <a:rPr lang="es-CL" i="1" dirty="0"/>
              <a:t>paso como instalar el programa VPN</a:t>
            </a:r>
            <a:r>
              <a:rPr lang="es-CL" dirty="0"/>
              <a:t> para poder descargar documentos de revistas electrónicas o bien para descargar bases de datos.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39998"/>
            <a:ext cx="7776864" cy="43407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6999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" y="1988840"/>
            <a:ext cx="9093820" cy="4679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16016" y="866329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Luego, abrimos el archivo descargado, le hacemos doble </a:t>
            </a:r>
            <a:r>
              <a:rPr lang="es-CL" dirty="0" err="1" smtClean="0"/>
              <a:t>click</a:t>
            </a:r>
            <a:r>
              <a:rPr lang="es-CL" dirty="0" smtClean="0"/>
              <a:t> y en la ventana pequeña que se abre presionamos </a:t>
            </a:r>
            <a:r>
              <a:rPr lang="es-CL" b="1" dirty="0" err="1" smtClean="0"/>
              <a:t>Unzip</a:t>
            </a: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3122286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990492" y="94559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Cuando el computador nos pida autorización para permitir el acceso de un programa desconocido presionamos </a:t>
            </a:r>
            <a:r>
              <a:rPr lang="es-CL" b="1" dirty="0" smtClean="0"/>
              <a:t>SI</a:t>
            </a:r>
            <a:endParaRPr lang="es-CL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816" y="1646065"/>
            <a:ext cx="2953891" cy="259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115616" y="1697875"/>
            <a:ext cx="2911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Luego seleccionamos idioma y comenzamos con la instalación del programa.</a:t>
            </a:r>
            <a:endParaRPr lang="es-C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15921"/>
            <a:ext cx="4924425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5 Conector recto de flecha"/>
          <p:cNvCxnSpPr/>
          <p:nvPr/>
        </p:nvCxnSpPr>
        <p:spPr>
          <a:xfrm>
            <a:off x="4139952" y="2171625"/>
            <a:ext cx="161336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36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95537"/>
            <a:ext cx="5370339" cy="279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7335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749701" cy="5001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364088" y="2132856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Cuando hayan instalado el programa y configurado la conexión, el acceso será por </a:t>
            </a:r>
            <a:r>
              <a:rPr lang="es-CL" b="1" dirty="0" smtClean="0"/>
              <a:t>Inicio </a:t>
            </a:r>
            <a:r>
              <a:rPr lang="es-CL" b="1" dirty="0" smtClean="0">
                <a:sym typeface="Wingdings" pitchFamily="2" charset="2"/>
              </a:rPr>
              <a:t> Cisco </a:t>
            </a:r>
            <a:r>
              <a:rPr lang="es-CL" b="1" dirty="0" err="1" smtClean="0">
                <a:sym typeface="Wingdings" pitchFamily="2" charset="2"/>
              </a:rPr>
              <a:t>Systems</a:t>
            </a:r>
            <a:r>
              <a:rPr lang="es-CL" b="1" dirty="0" smtClean="0">
                <a:sym typeface="Wingdings" pitchFamily="2" charset="2"/>
              </a:rPr>
              <a:t> VPN </a:t>
            </a:r>
            <a:r>
              <a:rPr lang="es-CL" b="1" dirty="0" err="1" smtClean="0">
                <a:sym typeface="Wingdings" pitchFamily="2" charset="2"/>
              </a:rPr>
              <a:t>Client</a:t>
            </a:r>
            <a:r>
              <a:rPr lang="es-CL" b="1" dirty="0" smtClean="0">
                <a:sym typeface="Wingdings" pitchFamily="2" charset="2"/>
              </a:rPr>
              <a:t>  </a:t>
            </a:r>
            <a:r>
              <a:rPr lang="es-CL" b="1" dirty="0" smtClean="0"/>
              <a:t>VPN </a:t>
            </a:r>
            <a:r>
              <a:rPr lang="es-CL" b="1" dirty="0" err="1"/>
              <a:t>Client</a:t>
            </a:r>
            <a:r>
              <a:rPr lang="es-CL" b="1" dirty="0"/>
              <a:t>.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29503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325885"/>
            <a:ext cx="587692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4938861" cy="4558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2 Conector recto de flecha"/>
          <p:cNvCxnSpPr/>
          <p:nvPr/>
        </p:nvCxnSpPr>
        <p:spPr>
          <a:xfrm>
            <a:off x="1409831" y="2276872"/>
            <a:ext cx="2304256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580296" y="4834116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Deben rellenarse los campos según lo indicado. </a:t>
            </a:r>
            <a:r>
              <a:rPr lang="es-CL" dirty="0"/>
              <a:t>Posteriormente e</a:t>
            </a:r>
            <a:r>
              <a:rPr lang="es-CL" dirty="0" smtClean="0"/>
              <a:t>n </a:t>
            </a:r>
            <a:r>
              <a:rPr lang="es-CL" dirty="0"/>
              <a:t>las opciones de </a:t>
            </a:r>
            <a:r>
              <a:rPr lang="es-CL" i="1" dirty="0" err="1"/>
              <a:t>Name</a:t>
            </a:r>
            <a:r>
              <a:rPr lang="es-CL" i="1" dirty="0"/>
              <a:t>, </a:t>
            </a:r>
            <a:r>
              <a:rPr lang="es-CL" i="1" dirty="0" err="1"/>
              <a:t>Password</a:t>
            </a:r>
            <a:r>
              <a:rPr lang="es-CL" i="1" dirty="0"/>
              <a:t> y </a:t>
            </a:r>
            <a:r>
              <a:rPr lang="es-CL" i="1" dirty="0" err="1"/>
              <a:t>Confirm</a:t>
            </a:r>
            <a:r>
              <a:rPr lang="es-CL" i="1" dirty="0"/>
              <a:t> </a:t>
            </a:r>
            <a:r>
              <a:rPr lang="es-CL" i="1" dirty="0" err="1"/>
              <a:t>Password</a:t>
            </a:r>
            <a:r>
              <a:rPr lang="es-CL" dirty="0"/>
              <a:t>, </a:t>
            </a:r>
            <a:r>
              <a:rPr lang="es-CL" dirty="0" smtClean="0"/>
              <a:t>se debe digitar la </a:t>
            </a:r>
            <a:r>
              <a:rPr lang="es-CL" dirty="0"/>
              <a:t>palabra </a:t>
            </a:r>
            <a:r>
              <a:rPr lang="es-CL" b="1" dirty="0" err="1"/>
              <a:t>uchile</a:t>
            </a:r>
            <a:r>
              <a:rPr lang="es-C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01322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506</Words>
  <Application>Microsoft Office PowerPoint</Application>
  <PresentationFormat>Presentación en pantalla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Tutorías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Tutorías</dc:title>
  <dc:creator>Notebook</dc:creator>
  <cp:lastModifiedBy>Notebook</cp:lastModifiedBy>
  <cp:revision>8</cp:revision>
  <dcterms:created xsi:type="dcterms:W3CDTF">2011-12-11T22:33:06Z</dcterms:created>
  <dcterms:modified xsi:type="dcterms:W3CDTF">2011-12-12T02:16:24Z</dcterms:modified>
</cp:coreProperties>
</file>