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73" r:id="rId3"/>
    <p:sldId id="258" r:id="rId4"/>
    <p:sldId id="274" r:id="rId5"/>
    <p:sldId id="275" r:id="rId6"/>
    <p:sldId id="276" r:id="rId7"/>
    <p:sldId id="272" r:id="rId8"/>
    <p:sldId id="277" r:id="rId9"/>
    <p:sldId id="271" r:id="rId10"/>
    <p:sldId id="279" r:id="rId11"/>
    <p:sldId id="280" r:id="rId12"/>
    <p:sldId id="281" r:id="rId13"/>
    <p:sldId id="282" r:id="rId14"/>
    <p:sldId id="283" r:id="rId15"/>
    <p:sldId id="284" r:id="rId16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5944073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1180190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390075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588221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4133305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81559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8038938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084077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4230805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035828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2132859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68BA9B-7C01-405B-A584-ED9B71EDC722}" type="datetimeFigureOut">
              <a:rPr lang="es-CL" smtClean="0"/>
              <a:t>12-12-2011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55C93B-7D35-478B-A4DA-292AD51F3E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949642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3568" y="2708920"/>
            <a:ext cx="7772400" cy="1470025"/>
          </a:xfr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es-CL" dirty="0"/>
              <a:t>Diseño de </a:t>
            </a:r>
            <a:r>
              <a:rPr lang="es-CL" dirty="0" smtClean="0"/>
              <a:t>Investigación</a:t>
            </a:r>
            <a:endParaRPr lang="es-CL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23691795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2 CuadroTexto"/>
          <p:cNvSpPr txBox="1"/>
          <p:nvPr/>
        </p:nvSpPr>
        <p:spPr>
          <a:xfrm>
            <a:off x="821935" y="1268760"/>
            <a:ext cx="7344816" cy="53553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lnSpc>
                <a:spcPct val="150000"/>
              </a:lnSpc>
              <a:buFont typeface="+mj-lt"/>
              <a:buAutoNum type="arabicPeriod" startAt="3"/>
            </a:pPr>
            <a:r>
              <a:rPr lang="es-CL" sz="2400" b="1" dirty="0" smtClean="0"/>
              <a:t>Metodología</a:t>
            </a:r>
          </a:p>
          <a:p>
            <a:pPr marL="342900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u="sng" dirty="0" smtClean="0"/>
              <a:t>Aplicada</a:t>
            </a:r>
            <a:r>
              <a:rPr lang="es-CL" sz="2400" dirty="0" smtClean="0"/>
              <a:t>: </a:t>
            </a:r>
            <a:r>
              <a:rPr lang="es-ES_tradnl" sz="2400" dirty="0" smtClean="0"/>
              <a:t>Proveer tecnologías o esquemas de acción derivados de los conocimientos teórico.</a:t>
            </a:r>
            <a:endParaRPr lang="es-CL" sz="2400" dirty="0" smtClean="0"/>
          </a:p>
          <a:p>
            <a:pPr marL="342900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u="sng" dirty="0" err="1" smtClean="0"/>
              <a:t>Correlacional</a:t>
            </a:r>
            <a:r>
              <a:rPr lang="es-CL" sz="2400" dirty="0"/>
              <a:t>: tienen como propósito medir el grado de relación que exista entre dos o más conceptos o variables</a:t>
            </a:r>
          </a:p>
          <a:p>
            <a:pPr marL="342900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u="sng" dirty="0" err="1" smtClean="0"/>
              <a:t>Constractativa</a:t>
            </a:r>
            <a:r>
              <a:rPr lang="es-CL" sz="2400" dirty="0"/>
              <a:t>:  busca los errores de las teorías, con el objeto de desecharlas, reajustarlas o incrementar su verosimilitud. </a:t>
            </a:r>
          </a:p>
          <a:p>
            <a:pPr marL="342900" indent="-342900">
              <a:buFont typeface="+mj-lt"/>
              <a:buAutoNum type="alphaLcParenR"/>
            </a:pPr>
            <a:endParaRPr lang="es-CL" dirty="0"/>
          </a:p>
        </p:txBody>
      </p:sp>
    </p:spTree>
    <p:extLst>
      <p:ext uri="{BB962C8B-B14F-4D97-AF65-F5344CB8AC3E}">
        <p14:creationId xmlns:p14="http://schemas.microsoft.com/office/powerpoint/2010/main" val="26669966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2 CuadroTexto"/>
          <p:cNvSpPr txBox="1"/>
          <p:nvPr/>
        </p:nvSpPr>
        <p:spPr>
          <a:xfrm>
            <a:off x="821935" y="1268760"/>
            <a:ext cx="7344816" cy="53553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lnSpc>
                <a:spcPct val="150000"/>
              </a:lnSpc>
              <a:buFont typeface="+mj-lt"/>
              <a:buAutoNum type="arabicPeriod" startAt="3"/>
            </a:pPr>
            <a:r>
              <a:rPr lang="es-CL" sz="2400" b="1" dirty="0" smtClean="0"/>
              <a:t>Metodología</a:t>
            </a:r>
          </a:p>
          <a:p>
            <a:pPr marL="457200" indent="-457200">
              <a:lnSpc>
                <a:spcPct val="150000"/>
              </a:lnSpc>
              <a:buFont typeface="+mj-lt"/>
              <a:buAutoNum type="alphaLcParenR" startAt="2"/>
            </a:pPr>
            <a:r>
              <a:rPr lang="es-CL" sz="2400" dirty="0" smtClean="0"/>
              <a:t>Hipótesis</a:t>
            </a:r>
          </a:p>
          <a:p>
            <a:pPr marL="914400" lvl="1" indent="-4572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/>
              <a:t>Las hipótesis nos indican lo que estamos buscando o tratando de probar y pueden definirse como </a:t>
            </a:r>
            <a:r>
              <a:rPr lang="es-CL" sz="2400" dirty="0" smtClean="0"/>
              <a:t>explicaciones tentativas </a:t>
            </a:r>
            <a:r>
              <a:rPr lang="es-CL" sz="2400" dirty="0"/>
              <a:t>del fenómeno investigado, formuladas a manera de proposiciones</a:t>
            </a:r>
            <a:r>
              <a:rPr lang="es-CL" sz="2400" dirty="0" smtClean="0"/>
              <a:t>.</a:t>
            </a:r>
          </a:p>
          <a:p>
            <a:pPr marL="914400" lvl="1" indent="-4572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Surgen </a:t>
            </a:r>
            <a:r>
              <a:rPr lang="es-CL" sz="2400" dirty="0"/>
              <a:t>de los objetivos y preguntas de </a:t>
            </a:r>
            <a:r>
              <a:rPr lang="es-CL" sz="2400" dirty="0" smtClean="0"/>
              <a:t>investigación.</a:t>
            </a:r>
            <a:endParaRPr lang="es-CL" sz="2400" dirty="0"/>
          </a:p>
          <a:p>
            <a:pPr marL="342900" indent="-342900">
              <a:buFont typeface="+mj-lt"/>
              <a:buAutoNum type="alphaLcParenR" startAt="2"/>
            </a:pPr>
            <a:endParaRPr lang="es-CL" dirty="0"/>
          </a:p>
        </p:txBody>
      </p:sp>
    </p:spTree>
    <p:extLst>
      <p:ext uri="{BB962C8B-B14F-4D97-AF65-F5344CB8AC3E}">
        <p14:creationId xmlns:p14="http://schemas.microsoft.com/office/powerpoint/2010/main" val="172377610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2 CuadroTexto"/>
          <p:cNvSpPr txBox="1"/>
          <p:nvPr/>
        </p:nvSpPr>
        <p:spPr>
          <a:xfrm>
            <a:off x="821935" y="1268760"/>
            <a:ext cx="7344816" cy="51398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CL" sz="2800" b="1" dirty="0" smtClean="0"/>
              <a:t>Presentación del Reporte de Investigación</a:t>
            </a:r>
          </a:p>
          <a:p>
            <a:pPr marL="457200" indent="-457200">
              <a:buFont typeface="+mj-lt"/>
              <a:buAutoNum type="arabicPeriod"/>
            </a:pPr>
            <a:r>
              <a:rPr lang="es-CL" sz="2000" dirty="0" smtClean="0"/>
              <a:t>Portada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/>
              <a:t>T</a:t>
            </a:r>
            <a:r>
              <a:rPr lang="es-CL" sz="2000" dirty="0" smtClean="0"/>
              <a:t>ítulo </a:t>
            </a:r>
            <a:r>
              <a:rPr lang="es-CL" sz="2000" dirty="0"/>
              <a:t>de la </a:t>
            </a:r>
            <a:r>
              <a:rPr lang="es-CL" sz="2000" dirty="0" smtClean="0"/>
              <a:t>investigación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/>
              <a:t>N</a:t>
            </a:r>
            <a:r>
              <a:rPr lang="es-CL" sz="2000" dirty="0" smtClean="0"/>
              <a:t>ombre </a:t>
            </a:r>
            <a:r>
              <a:rPr lang="es-CL" sz="2000" dirty="0"/>
              <a:t>del autor o </a:t>
            </a:r>
            <a:r>
              <a:rPr lang="es-CL" sz="2000" dirty="0" smtClean="0"/>
              <a:t>autores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/>
              <a:t>I</a:t>
            </a:r>
            <a:r>
              <a:rPr lang="es-CL" sz="2000" dirty="0" smtClean="0"/>
              <a:t>nstitución </a:t>
            </a:r>
            <a:r>
              <a:rPr lang="es-CL" sz="2000" dirty="0"/>
              <a:t>o el nombre de la organización que patrocina el </a:t>
            </a:r>
            <a:r>
              <a:rPr lang="es-CL" sz="2000" dirty="0" smtClean="0"/>
              <a:t>estudio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 smtClean="0"/>
              <a:t>Fecha</a:t>
            </a:r>
          </a:p>
          <a:p>
            <a:pPr marL="457200" indent="-457200">
              <a:buFont typeface="+mj-lt"/>
              <a:buAutoNum type="arabicPeriod"/>
            </a:pPr>
            <a:r>
              <a:rPr lang="es-CL" sz="2000" dirty="0" smtClean="0"/>
              <a:t>Índice</a:t>
            </a:r>
          </a:p>
          <a:p>
            <a:pPr marL="457200" indent="-457200">
              <a:buFont typeface="+mj-lt"/>
              <a:buAutoNum type="arabicPeriod"/>
            </a:pPr>
            <a:r>
              <a:rPr lang="es-CL" sz="2000" dirty="0" smtClean="0"/>
              <a:t>Resumen</a:t>
            </a:r>
          </a:p>
          <a:p>
            <a:pPr marL="800100" lvl="1" indent="-342900">
              <a:buFont typeface="Arial" pitchFamily="34" charset="0"/>
              <a:buChar char="•"/>
            </a:pPr>
            <a:r>
              <a:rPr lang="es-CL" sz="2000" dirty="0"/>
              <a:t>P</a:t>
            </a:r>
            <a:r>
              <a:rPr lang="es-CL" sz="2000" dirty="0" smtClean="0"/>
              <a:t>lanteamiento </a:t>
            </a:r>
            <a:r>
              <a:rPr lang="es-CL" sz="2000" dirty="0"/>
              <a:t>del </a:t>
            </a:r>
            <a:r>
              <a:rPr lang="es-CL" sz="2000" dirty="0" smtClean="0"/>
              <a:t>problema</a:t>
            </a:r>
          </a:p>
          <a:p>
            <a:pPr marL="800100" lvl="1" indent="-342900">
              <a:buFont typeface="Arial" pitchFamily="34" charset="0"/>
              <a:buChar char="•"/>
            </a:pPr>
            <a:r>
              <a:rPr lang="es-CL" sz="2000" dirty="0" smtClean="0"/>
              <a:t>Metodología</a:t>
            </a:r>
          </a:p>
          <a:p>
            <a:pPr marL="800100" lvl="1" indent="-342900">
              <a:buFont typeface="Arial" pitchFamily="34" charset="0"/>
              <a:buChar char="•"/>
            </a:pPr>
            <a:r>
              <a:rPr lang="es-CL" sz="2000" dirty="0" smtClean="0"/>
              <a:t>Resultados </a:t>
            </a:r>
            <a:r>
              <a:rPr lang="es-CL" sz="2000" dirty="0"/>
              <a:t>más importantes </a:t>
            </a:r>
            <a:endParaRPr lang="es-CL" sz="2000" dirty="0" smtClean="0"/>
          </a:p>
          <a:p>
            <a:pPr marL="800100" lvl="1" indent="-342900">
              <a:buFont typeface="Arial" pitchFamily="34" charset="0"/>
              <a:buChar char="•"/>
            </a:pPr>
            <a:r>
              <a:rPr lang="es-CL" sz="2000" dirty="0" smtClean="0"/>
              <a:t>Principales conclusiones </a:t>
            </a:r>
          </a:p>
          <a:p>
            <a:r>
              <a:rPr lang="es-CL" sz="2000" dirty="0" smtClean="0"/>
              <a:t>Todo resumido! </a:t>
            </a:r>
            <a:r>
              <a:rPr lang="es-CL" sz="2000" dirty="0"/>
              <a:t>En el caso de artículos para revistas científicas, el resumen </a:t>
            </a:r>
            <a:r>
              <a:rPr lang="es-CL" sz="2000" dirty="0" smtClean="0"/>
              <a:t>ocupa de </a:t>
            </a:r>
            <a:r>
              <a:rPr lang="es-CL" sz="2000" dirty="0"/>
              <a:t>75 a </a:t>
            </a:r>
            <a:r>
              <a:rPr lang="es-CL" sz="2000" i="1" dirty="0"/>
              <a:t>175 </a:t>
            </a:r>
            <a:r>
              <a:rPr lang="es-CL" sz="2000" dirty="0"/>
              <a:t>palabras (American </a:t>
            </a:r>
            <a:r>
              <a:rPr lang="es-CL" sz="2000" dirty="0" err="1"/>
              <a:t>Psychological</a:t>
            </a:r>
            <a:r>
              <a:rPr lang="es-CL" sz="2000" dirty="0"/>
              <a:t> </a:t>
            </a:r>
            <a:r>
              <a:rPr lang="es-CL" sz="2000" dirty="0" err="1"/>
              <a:t>Association</a:t>
            </a:r>
            <a:r>
              <a:rPr lang="es-CL" sz="2000" dirty="0"/>
              <a:t>, 1983).</a:t>
            </a:r>
          </a:p>
        </p:txBody>
      </p:sp>
    </p:spTree>
    <p:extLst>
      <p:ext uri="{BB962C8B-B14F-4D97-AF65-F5344CB8AC3E}">
        <p14:creationId xmlns:p14="http://schemas.microsoft.com/office/powerpoint/2010/main" val="286706067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2 CuadroTexto"/>
          <p:cNvSpPr txBox="1"/>
          <p:nvPr/>
        </p:nvSpPr>
        <p:spPr>
          <a:xfrm>
            <a:off x="899592" y="1268760"/>
            <a:ext cx="7344816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CL" sz="2800" b="1" dirty="0" smtClean="0"/>
              <a:t>Presentación del Reporte de Investigación</a:t>
            </a:r>
          </a:p>
          <a:p>
            <a:endParaRPr lang="es-CL" sz="2000" dirty="0"/>
          </a:p>
          <a:p>
            <a:pPr marL="457200" indent="-457200">
              <a:buFont typeface="+mj-lt"/>
              <a:buAutoNum type="arabicPeriod" startAt="4"/>
            </a:pPr>
            <a:r>
              <a:rPr lang="es-CL" sz="2000" dirty="0" smtClean="0"/>
              <a:t>Introducción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 smtClean="0"/>
              <a:t>Planteamiento </a:t>
            </a:r>
            <a:r>
              <a:rPr lang="es-CL" sz="2000" dirty="0"/>
              <a:t>del </a:t>
            </a:r>
            <a:r>
              <a:rPr lang="es-CL" sz="2000" dirty="0" smtClean="0"/>
              <a:t>Problema 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/>
              <a:t>O</a:t>
            </a:r>
            <a:r>
              <a:rPr lang="es-CL" sz="2000" dirty="0" smtClean="0"/>
              <a:t>bjetivos </a:t>
            </a:r>
            <a:r>
              <a:rPr lang="es-CL" sz="2000" dirty="0"/>
              <a:t>y </a:t>
            </a:r>
            <a:r>
              <a:rPr lang="es-CL" sz="2000" dirty="0" smtClean="0"/>
              <a:t>Pregunta </a:t>
            </a:r>
            <a:r>
              <a:rPr lang="es-CL" sz="2000" dirty="0"/>
              <a:t>de I</a:t>
            </a:r>
            <a:r>
              <a:rPr lang="es-CL" sz="2000" dirty="0" smtClean="0"/>
              <a:t>nvestigación</a:t>
            </a:r>
            <a:endParaRPr lang="es-CL" sz="2000" dirty="0"/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/>
              <a:t>J</a:t>
            </a:r>
            <a:r>
              <a:rPr lang="es-CL" sz="2000" dirty="0" smtClean="0"/>
              <a:t>ustificación </a:t>
            </a:r>
            <a:r>
              <a:rPr lang="es-CL" sz="2000" dirty="0"/>
              <a:t>del </a:t>
            </a:r>
            <a:r>
              <a:rPr lang="es-CL" sz="2000" dirty="0" smtClean="0"/>
              <a:t>estudio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/>
              <a:t>C</a:t>
            </a:r>
            <a:r>
              <a:rPr lang="es-CL" sz="2000" dirty="0" smtClean="0"/>
              <a:t>ontexto </a:t>
            </a:r>
            <a:r>
              <a:rPr lang="es-CL" sz="2000" dirty="0"/>
              <a:t>general de la investigación </a:t>
            </a:r>
            <a:endParaRPr lang="es-CL" sz="2000" dirty="0" smtClean="0"/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 smtClean="0"/>
              <a:t>Variables </a:t>
            </a:r>
            <a:r>
              <a:rPr lang="es-CL" sz="2000" dirty="0"/>
              <a:t>y términos de la investigación y sus </a:t>
            </a:r>
            <a:r>
              <a:rPr lang="es-CL" sz="2000" dirty="0" smtClean="0"/>
              <a:t>definiciones (si aplica)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/>
              <a:t>L</a:t>
            </a:r>
            <a:r>
              <a:rPr lang="es-CL" sz="2000" dirty="0" smtClean="0"/>
              <a:t>imitaciones ésta.</a:t>
            </a:r>
          </a:p>
          <a:p>
            <a:pPr marL="457200" indent="-457200">
              <a:buFont typeface="+mj-lt"/>
              <a:buAutoNum type="arabicPeriod" startAt="5"/>
            </a:pPr>
            <a:r>
              <a:rPr lang="es-CL" sz="2000" dirty="0" smtClean="0"/>
              <a:t>Marco Teórico</a:t>
            </a:r>
          </a:p>
          <a:p>
            <a:pPr marL="457200" indent="-457200">
              <a:buFont typeface="+mj-lt"/>
              <a:buAutoNum type="arabicPeriod" startAt="5"/>
            </a:pPr>
            <a:r>
              <a:rPr lang="es-CL" sz="2000" dirty="0" smtClean="0"/>
              <a:t>Método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 smtClean="0"/>
              <a:t>Hipótesis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 smtClean="0"/>
              <a:t>Tipo de Investigación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s-CL" sz="2000" dirty="0" smtClean="0"/>
              <a:t>Muestra; Instrumentos de Medición</a:t>
            </a:r>
            <a:r>
              <a:rPr lang="es-CL" sz="2000" dirty="0"/>
              <a:t>;</a:t>
            </a:r>
            <a:r>
              <a:rPr lang="es-CL" sz="2000" dirty="0" smtClean="0"/>
              <a:t> Procedimiento (si aplica)</a:t>
            </a:r>
          </a:p>
          <a:p>
            <a:pPr marL="914400" lvl="1" indent="-457200">
              <a:buFont typeface="Arial" pitchFamily="34" charset="0"/>
              <a:buChar char="•"/>
            </a:pPr>
            <a:endParaRPr lang="es-CL" sz="2000" dirty="0" smtClean="0"/>
          </a:p>
        </p:txBody>
      </p:sp>
    </p:spTree>
    <p:extLst>
      <p:ext uri="{BB962C8B-B14F-4D97-AF65-F5344CB8AC3E}">
        <p14:creationId xmlns:p14="http://schemas.microsoft.com/office/powerpoint/2010/main" val="166909857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2 CuadroTexto"/>
          <p:cNvSpPr txBox="1"/>
          <p:nvPr/>
        </p:nvSpPr>
        <p:spPr>
          <a:xfrm>
            <a:off x="821935" y="1268760"/>
            <a:ext cx="7344816" cy="36009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CL" sz="2800" b="1" dirty="0" smtClean="0"/>
              <a:t>Presentación del Reporte de Investigación</a:t>
            </a:r>
          </a:p>
          <a:p>
            <a:endParaRPr lang="es-CL" sz="2000" dirty="0"/>
          </a:p>
          <a:p>
            <a:pPr marL="457200" indent="-457200">
              <a:buFont typeface="+mj-lt"/>
              <a:buAutoNum type="arabicPeriod" startAt="7"/>
            </a:pPr>
            <a:r>
              <a:rPr lang="es-CL" sz="2000" dirty="0" smtClean="0"/>
              <a:t>Análisis/Resultados</a:t>
            </a:r>
          </a:p>
          <a:p>
            <a:pPr marL="457200" indent="-457200">
              <a:buFont typeface="+mj-lt"/>
              <a:buAutoNum type="arabicPeriod" startAt="7"/>
            </a:pPr>
            <a:endParaRPr lang="es-CL" sz="2000" dirty="0" smtClean="0"/>
          </a:p>
          <a:p>
            <a:pPr marL="457200" indent="-457200">
              <a:buFont typeface="+mj-lt"/>
              <a:buAutoNum type="arabicPeriod" startAt="7"/>
            </a:pPr>
            <a:r>
              <a:rPr lang="es-CL" sz="2000" dirty="0" smtClean="0"/>
              <a:t>Conclusiones</a:t>
            </a:r>
          </a:p>
          <a:p>
            <a:pPr marL="457200" indent="-457200">
              <a:buFont typeface="+mj-lt"/>
              <a:buAutoNum type="arabicPeriod" startAt="7"/>
            </a:pPr>
            <a:endParaRPr lang="es-CL" sz="2000" dirty="0" smtClean="0"/>
          </a:p>
          <a:p>
            <a:pPr marL="457200" indent="-457200">
              <a:buFont typeface="+mj-lt"/>
              <a:buAutoNum type="arabicPeriod" startAt="7"/>
            </a:pPr>
            <a:r>
              <a:rPr lang="es-CL" sz="2000" dirty="0" smtClean="0"/>
              <a:t>Bibliografía</a:t>
            </a:r>
          </a:p>
          <a:p>
            <a:pPr marL="457200" indent="-457200">
              <a:buFont typeface="+mj-lt"/>
              <a:buAutoNum type="arabicPeriod" startAt="7"/>
            </a:pPr>
            <a:endParaRPr lang="es-CL" sz="2000" dirty="0" smtClean="0"/>
          </a:p>
          <a:p>
            <a:pPr marL="457200" indent="-457200">
              <a:buFont typeface="+mj-lt"/>
              <a:buAutoNum type="arabicPeriod" startAt="7"/>
            </a:pPr>
            <a:r>
              <a:rPr lang="es-CL" sz="2000" dirty="0" smtClean="0"/>
              <a:t>Apéndices</a:t>
            </a:r>
          </a:p>
          <a:p>
            <a:pPr marL="457200" indent="-457200">
              <a:buFont typeface="+mj-lt"/>
              <a:buAutoNum type="arabicPeriod" startAt="7"/>
            </a:pPr>
            <a:endParaRPr lang="es-CL" sz="2000" dirty="0" smtClean="0"/>
          </a:p>
          <a:p>
            <a:pPr marL="914400" lvl="1" indent="-457200">
              <a:buFont typeface="Arial" pitchFamily="34" charset="0"/>
              <a:buChar char="•"/>
            </a:pPr>
            <a:endParaRPr lang="es-CL" sz="2000" dirty="0" smtClean="0"/>
          </a:p>
        </p:txBody>
      </p:sp>
    </p:spTree>
    <p:extLst>
      <p:ext uri="{BB962C8B-B14F-4D97-AF65-F5344CB8AC3E}">
        <p14:creationId xmlns:p14="http://schemas.microsoft.com/office/powerpoint/2010/main" val="107595710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2 CuadroTexto"/>
          <p:cNvSpPr txBox="1"/>
          <p:nvPr/>
        </p:nvSpPr>
        <p:spPr>
          <a:xfrm>
            <a:off x="821935" y="1268760"/>
            <a:ext cx="7344816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CL" sz="2400" b="1" dirty="0" smtClean="0"/>
              <a:t>Bibliografía</a:t>
            </a:r>
            <a:endParaRPr lang="es-CL" sz="2800" b="1" dirty="0" smtClean="0"/>
          </a:p>
          <a:p>
            <a:endParaRPr lang="es-CL" sz="2800" b="1" dirty="0"/>
          </a:p>
          <a:p>
            <a:pPr marL="342900" indent="-342900">
              <a:buFont typeface="Arial" pitchFamily="34" charset="0"/>
              <a:buChar char="•"/>
            </a:pPr>
            <a:r>
              <a:rPr lang="es-CL" sz="2000" dirty="0" smtClean="0"/>
              <a:t>Hernández </a:t>
            </a:r>
            <a:r>
              <a:rPr lang="es-CL" sz="2000" dirty="0" err="1"/>
              <a:t>S</a:t>
            </a:r>
            <a:r>
              <a:rPr lang="es-CL" sz="2000" dirty="0" err="1" smtClean="0"/>
              <a:t>ampeiri</a:t>
            </a:r>
            <a:r>
              <a:rPr lang="es-CL" sz="2000" dirty="0" smtClean="0"/>
              <a:t> et al. (1994). </a:t>
            </a:r>
            <a:r>
              <a:rPr lang="es-CL" sz="2000" i="1" dirty="0"/>
              <a:t>Metodología de la </a:t>
            </a:r>
            <a:r>
              <a:rPr lang="es-CL" sz="2000" i="1" dirty="0" smtClean="0"/>
              <a:t>Investigación</a:t>
            </a:r>
            <a:r>
              <a:rPr lang="es-CL" sz="2000" dirty="0" smtClean="0"/>
              <a:t>. </a:t>
            </a:r>
            <a:r>
              <a:rPr lang="es-CL" sz="2000" dirty="0"/>
              <a:t>México, Mc Graw Hill</a:t>
            </a:r>
            <a:endParaRPr lang="es-CL" sz="2000" dirty="0" smtClean="0"/>
          </a:p>
          <a:p>
            <a:pPr marL="457200" indent="-457200">
              <a:buFont typeface="+mj-lt"/>
              <a:buAutoNum type="arabicPeriod" startAt="7"/>
            </a:pPr>
            <a:endParaRPr lang="es-CL" sz="2000" dirty="0" smtClean="0"/>
          </a:p>
          <a:p>
            <a:pPr marL="914400" lvl="1" indent="-457200">
              <a:buFont typeface="Arial" pitchFamily="34" charset="0"/>
              <a:buChar char="•"/>
            </a:pPr>
            <a:endParaRPr lang="es-CL" sz="2000" dirty="0" smtClean="0"/>
          </a:p>
        </p:txBody>
      </p:sp>
    </p:spTree>
    <p:extLst>
      <p:ext uri="{BB962C8B-B14F-4D97-AF65-F5344CB8AC3E}">
        <p14:creationId xmlns:p14="http://schemas.microsoft.com/office/powerpoint/2010/main" val="28519957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2 CuadroTexto"/>
          <p:cNvSpPr txBox="1"/>
          <p:nvPr/>
        </p:nvSpPr>
        <p:spPr>
          <a:xfrm>
            <a:off x="611382" y="1306666"/>
            <a:ext cx="7776864" cy="42165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CL" sz="2800" b="1" dirty="0" smtClean="0"/>
              <a:t>1. El Tema de Investigación</a:t>
            </a:r>
          </a:p>
          <a:p>
            <a:endParaRPr lang="es-CL" sz="2400" dirty="0" smtClean="0"/>
          </a:p>
          <a:p>
            <a:pPr marL="457200" indent="-457200">
              <a:buFont typeface="+mj-lt"/>
              <a:buAutoNum type="alphaLcParenR"/>
            </a:pPr>
            <a:r>
              <a:rPr lang="es-CL" sz="2400" dirty="0" smtClean="0"/>
              <a:t>Partimos de una idea, que en un principio puede ser vaga, y buscando bibliografía nos adentramos en el tema hasta definir lo que queremos investigar (fuentes).</a:t>
            </a:r>
          </a:p>
          <a:p>
            <a:pPr marL="457200" indent="-457200">
              <a:buFont typeface="+mj-lt"/>
              <a:buAutoNum type="alphaLcParenR"/>
            </a:pPr>
            <a:r>
              <a:rPr lang="es-CL" sz="2400" dirty="0" smtClean="0"/>
              <a:t>No investigamos algo que ya haya sido precisado muy a fondo por otras investigaciones.</a:t>
            </a:r>
          </a:p>
          <a:p>
            <a:pPr marL="457200" indent="-457200">
              <a:buFont typeface="+mj-lt"/>
              <a:buAutoNum type="alphaLcParenR"/>
            </a:pPr>
            <a:r>
              <a:rPr lang="es-CL" sz="2400" dirty="0" smtClean="0"/>
              <a:t>Estructuramos la idea, esquematizamos a lo que queremos apuntar.</a:t>
            </a:r>
          </a:p>
          <a:p>
            <a:pPr marL="457200" indent="-457200">
              <a:buFont typeface="+mj-lt"/>
              <a:buAutoNum type="alphaLcParenR"/>
            </a:pPr>
            <a:r>
              <a:rPr lang="es-CL" sz="2400" dirty="0" smtClean="0"/>
              <a:t>Seleccionamos la perspectiva desde donde abordaremos nuestro tema de investigación.</a:t>
            </a:r>
            <a:endParaRPr lang="es-CL" sz="2400" dirty="0"/>
          </a:p>
        </p:txBody>
      </p:sp>
    </p:spTree>
    <p:extLst>
      <p:ext uri="{BB962C8B-B14F-4D97-AF65-F5344CB8AC3E}">
        <p14:creationId xmlns:p14="http://schemas.microsoft.com/office/powerpoint/2010/main" val="38731323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4 Rectángulo"/>
          <p:cNvSpPr/>
          <p:nvPr/>
        </p:nvSpPr>
        <p:spPr>
          <a:xfrm>
            <a:off x="608825" y="1315228"/>
            <a:ext cx="8208912" cy="42165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14350" indent="-514350">
              <a:buFont typeface="+mj-lt"/>
              <a:buAutoNum type="arabicPeriod" startAt="2"/>
            </a:pPr>
            <a:r>
              <a:rPr lang="es-CL" sz="2800" b="1" dirty="0" smtClean="0"/>
              <a:t>El </a:t>
            </a:r>
            <a:r>
              <a:rPr lang="es-CL" sz="2800" b="1" dirty="0" smtClean="0"/>
              <a:t>Problema de </a:t>
            </a:r>
            <a:r>
              <a:rPr lang="es-CL" sz="2800" b="1" dirty="0" smtClean="0"/>
              <a:t>Investigación</a:t>
            </a:r>
            <a:endParaRPr lang="es-CL" sz="2800" b="1" dirty="0" smtClean="0"/>
          </a:p>
          <a:p>
            <a:endParaRPr lang="es-CL" sz="2400" b="1" dirty="0" smtClean="0"/>
          </a:p>
          <a:p>
            <a:pPr marL="342900" indent="-342900">
              <a:lnSpc>
                <a:spcPct val="150000"/>
              </a:lnSpc>
              <a:buFont typeface="+mj-lt"/>
              <a:buAutoNum type="alphaLcParenR"/>
            </a:pPr>
            <a:r>
              <a:rPr lang="es-CL" sz="2400" dirty="0" smtClean="0"/>
              <a:t>Planteamiento del Problema de </a:t>
            </a:r>
            <a:r>
              <a:rPr lang="es-CL" sz="2400" dirty="0" smtClean="0"/>
              <a:t>Investigación</a:t>
            </a:r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verbalizamos de forma clara, precisa y accesible lo que vamos a investigar</a:t>
            </a:r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/>
              <a:t>e</a:t>
            </a:r>
            <a:r>
              <a:rPr lang="es-CL" sz="2400" dirty="0" smtClean="0"/>
              <a:t>vitar ambigüedad </a:t>
            </a:r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/>
              <a:t>d</a:t>
            </a:r>
            <a:r>
              <a:rPr lang="es-CL" sz="2400" dirty="0" smtClean="0"/>
              <a:t>ebe ser comprobable</a:t>
            </a:r>
          </a:p>
          <a:p>
            <a:pPr marL="457200" indent="-457200">
              <a:lnSpc>
                <a:spcPct val="150000"/>
              </a:lnSpc>
              <a:buFont typeface="+mj-lt"/>
              <a:buAutoNum type="alphaLcParenR"/>
            </a:pPr>
            <a:r>
              <a:rPr lang="es-CL" sz="2400" dirty="0" smtClean="0"/>
              <a:t>Pregunta de Investigación</a:t>
            </a:r>
          </a:p>
        </p:txBody>
      </p:sp>
    </p:spTree>
    <p:extLst>
      <p:ext uri="{BB962C8B-B14F-4D97-AF65-F5344CB8AC3E}">
        <p14:creationId xmlns:p14="http://schemas.microsoft.com/office/powerpoint/2010/main" val="8070083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4 Rectángulo"/>
          <p:cNvSpPr/>
          <p:nvPr/>
        </p:nvSpPr>
        <p:spPr>
          <a:xfrm>
            <a:off x="608825" y="1315228"/>
            <a:ext cx="8208912" cy="5601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14350" indent="-514350">
              <a:buFont typeface="+mj-lt"/>
              <a:buAutoNum type="arabicPeriod" startAt="2"/>
            </a:pPr>
            <a:r>
              <a:rPr lang="es-CL" sz="2800" b="1" dirty="0" smtClean="0"/>
              <a:t>El </a:t>
            </a:r>
            <a:r>
              <a:rPr lang="es-CL" sz="2800" b="1" dirty="0" smtClean="0"/>
              <a:t>Problema de </a:t>
            </a:r>
            <a:r>
              <a:rPr lang="es-CL" sz="2800" b="1" dirty="0" smtClean="0"/>
              <a:t>Investigación</a:t>
            </a:r>
            <a:endParaRPr lang="es-CL" sz="2800" b="1" dirty="0" smtClean="0"/>
          </a:p>
          <a:p>
            <a:endParaRPr lang="es-CL" sz="2400" b="1" dirty="0" smtClean="0"/>
          </a:p>
          <a:p>
            <a:pPr marL="457200" indent="-457200">
              <a:lnSpc>
                <a:spcPct val="150000"/>
              </a:lnSpc>
              <a:buFont typeface="+mj-lt"/>
              <a:buAutoNum type="alphaLcParenR" startAt="3"/>
            </a:pPr>
            <a:r>
              <a:rPr lang="es-CL" sz="2400" dirty="0" smtClean="0"/>
              <a:t>Objetivo General </a:t>
            </a:r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evita posibles desviaciones </a:t>
            </a:r>
            <a:r>
              <a:rPr lang="es-CL" sz="2400" dirty="0"/>
              <a:t>en el proceso de </a:t>
            </a:r>
            <a:r>
              <a:rPr lang="es-CL" sz="2400" dirty="0" smtClean="0"/>
              <a:t>investigación</a:t>
            </a:r>
          </a:p>
          <a:p>
            <a:pPr marL="342900" indent="-342900">
              <a:lnSpc>
                <a:spcPct val="150000"/>
              </a:lnSpc>
              <a:buFont typeface="+mj-lt"/>
              <a:buAutoNum type="alphaLcParenR" startAt="3"/>
            </a:pPr>
            <a:r>
              <a:rPr lang="es-CL" sz="2400" dirty="0" smtClean="0"/>
              <a:t>Objetivos específicos</a:t>
            </a:r>
          </a:p>
          <a:p>
            <a:pPr marL="800100" lvl="2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/>
              <a:t>deben ser susceptibles de </a:t>
            </a:r>
            <a:r>
              <a:rPr lang="es-CL" sz="2400" dirty="0" smtClean="0"/>
              <a:t>alcanzarse</a:t>
            </a:r>
          </a:p>
          <a:p>
            <a:pPr marL="0" lvl="1">
              <a:lnSpc>
                <a:spcPct val="150000"/>
              </a:lnSpc>
            </a:pPr>
            <a:r>
              <a:rPr lang="es-CL" sz="2400" dirty="0" err="1" smtClean="0"/>
              <a:t>Ej</a:t>
            </a:r>
            <a:r>
              <a:rPr lang="es-CL" sz="2400" dirty="0" smtClean="0"/>
              <a:t>: analizar</a:t>
            </a:r>
            <a:r>
              <a:rPr lang="es-CL" sz="2400" dirty="0"/>
              <a:t>, indagar, explicar, estudiar, verificar, contrastar, evaluar, identificar, describir, medir, </a:t>
            </a:r>
            <a:r>
              <a:rPr lang="es-CL" sz="2400" dirty="0" smtClean="0"/>
              <a:t>comparar, etc.</a:t>
            </a:r>
          </a:p>
          <a:p>
            <a:pPr>
              <a:lnSpc>
                <a:spcPct val="150000"/>
              </a:lnSpc>
            </a:pPr>
            <a:r>
              <a:rPr lang="es-CL" sz="2000" dirty="0" smtClean="0"/>
              <a:t>OJO! Durante </a:t>
            </a:r>
            <a:r>
              <a:rPr lang="es-CL" sz="2000" dirty="0"/>
              <a:t>la investigación </a:t>
            </a:r>
            <a:r>
              <a:rPr lang="es-CL" sz="2000" dirty="0" smtClean="0"/>
              <a:t>pueden surgir </a:t>
            </a:r>
            <a:r>
              <a:rPr lang="es-CL" sz="2000" dirty="0"/>
              <a:t>objetivos adicionales, modificarse los objetivos iniciales e incluso </a:t>
            </a:r>
            <a:r>
              <a:rPr lang="es-CL" sz="2000" dirty="0" smtClean="0"/>
              <a:t>ser sustituidos </a:t>
            </a:r>
            <a:r>
              <a:rPr lang="es-CL" sz="2000" dirty="0"/>
              <a:t>por nuevos </a:t>
            </a:r>
            <a:r>
              <a:rPr lang="es-CL" sz="2000" dirty="0" smtClean="0"/>
              <a:t>objetivos.</a:t>
            </a:r>
            <a:endParaRPr lang="es-CL" sz="2000" dirty="0"/>
          </a:p>
        </p:txBody>
      </p:sp>
    </p:spTree>
    <p:extLst>
      <p:ext uri="{BB962C8B-B14F-4D97-AF65-F5344CB8AC3E}">
        <p14:creationId xmlns:p14="http://schemas.microsoft.com/office/powerpoint/2010/main" val="3820804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4 Rectángulo"/>
          <p:cNvSpPr/>
          <p:nvPr/>
        </p:nvSpPr>
        <p:spPr>
          <a:xfrm>
            <a:off x="608825" y="1315228"/>
            <a:ext cx="8208912" cy="36625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14350" indent="-514350">
              <a:buFont typeface="+mj-lt"/>
              <a:buAutoNum type="arabicPeriod" startAt="2"/>
            </a:pPr>
            <a:r>
              <a:rPr lang="es-CL" sz="2800" b="1" dirty="0" smtClean="0"/>
              <a:t>El </a:t>
            </a:r>
            <a:r>
              <a:rPr lang="es-CL" sz="2800" b="1" dirty="0" smtClean="0"/>
              <a:t>Problema de </a:t>
            </a:r>
            <a:r>
              <a:rPr lang="es-CL" sz="2800" b="1" dirty="0" smtClean="0"/>
              <a:t>Investigación</a:t>
            </a:r>
            <a:endParaRPr lang="es-CL" sz="2800" b="1" dirty="0" smtClean="0"/>
          </a:p>
          <a:p>
            <a:endParaRPr lang="es-CL" sz="2400" b="1" dirty="0" smtClean="0"/>
          </a:p>
          <a:p>
            <a:pPr marL="457200" indent="-457200">
              <a:lnSpc>
                <a:spcPct val="150000"/>
              </a:lnSpc>
              <a:buFont typeface="+mj-lt"/>
              <a:buAutoNum type="alphaLcParenR" startAt="5"/>
            </a:pPr>
            <a:r>
              <a:rPr lang="es-CL" sz="2400" dirty="0"/>
              <a:t>Justificación de la </a:t>
            </a:r>
            <a:r>
              <a:rPr lang="es-CL" sz="2400" dirty="0" smtClean="0"/>
              <a:t>Investigación</a:t>
            </a:r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por </a:t>
            </a:r>
            <a:r>
              <a:rPr lang="es-CL" sz="2400" dirty="0"/>
              <a:t>qué decidí investigar lo planteado en el </a:t>
            </a:r>
            <a:r>
              <a:rPr lang="es-CL" sz="2400" dirty="0" smtClean="0"/>
              <a:t>problema</a:t>
            </a:r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cuál </a:t>
            </a:r>
            <a:r>
              <a:rPr lang="es-CL" sz="2400" dirty="0"/>
              <a:t>es su relevancia</a:t>
            </a:r>
            <a:r>
              <a:rPr lang="es-ES" sz="2400" dirty="0"/>
              <a:t>(teórica y/o </a:t>
            </a:r>
            <a:r>
              <a:rPr lang="es-ES" sz="2400" dirty="0" smtClean="0"/>
              <a:t>práctica)</a:t>
            </a:r>
            <a:endParaRPr lang="es-CL" sz="2400" dirty="0"/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en </a:t>
            </a:r>
            <a:r>
              <a:rPr lang="es-CL" sz="2400" dirty="0"/>
              <a:t>qué medida representa un aporte o brinda utilidad</a:t>
            </a:r>
            <a:r>
              <a:rPr lang="es-ES" sz="2400" dirty="0"/>
              <a:t>.</a:t>
            </a:r>
            <a:endParaRPr lang="es-CL" sz="2400" dirty="0"/>
          </a:p>
          <a:p>
            <a:pPr marL="342900" indent="-342900">
              <a:lnSpc>
                <a:spcPct val="150000"/>
              </a:lnSpc>
              <a:buFont typeface="+mj-lt"/>
              <a:buAutoNum type="alphaLcParenR" startAt="5"/>
            </a:pPr>
            <a:endParaRPr lang="es-CL" sz="2400" dirty="0"/>
          </a:p>
        </p:txBody>
      </p:sp>
    </p:spTree>
    <p:extLst>
      <p:ext uri="{BB962C8B-B14F-4D97-AF65-F5344CB8AC3E}">
        <p14:creationId xmlns:p14="http://schemas.microsoft.com/office/powerpoint/2010/main" val="2525302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4 Rectángulo"/>
          <p:cNvSpPr/>
          <p:nvPr/>
        </p:nvSpPr>
        <p:spPr>
          <a:xfrm>
            <a:off x="608825" y="1315228"/>
            <a:ext cx="8208912" cy="42165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14350" indent="-514350">
              <a:buFont typeface="+mj-lt"/>
              <a:buAutoNum type="arabicPeriod" startAt="2"/>
            </a:pPr>
            <a:r>
              <a:rPr lang="es-CL" sz="2800" b="1" dirty="0" smtClean="0"/>
              <a:t>El </a:t>
            </a:r>
            <a:r>
              <a:rPr lang="es-CL" sz="2800" b="1" dirty="0" smtClean="0"/>
              <a:t>Problema de </a:t>
            </a:r>
            <a:r>
              <a:rPr lang="es-CL" sz="2800" b="1" dirty="0" smtClean="0"/>
              <a:t>Investigación</a:t>
            </a:r>
            <a:endParaRPr lang="es-CL" sz="2800" b="1" dirty="0" smtClean="0"/>
          </a:p>
          <a:p>
            <a:endParaRPr lang="es-CL" sz="2400" b="1" dirty="0" smtClean="0"/>
          </a:p>
          <a:p>
            <a:pPr marL="457200" indent="-457200">
              <a:lnSpc>
                <a:spcPct val="150000"/>
              </a:lnSpc>
              <a:buFont typeface="+mj-lt"/>
              <a:buAutoNum type="alphaLcParenR" startAt="6"/>
            </a:pPr>
            <a:r>
              <a:rPr lang="es-CL" sz="2400" dirty="0"/>
              <a:t>Límites de la </a:t>
            </a:r>
            <a:r>
              <a:rPr lang="es-CL" sz="2400" dirty="0" smtClean="0"/>
              <a:t>Investigación</a:t>
            </a:r>
          </a:p>
          <a:p>
            <a:pPr marL="914400" lvl="1" indent="-4572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lo </a:t>
            </a:r>
            <a:r>
              <a:rPr lang="es-CL" sz="2400" dirty="0"/>
              <a:t>que </a:t>
            </a:r>
            <a:r>
              <a:rPr lang="es-CL" sz="2400" i="1" dirty="0"/>
              <a:t>no</a:t>
            </a:r>
            <a:r>
              <a:rPr lang="es-CL" sz="2400" dirty="0"/>
              <a:t> </a:t>
            </a:r>
            <a:r>
              <a:rPr lang="es-CL" sz="2400" i="1" dirty="0"/>
              <a:t>voy</a:t>
            </a:r>
            <a:r>
              <a:rPr lang="es-CL" sz="2400" dirty="0"/>
              <a:t> a </a:t>
            </a:r>
            <a:r>
              <a:rPr lang="es-CL" sz="2400" dirty="0" smtClean="0"/>
              <a:t>investigar</a:t>
            </a:r>
          </a:p>
          <a:p>
            <a:pPr marL="914400" lvl="1" indent="-4572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lo </a:t>
            </a:r>
            <a:r>
              <a:rPr lang="es-CL" sz="2400" dirty="0"/>
              <a:t>que </a:t>
            </a:r>
            <a:r>
              <a:rPr lang="es-CL" sz="2400" i="1" dirty="0"/>
              <a:t>no</a:t>
            </a:r>
            <a:r>
              <a:rPr lang="es-CL" sz="2400" dirty="0"/>
              <a:t> </a:t>
            </a:r>
            <a:r>
              <a:rPr lang="es-CL" sz="2400" i="1" dirty="0"/>
              <a:t>puedo</a:t>
            </a:r>
            <a:r>
              <a:rPr lang="es-CL" sz="2400" dirty="0"/>
              <a:t> </a:t>
            </a:r>
            <a:r>
              <a:rPr lang="es-CL" sz="2400" dirty="0" smtClean="0"/>
              <a:t>investigar (carencia de recursos humanos, materiales, etc.)</a:t>
            </a:r>
          </a:p>
          <a:p>
            <a:pPr marL="914400" lvl="1" indent="-4572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/>
              <a:t>c</a:t>
            </a:r>
            <a:r>
              <a:rPr lang="es-CL" sz="2400" dirty="0" smtClean="0"/>
              <a:t>onsiderar viabilidad de la investigación</a:t>
            </a:r>
            <a:endParaRPr lang="es-CL" sz="2400" dirty="0"/>
          </a:p>
          <a:p>
            <a:pPr marL="342900" indent="-342900">
              <a:lnSpc>
                <a:spcPct val="150000"/>
              </a:lnSpc>
              <a:buFont typeface="+mj-lt"/>
              <a:buAutoNum type="alphaLcParenR" startAt="6"/>
            </a:pPr>
            <a:endParaRPr lang="es-CL" sz="2400" dirty="0"/>
          </a:p>
        </p:txBody>
      </p:sp>
    </p:spTree>
    <p:extLst>
      <p:ext uri="{BB962C8B-B14F-4D97-AF65-F5344CB8AC3E}">
        <p14:creationId xmlns:p14="http://schemas.microsoft.com/office/powerpoint/2010/main" val="113305003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1 CuadroTexto"/>
          <p:cNvSpPr txBox="1"/>
          <p:nvPr/>
        </p:nvSpPr>
        <p:spPr>
          <a:xfrm>
            <a:off x="720552" y="1287519"/>
            <a:ext cx="7848872" cy="52322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Font typeface="+mj-lt"/>
              <a:buAutoNum type="arabicPeriod" startAt="3"/>
            </a:pPr>
            <a:r>
              <a:rPr lang="es-CL" sz="2800" b="1" dirty="0" smtClean="0"/>
              <a:t>Marco </a:t>
            </a:r>
            <a:r>
              <a:rPr lang="es-CL" sz="2800" b="1" dirty="0" smtClean="0"/>
              <a:t>teórico</a:t>
            </a:r>
            <a:endParaRPr lang="es-CL" dirty="0" smtClean="0"/>
          </a:p>
          <a:p>
            <a:pPr marL="342900" indent="-342900">
              <a:lnSpc>
                <a:spcPct val="150000"/>
              </a:lnSpc>
              <a:buFont typeface="+mj-lt"/>
              <a:buAutoNum type="alphaLcParenR"/>
            </a:pPr>
            <a:r>
              <a:rPr lang="es-CL" sz="2400" dirty="0" smtClean="0"/>
              <a:t>Estado del </a:t>
            </a:r>
            <a:r>
              <a:rPr lang="es-CL" sz="2400" dirty="0"/>
              <a:t>Arte/ </a:t>
            </a:r>
            <a:r>
              <a:rPr lang="es-CL" sz="2400" dirty="0" smtClean="0"/>
              <a:t>Revisión </a:t>
            </a:r>
            <a:r>
              <a:rPr lang="es-CL" sz="2400" dirty="0"/>
              <a:t>B</a:t>
            </a:r>
            <a:r>
              <a:rPr lang="es-CL" sz="2400" dirty="0" smtClean="0"/>
              <a:t>ibliográfica</a:t>
            </a:r>
            <a:endParaRPr lang="es-CL" sz="2400" dirty="0" smtClean="0"/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parte desde la etapa de selección del tema de investigación,  dado que a partir de la información bibliográfica disponible definimos nuestro tema.</a:t>
            </a:r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/>
              <a:t>r</a:t>
            </a:r>
            <a:r>
              <a:rPr lang="es-CL" sz="2400" dirty="0" smtClean="0"/>
              <a:t>evisamos </a:t>
            </a:r>
            <a:r>
              <a:rPr lang="es-CL" sz="2400" dirty="0" smtClean="0"/>
              <a:t>quién estudió </a:t>
            </a:r>
            <a:r>
              <a:rPr lang="es-CL" sz="2400" dirty="0" smtClean="0"/>
              <a:t>este problema, como lo abarcó, </a:t>
            </a:r>
            <a:r>
              <a:rPr lang="es-CL" sz="2400" dirty="0"/>
              <a:t>que resultados </a:t>
            </a:r>
            <a:r>
              <a:rPr lang="es-CL" sz="2400" dirty="0" smtClean="0"/>
              <a:t>obtuvo, etc</a:t>
            </a:r>
            <a:r>
              <a:rPr lang="es-CL" sz="2400" dirty="0" smtClean="0"/>
              <a:t>.</a:t>
            </a:r>
          </a:p>
          <a:p>
            <a:pPr marL="800100" lvl="1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dirty="0" smtClean="0"/>
              <a:t>extraemos y recopilamos la información relevante para nuestros fines.</a:t>
            </a:r>
            <a:endParaRPr lang="es-CL" sz="2400" dirty="0" smtClean="0"/>
          </a:p>
          <a:p>
            <a:pPr marL="342900" indent="-342900">
              <a:buFont typeface="+mj-lt"/>
              <a:buAutoNum type="alphaLcParenR"/>
            </a:pPr>
            <a:endParaRPr lang="es-CL" dirty="0"/>
          </a:p>
        </p:txBody>
      </p:sp>
    </p:spTree>
    <p:extLst>
      <p:ext uri="{BB962C8B-B14F-4D97-AF65-F5344CB8AC3E}">
        <p14:creationId xmlns:p14="http://schemas.microsoft.com/office/powerpoint/2010/main" val="6693841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1 CuadroTexto"/>
          <p:cNvSpPr txBox="1"/>
          <p:nvPr/>
        </p:nvSpPr>
        <p:spPr>
          <a:xfrm>
            <a:off x="720552" y="1287519"/>
            <a:ext cx="7848872" cy="52322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Font typeface="+mj-lt"/>
              <a:buAutoNum type="arabicPeriod" startAt="3"/>
            </a:pPr>
            <a:r>
              <a:rPr lang="es-CL" sz="2800" b="1" dirty="0" smtClean="0"/>
              <a:t>Marco </a:t>
            </a:r>
            <a:r>
              <a:rPr lang="es-CL" sz="2800" b="1" dirty="0" smtClean="0"/>
              <a:t>teórico</a:t>
            </a:r>
          </a:p>
          <a:p>
            <a:pPr marL="514350" indent="-514350">
              <a:buFont typeface="+mj-lt"/>
              <a:buAutoNum type="arabicPeriod" startAt="3"/>
            </a:pPr>
            <a:endParaRPr lang="es-CL" dirty="0" smtClean="0"/>
          </a:p>
          <a:p>
            <a:r>
              <a:rPr lang="es-CL" sz="2400" dirty="0" smtClean="0"/>
              <a:t>Una teoría es </a:t>
            </a:r>
            <a:r>
              <a:rPr lang="es-CL" sz="2400" dirty="0"/>
              <a:t>un conjunto de constructos (conceptos), definiciones y proposiciones relacionadas entre </a:t>
            </a:r>
            <a:r>
              <a:rPr lang="es-CL" sz="2400" dirty="0" smtClean="0"/>
              <a:t>sí, que </a:t>
            </a:r>
            <a:r>
              <a:rPr lang="es-CL" sz="2400" dirty="0"/>
              <a:t>presentan un punto de vista sistemático de fenómenos especificando relaciones </a:t>
            </a:r>
            <a:r>
              <a:rPr lang="es-CL" sz="2400" dirty="0" smtClean="0"/>
              <a:t>entre variables</a:t>
            </a:r>
            <a:r>
              <a:rPr lang="es-CL" sz="2400" dirty="0"/>
              <a:t>, con el objeto de explicar y predecir los </a:t>
            </a:r>
            <a:r>
              <a:rPr lang="es-CL" sz="2400" dirty="0" smtClean="0"/>
              <a:t>fenómenos</a:t>
            </a:r>
            <a:endParaRPr lang="es-CL" sz="2400" dirty="0"/>
          </a:p>
          <a:p>
            <a:endParaRPr lang="es-CL" sz="2400" i="1" dirty="0"/>
          </a:p>
          <a:p>
            <a:r>
              <a:rPr lang="es-CL" sz="2400" dirty="0" smtClean="0"/>
              <a:t>Funciones: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CL" sz="2400" dirty="0" smtClean="0"/>
              <a:t>Explicar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CL" sz="2400" dirty="0" smtClean="0"/>
              <a:t>Sistematizar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CL" sz="2400" dirty="0" smtClean="0"/>
              <a:t>Predecir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CL" sz="2400" dirty="0" smtClean="0"/>
              <a:t>Organizar el conocimiento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CL" sz="2400" dirty="0" smtClean="0"/>
              <a:t>Orientar la investigación</a:t>
            </a:r>
            <a:endParaRPr lang="es-CL" dirty="0"/>
          </a:p>
        </p:txBody>
      </p:sp>
    </p:spTree>
    <p:extLst>
      <p:ext uri="{BB962C8B-B14F-4D97-AF65-F5344CB8AC3E}">
        <p14:creationId xmlns:p14="http://schemas.microsoft.com/office/powerpoint/2010/main" val="11978468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2 CuadroTexto"/>
          <p:cNvSpPr txBox="1"/>
          <p:nvPr/>
        </p:nvSpPr>
        <p:spPr>
          <a:xfrm>
            <a:off x="821935" y="1268760"/>
            <a:ext cx="7344816" cy="61863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lnSpc>
                <a:spcPct val="150000"/>
              </a:lnSpc>
              <a:buFont typeface="+mj-lt"/>
              <a:buAutoNum type="arabicPeriod" startAt="3"/>
            </a:pPr>
            <a:r>
              <a:rPr lang="es-CL" sz="2400" b="1" dirty="0" smtClean="0"/>
              <a:t>Metodología</a:t>
            </a:r>
          </a:p>
          <a:p>
            <a:pPr marL="342900" indent="-342900">
              <a:lnSpc>
                <a:spcPct val="150000"/>
              </a:lnSpc>
              <a:buFont typeface="+mj-lt"/>
              <a:buAutoNum type="alphaLcParenR"/>
            </a:pPr>
            <a:r>
              <a:rPr lang="es-CL" sz="2400" dirty="0" smtClean="0"/>
              <a:t>Tipo </a:t>
            </a:r>
            <a:r>
              <a:rPr lang="es-CL" sz="2400" dirty="0" smtClean="0"/>
              <a:t>de investigación: </a:t>
            </a:r>
            <a:endParaRPr lang="es-CL" sz="2400" dirty="0" smtClean="0"/>
          </a:p>
          <a:p>
            <a:pPr marL="342900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u="sng" dirty="0"/>
              <a:t>Descriptiva</a:t>
            </a:r>
            <a:r>
              <a:rPr lang="es-CL" sz="2400" dirty="0"/>
              <a:t>: </a:t>
            </a:r>
            <a:r>
              <a:rPr lang="es-CL" sz="2400" dirty="0" smtClean="0"/>
              <a:t>busca </a:t>
            </a:r>
            <a:r>
              <a:rPr lang="es-CL" sz="2400" dirty="0"/>
              <a:t>especificar las propiedades importantes de </a:t>
            </a:r>
            <a:r>
              <a:rPr lang="es-CL" sz="2400" dirty="0" smtClean="0"/>
              <a:t>personas, grupos</a:t>
            </a:r>
            <a:r>
              <a:rPr lang="es-CL" sz="2400" dirty="0"/>
              <a:t>, </a:t>
            </a:r>
            <a:r>
              <a:rPr lang="es-CL" sz="2400" dirty="0" smtClean="0"/>
              <a:t>comunidades </a:t>
            </a:r>
            <a:r>
              <a:rPr lang="es-CL" sz="2400" dirty="0"/>
              <a:t>o cualquier otro fenómeno que sea sometido a </a:t>
            </a:r>
            <a:r>
              <a:rPr lang="es-CL" sz="2400" dirty="0" smtClean="0"/>
              <a:t>análisis.</a:t>
            </a:r>
            <a:endParaRPr lang="es-CL" sz="2400" dirty="0"/>
          </a:p>
          <a:p>
            <a:pPr marL="342900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u="sng" dirty="0"/>
              <a:t>Explicativa</a:t>
            </a:r>
            <a:r>
              <a:rPr lang="es-CL" sz="2400" dirty="0"/>
              <a:t>: </a:t>
            </a:r>
            <a:r>
              <a:rPr lang="es-CL" sz="2400" dirty="0" smtClean="0"/>
              <a:t>está dirigida </a:t>
            </a:r>
            <a:r>
              <a:rPr lang="es-CL" sz="2400" dirty="0"/>
              <a:t>a </a:t>
            </a:r>
            <a:r>
              <a:rPr lang="es-CL" sz="2400" dirty="0" smtClean="0"/>
              <a:t>responder </a:t>
            </a:r>
            <a:r>
              <a:rPr lang="es-CL" sz="2400" dirty="0"/>
              <a:t>las causas de los eventos físicos o </a:t>
            </a:r>
            <a:r>
              <a:rPr lang="es-CL" sz="2400" dirty="0" smtClean="0"/>
              <a:t>sociales.</a:t>
            </a:r>
          </a:p>
          <a:p>
            <a:pPr marL="342900" indent="-342900">
              <a:lnSpc>
                <a:spcPct val="150000"/>
              </a:lnSpc>
              <a:buFont typeface="Arial" pitchFamily="34" charset="0"/>
              <a:buChar char="•"/>
            </a:pPr>
            <a:r>
              <a:rPr lang="es-CL" sz="2400" u="sng" dirty="0"/>
              <a:t>Exploratoria</a:t>
            </a:r>
            <a:r>
              <a:rPr lang="es-CL" sz="2400" dirty="0"/>
              <a:t>: el objetivo es examinar un tema o problema de investigación poco estudiado o que no ha sido abordado antes. </a:t>
            </a:r>
          </a:p>
          <a:p>
            <a:pPr marL="342900" indent="-342900">
              <a:lnSpc>
                <a:spcPct val="150000"/>
              </a:lnSpc>
              <a:buFont typeface="Arial" pitchFamily="34" charset="0"/>
              <a:buChar char="•"/>
            </a:pPr>
            <a:endParaRPr lang="es-CL" sz="2400" dirty="0" smtClean="0"/>
          </a:p>
        </p:txBody>
      </p:sp>
    </p:spTree>
    <p:extLst>
      <p:ext uri="{BB962C8B-B14F-4D97-AF65-F5344CB8AC3E}">
        <p14:creationId xmlns:p14="http://schemas.microsoft.com/office/powerpoint/2010/main" val="66430198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220</TotalTime>
  <Words>663</Words>
  <Application>Microsoft Office PowerPoint</Application>
  <PresentationFormat>Presentación en pantalla (4:3)</PresentationFormat>
  <Paragraphs>101</Paragraphs>
  <Slides>15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15</vt:i4>
      </vt:variant>
    </vt:vector>
  </HeadingPairs>
  <TitlesOfParts>
    <vt:vector size="16" baseType="lpstr">
      <vt:lpstr>Tema de Office</vt:lpstr>
      <vt:lpstr>Diseño de Investigación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Tutorías</dc:title>
  <dc:creator>Notebook</dc:creator>
  <cp:lastModifiedBy>Notebook</cp:lastModifiedBy>
  <cp:revision>21</cp:revision>
  <dcterms:created xsi:type="dcterms:W3CDTF">2011-12-12T02:21:36Z</dcterms:created>
  <dcterms:modified xsi:type="dcterms:W3CDTF">2011-12-13T03:49:53Z</dcterms:modified>
</cp:coreProperties>
</file>

<file path=docProps/thumbnail.jpeg>
</file>