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0" r:id="rId6"/>
    <p:sldId id="261" r:id="rId7"/>
    <p:sldId id="259" r:id="rId8"/>
    <p:sldId id="263" r:id="rId9"/>
    <p:sldId id="262" r:id="rId10"/>
    <p:sldId id="264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330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348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7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0694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895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511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4879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2708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08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014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998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A3D0A-31EB-4BB2-BCF7-B518DB44FDE7}" type="datetimeFigureOut">
              <a:rPr lang="es-CL" smtClean="0"/>
              <a:t>11-01-2012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AF584-744B-48D7-82B0-C3CF7DAED8D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8119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83568" y="2708920"/>
            <a:ext cx="7772400" cy="14700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dirty="0" smtClean="0"/>
              <a:t>Marco Teórico</a:t>
            </a:r>
            <a:endParaRPr lang="es-C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701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algn="just"/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¿Cómo elaborar el marco teórico?</a:t>
            </a:r>
          </a:p>
          <a:p>
            <a:pPr algn="just"/>
            <a:r>
              <a:rPr lang="es-CL" sz="2400" dirty="0" err="1" smtClean="0"/>
              <a:t>Asi</a:t>
            </a:r>
            <a:r>
              <a:rPr lang="es-CL" sz="2400" dirty="0" smtClean="0"/>
              <a:t> NO:</a:t>
            </a:r>
          </a:p>
          <a:p>
            <a:pPr algn="just"/>
            <a:r>
              <a:rPr lang="es-CL" sz="2400" dirty="0" smtClean="0"/>
              <a:t>Entre las definiciones de movimientos sociales podemos encontrar la de </a:t>
            </a:r>
            <a:r>
              <a:rPr lang="es-CL" sz="2400" dirty="0" err="1" smtClean="0"/>
              <a:t>Castells</a:t>
            </a:r>
            <a:r>
              <a:rPr lang="es-CL" sz="2400" dirty="0" smtClean="0"/>
              <a:t> que señala que </a:t>
            </a:r>
            <a:r>
              <a:rPr lang="es-CL" sz="2400" i="1" dirty="0" smtClean="0"/>
              <a:t>«los movimientos sociales son…»</a:t>
            </a:r>
          </a:p>
          <a:p>
            <a:pPr algn="just"/>
            <a:endParaRPr lang="es-CL" sz="2400" i="1" dirty="0"/>
          </a:p>
          <a:p>
            <a:pPr algn="just"/>
            <a:r>
              <a:rPr lang="es-CL" sz="2400" dirty="0" smtClean="0"/>
              <a:t>Así TAMPOCO:</a:t>
            </a:r>
          </a:p>
          <a:p>
            <a:pPr algn="just"/>
            <a:r>
              <a:rPr lang="es-CL" sz="2400" dirty="0" smtClean="0"/>
              <a:t>La definición de </a:t>
            </a:r>
            <a:r>
              <a:rPr lang="es-CL" sz="2400" dirty="0" err="1" smtClean="0"/>
              <a:t>Castells</a:t>
            </a:r>
            <a:r>
              <a:rPr lang="es-CL" sz="2400" dirty="0" smtClean="0"/>
              <a:t> de movimientos sociales es:</a:t>
            </a:r>
          </a:p>
          <a:p>
            <a:pPr marL="457200" lvl="1" indent="0" algn="just">
              <a:buNone/>
            </a:pPr>
            <a:r>
              <a:rPr lang="es-CL" sz="2000" dirty="0" smtClean="0"/>
              <a:t>	</a:t>
            </a:r>
            <a:r>
              <a:rPr lang="es-CL" sz="2400" dirty="0" smtClean="0"/>
              <a:t>«</a:t>
            </a:r>
            <a:r>
              <a:rPr lang="es-CL" sz="2400" i="1" dirty="0" smtClean="0"/>
              <a:t>acciones colectivas conscientes cuyo impacto…»</a:t>
            </a:r>
            <a:endParaRPr lang="es-CL" sz="2400" dirty="0"/>
          </a:p>
          <a:p>
            <a:pPr marL="457200" lvl="1" indent="0" algn="just">
              <a:buNone/>
            </a:pPr>
            <a:endParaRPr lang="es-CL" sz="2000" dirty="0" smtClean="0"/>
          </a:p>
          <a:p>
            <a:pPr algn="just"/>
            <a:r>
              <a:rPr lang="es-CL" sz="2800" dirty="0" smtClean="0"/>
              <a:t>TODO PARAFRASEADO Y CORRECTAMENTE CITADO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344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Lo fundamental del marco teórico</a:t>
            </a:r>
          </a:p>
          <a:p>
            <a:pPr algn="just"/>
            <a:endParaRPr lang="es-CL" sz="2400" dirty="0"/>
          </a:p>
          <a:p>
            <a:pPr algn="just"/>
            <a:r>
              <a:rPr lang="es-CL" sz="2800" dirty="0" smtClean="0"/>
              <a:t>Los estudios cualitativos necesitan validarse a través </a:t>
            </a:r>
            <a:r>
              <a:rPr lang="es-CL" sz="2800" dirty="0" smtClean="0"/>
              <a:t>teorías y </a:t>
            </a:r>
            <a:r>
              <a:rPr lang="es-CL" sz="2800" dirty="0" smtClean="0"/>
              <a:t>de otros estudios que ya estén legitimados. Sin el respaldo de otros teóricos, nuestra investigación no tiene peso científico, es simplemente la opinión nuestra respecto a un tema. </a:t>
            </a:r>
            <a:endParaRPr lang="es-CL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598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Consejos útiles</a:t>
            </a:r>
          </a:p>
          <a:p>
            <a:pPr algn="just"/>
            <a:r>
              <a:rPr lang="es-CL" dirty="0" smtClean="0"/>
              <a:t>Esquematizar a lo que quiero llegar (para eso hicimos un planteamiento del problema, una pregunta, objetivos e hipótesis).</a:t>
            </a:r>
          </a:p>
          <a:p>
            <a:pPr algn="just"/>
            <a:r>
              <a:rPr lang="es-CL" dirty="0" smtClean="0"/>
              <a:t>Evitar irse por las ramas.</a:t>
            </a:r>
          </a:p>
          <a:p>
            <a:pPr algn="just"/>
            <a:r>
              <a:rPr lang="es-CL" dirty="0" smtClean="0"/>
              <a:t>Buscar la bibliografía adecuada y autores respetados (nada de </a:t>
            </a:r>
            <a:r>
              <a:rPr lang="es-CL" dirty="0" err="1" smtClean="0"/>
              <a:t>wikipedia</a:t>
            </a:r>
            <a:r>
              <a:rPr lang="es-CL" dirty="0" smtClean="0"/>
              <a:t>!)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58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Consejos útiles</a:t>
            </a:r>
          </a:p>
          <a:p>
            <a:pPr algn="just"/>
            <a:r>
              <a:rPr lang="es-CL" dirty="0" smtClean="0"/>
              <a:t>Citar correctamente (APA. Sólo utilizar </a:t>
            </a:r>
            <a:r>
              <a:rPr lang="es-CL" dirty="0" err="1" smtClean="0"/>
              <a:t>harvard</a:t>
            </a:r>
            <a:r>
              <a:rPr lang="es-CL" dirty="0" smtClean="0"/>
              <a:t> para hacer comentarios, no para citar). No olvidar los números de página para las citas textuales, y mencionar también si está citado por otro autor </a:t>
            </a:r>
          </a:p>
          <a:p>
            <a:pPr marL="0" indent="0" algn="just">
              <a:buNone/>
            </a:pPr>
            <a:r>
              <a:rPr lang="es-CL" sz="2600" dirty="0" smtClean="0">
                <a:sym typeface="Wingdings" pitchFamily="2" charset="2"/>
              </a:rPr>
              <a:t> Ej. Los </a:t>
            </a:r>
            <a:r>
              <a:rPr lang="es-CL" sz="2600" dirty="0" err="1" smtClean="0">
                <a:sym typeface="Wingdings" pitchFamily="2" charset="2"/>
              </a:rPr>
              <a:t>neopopulistas</a:t>
            </a:r>
            <a:r>
              <a:rPr lang="es-CL" sz="2600" dirty="0" smtClean="0">
                <a:sym typeface="Wingdings" pitchFamily="2" charset="2"/>
              </a:rPr>
              <a:t> dependen más  del apoyo individual de las personas articulado desde la esfera privada, que de un soporte construido a partir de manifestaciones colectivas materializadas en el espacio público (</a:t>
            </a:r>
            <a:r>
              <a:rPr lang="es-CL" sz="2600" dirty="0" err="1" smtClean="0">
                <a:sym typeface="Wingdings" pitchFamily="2" charset="2"/>
              </a:rPr>
              <a:t>Weyland</a:t>
            </a:r>
            <a:r>
              <a:rPr lang="es-CL" sz="2600" dirty="0" smtClean="0">
                <a:sym typeface="Wingdings" pitchFamily="2" charset="2"/>
              </a:rPr>
              <a:t>, 2001 citado en </a:t>
            </a:r>
            <a:r>
              <a:rPr lang="es-CL" sz="2600" dirty="0" err="1" smtClean="0">
                <a:sym typeface="Wingdings" pitchFamily="2" charset="2"/>
              </a:rPr>
              <a:t>Dockendorff</a:t>
            </a:r>
            <a:r>
              <a:rPr lang="es-CL" sz="2600" dirty="0" smtClean="0">
                <a:sym typeface="Wingdings" pitchFamily="2" charset="2"/>
              </a:rPr>
              <a:t>, 2010)</a:t>
            </a:r>
            <a:endParaRPr lang="es-CL" sz="2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86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Preguntas + Respuestas</a:t>
            </a:r>
          </a:p>
          <a:p>
            <a:pPr algn="just"/>
            <a:endParaRPr lang="es-CL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r>
              <a:rPr lang="es-CL" sz="3000" dirty="0" smtClean="0"/>
              <a:t>¿Qué queda para el desarrollo de la investigación? Ya tienen el respaldo de sus ideas. Ahora pueden analizar el caso particular de su investigación y darle respuesta a sus preguntas.</a:t>
            </a:r>
          </a:p>
          <a:p>
            <a:pPr algn="just"/>
            <a:endParaRPr lang="es-CL" sz="3000" dirty="0" smtClean="0"/>
          </a:p>
          <a:p>
            <a:pPr algn="just"/>
            <a:r>
              <a:rPr lang="es-CL" sz="3000" dirty="0" smtClean="0"/>
              <a:t>¿Puede que el marco teórico sea más grande que el resto de su investigación? Lo más probable es que así sea, y está muy bien.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852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Preguntas + Respuestas</a:t>
            </a:r>
          </a:p>
          <a:p>
            <a:pPr algn="just"/>
            <a:endParaRPr lang="es-CL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r>
              <a:rPr lang="es-CL" sz="3000" dirty="0" smtClean="0"/>
              <a:t>¿Tengo que tener un subtítulo que diga «Marco Teórico» y después otro que diga «Desarrollo»? No necesariamente. Pero si tienen que tener subtítulos de los temas abordados y tienen que reflejarse en un índice.</a:t>
            </a:r>
          </a:p>
          <a:p>
            <a:pPr algn="just"/>
            <a:endParaRPr lang="es-CL" sz="3000" dirty="0"/>
          </a:p>
          <a:p>
            <a:pPr algn="just"/>
            <a:r>
              <a:rPr lang="es-CL" sz="3000" dirty="0" smtClean="0"/>
              <a:t>¿Puedo escribirlo en primera persona? No. Es una investigación científica. Todo redactado impersonalmente y nada de opiniones personales ni comentarios tendenciosos. </a:t>
            </a:r>
          </a:p>
          <a:p>
            <a:endParaRPr lang="es-CL" sz="30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99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¿Qué implica la elaboración del marco teórico?</a:t>
            </a:r>
          </a:p>
          <a:p>
            <a:pPr algn="just"/>
            <a:endParaRPr lang="es-CL" i="1" dirty="0" smtClean="0"/>
          </a:p>
          <a:p>
            <a:pPr algn="just"/>
            <a:r>
              <a:rPr lang="es-CL" dirty="0" smtClean="0"/>
              <a:t>Analizar </a:t>
            </a:r>
            <a:r>
              <a:rPr lang="es-CL" dirty="0"/>
              <a:t>y exponer aquellas </a:t>
            </a:r>
            <a:r>
              <a:rPr lang="es-CL" i="1" dirty="0"/>
              <a:t>teorías, </a:t>
            </a:r>
            <a:r>
              <a:rPr lang="es-CL" i="1" dirty="0" smtClean="0"/>
              <a:t>enfoques teóricos</a:t>
            </a:r>
            <a:r>
              <a:rPr lang="es-CL" i="1" dirty="0"/>
              <a:t>, investigaciones </a:t>
            </a:r>
            <a:r>
              <a:rPr lang="es-CL" dirty="0"/>
              <a:t>y </a:t>
            </a:r>
            <a:r>
              <a:rPr lang="es-CL" i="1" dirty="0"/>
              <a:t>antecedentes en general </a:t>
            </a:r>
            <a:r>
              <a:rPr lang="es-CL" dirty="0"/>
              <a:t>que se consideren válidos para el </a:t>
            </a:r>
            <a:r>
              <a:rPr lang="es-CL" dirty="0" smtClean="0"/>
              <a:t>correcto encuadre </a:t>
            </a:r>
            <a:r>
              <a:rPr lang="es-CL" dirty="0"/>
              <a:t>del </a:t>
            </a:r>
            <a:r>
              <a:rPr lang="es-CL" dirty="0" smtClean="0"/>
              <a:t>estudio y que sean relevantes para comprobar la hipótesis.</a:t>
            </a:r>
            <a:endParaRPr lang="es-C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9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CL" sz="4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Elementos a considerar</a:t>
            </a:r>
          </a:p>
          <a:p>
            <a:pPr algn="just"/>
            <a:r>
              <a:rPr lang="es-CL" sz="3400" dirty="0" smtClean="0"/>
              <a:t>Para </a:t>
            </a:r>
            <a:r>
              <a:rPr lang="es-CL" sz="3400" dirty="0"/>
              <a:t>elaborar el marco teórico es necesario detectar, obtener y consultar la literatura </a:t>
            </a:r>
            <a:r>
              <a:rPr lang="es-CL" sz="3400" dirty="0" smtClean="0"/>
              <a:t>y otros </a:t>
            </a:r>
            <a:r>
              <a:rPr lang="es-CL" sz="3400" dirty="0"/>
              <a:t>documentos pertinentes para el problema de investigación, así como extraer y </a:t>
            </a:r>
            <a:r>
              <a:rPr lang="es-CL" sz="3400" dirty="0" smtClean="0"/>
              <a:t>recopilar de </a:t>
            </a:r>
            <a:r>
              <a:rPr lang="es-CL" sz="3400" dirty="0"/>
              <a:t>ellos la información de interés.</a:t>
            </a:r>
          </a:p>
          <a:p>
            <a:pPr algn="just"/>
            <a:r>
              <a:rPr lang="es-CL" sz="3400" dirty="0" smtClean="0"/>
              <a:t>La </a:t>
            </a:r>
            <a:r>
              <a:rPr lang="es-CL" sz="3400" dirty="0"/>
              <a:t>construcción del marco teórico depende de lo que encontremos en la revisión de </a:t>
            </a:r>
            <a:r>
              <a:rPr lang="es-CL" sz="3400" dirty="0" smtClean="0"/>
              <a:t>la literatura</a:t>
            </a:r>
            <a:r>
              <a:rPr lang="es-CL" sz="3400" dirty="0"/>
              <a:t>: </a:t>
            </a:r>
            <a:endParaRPr lang="es-CL" sz="3400" dirty="0" smtClean="0"/>
          </a:p>
          <a:p>
            <a:pPr marL="971550" lvl="1" indent="-514350" algn="just">
              <a:buFont typeface="+mj-lt"/>
              <a:buAutoNum type="alphaLcParenR"/>
            </a:pPr>
            <a:r>
              <a:rPr lang="es-CL" sz="3400" dirty="0" smtClean="0"/>
              <a:t>Si existe </a:t>
            </a:r>
            <a:r>
              <a:rPr lang="es-CL" sz="3400" dirty="0"/>
              <a:t>una teoría completamente desarrollada que se aplica a </a:t>
            </a:r>
            <a:r>
              <a:rPr lang="es-CL" sz="3400" dirty="0" smtClean="0"/>
              <a:t>nuestro problema </a:t>
            </a:r>
            <a:r>
              <a:rPr lang="es-CL" sz="3400" dirty="0"/>
              <a:t>de </a:t>
            </a:r>
            <a:r>
              <a:rPr lang="es-CL" sz="3400" dirty="0" smtClean="0"/>
              <a:t>investigación</a:t>
            </a:r>
          </a:p>
          <a:p>
            <a:pPr marL="971550" lvl="1" indent="-514350" algn="just">
              <a:buFont typeface="+mj-lt"/>
              <a:buAutoNum type="alphaLcParenR"/>
            </a:pPr>
            <a:r>
              <a:rPr lang="es-CL" sz="3400" dirty="0" smtClean="0"/>
              <a:t>Si hay </a:t>
            </a:r>
            <a:r>
              <a:rPr lang="es-CL" sz="3400" dirty="0"/>
              <a:t>varias teorías que se aplican al problema </a:t>
            </a:r>
            <a:r>
              <a:rPr lang="es-CL" sz="3400" dirty="0" smtClean="0"/>
              <a:t>de investigación</a:t>
            </a:r>
          </a:p>
          <a:p>
            <a:pPr marL="971550" lvl="1" indent="-514350" algn="just">
              <a:buFont typeface="+mj-lt"/>
              <a:buAutoNum type="alphaLcParenR"/>
            </a:pPr>
            <a:r>
              <a:rPr lang="es-CL" sz="3400" dirty="0" smtClean="0"/>
              <a:t>Si hay </a:t>
            </a:r>
            <a:r>
              <a:rPr lang="es-CL" sz="3400" dirty="0"/>
              <a:t>generalizaciones empíricas que se aplican a dicho problema </a:t>
            </a:r>
            <a:endParaRPr lang="es-CL" sz="3400" dirty="0" smtClean="0"/>
          </a:p>
          <a:p>
            <a:pPr marL="971550" lvl="1" indent="-514350" algn="just">
              <a:buFont typeface="+mj-lt"/>
              <a:buAutoNum type="alphaLcParenR"/>
            </a:pPr>
            <a:r>
              <a:rPr lang="es-CL" sz="3400" dirty="0" smtClean="0"/>
              <a:t>Si solamente </a:t>
            </a:r>
            <a:r>
              <a:rPr lang="es-CL" sz="3400" dirty="0"/>
              <a:t>existen guías aún no estudiadas e ideas vagamente relacionadas con el problema </a:t>
            </a:r>
            <a:r>
              <a:rPr lang="es-CL" sz="3400" dirty="0" smtClean="0"/>
              <a:t>de investigación</a:t>
            </a:r>
            <a:r>
              <a:rPr lang="es-CL" sz="3400" dirty="0"/>
              <a:t>. </a:t>
            </a:r>
            <a:endParaRPr lang="es-CL" sz="3400" dirty="0" smtClean="0"/>
          </a:p>
          <a:p>
            <a:pPr algn="just"/>
            <a:r>
              <a:rPr lang="es-CL" sz="3400" dirty="0" smtClean="0"/>
              <a:t>En </a:t>
            </a:r>
            <a:r>
              <a:rPr lang="es-CL" sz="3400" dirty="0"/>
              <a:t>cada caso varía la estrategia para construir el marco teórico.</a:t>
            </a:r>
          </a:p>
          <a:p>
            <a:pPr algn="just"/>
            <a:r>
              <a:rPr lang="es-CL" sz="3400" dirty="0" smtClean="0"/>
              <a:t>El </a:t>
            </a:r>
            <a:r>
              <a:rPr lang="es-CL" sz="3400" dirty="0"/>
              <a:t>marco teórico orientará el rumbo de las etapas subsecuentes del proceso </a:t>
            </a:r>
            <a:r>
              <a:rPr lang="es-CL" sz="3400" dirty="0" smtClean="0"/>
              <a:t>de investigación</a:t>
            </a:r>
            <a:r>
              <a:rPr lang="es-CL" sz="3400" dirty="0"/>
              <a:t>.</a:t>
            </a:r>
            <a:endParaRPr lang="es-CL" sz="3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315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Estructura</a:t>
            </a:r>
          </a:p>
          <a:p>
            <a:pPr algn="just"/>
            <a:r>
              <a:rPr lang="es-CL" dirty="0" smtClean="0"/>
              <a:t>De lo general a lo particular</a:t>
            </a:r>
          </a:p>
          <a:p>
            <a:pPr lvl="1" algn="just"/>
            <a:r>
              <a:rPr lang="es-CL" dirty="0" smtClean="0"/>
              <a:t>A partir de otros estudios realizados puedo utilizar teorías ya legitimadas para comprobar mi hipótesis.</a:t>
            </a:r>
          </a:p>
          <a:p>
            <a:pPr algn="just"/>
            <a:r>
              <a:rPr lang="es-CL" dirty="0" smtClean="0"/>
              <a:t>De lo particular a lo general</a:t>
            </a:r>
          </a:p>
          <a:p>
            <a:pPr lvl="1" algn="just"/>
            <a:r>
              <a:rPr lang="es-CL" dirty="0" smtClean="0"/>
              <a:t>Mi estudio de caso presenta características que pueden ser generalizadas a otros estudios y transformadas en teorías (debe ser comprobable).</a:t>
            </a:r>
          </a:p>
          <a:p>
            <a:endParaRPr lang="es-CL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40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Un Ejemplo (general a particular):</a:t>
            </a:r>
          </a:p>
          <a:p>
            <a:pPr marL="914400" lvl="1" indent="-514350">
              <a:buFont typeface="+mj-lt"/>
              <a:buAutoNum type="arabicPeriod"/>
            </a:pPr>
            <a:r>
              <a:rPr lang="es-CL" dirty="0" smtClean="0"/>
              <a:t>Populismo </a:t>
            </a:r>
            <a:r>
              <a:rPr lang="es-CL" dirty="0" smtClean="0">
                <a:sym typeface="Wingdings" pitchFamily="2" charset="2"/>
              </a:rPr>
              <a:t> </a:t>
            </a:r>
            <a:r>
              <a:rPr lang="es-CL" dirty="0" smtClean="0"/>
              <a:t>conceptualización general</a:t>
            </a:r>
          </a:p>
          <a:p>
            <a:pPr marL="914400" lvl="1" indent="-514350">
              <a:buFont typeface="+mj-lt"/>
              <a:buAutoNum type="arabicPeriod"/>
            </a:pPr>
            <a:r>
              <a:rPr lang="es-CL" dirty="0" smtClean="0"/>
              <a:t>Populismo en América Latina </a:t>
            </a:r>
            <a:r>
              <a:rPr lang="es-CL" dirty="0" smtClean="0">
                <a:sym typeface="Wingdings" pitchFamily="2" charset="2"/>
              </a:rPr>
              <a:t> conceptualización aplicada</a:t>
            </a:r>
          </a:p>
          <a:p>
            <a:pPr marL="914400" lvl="1" indent="-514350">
              <a:buFont typeface="+mj-lt"/>
              <a:buAutoNum type="arabicPeriod"/>
            </a:pPr>
            <a:r>
              <a:rPr lang="es-CL" dirty="0" smtClean="0">
                <a:sym typeface="Wingdings" pitchFamily="2" charset="2"/>
              </a:rPr>
              <a:t>Populismo en Argentina  peronismo</a:t>
            </a:r>
          </a:p>
          <a:p>
            <a:pPr marL="914400" lvl="1" indent="-514350">
              <a:buFont typeface="+mj-lt"/>
              <a:buAutoNum type="arabicPeriod"/>
            </a:pPr>
            <a:r>
              <a:rPr lang="es-CL" dirty="0" smtClean="0">
                <a:sym typeface="Wingdings" pitchFamily="2" charset="2"/>
              </a:rPr>
              <a:t>Conceptos claves  dependiendo de mi pregunta de investigación (gobernabilidad, sistema de partidos, cultura política, instituciones políticas, etc.)</a:t>
            </a:r>
            <a:endParaRPr lang="es-C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937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Más e</a:t>
            </a:r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lementos a considerar</a:t>
            </a:r>
          </a:p>
          <a:p>
            <a:r>
              <a:rPr lang="es-CL" dirty="0" smtClean="0"/>
              <a:t>Buscamos objetividad en los planteamientos, por eso nos respaldamos en autores.</a:t>
            </a:r>
            <a:endParaRPr lang="es-CL" dirty="0"/>
          </a:p>
          <a:p>
            <a:r>
              <a:rPr lang="es-CL" dirty="0" smtClean="0"/>
              <a:t>No se introducen respuestas, solamente se entrega la información existente respecto al tema que se abordará.</a:t>
            </a:r>
          </a:p>
          <a:p>
            <a:r>
              <a:rPr lang="es-CL" dirty="0" smtClean="0"/>
              <a:t>Toda esta información posteriormente nos servirá para confirmar o rechazar nuestra hipótesis.</a:t>
            </a:r>
            <a:endParaRPr lang="es-CL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71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¿Cómo elaborar el marco teórico?</a:t>
            </a:r>
          </a:p>
          <a:p>
            <a:endParaRPr lang="es-CL" dirty="0" smtClean="0"/>
          </a:p>
          <a:p>
            <a:r>
              <a:rPr lang="es-CL" dirty="0" smtClean="0"/>
              <a:t>No existe una metodología única.</a:t>
            </a:r>
          </a:p>
          <a:p>
            <a:r>
              <a:rPr lang="es-CL" dirty="0" smtClean="0"/>
              <a:t>No son excluyentes.</a:t>
            </a:r>
          </a:p>
          <a:p>
            <a:r>
              <a:rPr lang="es-CL" dirty="0" smtClean="0"/>
              <a:t>Ejemplos:</a:t>
            </a:r>
          </a:p>
          <a:p>
            <a:pPr lvl="1"/>
            <a:r>
              <a:rPr lang="es-CL" dirty="0" smtClean="0"/>
              <a:t>Por Temas</a:t>
            </a:r>
          </a:p>
          <a:p>
            <a:pPr lvl="1"/>
            <a:r>
              <a:rPr lang="es-CL" dirty="0" smtClean="0"/>
              <a:t>Por Autores</a:t>
            </a:r>
          </a:p>
          <a:p>
            <a:endParaRPr lang="es-C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455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algn="just"/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¿Cómo elaborar el marco teórico?</a:t>
            </a:r>
          </a:p>
          <a:p>
            <a:pPr algn="just"/>
            <a:r>
              <a:rPr lang="es-CL" dirty="0" smtClean="0"/>
              <a:t>Por Autores</a:t>
            </a:r>
          </a:p>
          <a:p>
            <a:pPr marL="0" indent="0" algn="just">
              <a:buNone/>
            </a:pPr>
            <a:r>
              <a:rPr lang="es-CL" sz="2400" i="1" dirty="0" err="1" smtClean="0"/>
              <a:t>Castells</a:t>
            </a:r>
            <a:r>
              <a:rPr lang="es-CL" sz="2400" i="1" dirty="0" smtClean="0"/>
              <a:t> (1998) señala que los Movimientos Sociales, pueden ser entendidos como las acciones colectivas conscientes cuyo impacto, tanto en caso de victoria como de derrota, transforma los valores y las instituciones de la sociedad. A pesar de la aceptación que ha obtenido dicha conceptualización al interior del campo, Laraña (1999) argumenta que la enorme heterogeneidad de movimientos sociales existentes genera dificultades para su acotación, y por tanto no es posible obviar el carácter polisémico del término.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625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CL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¿Cómo elaborar el marco teórico?</a:t>
            </a:r>
          </a:p>
          <a:p>
            <a:pPr algn="just"/>
            <a:r>
              <a:rPr lang="es-CL" dirty="0" smtClean="0"/>
              <a:t>Por Temas</a:t>
            </a:r>
          </a:p>
          <a:p>
            <a:pPr marL="0" indent="0" algn="just">
              <a:buNone/>
            </a:pPr>
            <a:r>
              <a:rPr lang="es-CL" sz="2400" i="1" dirty="0" smtClean="0"/>
              <a:t>Los Movimientos Sociales pueden ser entendidos como las acciones colectivas conscientes cuyo impacto, tanto en caso de victoria como de derrota, transforman los valores y las instituciones de la sociedad (</a:t>
            </a:r>
            <a:r>
              <a:rPr lang="es-CL" sz="2400" i="1" dirty="0" err="1" smtClean="0"/>
              <a:t>Castells</a:t>
            </a:r>
            <a:r>
              <a:rPr lang="es-CL" sz="2400" i="1" dirty="0" smtClean="0"/>
              <a:t>, 1998: 25).</a:t>
            </a:r>
          </a:p>
          <a:p>
            <a:pPr marL="0" indent="0" algn="just">
              <a:buNone/>
            </a:pPr>
            <a:r>
              <a:rPr lang="es-CL" sz="2400" i="1" dirty="0" smtClean="0"/>
              <a:t>Existen dos enfoques para el estudio de los movimientos sociales: el norteamericano, ligado a la </a:t>
            </a:r>
            <a:r>
              <a:rPr lang="es-CL" sz="2400" i="1" dirty="0" err="1" smtClean="0"/>
              <a:t>instrumentalidad</a:t>
            </a:r>
            <a:r>
              <a:rPr lang="es-CL" sz="2400" i="1" dirty="0" smtClean="0"/>
              <a:t> de la acción social, y el europeo, orientado hacia los proceso de comunicación y la formación de identidad (</a:t>
            </a:r>
            <a:r>
              <a:rPr lang="es-CL" sz="2400" i="1" dirty="0" err="1" smtClean="0"/>
              <a:t>Foweraker</a:t>
            </a:r>
            <a:r>
              <a:rPr lang="es-CL" sz="2400" i="1" dirty="0" smtClean="0"/>
              <a:t>, 1995).</a:t>
            </a:r>
          </a:p>
          <a:p>
            <a:pPr marL="0" indent="0" algn="just">
              <a:buNone/>
            </a:pPr>
            <a:r>
              <a:rPr lang="es-CL" sz="2400" i="1" dirty="0" smtClean="0"/>
              <a:t>La cultura, como factor explicativo, posee un rol relevante, dado que los movimientos tienden a convertirse en mundos en sí mismos, caracterizados por sus propias ideologías, identidades colectivas, rutinas de comportamiento y culturas materiales (</a:t>
            </a:r>
            <a:r>
              <a:rPr lang="es-CL" sz="2400" i="1" dirty="0" err="1" smtClean="0"/>
              <a:t>McAdam</a:t>
            </a:r>
            <a:r>
              <a:rPr lang="es-CL" sz="2400" i="1" dirty="0" smtClean="0"/>
              <a:t>, 1994: 54).</a:t>
            </a:r>
          </a:p>
          <a:p>
            <a:pPr marL="0" indent="0">
              <a:buNone/>
            </a:pPr>
            <a:endParaRPr lang="es-CL" sz="2800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411393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9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930</Words>
  <Application>Microsoft Office PowerPoint</Application>
  <PresentationFormat>Presentación en pantalla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Notebook</dc:creator>
  <cp:lastModifiedBy>Notebook</cp:lastModifiedBy>
  <cp:revision>15</cp:revision>
  <dcterms:created xsi:type="dcterms:W3CDTF">2012-01-11T17:29:32Z</dcterms:created>
  <dcterms:modified xsi:type="dcterms:W3CDTF">2012-01-12T02:24:50Z</dcterms:modified>
</cp:coreProperties>
</file>